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74" r:id="rId7"/>
    <p:sldId id="275" r:id="rId8"/>
    <p:sldId id="260" r:id="rId9"/>
    <p:sldId id="262" r:id="rId10"/>
    <p:sldId id="263" r:id="rId11"/>
    <p:sldId id="264" r:id="rId12"/>
    <p:sldId id="265" r:id="rId13"/>
    <p:sldId id="272" r:id="rId14"/>
    <p:sldId id="266" r:id="rId15"/>
    <p:sldId id="273" r:id="rId16"/>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015E61F-EC9F-13C5-3D7C-D877B53227B8}" name="金子颯馬" initials="颯金" userId="S::k022c0087@m.neec.ac.jp::c214fffc-260a-450e-a4a8-e95e5313a4c1" providerId="AD"/>
  <p188:author id="{38F2B3B7-8488-42CE-8A2D-A5D84470D659}" name="杉本京太" initials="京杉" userId="S::k022c0042@m.neec.ac.jp::6122f060-8fdb-4efe-a718-1dc9ad721115" providerId="AD"/>
  <p188:author id="{089E36BE-3959-28C2-283E-D8AE3918E24B}" name="岡村 梨良" initials="梨岡" userId="S::k022c0098@m.neec.ac.jp::bd15a854-7d06-45f0-ac24-79aa970813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D331D2DD-1FE5-4508-BBAB-D743B0049838}" type="datetime1">
              <a:rPr lang="ja-JP" altLang="en-US" smtClean="0">
                <a:latin typeface="Meiryo UI" panose="020B0604030504040204" pitchFamily="50" charset="-128"/>
                <a:ea typeface="Meiryo UI" panose="020B0604030504040204" pitchFamily="50" charset="-128"/>
              </a:rPr>
              <a:t>2025/7/11</a:t>
            </a:fld>
            <a:endParaRPr lang="ja-JP">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EF757874-EF65-4B61-B062-40C932C81294}" type="slidenum">
              <a:rPr lang="en-US" altLang="ja-JP" smtClean="0">
                <a:latin typeface="Meiryo UI" panose="020B0604030504040204" pitchFamily="50" charset="-128"/>
                <a:ea typeface="Meiryo UI" panose="020B0604030504040204" pitchFamily="50" charset="-128"/>
              </a:rPr>
              <a:t>‹#›</a:t>
            </a:fld>
            <a:endParaRPr 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C32454D1-07A7-49B5-9163-2710EBC39ACF}" type="datetime1">
              <a:rPr lang="en-US" altLang="ja-JP" smtClean="0"/>
              <a:pPr/>
              <a:t>7/11/2025</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8B57D50D-BAA9-464B-B391-243138E078D8}"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cs"/>
        <a:ea typeface="+mn-ea"/>
        <a:cs typeface="+mn-cs"/>
      </a:defRPr>
    </a:lvl6pPr>
    <a:lvl7pPr marL="2743200" algn="l" defTabSz="914400" rtl="0" eaLnBrk="1" latinLnBrk="0" hangingPunct="1">
      <a:defRPr lang="ja-JP" sz="1200" kern="1200">
        <a:solidFill>
          <a:schemeClr val="tx1"/>
        </a:solidFill>
        <a:latin typeface="+mn-cs"/>
        <a:ea typeface="+mn-ea"/>
        <a:cs typeface="+mn-cs"/>
      </a:defRPr>
    </a:lvl7pPr>
    <a:lvl8pPr marL="3200400" algn="l" defTabSz="914400" rtl="0" eaLnBrk="1" latinLnBrk="0" hangingPunct="1">
      <a:defRPr lang="ja-JP" sz="1200" kern="1200">
        <a:solidFill>
          <a:schemeClr val="tx1"/>
        </a:solidFill>
        <a:latin typeface="+mn-cs"/>
        <a:ea typeface="+mn-ea"/>
        <a:cs typeface="+mn-cs"/>
      </a:defRPr>
    </a:lvl8pPr>
    <a:lvl9pPr marL="3657600" algn="l" defTabSz="914400" rtl="0" eaLnBrk="1" latinLnBrk="0" hangingPunct="1">
      <a:defRPr lang="ja-JP"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a:p>
        </p:txBody>
      </p:sp>
      <p:sp>
        <p:nvSpPr>
          <p:cNvPr id="4" name="スライド番号プレースホルダー 3"/>
          <p:cNvSpPr>
            <a:spLocks noGrp="1"/>
          </p:cNvSpPr>
          <p:nvPr>
            <p:ph type="sldNum" sz="quarter" idx="5"/>
          </p:nvPr>
        </p:nvSpPr>
        <p:spPr/>
        <p:txBody>
          <a:bodyPr rtlCol="0"/>
          <a:lstStyle>
            <a:defPPr>
              <a:defRPr lang="ja-JP"/>
            </a:defPPr>
          </a:lstStyle>
          <a:p>
            <a:pPr rtl="0"/>
            <a:fld id="{8B57D50D-BAA9-464B-B391-243138E078D8}" type="slidenum">
              <a:rPr lang="en-US" altLang="ja-JP" smtClean="0"/>
              <a:t>1</a:t>
            </a:fld>
            <a:endParaRPr lang="ja-JP"/>
          </a:p>
        </p:txBody>
      </p:sp>
    </p:spTree>
    <p:extLst>
      <p:ext uri="{BB962C8B-B14F-4D97-AF65-F5344CB8AC3E}">
        <p14:creationId xmlns:p14="http://schemas.microsoft.com/office/powerpoint/2010/main" val="238822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grpSp>
        <p:nvGrpSpPr>
          <p:cNvPr id="2" name="グループ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フリーフォーム(F)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cxnSp>
          <p:nvCxnSpPr>
            <p:cNvPr id="8" name="直線​​コネクタ(S)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フリーフォーム:図形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円弧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grpSp>
      <p:sp>
        <p:nvSpPr>
          <p:cNvPr id="6" name="タイトル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rtlCol="0" anchor="b" anchorCtr="0">
            <a:noAutofit/>
          </a:bodyPr>
          <a:lstStyle>
            <a:lvl1pPr algn="r">
              <a:defRPr lang="ja-JP" sz="4400">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3">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円弧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F)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9" name="コンテンツ プレースホルダー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a:spcBef>
                <a:spcPts val="500"/>
              </a:spcBef>
              <a:spcAft>
                <a:spcPts val="800"/>
              </a:spcAft>
              <a:buClr>
                <a:schemeClr val="accent2"/>
              </a:buClr>
              <a:defRPr lang="ja-JP" sz="1800">
                <a:latin typeface="Meiryo UI" panose="020B0604030504040204" pitchFamily="50" charset="-128"/>
                <a:ea typeface="Meiryo UI" panose="020B0604030504040204" pitchFamily="50" charset="-128"/>
              </a:defRPr>
            </a:lvl2pPr>
            <a:lvl3pPr>
              <a:spcBef>
                <a:spcPts val="1000"/>
              </a:spcBef>
              <a:buClr>
                <a:schemeClr val="accent2"/>
              </a:buClr>
              <a:defRPr lang="ja-JP" sz="1800">
                <a:latin typeface="Meiryo UI" panose="020B0604030504040204" pitchFamily="50" charset="-128"/>
                <a:ea typeface="Meiryo UI" panose="020B0604030504040204" pitchFamily="50" charset="-128"/>
              </a:defRPr>
            </a:lvl3pPr>
            <a:lvl4pPr>
              <a:spcBef>
                <a:spcPts val="1000"/>
              </a:spcBef>
              <a:buClr>
                <a:schemeClr val="accent2"/>
              </a:buClr>
              <a:defRPr lang="ja-JP" sz="1800">
                <a:latin typeface="Meiryo UI" panose="020B0604030504040204" pitchFamily="50" charset="-128"/>
                <a:ea typeface="Meiryo UI" panose="020B0604030504040204" pitchFamily="50" charset="-128"/>
              </a:defRPr>
            </a:lvl4pPr>
            <a:lvl5pPr>
              <a:spcBef>
                <a:spcPts val="1000"/>
              </a:spcBef>
              <a:buClr>
                <a:schemeClr val="accent2"/>
              </a:buCl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endParaRPr lang="ja-JP" sz="1800">
              <a:latin typeface="Meiryo UI " panose="020B0504020202020204" pitchFamily="34" charset="77"/>
              <a:cs typeface="Meiryo UI "/>
            </a:endParaRPr>
          </a:p>
        </p:txBody>
      </p:sp>
      <p:sp>
        <p:nvSpPr>
          <p:cNvPr id="4" name="コンテンツ プレースホルダー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56C9E45-5C44-475F-ABDB-05E3656D4AE5}" type="datetime1">
              <a:rPr lang="ja-JP" altLang="en-US" smtClean="0"/>
              <a:t>2025/7/11</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defPPr>
              <a:defRPr lang="ja-JP"/>
            </a:defPPr>
          </a:lstStyle>
          <a:p>
            <a:pPr rtl="0"/>
            <a:r>
              <a:rPr lang="ja-JP"/>
              <a:t>クリックしてタイトルを追加</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stStyle>
          <a:p>
            <a:pPr rtl="0"/>
            <a:fld id="{55C255E9-EAE6-4714-9373-FE191EBB4CFC}" type="datetime1">
              <a:rPr lang="ja-JP" altLang="en-US" smtClean="0"/>
              <a:t>2025/7/11</a:t>
            </a:fld>
            <a:endParaRPr lang="ja-JP"/>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stStyle>
          <a:p>
            <a:pPr rtl="0"/>
            <a:endParaRPr lang="ja-JP"/>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stStyle>
          <a:p>
            <a:pPr rtl="0"/>
            <a:fld id="{CBD12358-51D2-46B3-9BDE-DF29528B9454}" type="slidenum">
              <a:rPr lang="en-US" altLang="ja-JP" smtClean="0"/>
              <a:t>‹#›</a:t>
            </a:fld>
            <a:endParaRPr lang="ja-JP"/>
          </a:p>
        </p:txBody>
      </p:sp>
      <p:sp>
        <p:nvSpPr>
          <p:cNvPr id="8" name="表プレースホルダー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rtlCol="0">
            <a:normAutofit/>
          </a:bodyPr>
          <a:lstStyle>
            <a:lvl1pPr>
              <a:defRPr lang="ja-JP" sz="2400"/>
            </a:lvl1pPr>
          </a:lstStyle>
          <a:p>
            <a:pPr rtl="0"/>
            <a:r>
              <a:rPr lang="ja-JP" altLang="en-US"/>
              <a:t>表を追加</a:t>
            </a:r>
            <a:endParaRPr lang="ja-JP"/>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 3">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円/楕円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rtlCol="0">
            <a:noAutofit/>
          </a:bodyPr>
          <a:lstStyle>
            <a:lvl1pPr algn="ctr">
              <a:defRPr lang="ja-JP" sz="44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692C6CF-BE75-44EF-B2C2-D75DE95177B6}" type="datetime1">
              <a:rPr lang="ja-JP" altLang="en-US" smtClean="0"/>
              <a:t>2025/7/11</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円/楕円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円弧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
              </a:endParaRPr>
            </a:p>
          </p:txBody>
        </p:sp>
        <p:sp>
          <p:nvSpPr>
            <p:cNvPr id="10" name="円/楕円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rtlCol="0">
            <a:noAutofit/>
          </a:bodyPr>
          <a:lstStyle>
            <a:lvl1pPr algn="ctr">
              <a:defRPr lang="ja-JP">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画像">
    <p:bg>
      <p:bgPr>
        <a:solidFill>
          <a:schemeClr val="bg1"/>
        </a:solidFill>
        <a:effectLst/>
      </p:bgPr>
    </p:bg>
    <p:spTree>
      <p:nvGrpSpPr>
        <p:cNvPr id="1" name=""/>
        <p:cNvGrpSpPr/>
        <p:nvPr/>
      </p:nvGrpSpPr>
      <p:grpSpPr>
        <a:xfrm>
          <a:off x="0" y="0"/>
          <a:ext cx="0" cy="0"/>
          <a:chOff x="0" y="0"/>
          <a:chExt cx="0" cy="0"/>
        </a:xfrm>
      </p:grpSpPr>
      <p:sp>
        <p:nvSpPr>
          <p:cNvPr id="2" name="図プレースホルダー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rtlCol="0">
            <a:noAutofit/>
          </a:bodyPr>
          <a:lstStyle>
            <a:lvl1pPr marL="0" indent="0" algn="l">
              <a:buNone/>
              <a:defRPr lang="ja-JP" sz="2000">
                <a:solidFill>
                  <a:schemeClr val="bg1"/>
                </a:solidFill>
                <a:latin typeface="Meiryo UI" panose="020B0604030504040204" pitchFamily="50" charset="-128"/>
                <a:ea typeface="Meiryo UI" panose="020B0604030504040204" pitchFamily="50" charset="-128"/>
              </a:defRPr>
            </a:lvl1pPr>
          </a:lstStyle>
          <a:p>
            <a:pPr rtl="0"/>
            <a:r>
              <a:rPr lang="ja-JP"/>
              <a:t>アイコンをクリックして図を挿入</a:t>
            </a:r>
          </a:p>
        </p:txBody>
      </p:sp>
      <p:sp>
        <p:nvSpPr>
          <p:cNvPr id="3" name="円弧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2" name="タイトル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rtlCol="0">
            <a:normAutofit/>
          </a:bodyPr>
          <a:lstStyle>
            <a:lvl1pPr algn="ctr">
              <a:defRPr lang="ja-JP" sz="6000">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4" name="フリーフォーム:図形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3" name="コンテンツ プレースホルダー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rtlCol="0">
            <a:normAutofit/>
          </a:bodyPr>
          <a:lstStyle>
            <a:lvl1pPr>
              <a:lnSpc>
                <a:spcPct val="90000"/>
              </a:lnSpc>
              <a:spcBef>
                <a:spcPts val="1000"/>
              </a:spcBef>
              <a:spcAft>
                <a:spcPts val="800"/>
              </a:spcAft>
              <a:buClr>
                <a:schemeClr val="accent2"/>
              </a:buClr>
              <a:defRPr lang="ja-JP" sz="1800">
                <a:latin typeface="Meiryo UI" panose="020B0604030504040204" pitchFamily="50" charset="-128"/>
                <a:ea typeface="Meiryo UI" panose="020B0604030504040204" pitchFamily="50" charset="-128"/>
              </a:defRPr>
            </a:lvl1pPr>
            <a:lvl2pPr>
              <a:lnSpc>
                <a:spcPct val="90000"/>
              </a:lnSpc>
              <a:spcBef>
                <a:spcPts val="1000"/>
              </a:spcBef>
              <a:spcAft>
                <a:spcPts val="800"/>
              </a:spcAft>
              <a:buClr>
                <a:schemeClr val="accent2"/>
              </a:buClr>
              <a:defRPr lang="ja-JP" sz="1600">
                <a:latin typeface="Meiryo UI" panose="020B0604030504040204" pitchFamily="50" charset="-128"/>
                <a:ea typeface="Meiryo UI" panose="020B0604030504040204" pitchFamily="50" charset="-128"/>
              </a:defRPr>
            </a:lvl2pPr>
            <a:lvl3pPr>
              <a:lnSpc>
                <a:spcPct val="90000"/>
              </a:lnSpc>
              <a:spcBef>
                <a:spcPts val="1000"/>
              </a:spcBef>
              <a:spcAft>
                <a:spcPts val="800"/>
              </a:spcAft>
              <a:buClr>
                <a:schemeClr val="accent2"/>
              </a:buClr>
              <a:defRPr lang="ja-JP" sz="1400">
                <a:latin typeface="Meiryo UI" panose="020B0604030504040204" pitchFamily="50" charset="-128"/>
                <a:ea typeface="Meiryo UI" panose="020B0604030504040204" pitchFamily="50" charset="-128"/>
              </a:defRPr>
            </a:lvl3pPr>
            <a:lvl4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4pPr>
            <a:lvl5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23A5F171-EF5C-4534-902D-25B0D2AA90CB}" type="datetime1">
              <a:rPr lang="ja-JP" altLang="en-US" smtClean="0"/>
              <a:t>2025/7/11</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7" name="フリーフォーム:図形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8" name="フリーフォーム:図形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nvGrpSpPr>
          <p:cNvPr id="8" name="グループ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円/楕円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円弧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14" name="フリーフォーム:図形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5" name="直線​​コネクタ(S)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rtlCol="0" anchor="ctr">
            <a:noAutofit/>
          </a:bodyPr>
          <a:lstStyle>
            <a:lvl1pPr algn="ctr">
              <a:defRPr lang="ja-JP" sz="60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サブタイトル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rtlCol="0">
            <a:noAutofit/>
          </a:bodyPr>
          <a:lstStyle>
            <a:lvl1pPr marL="0" indent="0" algn="ctr">
              <a:buNone/>
              <a:defRPr lang="ja-JP" sz="2400">
                <a:solidFill>
                  <a:schemeClr val="bg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t>クリックしてサブタイトルを追加</a:t>
            </a:r>
          </a:p>
        </p:txBody>
      </p:sp>
      <p:sp>
        <p:nvSpPr>
          <p:cNvPr id="4" name="日付プレースホルダー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814C7A4-397F-4B10-8CC5-FA63D1EA50DA}" type="datetime1">
              <a:rPr lang="ja-JP" altLang="en-US" smtClean="0"/>
              <a:t>2025/7/11</a:t>
            </a:fld>
            <a:endParaRPr lang="en-US"/>
          </a:p>
        </p:txBody>
      </p:sp>
      <p:sp>
        <p:nvSpPr>
          <p:cNvPr id="5" name="フッター プレースホルダー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段組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5" name="コンテンツ プレースホルダー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grpSp>
        <p:nvGrpSpPr>
          <p:cNvPr id="11" name="グループ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フリーフォーム:図形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4" name="フリーフォーム:図形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01CA49A7-3342-4780-8B59-9E8A8D6D5799}" type="datetime1">
              <a:rPr lang="ja-JP" altLang="en-US" noProof="0" smtClean="0"/>
              <a:t>2025/7/11</a:t>
            </a:fld>
            <a:endParaRPr lang="ja-JP" altLang="en-US" noProof="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noProof="0" smtClean="0"/>
              <a:pPr/>
              <a:t>‹#›</a:t>
            </a:fld>
            <a:endParaRPr lang="ja-JP" altLang="en-US" noProof="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段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1" name="コンテンツ プレースホルダー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rtlCol="0">
            <a:normAutofit/>
          </a:bodyPr>
          <a:lstStyle>
            <a:lvl1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1pPr>
            <a:lvl2pPr marL="2857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65151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92583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2" name="コンテンツ プレースホルダー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15C0196-7E5D-4577-A8C9-47054227B8B7}" type="datetime1">
              <a:rPr lang="ja-JP" altLang="en-US" smtClean="0"/>
              <a:t>2025/7/11</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8" name="フリーフォーム:図形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0" name="直線​​コネクタ(S)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画像">
    <p:spTree>
      <p:nvGrpSpPr>
        <p:cNvPr id="1" name=""/>
        <p:cNvGrpSpPr/>
        <p:nvPr/>
      </p:nvGrpSpPr>
      <p:grpSpPr>
        <a:xfrm>
          <a:off x="0" y="0"/>
          <a:ext cx="0" cy="0"/>
          <a:chOff x="0" y="0"/>
          <a:chExt cx="0" cy="0"/>
        </a:xfrm>
      </p:grpSpPr>
      <p:grpSp>
        <p:nvGrpSpPr>
          <p:cNvPr id="4" name="グループ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フリーフォーム:図形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rtlCol="0" anchor="b"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図プレースホルダー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413114" y="845068"/>
            <a:ext cx="5193792" cy="5193792"/>
          </a:xfrm>
          <a:prstGeom prst="ellipse">
            <a:avLst/>
          </a:prstGeom>
        </p:spPr>
        <p:txBody>
          <a:bodyPr rtlCol="0"/>
          <a:lstStyle>
            <a:lvl1pPr marL="0" indent="0" algn="ctr">
              <a:buNone/>
              <a:defRPr lang="ja-JP">
                <a:latin typeface="Meiryo UI" panose="020B0604030504040204" pitchFamily="50" charset="-128"/>
                <a:ea typeface="Meiryo UI" panose="020B0604030504040204" pitchFamily="50" charset="-128"/>
              </a:defRPr>
            </a:lvl1pPr>
          </a:lstStyle>
          <a:p>
            <a:pPr rtl="0"/>
            <a:r>
              <a:rPr lang="ja-JP"/>
              <a:t>アイコンをクリックして画像を追加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F70EE60-4AF6-408C-98B4-4FDED71820DA}" type="datetime1">
              <a:rPr lang="ja-JP" altLang="en-US" smtClean="0"/>
              <a:t>2025/7/11</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と表">
    <p:spTree>
      <p:nvGrpSpPr>
        <p:cNvPr id="1" name=""/>
        <p:cNvGrpSpPr/>
        <p:nvPr/>
      </p:nvGrpSpPr>
      <p:grpSpPr>
        <a:xfrm>
          <a:off x="0" y="0"/>
          <a:ext cx="0" cy="0"/>
          <a:chOff x="0" y="0"/>
          <a:chExt cx="0" cy="0"/>
        </a:xfrm>
      </p:grpSpPr>
      <p:grpSp>
        <p:nvGrpSpPr>
          <p:cNvPr id="11" name="グループ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フリーフォーム:図形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表プレースホルダー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38599" y="1825625"/>
            <a:ext cx="7315199" cy="4297680"/>
          </a:xfrm>
        </p:spPr>
        <p:txBody>
          <a:bodyPr rtlCol="0">
            <a:normAutofit/>
          </a:bodyPr>
          <a:lstStyle>
            <a:lvl1pPr marL="0" indent="0">
              <a:buNone/>
              <a:defRPr lang="ja-JP" sz="2400">
                <a:latin typeface="Meiryo UI" panose="020B0604030504040204" pitchFamily="50" charset="-128"/>
                <a:ea typeface="Meiryo UI" panose="020B0604030504040204" pitchFamily="50" charset="-128"/>
              </a:defRPr>
            </a:lvl1pPr>
          </a:lstStyle>
          <a:p>
            <a:pPr rtl="0"/>
            <a:r>
              <a:rPr lang="ja-JP"/>
              <a:t>アイコンをクリックして表を追加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B068E81-CE6A-48DE-9989-E92DA7C01D68}" type="datetime1">
              <a:rPr lang="ja-JP" altLang="en-US" smtClean="0"/>
              <a:t>2025/7/11</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a:t>マスター タイトルの書式設定</a:t>
            </a:r>
          </a:p>
        </p:txBody>
      </p:sp>
      <p:sp>
        <p:nvSpPr>
          <p:cNvPr id="3" name="テキスト プレースホルダー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82000"/>
                  </a:schemeClr>
                </a:solidFill>
                <a:latin typeface="Meiryo UI" panose="020B0604030504040204" pitchFamily="50" charset="-128"/>
                <a:ea typeface="Meiryo UI" panose="020B0604030504040204" pitchFamily="50" charset="-128"/>
              </a:defRPr>
            </a:lvl1pPr>
          </a:lstStyle>
          <a:p>
            <a:fld id="{7264615F-7B45-47C1-BC62-23C82EBBF08C}" type="datetime1">
              <a:rPr lang="ja-JP" altLang="en-US" smtClean="0"/>
              <a:t>2025/7/11</a:t>
            </a:fld>
            <a:endParaRPr lang="en-US">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82000"/>
                  </a:schemeClr>
                </a:solidFill>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82000"/>
                  </a:schemeClr>
                </a:solidFill>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kumimoji="1" lang="ja-JP"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cs"/>
          <a:ea typeface="+mn-ea"/>
          <a:cs typeface="+mn-cs"/>
        </a:defRPr>
      </a:lvl1pPr>
      <a:lvl2pPr marL="457200" algn="l" defTabSz="914400" rtl="0" eaLnBrk="1" latinLnBrk="0" hangingPunct="1">
        <a:defRPr kumimoji="1" lang="ja-JP" sz="1800" kern="1200">
          <a:solidFill>
            <a:schemeClr val="tx1"/>
          </a:solidFill>
          <a:latin typeface="+mn-cs"/>
          <a:ea typeface="+mn-ea"/>
          <a:cs typeface="+mn-cs"/>
        </a:defRPr>
      </a:lvl2pPr>
      <a:lvl3pPr marL="914400" algn="l" defTabSz="914400" rtl="0" eaLnBrk="1" latinLnBrk="0" hangingPunct="1">
        <a:defRPr kumimoji="1" lang="ja-JP" sz="1800" kern="1200">
          <a:solidFill>
            <a:schemeClr val="tx1"/>
          </a:solidFill>
          <a:latin typeface="+mn-cs"/>
          <a:ea typeface="+mn-ea"/>
          <a:cs typeface="+mn-cs"/>
        </a:defRPr>
      </a:lvl3pPr>
      <a:lvl4pPr marL="1371600" algn="l" defTabSz="914400" rtl="0" eaLnBrk="1" latinLnBrk="0" hangingPunct="1">
        <a:defRPr kumimoji="1" lang="ja-JP" sz="1800" kern="1200">
          <a:solidFill>
            <a:schemeClr val="tx1"/>
          </a:solidFill>
          <a:latin typeface="+mn-cs"/>
          <a:ea typeface="+mn-ea"/>
          <a:cs typeface="+mn-cs"/>
        </a:defRPr>
      </a:lvl4pPr>
      <a:lvl5pPr marL="1828800" algn="l" defTabSz="914400" rtl="0" eaLnBrk="1" latinLnBrk="0" hangingPunct="1">
        <a:defRPr kumimoji="1" lang="ja-JP" sz="1800" kern="1200">
          <a:solidFill>
            <a:schemeClr val="tx1"/>
          </a:solidFill>
          <a:latin typeface="+mn-cs"/>
          <a:ea typeface="+mn-ea"/>
          <a:cs typeface="+mn-cs"/>
        </a:defRPr>
      </a:lvl5pPr>
      <a:lvl6pPr marL="2286000" algn="l" defTabSz="914400" rtl="0" eaLnBrk="1" latinLnBrk="0" hangingPunct="1">
        <a:defRPr kumimoji="1" lang="ja-JP" sz="1800" kern="1200">
          <a:solidFill>
            <a:schemeClr val="tx1"/>
          </a:solidFill>
          <a:latin typeface="+mn-cs"/>
          <a:ea typeface="+mn-ea"/>
          <a:cs typeface="+mn-cs"/>
        </a:defRPr>
      </a:lvl6pPr>
      <a:lvl7pPr marL="2743200" algn="l" defTabSz="914400" rtl="0" eaLnBrk="1" latinLnBrk="0" hangingPunct="1">
        <a:defRPr kumimoji="1" lang="ja-JP" sz="1800" kern="1200">
          <a:solidFill>
            <a:schemeClr val="tx1"/>
          </a:solidFill>
          <a:latin typeface="+mn-cs"/>
          <a:ea typeface="+mn-ea"/>
          <a:cs typeface="+mn-cs"/>
        </a:defRPr>
      </a:lvl7pPr>
      <a:lvl8pPr marL="3200400" algn="l" defTabSz="914400" rtl="0" eaLnBrk="1" latinLnBrk="0" hangingPunct="1">
        <a:defRPr kumimoji="1" lang="ja-JP" sz="1800" kern="1200">
          <a:solidFill>
            <a:schemeClr val="tx1"/>
          </a:solidFill>
          <a:latin typeface="+mn-cs"/>
          <a:ea typeface="+mn-ea"/>
          <a:cs typeface="+mn-cs"/>
        </a:defRPr>
      </a:lvl8pPr>
      <a:lvl9pPr marL="3657600" algn="l" defTabSz="914400" rtl="0" eaLnBrk="1" latinLnBrk="0" hangingPunct="1">
        <a:defRPr kumimoji="1" lang="ja-JP"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93062E9-FB83-06D1-7CA3-D6051E38924E}"/>
              </a:ext>
            </a:extLst>
          </p:cNvPr>
          <p:cNvSpPr>
            <a:spLocks noGrp="1"/>
          </p:cNvSpPr>
          <p:nvPr>
            <p:ph type="ctrTitle"/>
          </p:nvPr>
        </p:nvSpPr>
        <p:spPr/>
        <p:txBody>
          <a:bodyPr/>
          <a:lstStyle/>
          <a:p>
            <a:r>
              <a:rPr lang="ja-JP" altLang="en-US" dirty="0"/>
              <a:t>２班</a:t>
            </a:r>
            <a:br>
              <a:rPr lang="en-US" altLang="ja-JP" dirty="0"/>
            </a:br>
            <a:r>
              <a:rPr lang="ja-JP" altLang="en-US" sz="2800" dirty="0"/>
              <a:t>卒業制作</a:t>
            </a:r>
            <a:r>
              <a:rPr lang="ja-JP" altLang="en-US" sz="2800" dirty="0">
                <a:latin typeface="ＭＳ Ｐゴシック" panose="020B0600070205080204" pitchFamily="50" charset="-128"/>
                <a:ea typeface="ＭＳ Ｐゴシック" panose="020B0600070205080204" pitchFamily="50" charset="-128"/>
              </a:rPr>
              <a:t>プライベートクラウド</a:t>
            </a:r>
            <a:r>
              <a:rPr lang="ja-JP" altLang="en-US" sz="2800" dirty="0"/>
              <a:t>（仮称）</a:t>
            </a:r>
            <a:endParaRPr lang="ja-JP" altLang="en-US"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テキスト, アプリケーション">
            <a:extLst>
              <a:ext uri="{FF2B5EF4-FFF2-40B4-BE49-F238E27FC236}">
                <a16:creationId xmlns:a16="http://schemas.microsoft.com/office/drawing/2014/main" id="{DAFDF843-FFE9-3D3D-FB45-63B8709B953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44562" y="1001485"/>
            <a:ext cx="10302875" cy="5064025"/>
          </a:xfrm>
          <a:noFill/>
        </p:spPr>
      </p:pic>
      <p:pic>
        <p:nvPicPr>
          <p:cNvPr id="7" name="図 6" descr="背景パターン">
            <a:extLst>
              <a:ext uri="{FF2B5EF4-FFF2-40B4-BE49-F238E27FC236}">
                <a16:creationId xmlns:a16="http://schemas.microsoft.com/office/drawing/2014/main" id="{76B79E18-7F1C-6123-7417-77E3FB10A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971" y="1536439"/>
            <a:ext cx="8863466" cy="2232275"/>
          </a:xfrm>
          <a:prstGeom prst="rect">
            <a:avLst/>
          </a:prstGeom>
        </p:spPr>
      </p:pic>
      <p:pic>
        <p:nvPicPr>
          <p:cNvPr id="9" name="図 8" descr="テキスト&#10;&#10;AI 生成コンテンツは誤りを含む可能性があります。">
            <a:extLst>
              <a:ext uri="{FF2B5EF4-FFF2-40B4-BE49-F238E27FC236}">
                <a16:creationId xmlns:a16="http://schemas.microsoft.com/office/drawing/2014/main" id="{7DDCDD10-4751-8E91-DEBF-77982D227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828" y="1001485"/>
            <a:ext cx="4419600" cy="1495425"/>
          </a:xfrm>
          <a:prstGeom prst="rect">
            <a:avLst/>
          </a:prstGeom>
        </p:spPr>
      </p:pic>
    </p:spTree>
    <p:extLst>
      <p:ext uri="{BB962C8B-B14F-4D97-AF65-F5344CB8AC3E}">
        <p14:creationId xmlns:p14="http://schemas.microsoft.com/office/powerpoint/2010/main" val="106022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9499D-4E2E-6395-34EB-E76DC01CF110}"/>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利用者用ダッシュボード画面</a:t>
            </a:r>
          </a:p>
        </p:txBody>
      </p:sp>
      <p:pic>
        <p:nvPicPr>
          <p:cNvPr id="5" name="コンテンツ プレースホルダー 4" descr="テーブル が含まれている画像">
            <a:extLst>
              <a:ext uri="{FF2B5EF4-FFF2-40B4-BE49-F238E27FC236}">
                <a16:creationId xmlns:a16="http://schemas.microsoft.com/office/drawing/2014/main" id="{EF414F7A-9964-34A0-B91F-4FACD84996C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32858"/>
            <a:ext cx="10003971" cy="4604656"/>
          </a:xfrm>
        </p:spPr>
      </p:pic>
    </p:spTree>
    <p:extLst>
      <p:ext uri="{BB962C8B-B14F-4D97-AF65-F5344CB8AC3E}">
        <p14:creationId xmlns:p14="http://schemas.microsoft.com/office/powerpoint/2010/main" val="3679207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アプリケーション, Teams">
            <a:extLst>
              <a:ext uri="{FF2B5EF4-FFF2-40B4-BE49-F238E27FC236}">
                <a16:creationId xmlns:a16="http://schemas.microsoft.com/office/drawing/2014/main" id="{7C5989B0-9C6E-4C0C-B4AC-7F26A6F1E6C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02014" y="604383"/>
            <a:ext cx="9987971" cy="5649234"/>
          </a:xfrm>
        </p:spPr>
      </p:pic>
      <p:pic>
        <p:nvPicPr>
          <p:cNvPr id="7" name="図 6" descr="グラフィカル ユーザー インターフェイス, テキスト, アプリケーション, メール&#10;&#10;AI 生成コンテンツは誤りを含む可能性があります。">
            <a:extLst>
              <a:ext uri="{FF2B5EF4-FFF2-40B4-BE49-F238E27FC236}">
                <a16:creationId xmlns:a16="http://schemas.microsoft.com/office/drawing/2014/main" id="{6E28CE41-87B5-CF90-4C2B-6DD9AF11A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703" y="604384"/>
            <a:ext cx="4484594" cy="5649234"/>
          </a:xfrm>
          <a:prstGeom prst="rect">
            <a:avLst/>
          </a:prstGeom>
        </p:spPr>
      </p:pic>
      <p:pic>
        <p:nvPicPr>
          <p:cNvPr id="9" name="図 8" descr="テキスト&#10;&#10;AI 生成コンテンツは誤りを含む可能性があります。">
            <a:extLst>
              <a:ext uri="{FF2B5EF4-FFF2-40B4-BE49-F238E27FC236}">
                <a16:creationId xmlns:a16="http://schemas.microsoft.com/office/drawing/2014/main" id="{51C1F25A-0D3F-E4B4-E37A-2F8E0EC06E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3703" y="604382"/>
            <a:ext cx="4371975" cy="1476375"/>
          </a:xfrm>
          <a:prstGeom prst="rect">
            <a:avLst/>
          </a:prstGeom>
        </p:spPr>
      </p:pic>
    </p:spTree>
    <p:extLst>
      <p:ext uri="{BB962C8B-B14F-4D97-AF65-F5344CB8AC3E}">
        <p14:creationId xmlns:p14="http://schemas.microsoft.com/office/powerpoint/2010/main" val="313536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C535EFD-8DF2-CCBF-32EB-86DE2EFD95B4}"/>
              </a:ext>
            </a:extLst>
          </p:cNvPr>
          <p:cNvSpPr txBox="1"/>
          <p:nvPr/>
        </p:nvSpPr>
        <p:spPr>
          <a:xfrm>
            <a:off x="373805" y="511485"/>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背景</a:t>
            </a:r>
          </a:p>
        </p:txBody>
      </p:sp>
      <p:sp>
        <p:nvSpPr>
          <p:cNvPr id="7" name="テキスト ボックス 6">
            <a:extLst>
              <a:ext uri="{FF2B5EF4-FFF2-40B4-BE49-F238E27FC236}">
                <a16:creationId xmlns:a16="http://schemas.microsoft.com/office/drawing/2014/main" id="{41E33D1B-A970-BD41-0AE3-E32B2D431C67}"/>
              </a:ext>
            </a:extLst>
          </p:cNvPr>
          <p:cNvSpPr txBox="1"/>
          <p:nvPr/>
        </p:nvSpPr>
        <p:spPr>
          <a:xfrm>
            <a:off x="373805" y="1770187"/>
            <a:ext cx="9793452" cy="400110"/>
          </a:xfrm>
          <a:prstGeom prst="rect">
            <a:avLst/>
          </a:prstGeom>
          <a:noFill/>
        </p:spPr>
        <p:txBody>
          <a:bodyPr wrap="square" lIns="91440" tIns="45720" rIns="91440" bIns="45720" rtlCol="0" anchor="t">
            <a:spAutoFit/>
          </a:bodyPr>
          <a:lstStyle/>
          <a:p>
            <a:r>
              <a:rPr kumimoji="1" lang="ja-JP" altLang="en-US" sz="2000" dirty="0">
                <a:latin typeface="ＭＳ Ｐゴシック"/>
                <a:ea typeface="ＭＳ Ｐゴシック"/>
              </a:rPr>
              <a:t>サーバーや使わなくなった</a:t>
            </a:r>
            <a:r>
              <a:rPr kumimoji="1" lang="en-US" altLang="ja-JP" sz="2000" dirty="0">
                <a:latin typeface="ＭＳ Ｐゴシック"/>
                <a:ea typeface="ＭＳ Ｐゴシック"/>
              </a:rPr>
              <a:t>PC</a:t>
            </a:r>
            <a:r>
              <a:rPr kumimoji="1" lang="ja-JP" altLang="en-US" sz="2000" dirty="0">
                <a:latin typeface="ＭＳ Ｐゴシック"/>
                <a:ea typeface="ＭＳ Ｐゴシック"/>
              </a:rPr>
              <a:t>など、マシンリソースはあるが、活用できていない人間がいる</a:t>
            </a:r>
            <a:endParaRPr lang="ja-JP" altLang="en-US" sz="2000" dirty="0">
              <a:latin typeface="ＭＳ Ｐゴシック"/>
              <a:ea typeface="ＭＳ Ｐゴシック"/>
            </a:endParaRPr>
          </a:p>
        </p:txBody>
      </p:sp>
      <p:sp>
        <p:nvSpPr>
          <p:cNvPr id="9" name="テキスト ボックス 8">
            <a:extLst>
              <a:ext uri="{FF2B5EF4-FFF2-40B4-BE49-F238E27FC236}">
                <a16:creationId xmlns:a16="http://schemas.microsoft.com/office/drawing/2014/main" id="{79FDFAAE-9CE7-B474-B04F-980963FDEAC0}"/>
              </a:ext>
            </a:extLst>
          </p:cNvPr>
          <p:cNvSpPr txBox="1"/>
          <p:nvPr/>
        </p:nvSpPr>
        <p:spPr>
          <a:xfrm>
            <a:off x="373805" y="2459504"/>
            <a:ext cx="8831264" cy="2246769"/>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技術の進歩により、比較的簡単にクラウドが構築できる時代になったため</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サーバーを用意して遊んだり、試したいことがある人も増えているが</a:t>
            </a:r>
            <a:br>
              <a:rPr kumimoji="1" lang="en-US" altLang="ja-JP" sz="2000" dirty="0">
                <a:latin typeface="ＭＳ Ｐゴシック"/>
                <a:ea typeface="ＭＳ Ｐゴシック"/>
              </a:rPr>
            </a:br>
            <a:r>
              <a:rPr kumimoji="1" lang="ja-JP" altLang="en-US" sz="2000" dirty="0">
                <a:latin typeface="ＭＳ Ｐゴシック" panose="020B0600070205080204" pitchFamily="50" charset="-128"/>
                <a:ea typeface="ＭＳ Ｐゴシック" panose="020B0600070205080204" pitchFamily="50" charset="-128"/>
              </a:rPr>
              <a:t>本プロジェクトのターゲットは</a:t>
            </a:r>
            <a:r>
              <a:rPr kumimoji="1" lang="ja-JP" altLang="en-US" sz="2000" dirty="0">
                <a:latin typeface="ＭＳ Ｐゴシック"/>
                <a:ea typeface="ＭＳ Ｐゴシック"/>
              </a:rPr>
              <a:t>パブリッククラウドは高額で手が出せない人間もいる</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　</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よって、本プロジェクトの対象は、あくまでも学校、学科に対してではなく</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b="1" u="sng" dirty="0">
                <a:latin typeface="ＭＳ Ｐゴシック" panose="020B0600070205080204" pitchFamily="50" charset="-128"/>
                <a:ea typeface="ＭＳ Ｐゴシック" panose="020B0600070205080204" pitchFamily="50" charset="-128"/>
              </a:rPr>
              <a:t>遊び場や勉強の場を求めている学生・個々人</a:t>
            </a:r>
            <a:r>
              <a:rPr kumimoji="1" lang="ja-JP" altLang="en-US" sz="2000" dirty="0">
                <a:latin typeface="ＭＳ Ｐゴシック"/>
                <a:ea typeface="ＭＳ Ｐゴシック"/>
              </a:rPr>
              <a:t>←</a:t>
            </a:r>
            <a:r>
              <a:rPr kumimoji="1" lang="ja-JP" altLang="en-US" sz="2000" b="1" u="sng" dirty="0">
                <a:solidFill>
                  <a:srgbClr val="FF0000"/>
                </a:solidFill>
                <a:latin typeface="ＭＳ Ｐゴシック"/>
                <a:ea typeface="ＭＳ Ｐゴシック"/>
              </a:rPr>
              <a:t>こういう人を幸せにしたい</a:t>
            </a:r>
            <a:endParaRPr lang="ja-JP" altLang="en-US" sz="2000" b="1" u="sng" dirty="0">
              <a:solidFill>
                <a:srgbClr val="FF0000"/>
              </a:solidFill>
              <a:latin typeface="ＭＳ Ｐゴシック"/>
              <a:ea typeface="ＭＳ Ｐゴシック"/>
            </a:endParaRPr>
          </a:p>
          <a:p>
            <a:endParaRPr kumimoji="1" lang="en-US" altLang="ja-JP" sz="2000" b="1" u="sng" dirty="0">
              <a:latin typeface="ＭＳ Ｐゴシック" panose="020B0600070205080204" pitchFamily="50" charset="-128"/>
              <a:ea typeface="ＭＳ Ｐゴシック" panose="020B0600070205080204" pitchFamily="50" charset="-128"/>
            </a:endParaRPr>
          </a:p>
        </p:txBody>
      </p:sp>
      <p:sp>
        <p:nvSpPr>
          <p:cNvPr id="3" name="TextBox 2">
            <a:extLst>
              <a:ext uri="{FF2B5EF4-FFF2-40B4-BE49-F238E27FC236}">
                <a16:creationId xmlns:a16="http://schemas.microsoft.com/office/drawing/2014/main" id="{0D17D8AC-D06A-2D17-A8BE-FA59F3A7BFD6}"/>
              </a:ext>
            </a:extLst>
          </p:cNvPr>
          <p:cNvSpPr txBox="1"/>
          <p:nvPr/>
        </p:nvSpPr>
        <p:spPr>
          <a:xfrm>
            <a:off x="373805" y="4918888"/>
            <a:ext cx="115498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dirty="0">
                <a:latin typeface="MS PGothic"/>
                <a:ea typeface="MS PGothic"/>
              </a:rPr>
              <a:t>また、いざ使ってみようとしても、現在ネットに出回っている説明書等のドキュメントが英語、もしくは翻訳精度の甘い文書ばかりでつまずきやすい　←</a:t>
            </a:r>
            <a:r>
              <a:rPr lang="ja-JP" altLang="en-US" sz="2000" dirty="0">
                <a:solidFill>
                  <a:srgbClr val="FF0000"/>
                </a:solidFill>
                <a:latin typeface="MS PGothic"/>
                <a:ea typeface="MS PGothic"/>
              </a:rPr>
              <a:t>日本語ユーザーにわかりやすいドキュメントの整備が不可欠！</a:t>
            </a:r>
          </a:p>
        </p:txBody>
      </p:sp>
    </p:spTree>
    <p:extLst>
      <p:ext uri="{BB962C8B-B14F-4D97-AF65-F5344CB8AC3E}">
        <p14:creationId xmlns:p14="http://schemas.microsoft.com/office/powerpoint/2010/main" val="24420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74188C3-2C02-3264-0D05-1D6D5A74D539}"/>
              </a:ext>
            </a:extLst>
          </p:cNvPr>
          <p:cNvSpPr txBox="1"/>
          <p:nvPr/>
        </p:nvSpPr>
        <p:spPr>
          <a:xfrm>
            <a:off x="549073" y="499174"/>
            <a:ext cx="1648208"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ゴール</a:t>
            </a:r>
          </a:p>
        </p:txBody>
      </p:sp>
      <p:sp>
        <p:nvSpPr>
          <p:cNvPr id="5" name="テキスト ボックス 4">
            <a:extLst>
              <a:ext uri="{FF2B5EF4-FFF2-40B4-BE49-F238E27FC236}">
                <a16:creationId xmlns:a16="http://schemas.microsoft.com/office/drawing/2014/main" id="{0E6AAA7A-0D0B-17A4-EF3A-FA3602564B35}"/>
              </a:ext>
            </a:extLst>
          </p:cNvPr>
          <p:cNvSpPr txBox="1"/>
          <p:nvPr/>
        </p:nvSpPr>
        <p:spPr>
          <a:xfrm>
            <a:off x="641622" y="1207060"/>
            <a:ext cx="10671511" cy="45243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sng"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１</a:t>
            </a:r>
            <a:r>
              <a:rPr kumimoji="1" lang="en-US" altLang="ja-JP" sz="2400" b="0" i="0" u="sng"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2400" b="0" i="0" u="sng"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製作したソフトウェア、設計書、仕様書、手順書等のドキュメントの配布</a:t>
            </a:r>
            <a:r>
              <a:rPr kumimoji="1" lang="ja-JP" altLang="en-US"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を通して</a:t>
            </a:r>
            <a:endParaRPr kumimoji="1" lang="en-US" altLang="ja-JP"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容易にプライベートクラウドを構築できるようにする</a:t>
            </a:r>
            <a:endParaRPr kumimoji="1" lang="en-US" altLang="ja-JP"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→学習者に対してより深い学びをもたらす</a:t>
            </a:r>
            <a:endParaRPr kumimoji="1" lang="en-US" altLang="ja-JP"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２</a:t>
            </a:r>
            <a:r>
              <a:rPr kumimoji="1" lang="en-US" altLang="ja-JP"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上記作成した技術を用いての様々な環境上でのデモンストレーション展示・検証</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卒業展で目に見える展示物はこれ</a:t>
            </a:r>
            <a:r>
              <a:rPr kumimoji="1" lang="en-US" altLang="ja-JP"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→そのため、サービスの提供がゴールではなく、</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サービスを提供できる基盤の構築を容易にするための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パッケージの公開・頒布が目指すゴール</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24832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E0D2A4C-6FE6-E843-2AF7-60B4B7698A21}"/>
              </a:ext>
            </a:extLst>
          </p:cNvPr>
          <p:cNvSpPr txBox="1"/>
          <p:nvPr/>
        </p:nvSpPr>
        <p:spPr>
          <a:xfrm>
            <a:off x="641622" y="863240"/>
            <a:ext cx="17235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成果物</a:t>
            </a:r>
          </a:p>
        </p:txBody>
      </p:sp>
      <p:sp>
        <p:nvSpPr>
          <p:cNvPr id="6" name="テキスト ボックス 5">
            <a:extLst>
              <a:ext uri="{FF2B5EF4-FFF2-40B4-BE49-F238E27FC236}">
                <a16:creationId xmlns:a16="http://schemas.microsoft.com/office/drawing/2014/main" id="{00F2A629-ECC8-EAAB-322A-04248FA33AB8}"/>
              </a:ext>
            </a:extLst>
          </p:cNvPr>
          <p:cNvSpPr txBox="1"/>
          <p:nvPr/>
        </p:nvSpPr>
        <p:spPr>
          <a:xfrm>
            <a:off x="641622" y="1655793"/>
            <a:ext cx="9534983" cy="34778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１</a:t>
            </a:r>
            <a:r>
              <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プライベートクラウドサービスを容易に構築することができる</a:t>
            </a:r>
            <a:endPar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ソフトウェアパッケージ</a:t>
            </a:r>
            <a:endPar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sng"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en-US" altLang="ja-JP" sz="18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ISO</a:t>
            </a:r>
            <a:r>
              <a:rPr kumimoji="1" lang="ja-JP" altLang="en-US" sz="18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ファイル、パッケージ等種類は問わないが、だれもがダウンロードできて利用できる形に</a:t>
            </a:r>
            <a:endParaRPr kumimoji="1" lang="en-US" altLang="ja-JP" sz="18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２</a:t>
            </a:r>
            <a:r>
              <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ソフトウェアをわかりやすく使うことのできるマニュアル</a:t>
            </a:r>
            <a:endPar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sng"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1800" b="0"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日本語のドキュメントで学生でも簡単に理解することのできる形に</a:t>
            </a:r>
            <a:endParaRPr kumimoji="1" lang="en-US" altLang="ja-JP" sz="1800" b="0"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3.</a:t>
            </a:r>
            <a:r>
              <a:rPr kumimoji="1" lang="ja-JP" altLang="en-US"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ソフトウェア・システムの設計書、仕様書</a:t>
            </a:r>
            <a:endPar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sng"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1800" b="0"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理解できる人物にはさらに詳細な設計仕様等を共有し自分の使いやすいように設定できる形に</a:t>
            </a:r>
            <a:endParaRPr kumimoji="1" lang="en-US" altLang="ja-JP" sz="1800" b="0"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0598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E08673-B0D8-A08A-A0B9-04C280451289}"/>
              </a:ext>
            </a:extLst>
          </p:cNvPr>
          <p:cNvSpPr txBox="1"/>
          <p:nvPr/>
        </p:nvSpPr>
        <p:spPr>
          <a:xfrm>
            <a:off x="549073" y="499174"/>
            <a:ext cx="6050054"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提供可能になるサービス例</a:t>
            </a:r>
          </a:p>
        </p:txBody>
      </p:sp>
      <p:sp>
        <p:nvSpPr>
          <p:cNvPr id="7" name="テキスト ボックス 6">
            <a:extLst>
              <a:ext uri="{FF2B5EF4-FFF2-40B4-BE49-F238E27FC236}">
                <a16:creationId xmlns:a16="http://schemas.microsoft.com/office/drawing/2014/main" id="{37CC1BB4-3804-41F0-4FF6-B376C84DA956}"/>
              </a:ext>
            </a:extLst>
          </p:cNvPr>
          <p:cNvSpPr txBox="1"/>
          <p:nvPr/>
        </p:nvSpPr>
        <p:spPr>
          <a:xfrm>
            <a:off x="528733" y="2942726"/>
            <a:ext cx="10908756" cy="1169551"/>
          </a:xfrm>
          <a:prstGeom prst="rect">
            <a:avLst/>
          </a:prstGeom>
          <a:noFill/>
        </p:spPr>
        <p:txBody>
          <a:bodyPr wrap="none" lIns="91440" tIns="45720" rIns="91440" bIns="45720" rtlCol="0" anchor="t">
            <a:spAutoFit/>
          </a:bodyPr>
          <a:lstStyle/>
          <a:p>
            <a:r>
              <a:rPr kumimoji="1" lang="ja-JP" altLang="en-US" sz="2800" dirty="0">
                <a:latin typeface="ＭＳ Ｐゴシック"/>
                <a:ea typeface="ＭＳ Ｐゴシック"/>
              </a:rPr>
              <a:t>・2</a:t>
            </a:r>
            <a:r>
              <a:rPr kumimoji="1" lang="en-US" altLang="ja-JP" sz="2800" dirty="0">
                <a:latin typeface="ＭＳ Ｐゴシック"/>
                <a:ea typeface="ＭＳ Ｐゴシック"/>
              </a:rPr>
              <a:t>.</a:t>
            </a:r>
            <a:r>
              <a:rPr kumimoji="1" lang="ja-JP" altLang="en-US" sz="2800" dirty="0">
                <a:latin typeface="ＭＳ Ｐゴシック"/>
                <a:ea typeface="ＭＳ Ｐゴシック"/>
              </a:rPr>
              <a:t>ポートフォリオ公開環境の提供</a:t>
            </a:r>
            <a:r>
              <a:rPr kumimoji="1" lang="en-US" altLang="ja-JP" sz="2800" dirty="0">
                <a:latin typeface="ＭＳ Ｐゴシック"/>
                <a:ea typeface="ＭＳ Ｐゴシック"/>
              </a:rPr>
              <a:t>(Like SaaS)</a:t>
            </a:r>
          </a:p>
          <a:p>
            <a:r>
              <a:rPr kumimoji="1" lang="ja-JP" altLang="en-US" dirty="0">
                <a:latin typeface="ＭＳ Ｐゴシック" panose="020B0600070205080204" pitchFamily="50" charset="-128"/>
                <a:ea typeface="ＭＳ Ｐゴシック" panose="020B0600070205080204" pitchFamily="50" charset="-128"/>
              </a:rPr>
              <a:t>→就職活動の際に必要となる、学生の成果物や経歴をアピールするためのポートフォリオを公開できるサービス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就職活動で自分のことをアピールしたい学生のために</a:t>
            </a:r>
          </a:p>
        </p:txBody>
      </p:sp>
      <p:sp>
        <p:nvSpPr>
          <p:cNvPr id="8" name="テキスト ボックス 7">
            <a:extLst>
              <a:ext uri="{FF2B5EF4-FFF2-40B4-BE49-F238E27FC236}">
                <a16:creationId xmlns:a16="http://schemas.microsoft.com/office/drawing/2014/main" id="{B9938CFC-EE97-A82A-20A6-8B7587F6F5FD}"/>
              </a:ext>
            </a:extLst>
          </p:cNvPr>
          <p:cNvSpPr txBox="1"/>
          <p:nvPr/>
        </p:nvSpPr>
        <p:spPr>
          <a:xfrm>
            <a:off x="528733" y="1223127"/>
            <a:ext cx="11574002" cy="1446550"/>
          </a:xfrm>
          <a:prstGeom prst="rect">
            <a:avLst/>
          </a:prstGeom>
          <a:noFill/>
        </p:spPr>
        <p:txBody>
          <a:bodyPr wrap="square" lIns="91440" tIns="45720" rIns="91440" bIns="45720" rtlCol="0" anchor="t">
            <a:spAutoFit/>
          </a:bodyPr>
          <a:lstStyle/>
          <a:p>
            <a:r>
              <a:rPr kumimoji="1" lang="ja-JP" altLang="en-US" sz="2800" dirty="0">
                <a:latin typeface="ＭＳ Ｐゴシック"/>
                <a:ea typeface="ＭＳ Ｐゴシック"/>
              </a:rPr>
              <a:t>・1</a:t>
            </a:r>
            <a:r>
              <a:rPr kumimoji="1" lang="en-US" altLang="ja-JP" sz="2800" dirty="0">
                <a:latin typeface="ＭＳ Ｐゴシック"/>
                <a:ea typeface="ＭＳ Ｐゴシック"/>
              </a:rPr>
              <a:t>.</a:t>
            </a:r>
            <a:r>
              <a:rPr kumimoji="1" lang="ja-JP" altLang="en-US" sz="2800" dirty="0">
                <a:latin typeface="ＭＳ Ｐゴシック"/>
                <a:ea typeface="ＭＳ Ｐゴシック"/>
              </a:rPr>
              <a:t>仮想コンピューティング環境の提供</a:t>
            </a:r>
            <a:r>
              <a:rPr kumimoji="1" lang="en-US" altLang="ja-JP" sz="2800" dirty="0">
                <a:latin typeface="ＭＳ Ｐゴシック"/>
                <a:ea typeface="ＭＳ Ｐゴシック"/>
              </a:rPr>
              <a:t>(Like IaaS)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GUI</a:t>
            </a:r>
            <a:r>
              <a:rPr kumimoji="1" lang="ja-JP" altLang="en-US" dirty="0">
                <a:latin typeface="ＭＳ Ｐゴシック" panose="020B0600070205080204" pitchFamily="50" charset="-128"/>
                <a:ea typeface="ＭＳ Ｐゴシック" panose="020B0600070205080204" pitchFamily="50" charset="-128"/>
              </a:rPr>
              <a:t>から仮想マシンを作成、予め用意されたイメージを利用して高速に構築など、</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パブリッククラウドで提供されているような仮想コンピューティング環境を提供できるサービス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学校で使えるリソースではスペックが不足する作業をしたい人のために</a:t>
            </a:r>
          </a:p>
        </p:txBody>
      </p:sp>
      <p:sp>
        <p:nvSpPr>
          <p:cNvPr id="10" name="テキスト ボックス 9">
            <a:extLst>
              <a:ext uri="{FF2B5EF4-FFF2-40B4-BE49-F238E27FC236}">
                <a16:creationId xmlns:a16="http://schemas.microsoft.com/office/drawing/2014/main" id="{AD742266-44F1-917E-9656-0A59BC0480EE}"/>
              </a:ext>
            </a:extLst>
          </p:cNvPr>
          <p:cNvSpPr txBox="1"/>
          <p:nvPr/>
        </p:nvSpPr>
        <p:spPr>
          <a:xfrm>
            <a:off x="534962" y="4380748"/>
            <a:ext cx="11574002" cy="1446550"/>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3.</a:t>
            </a:r>
            <a:r>
              <a:rPr kumimoji="1" lang="ja-JP" altLang="en-US" sz="2800" dirty="0">
                <a:latin typeface="ＭＳ Ｐゴシック" panose="020B0600070205080204" pitchFamily="50" charset="-128"/>
                <a:ea typeface="ＭＳ Ｐゴシック" panose="020B0600070205080204" pitchFamily="50" charset="-128"/>
              </a:rPr>
              <a:t>ゲームサーバー作成機能の提供</a:t>
            </a:r>
            <a:r>
              <a:rPr kumimoji="1" lang="en-US" altLang="ja-JP" sz="2800" dirty="0">
                <a:latin typeface="ＭＳ Ｐゴシック" panose="020B0600070205080204" pitchFamily="50" charset="-128"/>
                <a:ea typeface="ＭＳ Ｐゴシック" panose="020B0600070205080204" pitchFamily="50" charset="-128"/>
              </a:rPr>
              <a:t>(Like PaaS)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Minecraft</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err="1">
                <a:latin typeface="ＭＳ Ｐゴシック" panose="020B0600070205080204" pitchFamily="50" charset="-128"/>
                <a:ea typeface="ＭＳ Ｐゴシック" panose="020B0600070205080204" pitchFamily="50" charset="-128"/>
              </a:rPr>
              <a:t>PalWorld</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Ark</a:t>
            </a:r>
            <a:r>
              <a:rPr kumimoji="1" lang="ja-JP" altLang="en-US" dirty="0">
                <a:latin typeface="ＭＳ Ｐゴシック" panose="020B0600070205080204" pitchFamily="50" charset="-128"/>
                <a:ea typeface="ＭＳ Ｐゴシック" panose="020B0600070205080204" pitchFamily="50" charset="-128"/>
              </a:rPr>
              <a:t>など、マルチプレイ時に専用のサーバーが必要なゲームがある</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このようなゲームをプレイするためのサーバーを、簡単に構築、実行できるサービスの提供</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マルチプレイをしてみたいが、ホスティングサービスは高額でできない人のために</a:t>
            </a:r>
          </a:p>
        </p:txBody>
      </p:sp>
      <p:sp>
        <p:nvSpPr>
          <p:cNvPr id="12" name="テキスト ボックス 11">
            <a:extLst>
              <a:ext uri="{FF2B5EF4-FFF2-40B4-BE49-F238E27FC236}">
                <a16:creationId xmlns:a16="http://schemas.microsoft.com/office/drawing/2014/main" id="{E2B3A5C8-5F5D-84BB-749B-6E33C5D3C786}"/>
              </a:ext>
            </a:extLst>
          </p:cNvPr>
          <p:cNvSpPr txBox="1"/>
          <p:nvPr/>
        </p:nvSpPr>
        <p:spPr>
          <a:xfrm>
            <a:off x="549073" y="246772"/>
            <a:ext cx="3783408" cy="369332"/>
          </a:xfrm>
          <a:prstGeom prst="rect">
            <a:avLst/>
          </a:prstGeom>
          <a:noFill/>
        </p:spPr>
        <p:txBody>
          <a:bodyPr wrap="none" rtlCol="0">
            <a:spAutoFit/>
          </a:bodyPr>
          <a:lstStyle/>
          <a:p>
            <a:r>
              <a:rPr kumimoji="1" lang="ja-JP" altLang="en-US" b="1"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222763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206660-D6BD-A4C3-C594-DF7D44E4FB2C}"/>
              </a:ext>
            </a:extLst>
          </p:cNvPr>
          <p:cNvSpPr txBox="1"/>
          <p:nvPr/>
        </p:nvSpPr>
        <p:spPr>
          <a:xfrm>
            <a:off x="582938" y="416314"/>
            <a:ext cx="1210588" cy="707886"/>
          </a:xfrm>
          <a:prstGeom prst="rect">
            <a:avLst/>
          </a:prstGeom>
          <a:noFill/>
        </p:spPr>
        <p:txBody>
          <a:bodyPr wrap="none" rtlCol="0">
            <a:spAutoFit/>
          </a:bodyPr>
          <a:lstStyle/>
          <a:p>
            <a:r>
              <a:rPr kumimoji="1" lang="ja-JP" altLang="en-US" sz="4000">
                <a:latin typeface="ＭＳ Ｐゴシック" panose="020B0600070205080204" pitchFamily="50" charset="-128"/>
                <a:ea typeface="ＭＳ Ｐゴシック" panose="020B0600070205080204" pitchFamily="50" charset="-128"/>
              </a:rPr>
              <a:t>機能</a:t>
            </a:r>
          </a:p>
        </p:txBody>
      </p:sp>
      <p:sp>
        <p:nvSpPr>
          <p:cNvPr id="6" name="テキスト ボックス 5">
            <a:extLst>
              <a:ext uri="{FF2B5EF4-FFF2-40B4-BE49-F238E27FC236}">
                <a16:creationId xmlns:a16="http://schemas.microsoft.com/office/drawing/2014/main" id="{E996D4EE-1FAB-6757-20DF-3C1B5D96421D}"/>
              </a:ext>
            </a:extLst>
          </p:cNvPr>
          <p:cNvSpPr txBox="1"/>
          <p:nvPr/>
        </p:nvSpPr>
        <p:spPr>
          <a:xfrm>
            <a:off x="498271" y="1279422"/>
            <a:ext cx="4663456"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仮想マシン構築、実行、運用機能</a:t>
            </a:r>
          </a:p>
        </p:txBody>
      </p:sp>
      <p:sp>
        <p:nvSpPr>
          <p:cNvPr id="7" name="テキスト ボックス 6">
            <a:extLst>
              <a:ext uri="{FF2B5EF4-FFF2-40B4-BE49-F238E27FC236}">
                <a16:creationId xmlns:a16="http://schemas.microsoft.com/office/drawing/2014/main" id="{92138E71-02F0-53DC-8FA8-F1BF67BFB1B3}"/>
              </a:ext>
            </a:extLst>
          </p:cNvPr>
          <p:cNvSpPr txBox="1"/>
          <p:nvPr/>
        </p:nvSpPr>
        <p:spPr>
          <a:xfrm>
            <a:off x="498271" y="1741087"/>
            <a:ext cx="11097910" cy="1077218"/>
          </a:xfrm>
          <a:prstGeom prst="rect">
            <a:avLst/>
          </a:prstGeom>
          <a:noFill/>
        </p:spPr>
        <p:txBody>
          <a:bodyPr wrap="none" lIns="91440" tIns="45720" rIns="91440" bIns="45720" rtlCol="0" anchor="t">
            <a:spAutoFit/>
          </a:bodyPr>
          <a:lstStyle/>
          <a:p>
            <a:pPr marL="0" indent="0">
              <a:buNone/>
            </a:pPr>
            <a:r>
              <a:rPr lang="ja-JP" altLang="en-US" u="sng" dirty="0">
                <a:latin typeface="ＭＳ Ｐゴシック"/>
                <a:ea typeface="ＭＳ Ｐゴシック"/>
              </a:rPr>
              <a:t>プライベートネットワーク環境を提供し</a:t>
            </a:r>
            <a:r>
              <a:rPr lang="ja-JP" altLang="en-US" dirty="0">
                <a:latin typeface="ＭＳ Ｐゴシック"/>
                <a:ea typeface="ＭＳ Ｐゴシック"/>
              </a:rPr>
              <a:t>、</a:t>
            </a:r>
            <a:r>
              <a:rPr lang="ja-JP" altLang="ja-JP" dirty="0">
                <a:latin typeface="ＭＳ Ｐゴシック"/>
                <a:ea typeface="ＭＳ Ｐゴシック"/>
              </a:rPr>
              <a:t>予め用意されたUbuntu、DebianなどのOSイメージをもとに、</a:t>
            </a:r>
            <a:endParaRPr lang="en-US" altLang="ja-JP" dirty="0">
              <a:latin typeface="ＭＳ Ｐゴシック"/>
              <a:ea typeface="ＭＳ Ｐゴシック"/>
            </a:endParaRPr>
          </a:p>
          <a:p>
            <a:pPr marL="0" indent="0">
              <a:buNone/>
            </a:pPr>
            <a:r>
              <a:rPr lang="ja-JP" altLang="ja-JP" u="sng" dirty="0">
                <a:latin typeface="ＭＳ Ｐゴシック"/>
                <a:ea typeface="ＭＳ Ｐゴシック"/>
              </a:rPr>
              <a:t>割り当てるメモリ数</a:t>
            </a:r>
            <a:r>
              <a:rPr lang="ja-JP" altLang="ja-JP" dirty="0">
                <a:latin typeface="ＭＳ Ｐゴシック"/>
                <a:ea typeface="ＭＳ Ｐゴシック"/>
              </a:rPr>
              <a:t>、</a:t>
            </a:r>
            <a:r>
              <a:rPr lang="ja-JP" altLang="ja-JP" u="sng" dirty="0">
                <a:latin typeface="ＭＳ Ｐゴシック"/>
                <a:ea typeface="ＭＳ Ｐゴシック"/>
              </a:rPr>
              <a:t>仮想CPU数</a:t>
            </a:r>
            <a:r>
              <a:rPr lang="ja-JP" altLang="en-US" dirty="0">
                <a:latin typeface="ＭＳ Ｐゴシック"/>
                <a:ea typeface="ＭＳ Ｐゴシック"/>
              </a:rPr>
              <a:t>、</a:t>
            </a:r>
            <a:r>
              <a:rPr lang="ja-JP" altLang="en-US" u="sng" dirty="0">
                <a:latin typeface="ＭＳ Ｐゴシック"/>
                <a:ea typeface="ＭＳ Ｐゴシック"/>
              </a:rPr>
              <a:t>導入ミドルウェア</a:t>
            </a:r>
            <a:r>
              <a:rPr lang="ja-JP" altLang="en-US" dirty="0">
                <a:latin typeface="ＭＳ Ｐゴシック"/>
                <a:ea typeface="ＭＳ Ｐゴシック"/>
              </a:rPr>
              <a:t>、</a:t>
            </a:r>
            <a:r>
              <a:rPr lang="en-US" altLang="ja-JP" u="sng" dirty="0">
                <a:latin typeface="ＭＳ Ｐゴシック"/>
                <a:ea typeface="ＭＳ Ｐゴシック"/>
              </a:rPr>
              <a:t>VGPU</a:t>
            </a:r>
            <a:r>
              <a:rPr lang="ja-JP" altLang="en-US" u="sng" dirty="0">
                <a:latin typeface="ＭＳ Ｐゴシック"/>
                <a:ea typeface="ＭＳ Ｐゴシック"/>
              </a:rPr>
              <a:t>の割り当て数</a:t>
            </a:r>
            <a:r>
              <a:rPr lang="ja-JP" altLang="ja-JP" dirty="0">
                <a:latin typeface="ＭＳ Ｐゴシック"/>
                <a:ea typeface="ＭＳ Ｐゴシック"/>
              </a:rPr>
              <a:t>を指定して、仮想マシンを構築できる機能</a:t>
            </a:r>
            <a:endParaRPr lang="en-US" altLang="ja-JP" dirty="0">
              <a:latin typeface="ＭＳ Ｐゴシック"/>
              <a:ea typeface="ＭＳ Ｐゴシック"/>
            </a:endParaRPr>
          </a:p>
          <a:p>
            <a:pPr marL="0" indent="0">
              <a:buNone/>
            </a:pPr>
            <a:endParaRPr lang="en-US" altLang="ja-JP" sz="2800" dirty="0">
              <a:latin typeface="ＭＳ Ｐゴシック" panose="020B0600070205080204" pitchFamily="50" charset="-128"/>
              <a:ea typeface="ＭＳ Ｐゴシック" panose="020B0600070205080204" pitchFamily="50" charset="-128"/>
            </a:endParaRPr>
          </a:p>
        </p:txBody>
      </p:sp>
      <p:grpSp>
        <p:nvGrpSpPr>
          <p:cNvPr id="2" name="Group 1">
            <a:extLst>
              <a:ext uri="{FF2B5EF4-FFF2-40B4-BE49-F238E27FC236}">
                <a16:creationId xmlns:a16="http://schemas.microsoft.com/office/drawing/2014/main" id="{1763EBBA-0B2A-222F-EE1D-954AD7025CBA}"/>
              </a:ext>
            </a:extLst>
          </p:cNvPr>
          <p:cNvGrpSpPr/>
          <p:nvPr/>
        </p:nvGrpSpPr>
        <p:grpSpPr>
          <a:xfrm>
            <a:off x="586344" y="4160133"/>
            <a:ext cx="10346102" cy="830997"/>
            <a:chOff x="568827" y="2828823"/>
            <a:chExt cx="10346102" cy="830997"/>
          </a:xfrm>
        </p:grpSpPr>
        <p:sp>
          <p:nvSpPr>
            <p:cNvPr id="10" name="テキスト ボックス 9">
              <a:extLst>
                <a:ext uri="{FF2B5EF4-FFF2-40B4-BE49-F238E27FC236}">
                  <a16:creationId xmlns:a16="http://schemas.microsoft.com/office/drawing/2014/main" id="{CA34631F-C5D2-E963-DEF6-784B6927C481}"/>
                </a:ext>
              </a:extLst>
            </p:cNvPr>
            <p:cNvSpPr txBox="1"/>
            <p:nvPr/>
          </p:nvSpPr>
          <p:spPr>
            <a:xfrm>
              <a:off x="568827" y="2828823"/>
              <a:ext cx="4450257"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ポートフォリオ公開環境構築機能</a:t>
              </a:r>
            </a:p>
          </p:txBody>
        </p:sp>
        <p:sp>
          <p:nvSpPr>
            <p:cNvPr id="12" name="テキスト ボックス 11">
              <a:extLst>
                <a:ext uri="{FF2B5EF4-FFF2-40B4-BE49-F238E27FC236}">
                  <a16:creationId xmlns:a16="http://schemas.microsoft.com/office/drawing/2014/main" id="{06E4A2D3-964F-A558-CB24-D1D325C4F2A5}"/>
                </a:ext>
              </a:extLst>
            </p:cNvPr>
            <p:cNvSpPr txBox="1"/>
            <p:nvPr/>
          </p:nvSpPr>
          <p:spPr>
            <a:xfrm>
              <a:off x="568827" y="3290488"/>
              <a:ext cx="10346102" cy="369332"/>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WordPress + MySQL</a:t>
              </a:r>
              <a:r>
                <a:rPr lang="ja-JP" altLang="en-US" dirty="0">
                  <a:latin typeface="ＭＳ Ｐゴシック" panose="020B0600070205080204" pitchFamily="50" charset="-128"/>
                  <a:ea typeface="ＭＳ Ｐゴシック" panose="020B0600070205080204" pitchFamily="50" charset="-128"/>
                </a:rPr>
                <a:t>環境をベースに学生向けポートフォリオの作成に特化した環境を構築、提供する機能</a:t>
              </a:r>
            </a:p>
          </p:txBody>
        </p:sp>
      </p:grpSp>
      <p:grpSp>
        <p:nvGrpSpPr>
          <p:cNvPr id="3" name="Group 2">
            <a:extLst>
              <a:ext uri="{FF2B5EF4-FFF2-40B4-BE49-F238E27FC236}">
                <a16:creationId xmlns:a16="http://schemas.microsoft.com/office/drawing/2014/main" id="{0B6CD80F-7573-3D14-2215-4C8CCC721EED}"/>
              </a:ext>
            </a:extLst>
          </p:cNvPr>
          <p:cNvGrpSpPr/>
          <p:nvPr/>
        </p:nvGrpSpPr>
        <p:grpSpPr>
          <a:xfrm>
            <a:off x="496812" y="2656052"/>
            <a:ext cx="8228535" cy="1107996"/>
            <a:chOff x="540605" y="4101224"/>
            <a:chExt cx="8228535" cy="1107996"/>
          </a:xfrm>
        </p:grpSpPr>
        <p:sp>
          <p:nvSpPr>
            <p:cNvPr id="14" name="テキスト ボックス 13">
              <a:extLst>
                <a:ext uri="{FF2B5EF4-FFF2-40B4-BE49-F238E27FC236}">
                  <a16:creationId xmlns:a16="http://schemas.microsoft.com/office/drawing/2014/main" id="{A2930A09-7764-D1A6-5A25-D2FEA0E08919}"/>
                </a:ext>
              </a:extLst>
            </p:cNvPr>
            <p:cNvSpPr txBox="1"/>
            <p:nvPr/>
          </p:nvSpPr>
          <p:spPr>
            <a:xfrm>
              <a:off x="540605" y="4101224"/>
              <a:ext cx="3651962"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クラウド環境運用支援機能</a:t>
              </a:r>
            </a:p>
          </p:txBody>
        </p:sp>
        <p:sp>
          <p:nvSpPr>
            <p:cNvPr id="15" name="テキスト ボックス 14">
              <a:extLst>
                <a:ext uri="{FF2B5EF4-FFF2-40B4-BE49-F238E27FC236}">
                  <a16:creationId xmlns:a16="http://schemas.microsoft.com/office/drawing/2014/main" id="{7078378C-C55E-45BF-CC37-4BC67163C3E9}"/>
                </a:ext>
              </a:extLst>
            </p:cNvPr>
            <p:cNvSpPr txBox="1"/>
            <p:nvPr/>
          </p:nvSpPr>
          <p:spPr>
            <a:xfrm>
              <a:off x="540605" y="4562889"/>
              <a:ext cx="8228535" cy="646331"/>
            </a:xfrm>
            <a:prstGeom prst="rect">
              <a:avLst/>
            </a:prstGeom>
            <a:noFill/>
          </p:spPr>
          <p:txBody>
            <a:bodyPr wrap="none" rtlCol="0">
              <a:spAutoFit/>
            </a:bodyPr>
            <a:lstStyle/>
            <a:p>
              <a:pPr marL="0" indent="0">
                <a:buNone/>
              </a:pPr>
              <a:r>
                <a:rPr lang="ja-JP" altLang="en-US">
                  <a:latin typeface="ＭＳ Ｐゴシック" panose="020B0600070205080204" pitchFamily="50" charset="-128"/>
                  <a:ea typeface="ＭＳ Ｐゴシック" panose="020B0600070205080204" pitchFamily="50" charset="-128"/>
                </a:rPr>
                <a:t>クラウド環境を構築するにあたって運用を支援し容易にする</a:t>
              </a:r>
              <a:endParaRPr lang="en-US" altLang="ja-JP">
                <a:latin typeface="ＭＳ Ｐゴシック" panose="020B0600070205080204" pitchFamily="50" charset="-128"/>
                <a:ea typeface="ＭＳ Ｐゴシック" panose="020B0600070205080204" pitchFamily="50" charset="-128"/>
              </a:endParaRPr>
            </a:p>
            <a:p>
              <a:pPr marL="0" indent="0">
                <a:buNone/>
              </a:pPr>
              <a:r>
                <a:rPr lang="ja-JP" altLang="en-US">
                  <a:latin typeface="ＭＳ Ｐゴシック" panose="020B0600070205080204" pitchFamily="50" charset="-128"/>
                  <a:ea typeface="ＭＳ Ｐゴシック" panose="020B0600070205080204" pitchFamily="50" charset="-128"/>
                </a:rPr>
                <a:t>物理マシンを増やしたときに特段の操作を必要とせずにクラスタに追加する機能など</a:t>
              </a:r>
            </a:p>
          </p:txBody>
        </p:sp>
      </p:grpSp>
    </p:spTree>
    <p:extLst>
      <p:ext uri="{BB962C8B-B14F-4D97-AF65-F5344CB8AC3E}">
        <p14:creationId xmlns:p14="http://schemas.microsoft.com/office/powerpoint/2010/main" val="192093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9BF89-DD6D-6BEC-3616-0959A51976CF}"/>
              </a:ext>
            </a:extLst>
          </p:cNvPr>
          <p:cNvSpPr>
            <a:spLocks noGrp="1"/>
          </p:cNvSpPr>
          <p:nvPr>
            <p:ph type="title"/>
          </p:nvPr>
        </p:nvSpPr>
        <p:spPr>
          <a:xfrm>
            <a:off x="838200" y="304803"/>
            <a:ext cx="10515600" cy="1472974"/>
          </a:xfrm>
        </p:spPr>
        <p:txBody>
          <a:bodyPr anchor="ctr">
            <a:normAutofit/>
          </a:bodyPr>
          <a:lstStyle/>
          <a:p>
            <a:r>
              <a:rPr kumimoji="1" lang="ja-JP" altLang="en-US" dirty="0"/>
              <a:t>ユースケース図</a:t>
            </a:r>
          </a:p>
        </p:txBody>
      </p:sp>
      <p:pic>
        <p:nvPicPr>
          <p:cNvPr id="11" name="コンテンツ プレースホルダー 10">
            <a:extLst>
              <a:ext uri="{FF2B5EF4-FFF2-40B4-BE49-F238E27FC236}">
                <a16:creationId xmlns:a16="http://schemas.microsoft.com/office/drawing/2014/main" id="{CDC81E7C-C595-1136-EB15-B323C713DB49}"/>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1668760" y="1304925"/>
            <a:ext cx="8161040" cy="5314509"/>
          </a:xfrm>
        </p:spPr>
      </p:pic>
    </p:spTree>
    <p:extLst>
      <p:ext uri="{BB962C8B-B14F-4D97-AF65-F5344CB8AC3E}">
        <p14:creationId xmlns:p14="http://schemas.microsoft.com/office/powerpoint/2010/main" val="96367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50D11-074D-BBA4-B5B8-A23A2A867AA0}"/>
              </a:ext>
            </a:extLst>
          </p:cNvPr>
          <p:cNvSpPr>
            <a:spLocks noGrp="1"/>
          </p:cNvSpPr>
          <p:nvPr>
            <p:ph type="title"/>
          </p:nvPr>
        </p:nvSpPr>
        <p:spPr/>
        <p:txBody>
          <a:bodyPr/>
          <a:lstStyle/>
          <a:p>
            <a:r>
              <a:rPr lang="ja-JP" altLang="en-US" dirty="0"/>
              <a:t>ソフトウェア構成図</a:t>
            </a:r>
            <a:endParaRPr kumimoji="1" lang="ja-JP" altLang="en-US" dirty="0"/>
          </a:p>
        </p:txBody>
      </p:sp>
      <p:pic>
        <p:nvPicPr>
          <p:cNvPr id="7" name="コンテンツ プレースホルダー 6" descr="テーブル&#10;&#10;AI 生成コンテンツは誤りを含む可能性があります。">
            <a:extLst>
              <a:ext uri="{FF2B5EF4-FFF2-40B4-BE49-F238E27FC236}">
                <a16:creationId xmlns:a16="http://schemas.microsoft.com/office/drawing/2014/main" id="{036A47B2-06C8-61DB-2DF7-8694D48FAC2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8250" y="2552700"/>
            <a:ext cx="10444740" cy="2679700"/>
          </a:xfrm>
        </p:spPr>
      </p:pic>
    </p:spTree>
    <p:extLst>
      <p:ext uri="{BB962C8B-B14F-4D97-AF65-F5344CB8AC3E}">
        <p14:creationId xmlns:p14="http://schemas.microsoft.com/office/powerpoint/2010/main" val="350651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91FF-4C98-003E-AA39-0AE7961483AF}"/>
              </a:ext>
            </a:extLst>
          </p:cNvPr>
          <p:cNvSpPr>
            <a:spLocks noGrp="1"/>
          </p:cNvSpPr>
          <p:nvPr>
            <p:ph type="title"/>
          </p:nvPr>
        </p:nvSpPr>
        <p:spPr/>
        <p:txBody>
          <a:bodyPr/>
          <a:lstStyle/>
          <a:p>
            <a:r>
              <a:rPr kumimoji="1" lang="ja-JP" altLang="en-US" sz="2800" dirty="0"/>
              <a:t>画面レイアウト</a:t>
            </a:r>
            <a:br>
              <a:rPr kumimoji="1" lang="en-US" altLang="ja-JP" dirty="0"/>
            </a:br>
            <a:r>
              <a:rPr lang="ja-JP" altLang="en-US" sz="3600" u="sng" dirty="0"/>
              <a:t>管理者用ダッシュボード画面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チャットまたはテキスト メッセージ">
            <a:extLst>
              <a:ext uri="{FF2B5EF4-FFF2-40B4-BE49-F238E27FC236}">
                <a16:creationId xmlns:a16="http://schemas.microsoft.com/office/drawing/2014/main" id="{FA237A76-39A4-86AB-314C-A31DA4530B1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03607"/>
            <a:ext cx="10080171" cy="4579480"/>
          </a:xfrm>
        </p:spPr>
      </p:pic>
    </p:spTree>
    <p:extLst>
      <p:ext uri="{BB962C8B-B14F-4D97-AF65-F5344CB8AC3E}">
        <p14:creationId xmlns:p14="http://schemas.microsoft.com/office/powerpoint/2010/main" val="3719135727"/>
      </p:ext>
    </p:extLst>
  </p:cSld>
  <p:clrMapOvr>
    <a:masterClrMapping/>
  </p:clrMapOvr>
</p:sld>
</file>

<file path=ppt/theme/theme1.xml><?xml version="1.0" encoding="utf-8"?>
<a:theme xmlns:a="http://schemas.openxmlformats.org/drawingml/2006/main" name="ユーザー設定">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Meiryo UI "/>
        <a:ea typeface=""/>
        <a:cs typeface="Meiryo UI "/>
      </a:majorFont>
      <a:minorFont>
        <a:latin typeface="Meiryo UI "/>
        <a:ea typeface=""/>
        <a:cs typeface="Meiryo UI "/>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_72344891_TF78504181_Win32" id="{80B4F7E8-D17A-460A-918A-2091AF623921}" vid="{8A1C71D6-4CEB-484D-A2FF-D416300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 panose="020F030202020403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0F050202020403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Meiryo UI " panose="0211000402020202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11000402020202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C3C11EF8ACAF14CB59AA12B5DD906E5" ma:contentTypeVersion="6" ma:contentTypeDescription="新しいドキュメントを作成します。" ma:contentTypeScope="" ma:versionID="e7cc16d47ebaad271b878cef749f39d9">
  <xsd:schema xmlns:xsd="http://www.w3.org/2001/XMLSchema" xmlns:xs="http://www.w3.org/2001/XMLSchema" xmlns:p="http://schemas.microsoft.com/office/2006/metadata/properties" xmlns:ns3="ee5c7c0c-f424-41b1-a195-3825f1d1e3c5" targetNamespace="http://schemas.microsoft.com/office/2006/metadata/properties" ma:root="true" ma:fieldsID="127baabf5f5a40328388a8a46cf2aaa3" ns3:_="">
    <xsd:import namespace="ee5c7c0c-f424-41b1-a195-3825f1d1e3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c7c0c-f424-41b1-a195-3825f1d1e3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e5c7c0c-f424-41b1-a195-3825f1d1e3c5" xsi:nil="true"/>
  </documentManagement>
</p:properties>
</file>

<file path=customXml/itemProps1.xml><?xml version="1.0" encoding="utf-8"?>
<ds:datastoreItem xmlns:ds="http://schemas.openxmlformats.org/officeDocument/2006/customXml" ds:itemID="{876801A7-B90C-4BEB-B5A9-A1C9549B01AA}">
  <ds:schemaRefs>
    <ds:schemaRef ds:uri="ee5c7c0c-f424-41b1-a195-3825f1d1e3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E130005B-6102-4F3C-A26F-485DF1BF9717}">
  <ds:schemaRefs>
    <ds:schemaRef ds:uri="ee5c7c0c-f424-41b1-a195-3825f1d1e3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図形のプレゼンテーション</Template>
  <TotalTime>295</TotalTime>
  <Words>676</Words>
  <Application>Microsoft Office PowerPoint</Application>
  <PresentationFormat>ワイド画面</PresentationFormat>
  <Paragraphs>57</Paragraphs>
  <Slides>12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Meiryo UI</vt:lpstr>
      <vt:lpstr>Meiryo UI </vt:lpstr>
      <vt:lpstr>ＭＳ Ｐゴシック</vt:lpstr>
      <vt:lpstr>ＭＳ Ｐゴシック</vt:lpstr>
      <vt:lpstr>Arial</vt:lpstr>
      <vt:lpstr>ユーザー設定</vt:lpstr>
      <vt:lpstr>２班 卒業制作プライベートクラウド（仮称）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ユースケース図</vt:lpstr>
      <vt:lpstr>ソフトウェア構成図</vt:lpstr>
      <vt:lpstr>画面レイアウト 管理者用ダッシュボード画面</vt:lpstr>
      <vt:lpstr>PowerPoint プレゼンテーション</vt:lpstr>
      <vt:lpstr>画面レイアウト 利用者用ダッシュボード画面</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金子颯馬</dc:creator>
  <cp:lastModifiedBy>楓 日吉</cp:lastModifiedBy>
  <cp:revision>27</cp:revision>
  <dcterms:created xsi:type="dcterms:W3CDTF">2025-05-27T01:50:18Z</dcterms:created>
  <dcterms:modified xsi:type="dcterms:W3CDTF">2025-07-11T01:14:24Z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0x0101001C3C11EF8ACAF14CB59AA12B5DD906E5</vt:lpwstr>
  </property>
</Properties>
</file>