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60" r:id="rId7"/>
    <p:sldId id="262" r:id="rId8"/>
    <p:sldId id="263" r:id="rId9"/>
    <p:sldId id="264" r:id="rId10"/>
    <p:sldId id="265" r:id="rId11"/>
    <p:sldId id="270" r:id="rId12"/>
    <p:sldId id="266" r:id="rId13"/>
    <p:sldId id="269" r:id="rId14"/>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38F2B3B7-8488-42CE-8A2D-A5D84470D659}" name="杉本京太" initials="京杉" userId="S::k022c0042@m.neec.ac.jp::6122f060-8fdb-4efe-a718-1dc9ad721115"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64"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2025/7/8</a:t>
            </a:fld>
            <a:endParaRPr lang="ja-JP">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en-US" altLang="ja-JP" smtClean="0">
                <a:latin typeface="Meiryo UI" panose="020B0604030504040204" pitchFamily="50" charset="-128"/>
                <a:ea typeface="Meiryo UI" panose="020B0604030504040204" pitchFamily="50" charset="-128"/>
              </a:rPr>
              <a:t>‹#›</a:t>
            </a:fld>
            <a:endParaRPr 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7/8/2025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en-US" altLang="ja-JP" smtClean="0"/>
              <a:t>1</a:t>
            </a:fld>
            <a:endParaRPr lang="ja-JP"/>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endParaRPr lang="ja-JP" sz="180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2025/7/8</a:t>
            </a:fld>
            <a:endParaRPr lang="ja-JP"/>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en-US" altLang="ja-JP" smtClean="0"/>
              <a:t>‹#›</a:t>
            </a:fld>
            <a:endParaRPr lang="ja-JP"/>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2025/7/8</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2025/7/8</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2025/7/8</a:t>
            </a:fld>
            <a:endParaRPr lang="en-US"/>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2025/7/8</a:t>
            </a:fld>
            <a:endParaRPr lang="ja-JP" altLang="en-US" noProof="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2025/7/8</a:t>
            </a:fld>
            <a:endParaRPr 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EDF33-14C9-D978-1FFF-25FFAE2879E3}"/>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仮想マシン作成画面</a:t>
            </a:r>
          </a:p>
        </p:txBody>
      </p:sp>
      <p:sp>
        <p:nvSpPr>
          <p:cNvPr id="3" name="コンテンツ プレースホルダー 2">
            <a:extLst>
              <a:ext uri="{FF2B5EF4-FFF2-40B4-BE49-F238E27FC236}">
                <a16:creationId xmlns:a16="http://schemas.microsoft.com/office/drawing/2014/main" id="{0CFB2611-924B-7189-CC7A-E14B335422A2}"/>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75868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73805" y="511485"/>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73805" y="1462411"/>
            <a:ext cx="6676828" cy="707886"/>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サーバーや使わなくなった</a:t>
            </a:r>
            <a:r>
              <a:rPr kumimoji="1" lang="en-US" altLang="ja-JP" sz="2000" dirty="0">
                <a:latin typeface="ＭＳ Ｐゴシック"/>
                <a:ea typeface="ＭＳ Ｐゴシック"/>
              </a:rPr>
              <a:t>PC</a:t>
            </a:r>
            <a:r>
              <a:rPr kumimoji="1" lang="ja-JP" altLang="en-US" sz="2000" dirty="0">
                <a:latin typeface="ＭＳ Ｐゴシック"/>
                <a:ea typeface="ＭＳ Ｐゴシック"/>
              </a:rPr>
              <a:t>など、マシンリソースはあるが、</a:t>
            </a:r>
            <a:endParaRPr lang="en-US" altLang="ja-JP" sz="2000" dirty="0">
              <a:latin typeface="ＭＳ Ｐゴシック"/>
              <a:ea typeface="ＭＳ Ｐゴシック"/>
            </a:endParaRPr>
          </a:p>
          <a:p>
            <a:r>
              <a:rPr kumimoji="1" lang="ja-JP" altLang="en-US" sz="2000" dirty="0">
                <a:latin typeface="ＭＳ Ｐゴシック"/>
                <a:ea typeface="ＭＳ Ｐゴシック"/>
              </a:rPr>
              <a:t>活用できていない人間がいる</a:t>
            </a:r>
            <a:endParaRPr lang="ja-JP" altLang="en-US" sz="2000" dirty="0">
              <a:latin typeface="ＭＳ Ｐゴシック"/>
              <a:ea typeface="ＭＳ Ｐゴシック"/>
            </a:endParaRP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73805" y="2361846"/>
            <a:ext cx="8874545" cy="1015663"/>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技術の進歩により、比較的簡単にクラウドが構築できる時代になったため</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サーバーを用意して遊んだり、試したいことがある人も増えているが</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パブリッククラウドは高額で手が出せない人間もいる　←</a:t>
            </a:r>
            <a:r>
              <a:rPr kumimoji="1" lang="ja-JP" altLang="en-US" sz="2000" b="1" u="sng" dirty="0">
                <a:solidFill>
                  <a:srgbClr val="FF0000"/>
                </a:solidFill>
                <a:latin typeface="ＭＳ Ｐゴシック"/>
                <a:ea typeface="ＭＳ Ｐゴシック"/>
              </a:rPr>
              <a:t>こういう人を幸せにしたい</a:t>
            </a:r>
            <a:endParaRPr lang="ja-JP" altLang="en-US" sz="2000" b="1" u="sng" dirty="0">
              <a:solidFill>
                <a:srgbClr val="FF0000"/>
              </a:solidFill>
              <a:latin typeface="ＭＳ Ｐゴシック"/>
              <a:ea typeface="ＭＳ Ｐゴシック"/>
            </a:endParaRPr>
          </a:p>
        </p:txBody>
      </p:sp>
      <p:sp>
        <p:nvSpPr>
          <p:cNvPr id="3" name="TextBox 2">
            <a:extLst>
              <a:ext uri="{FF2B5EF4-FFF2-40B4-BE49-F238E27FC236}">
                <a16:creationId xmlns:a16="http://schemas.microsoft.com/office/drawing/2014/main" id="{0D17D8AC-D06A-2D17-A8BE-FA59F3A7BFD6}"/>
              </a:ext>
            </a:extLst>
          </p:cNvPr>
          <p:cNvSpPr txBox="1"/>
          <p:nvPr/>
        </p:nvSpPr>
        <p:spPr>
          <a:xfrm>
            <a:off x="373805" y="3569059"/>
            <a:ext cx="11549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MS PGothic"/>
                <a:ea typeface="MS PGothic"/>
              </a:rPr>
              <a:t>また、いざ使ってみようとしても、現在ネットに出回っている説明書等のドキュメントが英語、もしくは翻訳精度の甘い文書ばかりでつまずきやすい　←</a:t>
            </a:r>
            <a:r>
              <a:rPr lang="ja-JP" altLang="en-US" sz="2000" dirty="0">
                <a:solidFill>
                  <a:srgbClr val="FF0000"/>
                </a:solidFill>
                <a:latin typeface="MS PGothic"/>
                <a:ea typeface="MS PGothic"/>
              </a:rPr>
              <a:t>日本語ユーザーにわかりやすいドキュメントの整備が不可欠！</a:t>
            </a:r>
          </a:p>
        </p:txBody>
      </p:sp>
    </p:spTree>
    <p:extLst>
      <p:ext uri="{BB962C8B-B14F-4D97-AF65-F5344CB8AC3E}">
        <p14:creationId xmlns:p14="http://schemas.microsoft.com/office/powerpoint/2010/main" val="2442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5537093"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提供可能になるサービス</a:t>
            </a: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528733" y="2942726"/>
            <a:ext cx="10908756" cy="1446550"/>
          </a:xfrm>
          <a:prstGeom prst="rect">
            <a:avLst/>
          </a:prstGeom>
          <a:noFill/>
        </p:spPr>
        <p:txBody>
          <a:bodyPr wrap="none" lIns="91440" tIns="45720" rIns="91440" bIns="45720" rtlCol="0" anchor="t">
            <a:spAutoFit/>
          </a:bodyPr>
          <a:lstStyle/>
          <a:p>
            <a:r>
              <a:rPr kumimoji="1" lang="ja-JP" altLang="en-US" sz="2800" dirty="0">
                <a:latin typeface="ＭＳ Ｐゴシック"/>
                <a:ea typeface="ＭＳ Ｐゴシック"/>
              </a:rPr>
              <a:t>・2</a:t>
            </a:r>
            <a:r>
              <a:rPr kumimoji="1" lang="en-US" altLang="ja-JP" sz="2800" dirty="0">
                <a:latin typeface="ＭＳ Ｐゴシック"/>
                <a:ea typeface="ＭＳ Ｐゴシック"/>
              </a:rPr>
              <a:t>.</a:t>
            </a:r>
            <a:r>
              <a:rPr kumimoji="1" lang="ja-JP" altLang="en-US" sz="2800" dirty="0">
                <a:latin typeface="ＭＳ Ｐゴシック"/>
                <a:ea typeface="ＭＳ Ｐゴシック"/>
              </a:rPr>
              <a:t>ポートフォリオ公開環境の提供</a:t>
            </a:r>
            <a:r>
              <a:rPr kumimoji="1" lang="en-US" altLang="ja-JP" sz="2800" dirty="0">
                <a:latin typeface="ＭＳ Ｐゴシック"/>
                <a:ea typeface="ＭＳ Ｐゴシック"/>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簡単に自分の開発したソフトウェアやシステムを公開し、採用担当者へアピールできる</a:t>
            </a: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528733" y="1223127"/>
            <a:ext cx="11574002" cy="1723549"/>
          </a:xfrm>
          <a:prstGeom prst="rect">
            <a:avLst/>
          </a:prstGeom>
          <a:noFill/>
        </p:spPr>
        <p:txBody>
          <a:bodyPr wrap="square" lIns="91440" tIns="45720" rIns="91440" bIns="45720" rtlCol="0" anchor="t">
            <a:spAutoFit/>
          </a:bodyPr>
          <a:lstStyle/>
          <a:p>
            <a:r>
              <a:rPr kumimoji="1" lang="ja-JP" altLang="en-US" sz="2800">
                <a:latin typeface="ＭＳ Ｐゴシック"/>
                <a:ea typeface="ＭＳ Ｐゴシック"/>
              </a:rPr>
              <a:t>・1</a:t>
            </a:r>
            <a:r>
              <a:rPr kumimoji="1" lang="en-US" altLang="ja-JP" sz="2800">
                <a:latin typeface="ＭＳ Ｐゴシック"/>
                <a:ea typeface="ＭＳ Ｐゴシック"/>
              </a:rPr>
              <a:t>.</a:t>
            </a:r>
            <a:r>
              <a:rPr kumimoji="1" lang="ja-JP" altLang="en-US" sz="2800">
                <a:latin typeface="ＭＳ Ｐゴシック"/>
                <a:ea typeface="ＭＳ Ｐゴシック"/>
              </a:rPr>
              <a:t>仮想コンピューティング環境の提供</a:t>
            </a:r>
            <a:r>
              <a:rPr kumimoji="1" lang="en-US" altLang="ja-JP" sz="2800">
                <a:latin typeface="ＭＳ Ｐゴシック"/>
                <a:ea typeface="ＭＳ Ｐゴシック"/>
              </a:rPr>
              <a:t>(Like IaaS)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GUI</a:t>
            </a:r>
            <a:r>
              <a:rPr kumimoji="1" lang="ja-JP" altLang="en-US">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リモート環境への公開経験は、就職活動においても大きなアドバンテージとなるはず</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学校で使えるリソースではスペックが不足する作業をしたい人のために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34962" y="4380748"/>
            <a:ext cx="11574002" cy="1723549"/>
          </a:xfrm>
          <a:prstGeom prst="rect">
            <a:avLst/>
          </a:prstGeom>
          <a:noFill/>
        </p:spPr>
        <p:txBody>
          <a:bodyPr wrap="square" rtlCol="0">
            <a:spAutoFit/>
          </a:bodyPr>
          <a:lstStyle/>
          <a:p>
            <a:r>
              <a:rPr kumimoji="1" lang="ja-JP" altLang="en-US" sz="2800">
                <a:latin typeface="ＭＳ Ｐゴシック" panose="020B0600070205080204" pitchFamily="50" charset="-128"/>
                <a:ea typeface="ＭＳ Ｐゴシック" panose="020B0600070205080204" pitchFamily="50" charset="-128"/>
              </a:rPr>
              <a:t>・</a:t>
            </a:r>
            <a:r>
              <a:rPr kumimoji="1" lang="en-US" altLang="ja-JP" sz="2800">
                <a:latin typeface="ＭＳ Ｐゴシック" panose="020B0600070205080204" pitchFamily="50" charset="-128"/>
                <a:ea typeface="ＭＳ Ｐゴシック" panose="020B0600070205080204" pitchFamily="50" charset="-128"/>
              </a:rPr>
              <a:t>3.</a:t>
            </a:r>
            <a:r>
              <a:rPr kumimoji="1" lang="ja-JP" altLang="en-US" sz="280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a:latin typeface="ＭＳ Ｐゴシック" panose="020B0600070205080204" pitchFamily="50" charset="-128"/>
                <a:ea typeface="ＭＳ Ｐゴシック" panose="020B0600070205080204" pitchFamily="50" charset="-128"/>
              </a:rPr>
              <a:t>(Like PaaS)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Minecraft</a:t>
            </a:r>
            <a:r>
              <a:rPr kumimoji="1" lang="ja-JP" altLang="en-US">
                <a:latin typeface="ＭＳ Ｐゴシック" panose="020B0600070205080204" pitchFamily="50" charset="-128"/>
                <a:ea typeface="ＭＳ Ｐゴシック" panose="020B0600070205080204" pitchFamily="50" charset="-128"/>
              </a:rPr>
              <a:t>、</a:t>
            </a:r>
            <a:r>
              <a:rPr kumimoji="1" lang="en-US" altLang="ja-JP" err="1">
                <a:latin typeface="ＭＳ Ｐゴシック" panose="020B0600070205080204" pitchFamily="50" charset="-128"/>
                <a:ea typeface="ＭＳ Ｐゴシック" panose="020B0600070205080204" pitchFamily="50" charset="-128"/>
              </a:rPr>
              <a:t>PalWorld</a:t>
            </a:r>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Ark</a:t>
            </a:r>
            <a:r>
              <a:rPr kumimoji="1" lang="ja-JP" altLang="en-US">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また、これを通してサーバー構築、開発への興味を深め、より深い学習につながる</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マルチプレイをしてみたいが、ホスティングサービスは高額でできない人のために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b="1"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498271" y="1279422"/>
            <a:ext cx="4663456"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498271" y="1741087"/>
            <a:ext cx="11097910" cy="1077218"/>
          </a:xfrm>
          <a:prstGeom prst="rect">
            <a:avLst/>
          </a:prstGeom>
          <a:noFill/>
        </p:spPr>
        <p:txBody>
          <a:bodyPr wrap="none" lIns="91440" tIns="45720" rIns="91440" bIns="45720" rtlCol="0" anchor="t">
            <a:spAutoFit/>
          </a:bodyPr>
          <a:lstStyle/>
          <a:p>
            <a:pPr marL="0" indent="0">
              <a:buNone/>
            </a:pPr>
            <a:r>
              <a:rPr lang="ja-JP" altLang="en-US" u="sng" dirty="0">
                <a:latin typeface="ＭＳ Ｐゴシック"/>
                <a:ea typeface="ＭＳ Ｐゴシック"/>
              </a:rPr>
              <a:t>プライベートネットワーク環境を提供し</a:t>
            </a:r>
            <a:r>
              <a:rPr lang="ja-JP" altLang="en-US" dirty="0">
                <a:latin typeface="ＭＳ Ｐゴシック"/>
                <a:ea typeface="ＭＳ Ｐゴシック"/>
              </a:rPr>
              <a:t>、</a:t>
            </a:r>
            <a:r>
              <a:rPr lang="ja-JP" altLang="ja-JP" dirty="0">
                <a:latin typeface="ＭＳ Ｐゴシック"/>
                <a:ea typeface="ＭＳ Ｐゴシック"/>
              </a:rPr>
              <a:t>予め用意されたUbuntu、DebianなどのOSイメージをもとに、</a:t>
            </a:r>
            <a:endParaRPr lang="en-US" altLang="ja-JP" dirty="0">
              <a:latin typeface="ＭＳ Ｐゴシック"/>
              <a:ea typeface="ＭＳ Ｐゴシック"/>
            </a:endParaRPr>
          </a:p>
          <a:p>
            <a:pPr marL="0" indent="0">
              <a:buNone/>
            </a:pPr>
            <a:r>
              <a:rPr lang="ja-JP" altLang="ja-JP" u="sng" dirty="0">
                <a:latin typeface="ＭＳ Ｐゴシック"/>
                <a:ea typeface="ＭＳ Ｐゴシック"/>
              </a:rPr>
              <a:t>割り当てるメモリ数</a:t>
            </a:r>
            <a:r>
              <a:rPr lang="ja-JP" altLang="ja-JP" dirty="0">
                <a:latin typeface="ＭＳ Ｐゴシック"/>
                <a:ea typeface="ＭＳ Ｐゴシック"/>
              </a:rPr>
              <a:t>、</a:t>
            </a:r>
            <a:r>
              <a:rPr lang="ja-JP" altLang="ja-JP" u="sng" dirty="0">
                <a:latin typeface="ＭＳ Ｐゴシック"/>
                <a:ea typeface="ＭＳ Ｐゴシック"/>
              </a:rPr>
              <a:t>仮想CPU数</a:t>
            </a:r>
            <a:r>
              <a:rPr lang="ja-JP" altLang="en-US" dirty="0">
                <a:latin typeface="ＭＳ Ｐゴシック"/>
                <a:ea typeface="ＭＳ Ｐゴシック"/>
              </a:rPr>
              <a:t>、</a:t>
            </a:r>
            <a:r>
              <a:rPr lang="ja-JP" altLang="en-US" u="sng" dirty="0">
                <a:latin typeface="ＭＳ Ｐゴシック"/>
                <a:ea typeface="ＭＳ Ｐゴシック"/>
              </a:rPr>
              <a:t>導入ミドルウェア</a:t>
            </a:r>
            <a:r>
              <a:rPr lang="ja-JP" altLang="en-US" dirty="0">
                <a:latin typeface="ＭＳ Ｐゴシック"/>
                <a:ea typeface="ＭＳ Ｐゴシック"/>
              </a:rPr>
              <a:t>、</a:t>
            </a:r>
            <a:r>
              <a:rPr lang="en-US" altLang="ja-JP" u="sng" dirty="0">
                <a:latin typeface="ＭＳ Ｐゴシック"/>
                <a:ea typeface="ＭＳ Ｐゴシック"/>
              </a:rPr>
              <a:t>VGPU</a:t>
            </a:r>
            <a:r>
              <a:rPr lang="ja-JP" altLang="en-US" u="sng" dirty="0">
                <a:latin typeface="ＭＳ Ｐゴシック"/>
                <a:ea typeface="ＭＳ Ｐゴシック"/>
              </a:rPr>
              <a:t>の割り当て数</a:t>
            </a:r>
            <a:r>
              <a:rPr lang="ja-JP" altLang="ja-JP" dirty="0">
                <a:latin typeface="ＭＳ Ｐゴシック"/>
                <a:ea typeface="ＭＳ Ｐゴシック"/>
              </a:rPr>
              <a:t>を指定して、仮想マシンを構築できる機能</a:t>
            </a:r>
            <a:endParaRPr lang="en-US" altLang="ja-JP" dirty="0">
              <a:latin typeface="ＭＳ Ｐゴシック"/>
              <a:ea typeface="ＭＳ Ｐゴシック"/>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grpSp>
        <p:nvGrpSpPr>
          <p:cNvPr id="2" name="Group 1">
            <a:extLst>
              <a:ext uri="{FF2B5EF4-FFF2-40B4-BE49-F238E27FC236}">
                <a16:creationId xmlns:a16="http://schemas.microsoft.com/office/drawing/2014/main" id="{1763EBBA-0B2A-222F-EE1D-954AD7025CBA}"/>
              </a:ext>
            </a:extLst>
          </p:cNvPr>
          <p:cNvGrpSpPr/>
          <p:nvPr/>
        </p:nvGrpSpPr>
        <p:grpSpPr>
          <a:xfrm>
            <a:off x="586344" y="4160133"/>
            <a:ext cx="10346102" cy="830997"/>
            <a:chOff x="568827" y="2828823"/>
            <a:chExt cx="10346102" cy="830997"/>
          </a:xfrm>
        </p:grpSpPr>
        <p:sp>
          <p:nvSpPr>
            <p:cNvPr id="10" name="テキスト ボックス 9">
              <a:extLst>
                <a:ext uri="{FF2B5EF4-FFF2-40B4-BE49-F238E27FC236}">
                  <a16:creationId xmlns:a16="http://schemas.microsoft.com/office/drawing/2014/main" id="{CA34631F-C5D2-E963-DEF6-784B6927C481}"/>
                </a:ext>
              </a:extLst>
            </p:cNvPr>
            <p:cNvSpPr txBox="1"/>
            <p:nvPr/>
          </p:nvSpPr>
          <p:spPr>
            <a:xfrm>
              <a:off x="568827" y="2828823"/>
              <a:ext cx="4450257"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68827" y="3290488"/>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grpSp>
      <p:grpSp>
        <p:nvGrpSpPr>
          <p:cNvPr id="3" name="Group 2">
            <a:extLst>
              <a:ext uri="{FF2B5EF4-FFF2-40B4-BE49-F238E27FC236}">
                <a16:creationId xmlns:a16="http://schemas.microsoft.com/office/drawing/2014/main" id="{0B6CD80F-7573-3D14-2215-4C8CCC721EED}"/>
              </a:ext>
            </a:extLst>
          </p:cNvPr>
          <p:cNvGrpSpPr/>
          <p:nvPr/>
        </p:nvGrpSpPr>
        <p:grpSpPr>
          <a:xfrm>
            <a:off x="496812" y="2656052"/>
            <a:ext cx="8228535" cy="1107996"/>
            <a:chOff x="540605" y="4101224"/>
            <a:chExt cx="8228535" cy="1107996"/>
          </a:xfrm>
        </p:grpSpPr>
        <p:sp>
          <p:nvSpPr>
            <p:cNvPr id="14" name="テキスト ボックス 13">
              <a:extLst>
                <a:ext uri="{FF2B5EF4-FFF2-40B4-BE49-F238E27FC236}">
                  <a16:creationId xmlns:a16="http://schemas.microsoft.com/office/drawing/2014/main" id="{A2930A09-7764-D1A6-5A25-D2FEA0E08919}"/>
                </a:ext>
              </a:extLst>
            </p:cNvPr>
            <p:cNvSpPr txBox="1"/>
            <p:nvPr/>
          </p:nvSpPr>
          <p:spPr>
            <a:xfrm>
              <a:off x="540605" y="4101224"/>
              <a:ext cx="3651962"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40605" y="4562889"/>
              <a:ext cx="8228535" cy="646331"/>
            </a:xfrm>
            <a:prstGeom prst="rect">
              <a:avLst/>
            </a:prstGeom>
            <a:noFill/>
          </p:spPr>
          <p:txBody>
            <a:bodyPr wrap="none" rtlCol="0">
              <a:spAutoFit/>
            </a:bodyPr>
            <a:lstStyle/>
            <a:p>
              <a:pPr marL="0" indent="0">
                <a:buNone/>
              </a:pPr>
              <a:r>
                <a:rPr lang="ja-JP" altLang="en-US">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a:latin typeface="ＭＳ Ｐゴシック" panose="020B0600070205080204" pitchFamily="50" charset="-128"/>
                <a:ea typeface="ＭＳ Ｐゴシック" panose="020B0600070205080204" pitchFamily="50" charset="-128"/>
              </a:endParaRPr>
            </a:p>
            <a:p>
              <a:pPr marL="0" indent="0">
                <a:buNone/>
              </a:pPr>
              <a:r>
                <a:rPr lang="ja-JP" altLang="en-US">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grpSp>
    </p:spTree>
    <p:extLst>
      <p:ext uri="{BB962C8B-B14F-4D97-AF65-F5344CB8AC3E}">
        <p14:creationId xmlns:p14="http://schemas.microsoft.com/office/powerpoint/2010/main" val="192093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BF89-DD6D-6BEC-3616-0959A51976CF}"/>
              </a:ext>
            </a:extLst>
          </p:cNvPr>
          <p:cNvSpPr>
            <a:spLocks noGrp="1"/>
          </p:cNvSpPr>
          <p:nvPr>
            <p:ph type="title"/>
          </p:nvPr>
        </p:nvSpPr>
        <p:spPr>
          <a:xfrm>
            <a:off x="838200" y="304803"/>
            <a:ext cx="10515600" cy="1472974"/>
          </a:xfrm>
        </p:spPr>
        <p:txBody>
          <a:bodyPr anchor="ctr">
            <a:normAutofit/>
          </a:bodyPr>
          <a:lstStyle/>
          <a:p>
            <a:r>
              <a:rPr kumimoji="1" lang="ja-JP" altLang="en-US" dirty="0"/>
              <a:t>ユースケース図</a:t>
            </a:r>
          </a:p>
        </p:txBody>
      </p:sp>
      <p:pic>
        <p:nvPicPr>
          <p:cNvPr id="6" name="コンテンツ プレースホルダー 5" descr="ダイアグラム&#10;&#10;AI 生成コンテンツは誤りを含む可能性があります。">
            <a:extLst>
              <a:ext uri="{FF2B5EF4-FFF2-40B4-BE49-F238E27FC236}">
                <a16:creationId xmlns:a16="http://schemas.microsoft.com/office/drawing/2014/main" id="{22A38D10-4AF3-98AA-991A-33FA42584D6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95396"/>
            <a:ext cx="9699172" cy="5562603"/>
          </a:xfrm>
          <a:noFill/>
        </p:spPr>
      </p:pic>
    </p:spTree>
    <p:extLst>
      <p:ext uri="{BB962C8B-B14F-4D97-AF65-F5344CB8AC3E}">
        <p14:creationId xmlns:p14="http://schemas.microsoft.com/office/powerpoint/2010/main" val="96367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0D11-074D-BBA4-B5B8-A23A2A867AA0}"/>
              </a:ext>
            </a:extLst>
          </p:cNvPr>
          <p:cNvSpPr>
            <a:spLocks noGrp="1"/>
          </p:cNvSpPr>
          <p:nvPr>
            <p:ph type="title"/>
          </p:nvPr>
        </p:nvSpPr>
        <p:spPr/>
        <p:txBody>
          <a:bodyPr/>
          <a:lstStyle/>
          <a:p>
            <a:r>
              <a:rPr lang="ja-JP" altLang="en-US" dirty="0"/>
              <a:t>ソフトウェア構成図</a:t>
            </a:r>
            <a:endParaRPr kumimoji="1" lang="ja-JP" altLang="en-US" dirty="0"/>
          </a:p>
        </p:txBody>
      </p:sp>
      <p:pic>
        <p:nvPicPr>
          <p:cNvPr id="5" name="コンテンツ プレースホルダー 4">
            <a:extLst>
              <a:ext uri="{FF2B5EF4-FFF2-40B4-BE49-F238E27FC236}">
                <a16:creationId xmlns:a16="http://schemas.microsoft.com/office/drawing/2014/main" id="{868FAFA0-ABE0-11C8-9466-909041A933E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2009102"/>
            <a:ext cx="10515600" cy="2839796"/>
          </a:xfrm>
        </p:spPr>
      </p:pic>
    </p:spTree>
    <p:extLst>
      <p:ext uri="{BB962C8B-B14F-4D97-AF65-F5344CB8AC3E}">
        <p14:creationId xmlns:p14="http://schemas.microsoft.com/office/powerpoint/2010/main" val="350651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91FF-4C98-003E-AA39-0AE7961483AF}"/>
              </a:ext>
            </a:extLst>
          </p:cNvPr>
          <p:cNvSpPr>
            <a:spLocks noGrp="1"/>
          </p:cNvSpPr>
          <p:nvPr>
            <p:ph type="title"/>
          </p:nvPr>
        </p:nvSpPr>
        <p:spPr/>
        <p:txBody>
          <a:bodyPr/>
          <a:lstStyle/>
          <a:p>
            <a:r>
              <a:rPr kumimoji="1" lang="ja-JP" altLang="en-US" sz="2800" dirty="0"/>
              <a:t>画面レイアウト</a:t>
            </a:r>
            <a:br>
              <a:rPr kumimoji="1" lang="en-US" altLang="ja-JP" dirty="0"/>
            </a:br>
            <a:r>
              <a:rPr lang="ja-JP" altLang="en-US" sz="3600" u="sng" dirty="0"/>
              <a:t>管理者用ダッシュボード画面</a:t>
            </a:r>
            <a:endParaRPr kumimoji="1" lang="ja-JP" altLang="en-US" sz="3600" u="sng" dirty="0"/>
          </a:p>
        </p:txBody>
      </p:sp>
      <p:sp>
        <p:nvSpPr>
          <p:cNvPr id="3" name="コンテンツ プレースホルダー 2">
            <a:extLst>
              <a:ext uri="{FF2B5EF4-FFF2-40B4-BE49-F238E27FC236}">
                <a16:creationId xmlns:a16="http://schemas.microsoft.com/office/drawing/2014/main" id="{3A433280-AEEA-3B99-202F-A2538339C90A}"/>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37191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C25D8-6948-9ACC-B4C6-BA4791BCE29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物理ノード追加画面</a:t>
            </a:r>
          </a:p>
        </p:txBody>
      </p:sp>
      <p:sp>
        <p:nvSpPr>
          <p:cNvPr id="3" name="コンテンツ プレースホルダー 2">
            <a:extLst>
              <a:ext uri="{FF2B5EF4-FFF2-40B4-BE49-F238E27FC236}">
                <a16:creationId xmlns:a16="http://schemas.microsoft.com/office/drawing/2014/main" id="{F6C297DF-635C-4A65-2AEA-3387F33A7F41}"/>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258177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9499D-4E2E-6395-34EB-E76DC01CF110}"/>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利用者用ダッシュボード画面</a:t>
            </a:r>
          </a:p>
        </p:txBody>
      </p:sp>
      <p:sp>
        <p:nvSpPr>
          <p:cNvPr id="3" name="コンテンツ プレースホルダー 2">
            <a:extLst>
              <a:ext uri="{FF2B5EF4-FFF2-40B4-BE49-F238E27FC236}">
                <a16:creationId xmlns:a16="http://schemas.microsoft.com/office/drawing/2014/main" id="{5B2431C2-C14E-001F-3BE4-3E0E2353DB98}"/>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3679207572"/>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30005B-6102-4F3C-A26F-485DF1BF9717}">
  <ds:schemaRefs>
    <ds:schemaRef ds:uri="ee5c7c0c-f424-41b1-a195-3825f1d1e3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6801A7-B90C-4BEB-B5A9-A1C9549B01AA}">
  <ds:schemaRefs>
    <ds:schemaRef ds:uri="ee5c7c0c-f424-41b1-a195-3825f1d1e3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E60708A-6461-4D7F-883F-7E25D731D3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63</TotalTime>
  <Words>524</Words>
  <Application>Microsoft Office PowerPoint</Application>
  <PresentationFormat>ワイド画面</PresentationFormat>
  <Paragraphs>40</Paragraphs>
  <Slides>10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Meiryo UI </vt:lpstr>
      <vt:lpstr>ＭＳ Ｐゴシック</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ユースケース図</vt:lpstr>
      <vt:lpstr>ソフトウェア構成図</vt:lpstr>
      <vt:lpstr>画面レイアウト 管理者用ダッシュボード画面</vt:lpstr>
      <vt:lpstr>画面レイアウト 物理ノード追加画面</vt:lpstr>
      <vt:lpstr>画面レイアウト 利用者用ダッシュボード画面</vt:lpstr>
      <vt:lpstr>画面レイアウト 仮想マシン作成画面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楓 日吉</cp:lastModifiedBy>
  <cp:revision>17</cp:revision>
  <dcterms:created xsi:type="dcterms:W3CDTF">2025-05-27T01:50:18Z</dcterms:created>
  <dcterms:modified xsi:type="dcterms:W3CDTF">2025-07-08T02:09:29Z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