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1_E8E4948.xml" ContentType="application/vnd.ms-powerpoint.comments+xml"/>
  <Override PartName="/ppt/notesSlides/notesSlide2.xml" ContentType="application/vnd.openxmlformats-officedocument.presentationml.notesSlide+xml"/>
  <Override PartName="/ppt/comments/modernComment_104_84C7132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2" r:id="rId9"/>
    <p:sldId id="260" r:id="rId10"/>
    <p:sldId id="261" r:id="rId11"/>
    <p:sldId id="263" r:id="rId12"/>
    <p:sldId id="264" r:id="rId13"/>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4" autoAdjust="0"/>
  </p:normalViewPr>
  <p:slideViewPr>
    <p:cSldViewPr snapToGrid="0">
      <p:cViewPr>
        <p:scale>
          <a:sx n="90" d="100"/>
          <a:sy n="90" d="100"/>
        </p:scale>
        <p:origin x="355" y="67"/>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80" d="100"/>
          <a:sy n="80" d="100"/>
        </p:scale>
        <p:origin x="4002" y="1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omments/modernComment_101_E8E4948.xml><?xml version="1.0" encoding="utf-8"?>
<p188:cmLst xmlns:a="http://schemas.openxmlformats.org/drawingml/2006/main" xmlns:r="http://schemas.openxmlformats.org/officeDocument/2006/relationships" xmlns:p188="http://schemas.microsoft.com/office/powerpoint/2018/8/main">
  <p188:cm id="{D6F51C68-B65B-4024-A8E6-001711AAE3BD}" authorId="{F015E61F-EC9F-13C5-3D7C-D877B53227B8}" created="2025-05-27T02:22:46.907">
    <pc:sldMkLst xmlns:pc="http://schemas.microsoft.com/office/powerpoint/2013/main/command">
      <pc:docMk/>
      <pc:sldMk cId="244205896" sldId="257"/>
    </pc:sldMkLst>
    <p188:txBody>
      <a:bodyPr/>
      <a:lstStyle/>
      <a:p>
        <a:r>
          <a:rPr lang="ja-JP" altLang="en-US"/>
          <a:t>全部学校が悪いけど、頭が固いから俺たちでやる</a:t>
        </a:r>
      </a:p>
    </p188:txBody>
    <p188:extLst>
      <p:ext xmlns:p="http://schemas.openxmlformats.org/presentationml/2006/main" uri="{57CB4572-C831-44C2-8A1C-0ADB6CCDFE69}">
        <p223:reactions xmlns:p223="http://schemas.microsoft.com/office/powerpoint/2022/03/main">
          <p223:rxn type="👍">
            <p223:instance time="2025-05-27T02:23:26.578" authorId="{F015E61F-EC9F-13C5-3D7C-D877B53227B8}"/>
          </p223:rxn>
        </p223:reactions>
      </p:ext>
    </p188:extLst>
  </p188:cm>
</p188:cmLst>
</file>

<file path=ppt/comments/modernComment_104_84C71328.xml><?xml version="1.0" encoding="utf-8"?>
<p188:cmLst xmlns:a="http://schemas.openxmlformats.org/drawingml/2006/main" xmlns:r="http://schemas.openxmlformats.org/officeDocument/2006/relationships" xmlns:p188="http://schemas.microsoft.com/office/powerpoint/2018/8/main">
  <p188:cm id="{0FE01041-E6A8-4A99-95F2-384E4F6DE22A}" authorId="{089E36BE-3959-28C2-283E-D8AE3918E24B}" created="2025-05-27T03:01:41.450">
    <pc:sldMkLst xmlns:pc="http://schemas.microsoft.com/office/powerpoint/2013/main/command">
      <pc:docMk/>
      <pc:sldMk cId="2227639080" sldId="260"/>
    </pc:sldMkLst>
    <p188:replyLst>
      <p188:reply id="{65D23535-11F6-4D3B-B703-932115807F57}" authorId="{089E36BE-3959-28C2-283E-D8AE3918E24B}" created="2025-05-27T03:01:45.735">
        <p188:txBody>
          <a:bodyPr/>
          <a:lstStyle/>
          <a:p>
            <a:r>
              <a:rPr lang="ja-JP" altLang="en-US"/>
              <a:t>ぽか
</a:t>
            </a:r>
          </a:p>
        </p188:txBody>
      </p188:reply>
      <p188:reply id="{662A4395-174D-4261-87AB-A2865A73B638}" authorId="{089E36BE-3959-28C2-283E-D8AE3918E24B}" created="2025-05-27T03:05:09.791">
        <p188:txBody>
          <a:bodyPr/>
          <a:lstStyle/>
          <a:p>
            <a:r>
              <a:rPr lang="ja-JP" altLang="en-US"/>
              <a:t>でも、対象者を明確にしないとだからいいのか</a:t>
            </a:r>
          </a:p>
        </p188:txBody>
      </p188:reply>
    </p188:replyLst>
    <p188:txBody>
      <a:bodyPr/>
      <a:lstStyle/>
      <a:p>
        <a:r>
          <a:rPr lang="ja-JP" altLang="en-US"/>
          <a:t>学生って言葉を使っていいのか。ポートフォリオだからいいのか？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2025/5/27</a:t>
            </a:fld>
            <a:endParaRPr lang="ja-JP"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ja-JP" smtClean="0">
                <a:latin typeface="Meiryo UI" panose="020B0604030504040204" pitchFamily="50" charset="-128"/>
                <a:ea typeface="Meiryo UI" panose="020B0604030504040204" pitchFamily="50" charset="-128"/>
              </a:rPr>
              <a:t>‹#›</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5/27/2025</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dirty="0"/>
              <a:t>クリックしてマスター テキストのスタイルを編集</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dirty="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dirty="0"/>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ja-JP" smtClean="0"/>
              <a:t>1</a:t>
            </a:fld>
            <a:endParaRPr lang="ja-JP" dirty="0"/>
          </a:p>
        </p:txBody>
      </p:sp>
    </p:spTree>
    <p:extLst>
      <p:ext uri="{BB962C8B-B14F-4D97-AF65-F5344CB8AC3E}">
        <p14:creationId xmlns:p14="http://schemas.microsoft.com/office/powerpoint/2010/main" val="238822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B57D50D-BAA9-464B-B391-243138E078D8}" type="slidenum">
              <a:rPr lang="en-US" altLang="ja-JP" smtClean="0"/>
              <a:pPr/>
              <a:t>3</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966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dirty="0"/>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endParaRPr lang="ja-JP" sz="1800" dirty="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dirty="0"/>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2025/5/27</a:t>
            </a:fld>
            <a:endParaRPr lang="ja-JP" dirty="0"/>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dirty="0"/>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ja-JP" smtClean="0"/>
              <a:t>‹#›</a:t>
            </a:fld>
            <a:endParaRPr lang="ja-JP" dirty="0"/>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dirty="0"/>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2025/5/27</a:t>
            </a:fld>
            <a:endParaRPr lang="en-US" dirty="0"/>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dirty="0"/>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dirty="0"/>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dirty="0"/>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2025/5/27</a:t>
            </a:fld>
            <a:endParaRPr lang="en-US" dirty="0"/>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dirty="0"/>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dirty="0"/>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2025/5/27</a:t>
            </a:fld>
            <a:endParaRPr lang="en-US" dirty="0"/>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dirty="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dirty="0"/>
              <a:t>クリックしてコンテンツを追加</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dirty="0"/>
              <a:t>クリックしてコンテンツを追加</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2025/5/27</a:t>
            </a:fld>
            <a:endParaRPr lang="ja-JP" altLang="en-US" noProof="0"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dirty="0"/>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dirty="0"/>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dirty="0"/>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dirty="0"/>
              <a:t>クリックしてマスター テキストのスタイルを編集</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2025/5/27</a:t>
            </a:fld>
            <a:endParaRPr lang="en-US" dirty="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E8E494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4_84C7132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16328" y="730891"/>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16329" y="1675501"/>
            <a:ext cx="7984878" cy="830997"/>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サーバーや使わなくなった</a:t>
            </a:r>
            <a:r>
              <a:rPr kumimoji="1" lang="en-US" altLang="ja-JP" sz="2400" dirty="0">
                <a:latin typeface="ＭＳ Ｐゴシック" panose="020B0600070205080204" pitchFamily="50" charset="-128"/>
                <a:ea typeface="ＭＳ Ｐゴシック" panose="020B0600070205080204" pitchFamily="50" charset="-128"/>
              </a:rPr>
              <a:t>PC</a:t>
            </a:r>
            <a:r>
              <a:rPr kumimoji="1" lang="ja-JP" altLang="en-US" sz="2400" dirty="0">
                <a:latin typeface="ＭＳ Ｐゴシック" panose="020B0600070205080204" pitchFamily="50" charset="-128"/>
                <a:ea typeface="ＭＳ Ｐゴシック" panose="020B0600070205080204" pitchFamily="50" charset="-128"/>
              </a:rPr>
              <a:t>など、マシンリソースはあるが、</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活用できていない人間がいる</a:t>
            </a: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16328" y="2784901"/>
            <a:ext cx="10568919" cy="830997"/>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サーバーを用意して遊んだり、試したいことがあってもパブリッククラウドは高額で</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手が出せない人間もいる　←こういう人を幸せにしたい</a:t>
            </a:r>
          </a:p>
        </p:txBody>
      </p:sp>
      <p:sp>
        <p:nvSpPr>
          <p:cNvPr id="11" name="テキスト ボックス 10">
            <a:extLst>
              <a:ext uri="{FF2B5EF4-FFF2-40B4-BE49-F238E27FC236}">
                <a16:creationId xmlns:a16="http://schemas.microsoft.com/office/drawing/2014/main" id="{42A507AA-DA8B-604B-77E2-3F93973EB1B6}"/>
              </a:ext>
            </a:extLst>
          </p:cNvPr>
          <p:cNvSpPr txBox="1"/>
          <p:nvPr/>
        </p:nvSpPr>
        <p:spPr>
          <a:xfrm>
            <a:off x="316328" y="3969499"/>
            <a:ext cx="11142794" cy="1200329"/>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ネットワーク・クラウド専攻のはずが、実機サーバーを触る機会すらない、</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授業でもパブリッククラウドを</a:t>
            </a:r>
            <a:r>
              <a:rPr kumimoji="1" lang="en-US" altLang="ja-JP" sz="2400" dirty="0">
                <a:latin typeface="ＭＳ Ｐゴシック" panose="020B0600070205080204" pitchFamily="50" charset="-128"/>
                <a:ea typeface="ＭＳ Ｐゴシック" panose="020B0600070205080204" pitchFamily="50" charset="-128"/>
              </a:rPr>
              <a:t>1,2</a:t>
            </a:r>
            <a:r>
              <a:rPr kumimoji="1" lang="ja-JP" altLang="en-US" sz="2400" dirty="0">
                <a:latin typeface="ＭＳ Ｐゴシック" panose="020B0600070205080204" pitchFamily="50" charset="-128"/>
                <a:ea typeface="ＭＳ Ｐゴシック" panose="020B0600070205080204" pitchFamily="50" charset="-128"/>
              </a:rPr>
              <a:t>回触るだけ　←実機サーバーやクラウド環境に触れる</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機会を増やし、より深く</a:t>
            </a:r>
            <a:r>
              <a:rPr kumimoji="1" lang="en-US" altLang="ja-JP" sz="2400" dirty="0">
                <a:latin typeface="ＭＳ Ｐゴシック" panose="020B0600070205080204" pitchFamily="50" charset="-128"/>
                <a:ea typeface="ＭＳ Ｐゴシック" panose="020B0600070205080204" pitchFamily="50" charset="-128"/>
              </a:rPr>
              <a:t>IT</a:t>
            </a:r>
            <a:r>
              <a:rPr kumimoji="1" lang="ja-JP" altLang="en-US" sz="2400" dirty="0">
                <a:latin typeface="ＭＳ Ｐゴシック" panose="020B0600070205080204" pitchFamily="50" charset="-128"/>
                <a:ea typeface="ＭＳ Ｐゴシック" panose="020B0600070205080204" pitchFamily="50" charset="-128"/>
              </a:rPr>
              <a:t>インフラへの知識を深める必要がある</a:t>
            </a:r>
          </a:p>
        </p:txBody>
      </p:sp>
    </p:spTree>
    <p:extLst>
      <p:ext uri="{BB962C8B-B14F-4D97-AF65-F5344CB8AC3E}">
        <p14:creationId xmlns:p14="http://schemas.microsoft.com/office/powerpoint/2010/main" val="24420589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1DA5C9F-DACB-1B14-F325-7BABA266A692}"/>
              </a:ext>
            </a:extLst>
          </p:cNvPr>
          <p:cNvSpPr txBox="1"/>
          <p:nvPr/>
        </p:nvSpPr>
        <p:spPr>
          <a:xfrm>
            <a:off x="413606" y="905574"/>
            <a:ext cx="8403262"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クラウドとは？</a:t>
            </a:r>
            <a:r>
              <a:rPr kumimoji="1" lang="en-US" altLang="ja-JP" sz="4000" dirty="0">
                <a:latin typeface="ＭＳ Ｐゴシック" panose="020B0600070205080204" pitchFamily="50" charset="-128"/>
                <a:ea typeface="ＭＳ Ｐゴシック" panose="020B0600070205080204" pitchFamily="50" charset="-128"/>
              </a:rPr>
              <a:t>/</a:t>
            </a:r>
            <a:r>
              <a:rPr kumimoji="1" lang="ja-JP" altLang="en-US" sz="4000" dirty="0">
                <a:latin typeface="ＭＳ Ｐゴシック" panose="020B0600070205080204" pitchFamily="50" charset="-128"/>
                <a:ea typeface="ＭＳ Ｐゴシック" panose="020B0600070205080204" pitchFamily="50" charset="-128"/>
              </a:rPr>
              <a:t>他のサービスとの比較</a:t>
            </a:r>
          </a:p>
        </p:txBody>
      </p:sp>
      <p:sp>
        <p:nvSpPr>
          <p:cNvPr id="6" name="テキスト ボックス 5">
            <a:extLst>
              <a:ext uri="{FF2B5EF4-FFF2-40B4-BE49-F238E27FC236}">
                <a16:creationId xmlns:a16="http://schemas.microsoft.com/office/drawing/2014/main" id="{3CF9BE6D-043A-4BD8-AEE4-5007C423ED3A}"/>
              </a:ext>
            </a:extLst>
          </p:cNvPr>
          <p:cNvSpPr txBox="1"/>
          <p:nvPr/>
        </p:nvSpPr>
        <p:spPr>
          <a:xfrm>
            <a:off x="413605" y="1734514"/>
            <a:ext cx="9001182" cy="646331"/>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ここでのクラウドとは、一般的に想像される</a:t>
            </a:r>
            <a:r>
              <a:rPr kumimoji="1" lang="en-US" altLang="ja-JP" dirty="0">
                <a:latin typeface="ＭＳ Ｐゴシック" panose="020B0600070205080204" pitchFamily="50" charset="-128"/>
                <a:ea typeface="ＭＳ Ｐゴシック" panose="020B0600070205080204" pitchFamily="50" charset="-128"/>
              </a:rPr>
              <a:t>AWS</a:t>
            </a:r>
            <a:r>
              <a:rPr kumimoji="1" lang="ja-JP" altLang="en-US" dirty="0">
                <a:latin typeface="ＭＳ Ｐゴシック" panose="020B0600070205080204" pitchFamily="50" charset="-128"/>
                <a:ea typeface="ＭＳ Ｐゴシック" panose="020B0600070205080204" pitchFamily="50" charset="-128"/>
              </a:rPr>
              <a:t>など大規模パブリッククラウドと違い、</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小規模でサーバーのリソースを貸し出しできる個人運用可能なクラウドシステムのことを</a:t>
            </a:r>
            <a:r>
              <a:rPr kumimoji="1" lang="ja-JP" altLang="en-US">
                <a:latin typeface="ＭＳ Ｐゴシック" panose="020B0600070205080204" pitchFamily="50" charset="-128"/>
                <a:ea typeface="ＭＳ Ｐゴシック" panose="020B0600070205080204" pitchFamily="50" charset="-128"/>
              </a:rPr>
              <a:t>指す</a:t>
            </a:r>
            <a:endParaRPr kumimoji="1" lang="ja-JP" altLang="en-US" dirty="0">
              <a:latin typeface="ＭＳ Ｐゴシック" panose="020B0600070205080204" pitchFamily="50" charset="-128"/>
              <a:ea typeface="ＭＳ Ｐゴシック" panose="020B0600070205080204" pitchFamily="50" charset="-128"/>
            </a:endParaRPr>
          </a:p>
        </p:txBody>
      </p:sp>
      <p:graphicFrame>
        <p:nvGraphicFramePr>
          <p:cNvPr id="7" name="表 6">
            <a:extLst>
              <a:ext uri="{FF2B5EF4-FFF2-40B4-BE49-F238E27FC236}">
                <a16:creationId xmlns:a16="http://schemas.microsoft.com/office/drawing/2014/main" id="{ECE7BD9B-45F3-88E7-95FD-936A634B1CF6}"/>
              </a:ext>
            </a:extLst>
          </p:cNvPr>
          <p:cNvGraphicFramePr>
            <a:graphicFrameLocks noGrp="1"/>
          </p:cNvGraphicFramePr>
          <p:nvPr>
            <p:extLst>
              <p:ext uri="{D42A27DB-BD31-4B8C-83A1-F6EECF244321}">
                <p14:modId xmlns:p14="http://schemas.microsoft.com/office/powerpoint/2010/main" val="3337381305"/>
              </p:ext>
            </p:extLst>
          </p:nvPr>
        </p:nvGraphicFramePr>
        <p:xfrm>
          <a:off x="413605" y="2501899"/>
          <a:ext cx="10466060" cy="3096261"/>
        </p:xfrm>
        <a:graphic>
          <a:graphicData uri="http://schemas.openxmlformats.org/drawingml/2006/table">
            <a:tbl>
              <a:tblPr firstRow="1" bandRow="1">
                <a:tableStyleId>{85BE263C-DBD7-4A20-BB59-AAB30ACAA65A}</a:tableStyleId>
              </a:tblPr>
              <a:tblGrid>
                <a:gridCol w="2616515">
                  <a:extLst>
                    <a:ext uri="{9D8B030D-6E8A-4147-A177-3AD203B41FA5}">
                      <a16:colId xmlns:a16="http://schemas.microsoft.com/office/drawing/2014/main" val="1027170911"/>
                    </a:ext>
                  </a:extLst>
                </a:gridCol>
                <a:gridCol w="2616515">
                  <a:extLst>
                    <a:ext uri="{9D8B030D-6E8A-4147-A177-3AD203B41FA5}">
                      <a16:colId xmlns:a16="http://schemas.microsoft.com/office/drawing/2014/main" val="921584601"/>
                    </a:ext>
                  </a:extLst>
                </a:gridCol>
                <a:gridCol w="2616515">
                  <a:extLst>
                    <a:ext uri="{9D8B030D-6E8A-4147-A177-3AD203B41FA5}">
                      <a16:colId xmlns:a16="http://schemas.microsoft.com/office/drawing/2014/main" val="580466377"/>
                    </a:ext>
                  </a:extLst>
                </a:gridCol>
                <a:gridCol w="2616515">
                  <a:extLst>
                    <a:ext uri="{9D8B030D-6E8A-4147-A177-3AD203B41FA5}">
                      <a16:colId xmlns:a16="http://schemas.microsoft.com/office/drawing/2014/main" val="883349181"/>
                    </a:ext>
                  </a:extLst>
                </a:gridCol>
              </a:tblGrid>
              <a:tr h="605367">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kumimoji="1" lang="ja-JP" altLang="en-US" dirty="0"/>
                        <a:t>本ソフトウェア</a:t>
                      </a:r>
                    </a:p>
                  </a:txBody>
                  <a:tcPr>
                    <a:lnT w="12700" cap="flat" cmpd="sng" algn="ctr">
                      <a:solidFill>
                        <a:schemeClr val="tx1"/>
                      </a:solidFill>
                      <a:prstDash val="solid"/>
                      <a:round/>
                      <a:headEnd type="none" w="med" len="med"/>
                      <a:tailEnd type="none" w="med" len="med"/>
                    </a:lnT>
                  </a:tcPr>
                </a:tc>
                <a:tc>
                  <a:txBody>
                    <a:bodyPr/>
                    <a:lstStyle/>
                    <a:p>
                      <a:pPr algn="ctr"/>
                      <a:r>
                        <a:rPr kumimoji="1" lang="ja-JP" altLang="en-US" dirty="0"/>
                        <a:t>ホスティングサービス</a:t>
                      </a:r>
                    </a:p>
                  </a:txBody>
                  <a:tcPr>
                    <a:lnT w="12700" cap="flat" cmpd="sng" algn="ctr">
                      <a:solidFill>
                        <a:schemeClr val="tx1"/>
                      </a:solidFill>
                      <a:prstDash val="solid"/>
                      <a:round/>
                      <a:headEnd type="none" w="med" len="med"/>
                      <a:tailEnd type="none" w="med" len="med"/>
                    </a:lnT>
                  </a:tcPr>
                </a:tc>
                <a:tc>
                  <a:txBody>
                    <a:bodyPr/>
                    <a:lstStyle/>
                    <a:p>
                      <a:pPr algn="ctr"/>
                      <a:r>
                        <a:rPr kumimoji="1" lang="ja-JP" altLang="en-US" dirty="0"/>
                        <a:t>大規模パブリッククラウド</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12092231"/>
                  </a:ext>
                </a:extLst>
              </a:tr>
              <a:tr h="605367">
                <a:tc>
                  <a:txBody>
                    <a:bodyPr/>
                    <a:lstStyle/>
                    <a:p>
                      <a:pPr algn="ctr"/>
                      <a:r>
                        <a:rPr kumimoji="1" lang="ja-JP" altLang="en-US" dirty="0"/>
                        <a:t>サービスの例</a:t>
                      </a:r>
                    </a:p>
                  </a:txBody>
                  <a:tcPr>
                    <a:lnL w="12700" cap="flat" cmpd="sng" algn="ctr">
                      <a:solidFill>
                        <a:schemeClr val="tx1"/>
                      </a:solidFill>
                      <a:prstDash val="solid"/>
                      <a:round/>
                      <a:headEnd type="none" w="med" len="med"/>
                      <a:tailEnd type="none" w="med" len="med"/>
                    </a:lnL>
                  </a:tcPr>
                </a:tc>
                <a:tc>
                  <a:txBody>
                    <a:bodyPr/>
                    <a:lstStyle/>
                    <a:p>
                      <a:pPr algn="ctr"/>
                      <a:endParaRPr kumimoji="1" lang="ja-JP" altLang="en-US" dirty="0"/>
                    </a:p>
                  </a:txBody>
                  <a:tcPr>
                    <a:lnTlToBr w="12700" cap="flat" cmpd="sng" algn="ctr">
                      <a:solidFill>
                        <a:schemeClr val="tx1"/>
                      </a:solidFill>
                      <a:prstDash val="solid"/>
                      <a:round/>
                      <a:headEnd type="none" w="med" len="med"/>
                      <a:tailEnd type="none" w="med" len="med"/>
                    </a:lnTlToBr>
                  </a:tcPr>
                </a:tc>
                <a:tc>
                  <a:txBody>
                    <a:bodyPr/>
                    <a:lstStyle/>
                    <a:p>
                      <a:pPr algn="ctr"/>
                      <a:r>
                        <a:rPr kumimoji="1" lang="ja-JP" altLang="en-US" dirty="0"/>
                        <a:t>大学内ホスティングサービス</a:t>
                      </a:r>
                    </a:p>
                  </a:txBody>
                  <a:tcPr/>
                </a:tc>
                <a:tc>
                  <a:txBody>
                    <a:bodyPr/>
                    <a:lstStyle/>
                    <a:p>
                      <a:pPr algn="ctr"/>
                      <a:r>
                        <a:rPr kumimoji="1" lang="en-US" altLang="ja-JP"/>
                        <a:t>AWS,GCP,Azure</a:t>
                      </a:r>
                      <a:r>
                        <a:rPr kumimoji="1" lang="ja-JP" altLang="en-US"/>
                        <a:t>など</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0418229"/>
                  </a:ext>
                </a:extLst>
              </a:tr>
              <a:tr h="605367">
                <a:tc>
                  <a:txBody>
                    <a:bodyPr/>
                    <a:lstStyle/>
                    <a:p>
                      <a:pPr algn="ctr"/>
                      <a:r>
                        <a:rPr kumimoji="1" lang="ja-JP" altLang="en-US" dirty="0"/>
                        <a:t>リソース構築</a:t>
                      </a:r>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dirty="0"/>
                        <a:t>GUI,CLI</a:t>
                      </a:r>
                      <a:r>
                        <a:rPr kumimoji="1" lang="ja-JP" altLang="en-US" dirty="0"/>
                        <a:t>からイメージを</a:t>
                      </a:r>
                      <a:endParaRPr kumimoji="1" lang="en-US" altLang="ja-JP" dirty="0"/>
                    </a:p>
                    <a:p>
                      <a:pPr algn="ctr"/>
                      <a:r>
                        <a:rPr kumimoji="1" lang="ja-JP" altLang="en-US" dirty="0"/>
                        <a:t>元に自動作成</a:t>
                      </a:r>
                    </a:p>
                  </a:txBody>
                  <a:tcPr/>
                </a:tc>
                <a:tc>
                  <a:txBody>
                    <a:bodyPr/>
                    <a:lstStyle/>
                    <a:p>
                      <a:pPr algn="ctr"/>
                      <a:r>
                        <a:rPr kumimoji="1" lang="ja-JP" altLang="en-US" dirty="0"/>
                        <a:t>手動で仮想マシンを構築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GUI,CLI</a:t>
                      </a:r>
                      <a:r>
                        <a:rPr kumimoji="1" lang="ja-JP" altLang="en-US" dirty="0"/>
                        <a:t>からイメージを</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元に自動作成</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24884189"/>
                  </a:ext>
                </a:extLst>
              </a:tr>
              <a:tr h="605367">
                <a:tc>
                  <a:txBody>
                    <a:bodyPr/>
                    <a:lstStyle/>
                    <a:p>
                      <a:pPr algn="ctr"/>
                      <a:r>
                        <a:rPr kumimoji="1" lang="ja-JP" altLang="en-US" dirty="0"/>
                        <a:t>ネットワーク設定</a:t>
                      </a:r>
                    </a:p>
                  </a:txBody>
                  <a:tcPr>
                    <a:lnL w="12700" cap="flat" cmpd="sng" algn="ctr">
                      <a:solidFill>
                        <a:schemeClr val="tx1"/>
                      </a:solidFill>
                      <a:prstDash val="solid"/>
                      <a:round/>
                      <a:headEnd type="none" w="med" len="med"/>
                      <a:tailEnd type="none" w="med" len="med"/>
                    </a:lnL>
                  </a:tcPr>
                </a:tc>
                <a:tc>
                  <a:txBody>
                    <a:bodyPr/>
                    <a:lstStyle/>
                    <a:p>
                      <a:pPr algn="ctr"/>
                      <a:r>
                        <a:rPr kumimoji="1" lang="ja-JP" altLang="en-US" dirty="0"/>
                        <a:t>仮想的なネットワークを</a:t>
                      </a:r>
                      <a:endParaRPr kumimoji="1" lang="en-US" altLang="ja-JP" dirty="0"/>
                    </a:p>
                    <a:p>
                      <a:pPr algn="ctr"/>
                      <a:r>
                        <a:rPr kumimoji="1" lang="ja-JP" altLang="en-US" dirty="0"/>
                        <a:t>操作、自由度高め</a:t>
                      </a:r>
                    </a:p>
                  </a:txBody>
                  <a:tcPr/>
                </a:tc>
                <a:tc>
                  <a:txBody>
                    <a:bodyPr/>
                    <a:lstStyle/>
                    <a:p>
                      <a:pPr algn="ctr"/>
                      <a:r>
                        <a:rPr kumimoji="1" lang="ja-JP" altLang="en-US" dirty="0"/>
                        <a:t>ルーターを直接設定、</a:t>
                      </a:r>
                      <a:endParaRPr kumimoji="1" lang="en-US" altLang="ja-JP" dirty="0"/>
                    </a:p>
                    <a:p>
                      <a:pPr algn="ctr"/>
                      <a:r>
                        <a:rPr kumimoji="1" lang="ja-JP" altLang="en-US" dirty="0"/>
                        <a:t>自由度は低め</a:t>
                      </a:r>
                    </a:p>
                  </a:txBody>
                  <a:tcPr/>
                </a:tc>
                <a:tc>
                  <a:txBody>
                    <a:bodyPr/>
                    <a:lstStyle/>
                    <a:p>
                      <a:pPr algn="ctr"/>
                      <a:r>
                        <a:rPr kumimoji="1" lang="ja-JP" altLang="en-US" dirty="0"/>
                        <a:t>仮想的なネットワークを</a:t>
                      </a:r>
                      <a:endParaRPr kumimoji="1" lang="en-US" altLang="ja-JP" dirty="0"/>
                    </a:p>
                    <a:p>
                      <a:pPr algn="ctr"/>
                      <a:r>
                        <a:rPr kumimoji="1" lang="ja-JP" altLang="en-US" dirty="0"/>
                        <a:t>操作、自由度高め</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71170949"/>
                  </a:ext>
                </a:extLst>
              </a:tr>
              <a:tr h="605367">
                <a:tc>
                  <a:txBody>
                    <a:bodyPr/>
                    <a:lstStyle/>
                    <a:p>
                      <a:pPr algn="ctr"/>
                      <a:r>
                        <a:rPr kumimoji="1" lang="ja-JP" altLang="en-US" dirty="0"/>
                        <a:t>拠点、マシンの規模</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dirty="0"/>
                        <a:t>1</a:t>
                      </a:r>
                      <a:r>
                        <a:rPr kumimoji="1" lang="ja-JP" altLang="en-US" dirty="0"/>
                        <a:t>拠点</a:t>
                      </a:r>
                      <a:r>
                        <a:rPr kumimoji="1" lang="en-US" altLang="ja-JP" dirty="0"/>
                        <a:t>~</a:t>
                      </a:r>
                      <a:r>
                        <a:rPr kumimoji="1" lang="ja-JP" altLang="en-US" dirty="0"/>
                        <a:t>、小台数</a:t>
                      </a:r>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1</a:t>
                      </a:r>
                      <a:r>
                        <a:rPr kumimoji="1" lang="ja-JP" altLang="en-US" dirty="0"/>
                        <a:t>拠点</a:t>
                      </a:r>
                      <a:r>
                        <a:rPr kumimoji="1" lang="en-US" altLang="ja-JP" dirty="0"/>
                        <a:t>~</a:t>
                      </a:r>
                      <a:r>
                        <a:rPr kumimoji="1" lang="ja-JP" altLang="en-US" dirty="0"/>
                        <a:t>、小台数</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多拠点、多台数</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508739"/>
                  </a:ext>
                </a:extLst>
              </a:tr>
            </a:tbl>
          </a:graphicData>
        </a:graphic>
      </p:graphicFrame>
    </p:spTree>
    <p:extLst>
      <p:ext uri="{BB962C8B-B14F-4D97-AF65-F5344CB8AC3E}">
        <p14:creationId xmlns:p14="http://schemas.microsoft.com/office/powerpoint/2010/main" val="353978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CCDC48DF-F7E4-BA8A-E309-D7A206572AFC}"/>
              </a:ext>
            </a:extLst>
          </p:cNvPr>
          <p:cNvSpPr txBox="1"/>
          <p:nvPr/>
        </p:nvSpPr>
        <p:spPr>
          <a:xfrm>
            <a:off x="1082472" y="975114"/>
            <a:ext cx="4155305"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需要、ターゲット層</a:t>
            </a:r>
          </a:p>
        </p:txBody>
      </p:sp>
      <p:sp>
        <p:nvSpPr>
          <p:cNvPr id="8" name="テキスト ボックス 7">
            <a:extLst>
              <a:ext uri="{FF2B5EF4-FFF2-40B4-BE49-F238E27FC236}">
                <a16:creationId xmlns:a16="http://schemas.microsoft.com/office/drawing/2014/main" id="{43453535-E2BB-A0D1-D91C-E9AD68E7C307}"/>
              </a:ext>
            </a:extLst>
          </p:cNvPr>
          <p:cNvSpPr txBox="1"/>
          <p:nvPr/>
        </p:nvSpPr>
        <p:spPr>
          <a:xfrm>
            <a:off x="1082472" y="1912568"/>
            <a:ext cx="8505855" cy="3970318"/>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本プロジェクトのターゲットは</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solidFill>
                  <a:srgbClr val="FF0000"/>
                </a:solidFill>
                <a:latin typeface="ＭＳ Ｐゴシック" panose="020B0600070205080204" pitchFamily="50" charset="-128"/>
                <a:ea typeface="ＭＳ Ｐゴシック" panose="020B0600070205080204" pitchFamily="50" charset="-128"/>
              </a:rPr>
              <a:t>あくまでも学校、学科に対してではなく</a:t>
            </a:r>
            <a:endParaRPr kumimoji="1" lang="en-US" altLang="ja-JP" sz="2800"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800" b="1" u="sng" dirty="0">
                <a:latin typeface="ＭＳ Ｐゴシック" panose="020B0600070205080204" pitchFamily="50" charset="-128"/>
                <a:ea typeface="ＭＳ Ｐゴシック" panose="020B0600070205080204" pitchFamily="50" charset="-128"/>
              </a:rPr>
              <a:t>遊び場や勉強の場を求めている学生・個々人</a:t>
            </a:r>
            <a:endParaRPr kumimoji="1" lang="en-US" altLang="ja-JP" sz="2800" b="1" u="sng"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そういった人がサーバーやクラウド環境に触れ、</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遊んだり学ぶための道しるべとしたい</a:t>
            </a:r>
            <a:endParaRPr kumimoji="1" lang="en-US" altLang="ja-JP" sz="2800" dirty="0">
              <a:latin typeface="ＭＳ Ｐゴシック" panose="020B0600070205080204" pitchFamily="50" charset="-128"/>
              <a:ea typeface="ＭＳ Ｐゴシック" panose="020B0600070205080204" pitchFamily="50" charset="-128"/>
            </a:endParaRPr>
          </a:p>
          <a:p>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持っているリソースを活用したり、</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友達同士で中古のサーバーを買ったり、</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このソフトウェアが興味のある人間の刺激になればいい</a:t>
            </a:r>
          </a:p>
        </p:txBody>
      </p:sp>
    </p:spTree>
    <p:extLst>
      <p:ext uri="{BB962C8B-B14F-4D97-AF65-F5344CB8AC3E}">
        <p14:creationId xmlns:p14="http://schemas.microsoft.com/office/powerpoint/2010/main" val="336233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582938" y="1124200"/>
            <a:ext cx="4663456"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582938" y="1585865"/>
            <a:ext cx="11097910" cy="1077218"/>
          </a:xfrm>
          <a:prstGeom prst="rect">
            <a:avLst/>
          </a:prstGeom>
          <a:noFill/>
        </p:spPr>
        <p:txBody>
          <a:bodyPr wrap="none" rtlCol="0">
            <a:spAutoFit/>
          </a:bodyPr>
          <a:lstStyle/>
          <a:p>
            <a:pPr marL="0" indent="0">
              <a:buNone/>
            </a:pPr>
            <a:r>
              <a:rPr lang="ja-JP" altLang="en-US" u="sng" dirty="0">
                <a:latin typeface="ＭＳ Ｐゴシック" panose="020B0600070205080204" pitchFamily="50" charset="-128"/>
                <a:ea typeface="ＭＳ Ｐゴシック" panose="020B0600070205080204" pitchFamily="50" charset="-128"/>
              </a:rPr>
              <a:t>プライベートネットワーク環境が整備されており</a:t>
            </a:r>
            <a:r>
              <a:rPr lang="ja-JP" altLang="en-US" dirty="0">
                <a:latin typeface="ＭＳ Ｐゴシック" panose="020B0600070205080204" pitchFamily="50" charset="-128"/>
                <a:ea typeface="ＭＳ Ｐゴシック" panose="020B0600070205080204" pitchFamily="50" charset="-128"/>
              </a:rPr>
              <a:t>、</a:t>
            </a:r>
            <a:r>
              <a:rPr lang="ja-JP" altLang="ja-JP" dirty="0">
                <a:latin typeface="ＭＳ Ｐゴシック" panose="020B0600070205080204" pitchFamily="50" charset="-128"/>
                <a:ea typeface="ＭＳ Ｐゴシック" panose="020B0600070205080204" pitchFamily="50" charset="-128"/>
              </a:rPr>
              <a:t>予め用意されたUbuntu、DebianなどのOSイメージをもとに、</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ja-JP" u="sng" dirty="0">
                <a:latin typeface="ＭＳ Ｐゴシック" panose="020B0600070205080204" pitchFamily="50" charset="-128"/>
                <a:ea typeface="ＭＳ Ｐゴシック" panose="020B0600070205080204" pitchFamily="50" charset="-128"/>
              </a:rPr>
              <a:t>割り当てるメモリ数</a:t>
            </a:r>
            <a:r>
              <a:rPr lang="ja-JP" altLang="ja-JP" dirty="0">
                <a:latin typeface="ＭＳ Ｐゴシック" panose="020B0600070205080204" pitchFamily="50" charset="-128"/>
                <a:ea typeface="ＭＳ Ｐゴシック" panose="020B0600070205080204" pitchFamily="50" charset="-128"/>
              </a:rPr>
              <a:t>、</a:t>
            </a:r>
            <a:r>
              <a:rPr lang="ja-JP" altLang="ja-JP" u="sng" dirty="0">
                <a:latin typeface="ＭＳ Ｐゴシック" panose="020B0600070205080204" pitchFamily="50" charset="-128"/>
                <a:ea typeface="ＭＳ Ｐゴシック" panose="020B0600070205080204" pitchFamily="50" charset="-128"/>
              </a:rPr>
              <a:t>仮想CPU数</a:t>
            </a:r>
            <a:r>
              <a:rPr lang="ja-JP" altLang="en-US" dirty="0">
                <a:latin typeface="ＭＳ Ｐゴシック" panose="020B0600070205080204" pitchFamily="50" charset="-128"/>
                <a:ea typeface="ＭＳ Ｐゴシック" panose="020B0600070205080204" pitchFamily="50" charset="-128"/>
              </a:rPr>
              <a:t>、</a:t>
            </a:r>
            <a:r>
              <a:rPr lang="ja-JP" altLang="en-US" u="sng" dirty="0">
                <a:latin typeface="ＭＳ Ｐゴシック" panose="020B0600070205080204" pitchFamily="50" charset="-128"/>
                <a:ea typeface="ＭＳ Ｐゴシック" panose="020B0600070205080204" pitchFamily="50" charset="-128"/>
              </a:rPr>
              <a:t>導入ミドルウェア</a:t>
            </a:r>
            <a:r>
              <a:rPr lang="ja-JP" altLang="en-US" dirty="0">
                <a:latin typeface="ＭＳ Ｐゴシック" panose="020B0600070205080204" pitchFamily="50" charset="-128"/>
                <a:ea typeface="ＭＳ Ｐゴシック" panose="020B0600070205080204" pitchFamily="50" charset="-128"/>
              </a:rPr>
              <a:t>、</a:t>
            </a:r>
            <a:r>
              <a:rPr lang="en-US" altLang="ja-JP" u="sng" dirty="0">
                <a:latin typeface="ＭＳ Ｐゴシック" panose="020B0600070205080204" pitchFamily="50" charset="-128"/>
                <a:ea typeface="ＭＳ Ｐゴシック" panose="020B0600070205080204" pitchFamily="50" charset="-128"/>
              </a:rPr>
              <a:t>VGPU</a:t>
            </a:r>
            <a:r>
              <a:rPr lang="ja-JP" altLang="en-US" u="sng" dirty="0">
                <a:latin typeface="ＭＳ Ｐゴシック" panose="020B0600070205080204" pitchFamily="50" charset="-128"/>
                <a:ea typeface="ＭＳ Ｐゴシック" panose="020B0600070205080204" pitchFamily="50" charset="-128"/>
              </a:rPr>
              <a:t>の割り当て数</a:t>
            </a:r>
            <a:r>
              <a:rPr lang="ja-JP" altLang="ja-JP" dirty="0">
                <a:latin typeface="ＭＳ Ｐゴシック" panose="020B0600070205080204" pitchFamily="50" charset="-128"/>
                <a:ea typeface="ＭＳ Ｐゴシック" panose="020B0600070205080204" pitchFamily="50" charset="-128"/>
              </a:rPr>
              <a:t>を指定して、仮想マシンを構築できる機能</a:t>
            </a:r>
            <a:endParaRPr lang="en-US" altLang="ja-JP" dirty="0">
              <a:latin typeface="ＭＳ Ｐゴシック" panose="020B0600070205080204" pitchFamily="50" charset="-128"/>
              <a:ea typeface="ＭＳ Ｐゴシック" panose="020B0600070205080204" pitchFamily="50" charset="-128"/>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CA34631F-C5D2-E963-DEF6-784B6927C481}"/>
              </a:ext>
            </a:extLst>
          </p:cNvPr>
          <p:cNvSpPr txBox="1"/>
          <p:nvPr/>
        </p:nvSpPr>
        <p:spPr>
          <a:xfrm>
            <a:off x="582938" y="2377267"/>
            <a:ext cx="4450257"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82938" y="2838932"/>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sp>
        <p:nvSpPr>
          <p:cNvPr id="14" name="テキスト ボックス 13">
            <a:extLst>
              <a:ext uri="{FF2B5EF4-FFF2-40B4-BE49-F238E27FC236}">
                <a16:creationId xmlns:a16="http://schemas.microsoft.com/office/drawing/2014/main" id="{A2930A09-7764-D1A6-5A25-D2FEA0E08919}"/>
              </a:ext>
            </a:extLst>
          </p:cNvPr>
          <p:cNvSpPr txBox="1"/>
          <p:nvPr/>
        </p:nvSpPr>
        <p:spPr>
          <a:xfrm>
            <a:off x="582938" y="3353335"/>
            <a:ext cx="3651962"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82938" y="3815000"/>
            <a:ext cx="8228535" cy="646331"/>
          </a:xfrm>
          <a:prstGeom prst="rect">
            <a:avLst/>
          </a:prstGeom>
          <a:noFill/>
        </p:spPr>
        <p:txBody>
          <a:bodyPr wrap="none" rtlCol="0">
            <a:spAutoFit/>
          </a:bodyPr>
          <a:lstStyle/>
          <a:p>
            <a:pPr marL="0" indent="0">
              <a:buNone/>
            </a:pPr>
            <a:r>
              <a:rPr lang="ja-JP" altLang="en-US" dirty="0">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sp>
        <p:nvSpPr>
          <p:cNvPr id="16" name="テキスト ボックス 15">
            <a:extLst>
              <a:ext uri="{FF2B5EF4-FFF2-40B4-BE49-F238E27FC236}">
                <a16:creationId xmlns:a16="http://schemas.microsoft.com/office/drawing/2014/main" id="{F51A0729-9030-BD66-91E8-8EA9F4C9792F}"/>
              </a:ext>
            </a:extLst>
          </p:cNvPr>
          <p:cNvSpPr txBox="1"/>
          <p:nvPr/>
        </p:nvSpPr>
        <p:spPr>
          <a:xfrm>
            <a:off x="582938" y="4606402"/>
            <a:ext cx="531267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仮想プライベートネットワーク構築機能</a:t>
            </a:r>
          </a:p>
        </p:txBody>
      </p:sp>
      <p:sp>
        <p:nvSpPr>
          <p:cNvPr id="17" name="テキスト ボックス 16">
            <a:extLst>
              <a:ext uri="{FF2B5EF4-FFF2-40B4-BE49-F238E27FC236}">
                <a16:creationId xmlns:a16="http://schemas.microsoft.com/office/drawing/2014/main" id="{06F40D6D-7A31-3FFE-39E8-B64EC48BF42B}"/>
              </a:ext>
            </a:extLst>
          </p:cNvPr>
          <p:cNvSpPr txBox="1"/>
          <p:nvPr/>
        </p:nvSpPr>
        <p:spPr>
          <a:xfrm>
            <a:off x="582937" y="5068067"/>
            <a:ext cx="7096815" cy="646331"/>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VM</a:t>
            </a:r>
            <a:r>
              <a:rPr lang="ja-JP" altLang="en-US" dirty="0">
                <a:latin typeface="ＭＳ Ｐゴシック" panose="020B0600070205080204" pitchFamily="50" charset="-128"/>
                <a:ea typeface="ＭＳ Ｐゴシック" panose="020B0600070205080204" pitchFamily="50" charset="-128"/>
              </a:rPr>
              <a:t>や</a:t>
            </a:r>
            <a:r>
              <a:rPr lang="en-US" altLang="ja-JP" dirty="0">
                <a:latin typeface="ＭＳ Ｐゴシック" panose="020B0600070205080204" pitchFamily="50" charset="-128"/>
                <a:ea typeface="ＭＳ Ｐゴシック" panose="020B0600070205080204" pitchFamily="50" charset="-128"/>
              </a:rPr>
              <a:t>IGW</a:t>
            </a:r>
            <a:r>
              <a:rPr lang="ja-JP" altLang="en-US" dirty="0">
                <a:latin typeface="ＭＳ Ｐゴシック" panose="020B0600070205080204" pitchFamily="50" charset="-128"/>
                <a:ea typeface="ＭＳ Ｐゴシック" panose="020B0600070205080204" pitchFamily="50" charset="-128"/>
              </a:rPr>
              <a:t>間を繋ぐための仮想的に独立したネットワークを作成する機能</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そのネットワークに属した仮想マシン間のみ通信が可能</a:t>
            </a:r>
          </a:p>
        </p:txBody>
      </p:sp>
    </p:spTree>
    <p:extLst>
      <p:ext uri="{BB962C8B-B14F-4D97-AF65-F5344CB8AC3E}">
        <p14:creationId xmlns:p14="http://schemas.microsoft.com/office/powerpoint/2010/main" val="192093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994374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提供可能なサービス、だれを幸せにするか・</a:t>
            </a:r>
            <a:r>
              <a:rPr kumimoji="1" lang="en-US" altLang="ja-JP" sz="4000" dirty="0">
                <a:latin typeface="ＭＳ Ｐゴシック" panose="020B0600070205080204" pitchFamily="50" charset="-128"/>
                <a:ea typeface="ＭＳ Ｐゴシック" panose="020B0600070205080204" pitchFamily="50" charset="-128"/>
              </a:rPr>
              <a:t>1</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641622" y="1207060"/>
            <a:ext cx="10908756" cy="1446550"/>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1.</a:t>
            </a:r>
            <a:r>
              <a:rPr kumimoji="1" lang="ja-JP" altLang="en-US" sz="2800" dirty="0">
                <a:latin typeface="ＭＳ Ｐゴシック" panose="020B0600070205080204" pitchFamily="50" charset="-128"/>
                <a:ea typeface="ＭＳ Ｐゴシック" panose="020B0600070205080204" pitchFamily="50" charset="-128"/>
              </a:rPr>
              <a:t>ポートフォリオ公開環境の提供</a:t>
            </a:r>
            <a:r>
              <a:rPr kumimoji="1" lang="en-US" altLang="ja-JP" sz="2800" dirty="0">
                <a:latin typeface="ＭＳ Ｐゴシック" panose="020B0600070205080204" pitchFamily="50" charset="-128"/>
                <a:ea typeface="ＭＳ Ｐゴシック" panose="020B0600070205080204" pitchFamily="50" charset="-128"/>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簡単に自分の開発したソフトウェアやシステムを公開し、採用担当者へアピールできる</a:t>
            </a: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641622" y="2733016"/>
            <a:ext cx="11574002" cy="1723549"/>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2.</a:t>
            </a:r>
            <a:r>
              <a:rPr kumimoji="1" lang="ja-JP" altLang="en-US" sz="2800" dirty="0">
                <a:latin typeface="ＭＳ Ｐゴシック" panose="020B0600070205080204" pitchFamily="50" charset="-128"/>
                <a:ea typeface="ＭＳ Ｐゴシック" panose="020B0600070205080204" pitchFamily="50" charset="-128"/>
              </a:rPr>
              <a:t>仮想コンピューティング環境の提供</a:t>
            </a:r>
            <a:r>
              <a:rPr kumimoji="1" lang="en-US" altLang="ja-JP" sz="2800" dirty="0">
                <a:latin typeface="ＭＳ Ｐゴシック" panose="020B0600070205080204" pitchFamily="50" charset="-128"/>
                <a:ea typeface="ＭＳ Ｐゴシック" panose="020B0600070205080204" pitchFamily="50" charset="-128"/>
              </a:rPr>
              <a:t>(Like IaaS)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GUI</a:t>
            </a:r>
            <a:r>
              <a:rPr kumimoji="1" lang="ja-JP" altLang="en-US" dirty="0">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リモート環境への公開経験は、就職活動においても大きなアドバンテージとなるはず</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学校で使えるリソースではスペックが不足する作業をしたい学生のために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49073" y="4535971"/>
            <a:ext cx="11574002" cy="1723549"/>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3.</a:t>
            </a:r>
            <a:r>
              <a:rPr kumimoji="1" lang="ja-JP" altLang="en-US" sz="2800" dirty="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dirty="0">
                <a:latin typeface="ＭＳ Ｐゴシック" panose="020B0600070205080204" pitchFamily="50" charset="-128"/>
                <a:ea typeface="ＭＳ Ｐゴシック" panose="020B0600070205080204" pitchFamily="50" charset="-128"/>
              </a:rPr>
              <a:t>(Like PaaS)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Minecraft</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err="1">
                <a:latin typeface="ＭＳ Ｐゴシック" panose="020B0600070205080204" pitchFamily="50" charset="-128"/>
                <a:ea typeface="ＭＳ Ｐゴシック" panose="020B0600070205080204" pitchFamily="50" charset="-128"/>
              </a:rPr>
              <a:t>PalWorld</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Ark</a:t>
            </a:r>
            <a:r>
              <a:rPr kumimoji="1" lang="ja-JP" altLang="en-US" dirty="0">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また、これを通してサーバー構築、開発への興味を深め、より深い学習につながる</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マルチプレイをしてみたいが、ホスティングサービスは高額でできない学生のために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581EF-E13C-5332-FB80-EBEAF3DC9D77}"/>
            </a:ext>
          </a:extLst>
        </p:cNvPr>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BEEBA638-646A-2FB4-AC1A-B00AF3FCB844}"/>
              </a:ext>
            </a:extLst>
          </p:cNvPr>
          <p:cNvSpPr txBox="1"/>
          <p:nvPr/>
        </p:nvSpPr>
        <p:spPr>
          <a:xfrm>
            <a:off x="549073" y="499174"/>
            <a:ext cx="1012007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提供可能なサービス、だれを幸せにするか・</a:t>
            </a:r>
            <a:r>
              <a:rPr kumimoji="1" lang="en-US" altLang="ja-JP" sz="4000" dirty="0">
                <a:latin typeface="ＭＳ Ｐゴシック" panose="020B0600070205080204" pitchFamily="50" charset="-128"/>
                <a:ea typeface="ＭＳ Ｐゴシック" panose="020B0600070205080204" pitchFamily="50" charset="-128"/>
              </a:rPr>
              <a:t>Ex</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633A98D9-5BD2-A994-C683-CA3678DD4889}"/>
              </a:ext>
            </a:extLst>
          </p:cNvPr>
          <p:cNvSpPr txBox="1"/>
          <p:nvPr/>
        </p:nvSpPr>
        <p:spPr>
          <a:xfrm>
            <a:off x="743806" y="1488416"/>
            <a:ext cx="11574002" cy="4493538"/>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4.</a:t>
            </a:r>
            <a:r>
              <a:rPr kumimoji="1" lang="ja-JP" altLang="en-US" sz="2800" dirty="0">
                <a:latin typeface="ＭＳ Ｐゴシック" panose="020B0600070205080204" pitchFamily="50" charset="-128"/>
                <a:ea typeface="ＭＳ Ｐゴシック" panose="020B0600070205080204" pitchFamily="50" charset="-128"/>
              </a:rPr>
              <a:t>機械学習環境提供サービス</a:t>
            </a:r>
            <a:r>
              <a:rPr kumimoji="1" lang="en-US" altLang="ja-JP" sz="2800" dirty="0">
                <a:latin typeface="ＭＳ Ｐゴシック" panose="020B0600070205080204" pitchFamily="50" charset="-128"/>
                <a:ea typeface="ＭＳ Ｐゴシック" panose="020B0600070205080204" pitchFamily="50" charset="-128"/>
              </a:rPr>
              <a:t>(Like IaaS)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AI</a:t>
            </a:r>
            <a:r>
              <a:rPr kumimoji="1" lang="ja-JP" altLang="en-US" dirty="0">
                <a:latin typeface="ＭＳ Ｐゴシック" panose="020B0600070205080204" pitchFamily="50" charset="-128"/>
                <a:ea typeface="ＭＳ Ｐゴシック" panose="020B0600070205080204" pitchFamily="50" charset="-128"/>
              </a:rPr>
              <a:t>・システム専攻では、機械学習について学習する。これには、多くのマシンリソースが必要</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ニューラルネットワークの演算には、</a:t>
            </a:r>
            <a:r>
              <a:rPr kumimoji="1" lang="en-US" altLang="ja-JP" dirty="0">
                <a:latin typeface="ＭＳ Ｐゴシック" panose="020B0600070205080204" pitchFamily="50" charset="-128"/>
                <a:ea typeface="ＭＳ Ｐゴシック" panose="020B0600070205080204" pitchFamily="50" charset="-128"/>
              </a:rPr>
              <a:t>GPU</a:t>
            </a:r>
            <a:r>
              <a:rPr kumimoji="1" lang="ja-JP" altLang="en-US" dirty="0">
                <a:latin typeface="ＭＳ Ｐゴシック" panose="020B0600070205080204" pitchFamily="50" charset="-128"/>
                <a:ea typeface="ＭＳ Ｐゴシック" panose="020B0600070205080204" pitchFamily="50" charset="-128"/>
              </a:rPr>
              <a:t>が必要だが、家庭の</a:t>
            </a:r>
            <a:r>
              <a:rPr kumimoji="1" lang="en-US" altLang="ja-JP" dirty="0">
                <a:latin typeface="ＭＳ Ｐゴシック" panose="020B0600070205080204" pitchFamily="50" charset="-128"/>
                <a:ea typeface="ＭＳ Ｐゴシック" panose="020B0600070205080204" pitchFamily="50" charset="-128"/>
              </a:rPr>
              <a:t>Windows</a:t>
            </a:r>
            <a:r>
              <a:rPr kumimoji="1" lang="ja-JP" altLang="en-US" dirty="0">
                <a:latin typeface="ＭＳ Ｐゴシック" panose="020B0600070205080204" pitchFamily="50" charset="-128"/>
                <a:ea typeface="ＭＳ Ｐゴシック" panose="020B0600070205080204" pitchFamily="50" charset="-128"/>
              </a:rPr>
              <a:t>環境でこれを使うことは困難</a:t>
            </a:r>
          </a:p>
          <a:p>
            <a:r>
              <a:rPr kumimoji="1" lang="ja-JP" altLang="en-US" dirty="0">
                <a:latin typeface="ＭＳ Ｐゴシック" panose="020B0600070205080204" pitchFamily="50" charset="-128"/>
                <a:ea typeface="ＭＳ Ｐゴシック" panose="020B0600070205080204" pitchFamily="50" charset="-128"/>
              </a:rPr>
              <a:t>   余っている</a:t>
            </a:r>
            <a:r>
              <a:rPr kumimoji="1" lang="en-US" altLang="ja-JP" dirty="0">
                <a:latin typeface="ＭＳ Ｐゴシック" panose="020B0600070205080204" pitchFamily="50" charset="-128"/>
                <a:ea typeface="ＭＳ Ｐゴシック" panose="020B0600070205080204" pitchFamily="50" charset="-128"/>
              </a:rPr>
              <a:t>GPU</a:t>
            </a:r>
            <a:r>
              <a:rPr kumimoji="1" lang="ja-JP" altLang="en-US" dirty="0">
                <a:latin typeface="ＭＳ Ｐゴシック" panose="020B0600070205080204" pitchFamily="50" charset="-128"/>
                <a:ea typeface="ＭＳ Ｐゴシック" panose="020B0600070205080204" pitchFamily="50" charset="-128"/>
              </a:rPr>
              <a:t>で簡単にニューラルネットワーク環境を構築できることで、</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dirty="0">
                <a:latin typeface="ＭＳ Ｐゴシック" panose="020B0600070205080204" pitchFamily="50" charset="-128"/>
                <a:ea typeface="ＭＳ Ｐゴシック" panose="020B0600070205080204" pitchFamily="50" charset="-128"/>
              </a:rPr>
              <a:t>   AI</a:t>
            </a:r>
            <a:r>
              <a:rPr kumimoji="1" lang="ja-JP" altLang="en-US" dirty="0">
                <a:latin typeface="ＭＳ Ｐゴシック" panose="020B0600070205080204" pitchFamily="50" charset="-128"/>
                <a:ea typeface="ＭＳ Ｐゴシック" panose="020B0600070205080204" pitchFamily="50" charset="-128"/>
              </a:rPr>
              <a:t>に関する勉強を深めたい学生が自由に</a:t>
            </a:r>
            <a:r>
              <a:rPr kumimoji="1" lang="en-US" altLang="ja-JP" dirty="0">
                <a:latin typeface="ＭＳ Ｐゴシック" panose="020B0600070205080204" pitchFamily="50" charset="-128"/>
                <a:ea typeface="ＭＳ Ｐゴシック" panose="020B0600070205080204" pitchFamily="50" charset="-128"/>
              </a:rPr>
              <a:t>AI</a:t>
            </a:r>
            <a:r>
              <a:rPr kumimoji="1" lang="ja-JP" altLang="en-US" dirty="0">
                <a:latin typeface="ＭＳ Ｐゴシック" panose="020B0600070205080204" pitchFamily="50" charset="-128"/>
                <a:ea typeface="ＭＳ Ｐゴシック" panose="020B0600070205080204" pitchFamily="50" charset="-128"/>
              </a:rPr>
              <a:t>を開発できる</a:t>
            </a:r>
          </a:p>
          <a:p>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=&gt;AI</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を触ってみたい学生のために</a:t>
            </a:r>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400" b="1" u="sng" dirty="0">
                <a:latin typeface="ＭＳ Ｐゴシック" panose="020B0600070205080204" pitchFamily="50" charset="-128"/>
                <a:ea typeface="ＭＳ Ｐゴシック" panose="020B0600070205080204" pitchFamily="50" charset="-128"/>
              </a:rPr>
              <a:t>→なぜ</a:t>
            </a:r>
            <a:r>
              <a:rPr kumimoji="1" lang="en-US" altLang="ja-JP" sz="2400" b="1" u="sng" dirty="0">
                <a:latin typeface="ＭＳ Ｐゴシック" panose="020B0600070205080204" pitchFamily="50" charset="-128"/>
                <a:ea typeface="ＭＳ Ｐゴシック" panose="020B0600070205080204" pitchFamily="50" charset="-128"/>
              </a:rPr>
              <a:t>Ex</a:t>
            </a:r>
            <a:r>
              <a:rPr kumimoji="1" lang="ja-JP" altLang="en-US" sz="2400" b="1" u="sng" dirty="0">
                <a:latin typeface="ＭＳ Ｐゴシック" panose="020B0600070205080204" pitchFamily="50" charset="-128"/>
                <a:ea typeface="ＭＳ Ｐゴシック" panose="020B0600070205080204" pitchFamily="50" charset="-128"/>
              </a:rPr>
              <a:t>か？</a:t>
            </a:r>
            <a:endParaRPr kumimoji="1" lang="en-US" altLang="ja-JP" sz="2400" b="1" u="sng" dirty="0">
              <a:latin typeface="ＭＳ Ｐゴシック" panose="020B0600070205080204" pitchFamily="50" charset="-128"/>
              <a:ea typeface="ＭＳ Ｐゴシック" panose="020B0600070205080204" pitchFamily="50" charset="-128"/>
            </a:endParaRPr>
          </a:p>
          <a:p>
            <a:r>
              <a:rPr kumimoji="1" lang="en-US" altLang="ja-JP" sz="2400" dirty="0">
                <a:latin typeface="ＭＳ Ｐゴシック" panose="020B0600070205080204" pitchFamily="50" charset="-128"/>
                <a:ea typeface="ＭＳ Ｐゴシック" panose="020B0600070205080204" pitchFamily="50" charset="-128"/>
              </a:rPr>
              <a:t>GPU</a:t>
            </a:r>
            <a:r>
              <a:rPr kumimoji="1" lang="ja-JP" altLang="en-US" sz="2400" dirty="0">
                <a:latin typeface="ＭＳ Ｐゴシック" panose="020B0600070205080204" pitchFamily="50" charset="-128"/>
                <a:ea typeface="ＭＳ Ｐゴシック" panose="020B0600070205080204" pitchFamily="50" charset="-128"/>
              </a:rPr>
              <a:t>を仮想マシン一つ一つに分散して利用する</a:t>
            </a:r>
            <a:r>
              <a:rPr kumimoji="1" lang="en-US" altLang="ja-JP" sz="2400" dirty="0">
                <a:latin typeface="ＭＳ Ｐゴシック" panose="020B0600070205080204" pitchFamily="50" charset="-128"/>
                <a:ea typeface="ＭＳ Ｐゴシック" panose="020B0600070205080204" pitchFamily="50" charset="-128"/>
              </a:rPr>
              <a:t>”</a:t>
            </a:r>
            <a:r>
              <a:rPr kumimoji="1" lang="en-US" altLang="ja-JP" sz="2400" dirty="0" err="1">
                <a:latin typeface="ＭＳ Ｐゴシック" panose="020B0600070205080204" pitchFamily="50" charset="-128"/>
                <a:ea typeface="ＭＳ Ｐゴシック" panose="020B0600070205080204" pitchFamily="50" charset="-128"/>
              </a:rPr>
              <a:t>vGPU</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という機能が</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ゲーミングＰＣなどで使われている</a:t>
            </a:r>
            <a:r>
              <a:rPr kumimoji="1" lang="en-US" altLang="ja-JP" sz="2400" dirty="0">
                <a:latin typeface="ＭＳ Ｐゴシック" panose="020B0600070205080204" pitchFamily="50" charset="-128"/>
                <a:ea typeface="ＭＳ Ｐゴシック" panose="020B0600070205080204" pitchFamily="50" charset="-128"/>
              </a:rPr>
              <a:t>NVIDIA GeForce</a:t>
            </a:r>
            <a:r>
              <a:rPr kumimoji="1" lang="ja-JP" altLang="en-US" sz="2400" dirty="0">
                <a:latin typeface="ＭＳ Ｐゴシック" panose="020B0600070205080204" pitchFamily="50" charset="-128"/>
                <a:ea typeface="ＭＳ Ｐゴシック" panose="020B0600070205080204" pitchFamily="50" charset="-128"/>
              </a:rPr>
              <a:t>だと利用できるか</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わからない上、予想されるステップも多いため、ほかの作業がひと段落</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ついてからの追加目標とした。</a:t>
            </a:r>
          </a:p>
        </p:txBody>
      </p:sp>
      <p:sp>
        <p:nvSpPr>
          <p:cNvPr id="2" name="テキスト ボックス 1">
            <a:extLst>
              <a:ext uri="{FF2B5EF4-FFF2-40B4-BE49-F238E27FC236}">
                <a16:creationId xmlns:a16="http://schemas.microsoft.com/office/drawing/2014/main" id="{CBFC3947-0BFB-D35F-AF74-50724097AD25}"/>
              </a:ext>
            </a:extLst>
          </p:cNvPr>
          <p:cNvSpPr txBox="1"/>
          <p:nvPr/>
        </p:nvSpPr>
        <p:spPr>
          <a:xfrm>
            <a:off x="549073" y="255239"/>
            <a:ext cx="3783408" cy="369332"/>
          </a:xfrm>
          <a:prstGeom prst="rect">
            <a:avLst/>
          </a:prstGeom>
          <a:noFill/>
        </p:spPr>
        <p:txBody>
          <a:bodyPr wrap="none" rtlCol="0">
            <a:spAutoFit/>
          </a:bodyPr>
          <a:lstStyle/>
          <a:p>
            <a:r>
              <a:rPr kumimoji="1" lang="ja-JP" altLang="en-US"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107768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74188C3-2C02-3264-0D05-1D6D5A74D539}"/>
              </a:ext>
            </a:extLst>
          </p:cNvPr>
          <p:cNvSpPr txBox="1"/>
          <p:nvPr/>
        </p:nvSpPr>
        <p:spPr>
          <a:xfrm>
            <a:off x="549073" y="499174"/>
            <a:ext cx="3804247"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ゴール・成果物</a:t>
            </a:r>
            <a:r>
              <a:rPr kumimoji="1" lang="en-US" altLang="ja-JP" sz="4000" dirty="0">
                <a:latin typeface="ＭＳ Ｐゴシック" panose="020B0600070205080204" pitchFamily="50" charset="-128"/>
                <a:ea typeface="ＭＳ Ｐゴシック" panose="020B0600070205080204" pitchFamily="50" charset="-128"/>
              </a:rPr>
              <a:t>.1</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0E6AAA7A-0D0B-17A4-EF3A-FA3602564B35}"/>
              </a:ext>
            </a:extLst>
          </p:cNvPr>
          <p:cNvSpPr txBox="1"/>
          <p:nvPr/>
        </p:nvSpPr>
        <p:spPr>
          <a:xfrm>
            <a:off x="641622" y="1207060"/>
            <a:ext cx="10671511" cy="5201424"/>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・ゴール</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400" u="sng" dirty="0">
                <a:latin typeface="ＭＳ Ｐゴシック" panose="020B0600070205080204" pitchFamily="50" charset="-128"/>
                <a:ea typeface="ＭＳ Ｐゴシック" panose="020B0600070205080204" pitchFamily="50" charset="-128"/>
              </a:rPr>
              <a:t>１</a:t>
            </a:r>
            <a:r>
              <a:rPr kumimoji="1" lang="en-US" altLang="ja-JP" sz="2400" u="sng" dirty="0">
                <a:latin typeface="ＭＳ Ｐゴシック" panose="020B0600070205080204" pitchFamily="50" charset="-128"/>
                <a:ea typeface="ＭＳ Ｐゴシック" panose="020B0600070205080204" pitchFamily="50" charset="-128"/>
              </a:rPr>
              <a:t>.</a:t>
            </a:r>
            <a:r>
              <a:rPr kumimoji="1" lang="ja-JP" altLang="en-US" sz="2400" u="sng" dirty="0">
                <a:latin typeface="ＭＳ Ｐゴシック" panose="020B0600070205080204" pitchFamily="50" charset="-128"/>
                <a:ea typeface="ＭＳ Ｐゴシック" panose="020B0600070205080204" pitchFamily="50" charset="-128"/>
              </a:rPr>
              <a:t>製作したソフトウェア、設計書、仕様書、手順書等のドキュメントの配布</a:t>
            </a:r>
            <a:r>
              <a:rPr kumimoji="1" lang="ja-JP" altLang="en-US" sz="2400" dirty="0">
                <a:latin typeface="ＭＳ Ｐゴシック" panose="020B0600070205080204" pitchFamily="50" charset="-128"/>
                <a:ea typeface="ＭＳ Ｐゴシック" panose="020B0600070205080204" pitchFamily="50" charset="-128"/>
              </a:rPr>
              <a:t>を通して</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1600" spc="300" dirty="0">
                <a:solidFill>
                  <a:srgbClr val="FF0000"/>
                </a:solidFill>
                <a:latin typeface="ＭＳ Ｐゴシック" panose="020B0600070205080204" pitchFamily="50" charset="-128"/>
                <a:ea typeface="ＭＳ Ｐゴシック" panose="020B0600070205080204" pitchFamily="50" charset="-128"/>
              </a:rPr>
              <a:t>     ↑あくまで配布がゴールであり、サーバ運用、サービス提供がゴールではない↑</a:t>
            </a:r>
            <a:endParaRPr kumimoji="1" lang="en-US" altLang="ja-JP" sz="2400" spc="3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容易にプライベートクラウドを構築できるようにする</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→学習者に対してより深い学びをもたらす</a:t>
            </a:r>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２</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上記作成した技術を用いての様々な環境上でのデモンストレーション展示・検証</a:t>
            </a:r>
          </a:p>
          <a:p>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卒業展で目に見える展示物はこれ</a:t>
            </a:r>
            <a:r>
              <a:rPr kumimoji="1" lang="en-US" altLang="ja-JP" sz="2400" dirty="0">
                <a:latin typeface="ＭＳ Ｐゴシック" panose="020B0600070205080204" pitchFamily="50" charset="-128"/>
                <a:ea typeface="ＭＳ Ｐゴシック" panose="020B0600070205080204" pitchFamily="50" charset="-128"/>
              </a:rPr>
              <a:t>)</a:t>
            </a:r>
          </a:p>
          <a:p>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→そのため、サービスの提供がゴールではなく、</a:t>
            </a: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サービスを提供できる基盤の構築を容易にするための</a:t>
            </a: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パッケージの公開・頒布が目指すゴール</a:t>
            </a:r>
          </a:p>
          <a:p>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endParaRPr kumimoji="1" lang="ja-JP" altLang="en-US" sz="2400" b="1" u="sng"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4832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E0D2A4C-6FE6-E843-2AF7-60B4B7698A21}"/>
              </a:ext>
            </a:extLst>
          </p:cNvPr>
          <p:cNvSpPr txBox="1"/>
          <p:nvPr/>
        </p:nvSpPr>
        <p:spPr>
          <a:xfrm>
            <a:off x="641622" y="863240"/>
            <a:ext cx="3804247"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ゴール・成果物</a:t>
            </a:r>
            <a:r>
              <a:rPr kumimoji="1" lang="en-US" altLang="ja-JP" sz="4000" dirty="0">
                <a:latin typeface="ＭＳ Ｐゴシック" panose="020B0600070205080204" pitchFamily="50" charset="-128"/>
                <a:ea typeface="ＭＳ Ｐゴシック" panose="020B0600070205080204" pitchFamily="50" charset="-128"/>
              </a:rPr>
              <a:t>.2</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00F2A629-ECC8-EAAB-322A-04248FA33AB8}"/>
              </a:ext>
            </a:extLst>
          </p:cNvPr>
          <p:cNvSpPr txBox="1"/>
          <p:nvPr/>
        </p:nvSpPr>
        <p:spPr>
          <a:xfrm>
            <a:off x="641622" y="1655793"/>
            <a:ext cx="9871613" cy="3970318"/>
          </a:xfrm>
          <a:prstGeom prst="rect">
            <a:avLst/>
          </a:prstGeom>
          <a:noFill/>
        </p:spPr>
        <p:txBody>
          <a:bodyPr wrap="none" rtlCol="0">
            <a:spAutoFit/>
          </a:bodyPr>
          <a:lstStyle/>
          <a:p>
            <a:r>
              <a:rPr kumimoji="1" lang="ja-JP" altLang="en-US" sz="3200" dirty="0">
                <a:latin typeface="ＭＳ Ｐゴシック" panose="020B0600070205080204" pitchFamily="50" charset="-128"/>
                <a:ea typeface="ＭＳ Ｐゴシック" panose="020B0600070205080204" pitchFamily="50" charset="-128"/>
              </a:rPr>
              <a:t>・成果物</a:t>
            </a:r>
            <a:endParaRPr kumimoji="1" lang="en-US" altLang="ja-JP" sz="32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１</a:t>
            </a:r>
            <a:r>
              <a:rPr kumimoji="1" lang="en-US" altLang="ja-JP" sz="2800" dirty="0">
                <a:latin typeface="ＭＳ Ｐゴシック" panose="020B0600070205080204" pitchFamily="50" charset="-128"/>
                <a:ea typeface="ＭＳ Ｐゴシック" panose="020B0600070205080204" pitchFamily="50" charset="-128"/>
              </a:rPr>
              <a:t>.</a:t>
            </a:r>
            <a:r>
              <a:rPr kumimoji="1" lang="ja-JP" altLang="en-US" sz="2800" dirty="0">
                <a:latin typeface="ＭＳ Ｐゴシック" panose="020B0600070205080204" pitchFamily="50" charset="-128"/>
                <a:ea typeface="ＭＳ Ｐゴシック" panose="020B0600070205080204" pitchFamily="50" charset="-128"/>
              </a:rPr>
              <a:t>プライベートクラウドサービスを容易に構築することができる</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ソフトウェアパッケージ</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b="1" u="sng" dirty="0">
                <a:latin typeface="ＭＳ Ｐゴシック" panose="020B0600070205080204" pitchFamily="50" charset="-128"/>
                <a:ea typeface="ＭＳ Ｐゴシック" panose="020B0600070205080204" pitchFamily="50" charset="-128"/>
              </a:rPr>
              <a:t>→</a:t>
            </a:r>
            <a:r>
              <a:rPr kumimoji="1" lang="en-US" altLang="ja-JP" b="1" u="sng" dirty="0">
                <a:solidFill>
                  <a:srgbClr val="FF0000"/>
                </a:solidFill>
                <a:latin typeface="ＭＳ Ｐゴシック" panose="020B0600070205080204" pitchFamily="50" charset="-128"/>
                <a:ea typeface="ＭＳ Ｐゴシック" panose="020B0600070205080204" pitchFamily="50" charset="-128"/>
              </a:rPr>
              <a:t>ISO</a:t>
            </a:r>
            <a:r>
              <a:rPr kumimoji="1" lang="ja-JP" altLang="en-US" b="1" u="sng" dirty="0">
                <a:solidFill>
                  <a:srgbClr val="FF0000"/>
                </a:solidFill>
                <a:latin typeface="ＭＳ Ｐゴシック" panose="020B0600070205080204" pitchFamily="50" charset="-128"/>
                <a:ea typeface="ＭＳ Ｐゴシック" panose="020B0600070205080204" pitchFamily="50" charset="-128"/>
              </a:rPr>
              <a:t>ファイル、パッケージ等種類は問わないが、だれもがダウンロードできて利用できる形に</a:t>
            </a:r>
            <a:endParaRPr kumimoji="1" lang="en-US" altLang="ja-JP" b="1"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b="1" u="sng"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２</a:t>
            </a:r>
            <a:r>
              <a:rPr kumimoji="1" lang="en-US" altLang="ja-JP" sz="2800" dirty="0">
                <a:latin typeface="ＭＳ Ｐゴシック" panose="020B0600070205080204" pitchFamily="50" charset="-128"/>
                <a:ea typeface="ＭＳ Ｐゴシック" panose="020B0600070205080204" pitchFamily="50" charset="-128"/>
              </a:rPr>
              <a:t>.</a:t>
            </a:r>
            <a:r>
              <a:rPr kumimoji="1" lang="ja-JP" altLang="en-US" sz="2800" dirty="0">
                <a:latin typeface="ＭＳ Ｐゴシック" panose="020B0600070205080204" pitchFamily="50" charset="-128"/>
                <a:ea typeface="ＭＳ Ｐゴシック" panose="020B0600070205080204" pitchFamily="50" charset="-128"/>
              </a:rPr>
              <a:t>ソフトウェアをわかりやすく使うことのできるマニュアル</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u="sng" dirty="0">
                <a:latin typeface="ＭＳ Ｐゴシック" panose="020B0600070205080204" pitchFamily="50" charset="-128"/>
                <a:ea typeface="ＭＳ Ｐゴシック" panose="020B0600070205080204" pitchFamily="50" charset="-128"/>
              </a:rPr>
              <a:t>→</a:t>
            </a:r>
            <a:r>
              <a:rPr kumimoji="1" lang="ja-JP" altLang="en-US" u="sng" dirty="0">
                <a:solidFill>
                  <a:srgbClr val="FF0000"/>
                </a:solidFill>
                <a:latin typeface="ＭＳ Ｐゴシック" panose="020B0600070205080204" pitchFamily="50" charset="-128"/>
                <a:ea typeface="ＭＳ Ｐゴシック" panose="020B0600070205080204" pitchFamily="50" charset="-128"/>
              </a:rPr>
              <a:t>日本語のドキュメントで学生でも簡単に理解することのできる形に</a:t>
            </a:r>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a:p>
            <a:r>
              <a:rPr kumimoji="1" lang="en-US" altLang="ja-JP" sz="2800" dirty="0">
                <a:latin typeface="ＭＳ Ｐゴシック" panose="020B0600070205080204" pitchFamily="50" charset="-128"/>
                <a:ea typeface="ＭＳ Ｐゴシック" panose="020B0600070205080204" pitchFamily="50" charset="-128"/>
              </a:rPr>
              <a:t>3.</a:t>
            </a:r>
            <a:r>
              <a:rPr kumimoji="1" lang="ja-JP" altLang="en-US" sz="2800" dirty="0">
                <a:latin typeface="ＭＳ Ｐゴシック" panose="020B0600070205080204" pitchFamily="50" charset="-128"/>
                <a:ea typeface="ＭＳ Ｐゴシック" panose="020B0600070205080204" pitchFamily="50" charset="-128"/>
              </a:rPr>
              <a:t>ソフトウェア・システムの設計書、仕様書</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u="sng" dirty="0">
                <a:latin typeface="ＭＳ Ｐゴシック" panose="020B0600070205080204" pitchFamily="50" charset="-128"/>
                <a:ea typeface="ＭＳ Ｐゴシック" panose="020B0600070205080204" pitchFamily="50" charset="-128"/>
              </a:rPr>
              <a:t>→</a:t>
            </a:r>
            <a:r>
              <a:rPr kumimoji="1" lang="ja-JP" altLang="en-US" u="sng" dirty="0">
                <a:solidFill>
                  <a:srgbClr val="FF0000"/>
                </a:solidFill>
                <a:latin typeface="ＭＳ Ｐゴシック" panose="020B0600070205080204" pitchFamily="50" charset="-128"/>
                <a:ea typeface="ＭＳ Ｐゴシック" panose="020B0600070205080204" pitchFamily="50" charset="-128"/>
              </a:rPr>
              <a:t>理解できる人物にはさらに詳細な設計仕様等を共有し自分の使いやすいように設定できる形に</a:t>
            </a:r>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05987776"/>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ee5c7c0c-f424-41b1-a195-3825f1d1e3c5"/>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876801A7-B90C-4BEB-B5A9-A1C9549B0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5c7c0c-f424-41b1-a195-3825f1d1e3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246</TotalTime>
  <Words>1132</Words>
  <Application>Microsoft Office PowerPoint</Application>
  <PresentationFormat>ワイド画面</PresentationFormat>
  <Paragraphs>114</Paragraphs>
  <Slides>9</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Meiryo UI</vt:lpstr>
      <vt:lpstr>Meiryo UI </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金子颯馬</cp:lastModifiedBy>
  <cp:revision>2</cp:revision>
  <dcterms:created xsi:type="dcterms:W3CDTF">2025-05-27T01:50:18Z</dcterms:created>
  <dcterms:modified xsi:type="dcterms:W3CDTF">2025-05-27T05:56:43Z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