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7" r:id="rId5"/>
    <p:sldId id="299" r:id="rId6"/>
    <p:sldId id="298" r:id="rId7"/>
    <p:sldId id="300" r:id="rId8"/>
    <p:sldId id="259" r:id="rId9"/>
    <p:sldId id="301" r:id="rId10"/>
    <p:sldId id="302" r:id="rId11"/>
    <p:sldId id="303" r:id="rId12"/>
    <p:sldId id="260" r:id="rId13"/>
    <p:sldId id="283" r:id="rId14"/>
    <p:sldId id="268" r:id="rId15"/>
    <p:sldId id="305" r:id="rId16"/>
    <p:sldId id="306" r:id="rId17"/>
    <p:sldId id="304" r:id="rId18"/>
    <p:sldId id="307" r:id="rId19"/>
    <p:sldId id="308" r:id="rId20"/>
    <p:sldId id="296" r:id="rId21"/>
    <p:sldId id="295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103D78"/>
    <a:srgbClr val="5B9BD5"/>
    <a:srgbClr val="245AA4"/>
    <a:srgbClr val="41719C"/>
    <a:srgbClr val="9DC3E6"/>
    <a:srgbClr val="0C77C3"/>
    <a:srgbClr val="1E3FAA"/>
    <a:srgbClr val="E25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930" autoAdjust="0"/>
  </p:normalViewPr>
  <p:slideViewPr>
    <p:cSldViewPr snapToGrid="0">
      <p:cViewPr varScale="1">
        <p:scale>
          <a:sx n="103" d="100"/>
          <a:sy n="103" d="100"/>
        </p:scale>
        <p:origin x="7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791-6795-480E-9894-209FDA4F0A6E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CC8D-EF9E-44C8-ABEA-0C498871C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3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1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5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5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7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출처 </a:t>
            </a:r>
            <a:r>
              <a:rPr lang="en-US" altLang="ko-KR" dirty="0"/>
              <a:t>: Human-level control through deep reinforcement learning, Nature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CEC87-A941-4CB1-969B-CB0029F7CB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1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0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hash.kr/index.php/DDPG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nthqmffhrm.tistory.com/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omkoding.github.io/%EA%B0%95%ED%99%94%ED%95%99%EC%8A%B5/2019/08/07/RL-5.html" TargetMode="External"/><Relationship Id="rId5" Type="http://schemas.openxmlformats.org/officeDocument/2006/relationships/hyperlink" Target="https://lilianweng.github.io/lil-log/2018/04/08/policy-gradient-algorithms.html" TargetMode="External"/><Relationship Id="rId4" Type="http://schemas.openxmlformats.org/officeDocument/2006/relationships/hyperlink" Target="https://talkingaboutme.tistory.com/entry/RL-Policy-Gradient-Algorithm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576" y="1380171"/>
            <a:ext cx="5064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1E3FAA"/>
                </a:solidFill>
                <a:latin typeface="+mj-ea"/>
                <a:ea typeface="+mj-ea"/>
              </a:rPr>
              <a:t>Reinforcement Learning - 2</a:t>
            </a:r>
          </a:p>
          <a:p>
            <a:pPr algn="ctr"/>
            <a:r>
              <a:rPr lang="en-US" altLang="ko-KR" sz="2400" b="1" spc="-150" dirty="0">
                <a:solidFill>
                  <a:srgbClr val="1E3FAA"/>
                </a:solidFill>
                <a:latin typeface="+mj-ea"/>
                <a:ea typeface="+mj-ea"/>
              </a:rPr>
              <a:t>AI &amp; OPTIMIZATION LAB</a:t>
            </a:r>
            <a:endParaRPr lang="en-US" altLang="ko-KR" sz="3200" b="1" spc="-150" dirty="0">
              <a:solidFill>
                <a:srgbClr val="1E3FAA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3755" y="3531403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 태 민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1660" y="3193834"/>
            <a:ext cx="788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-7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2022. 02. 17</a:t>
            </a:r>
            <a:endParaRPr lang="ko-KR" altLang="en-US" sz="1000" spc="-7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88520" y="2563801"/>
            <a:ext cx="7814960" cy="7951"/>
          </a:xfrm>
          <a:prstGeom prst="line">
            <a:avLst/>
          </a:prstGeom>
          <a:ln w="12700">
            <a:solidFill>
              <a:srgbClr val="1E3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228645" y="4529767"/>
            <a:ext cx="5734710" cy="1610851"/>
            <a:chOff x="627797" y="4199173"/>
            <a:chExt cx="7552297" cy="2348334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523" y="5035762"/>
              <a:ext cx="1698687" cy="1511745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20" y="4219389"/>
              <a:ext cx="1783865" cy="1497737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97" y="4219389"/>
              <a:ext cx="1765956" cy="1481296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902" y="4199173"/>
              <a:ext cx="1728192" cy="1517954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035762"/>
              <a:ext cx="1728192" cy="1478451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CF74CED-9C61-46C6-82EB-247018A49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A2C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BA24DA6A-6584-4980-8EFE-76B7C4DF68AC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A2C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목적함수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lvl="0" latinLnBrk="0">
              <a:lnSpc>
                <a:spcPct val="150000"/>
              </a:lnSpc>
              <a:buClrTx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가치</a:t>
            </a:r>
            <a:r>
              <a:rPr lang="en-US" altLang="ko-KR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함수는 상태마다 값이 다르지만 행동마다 다르지는 않기 때문에 </a:t>
            </a:r>
            <a:r>
              <a:rPr lang="en-US" altLang="ko-KR" sz="1400" dirty="0">
                <a:ea typeface="맑은 고딕"/>
              </a:rPr>
              <a:t>Q</a:t>
            </a:r>
            <a:r>
              <a:rPr lang="ko-KR" altLang="en-US" sz="1400" dirty="0">
                <a:ea typeface="맑은 고딕"/>
              </a:rPr>
              <a:t>함수의 분산을 줄일 수 있다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lvl="0" latinLnBrk="0">
              <a:lnSpc>
                <a:spcPct val="150000"/>
              </a:lnSpc>
              <a:buClrTx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A2C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손실함수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/>
              </a:rPr>
              <a:t>P</a:t>
            </a:r>
            <a:r>
              <a:rPr lang="en-US" altLang="ko-KR" sz="1400" b="1" dirty="0">
                <a:ea typeface="맑은 고딕"/>
              </a:rPr>
              <a:t>olicy Network</a:t>
            </a: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ea typeface="맑은 고딕"/>
              </a:rPr>
              <a:t>Value Network</a:t>
            </a:r>
            <a:endParaRPr lang="en-US" altLang="ko-KR" sz="1400" b="1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60B49-EA57-4400-BF9E-F9C94E4F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21" y="1469777"/>
            <a:ext cx="6627555" cy="63644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C783245-3E5A-41E4-A1C8-B8572E821165}"/>
              </a:ext>
            </a:extLst>
          </p:cNvPr>
          <p:cNvSpPr txBox="1"/>
          <p:nvPr/>
        </p:nvSpPr>
        <p:spPr>
          <a:xfrm>
            <a:off x="5443415" y="210622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A2C</a:t>
            </a:r>
            <a:r>
              <a:rPr lang="ko-KR" altLang="en-US" sz="1200" b="1" dirty="0"/>
              <a:t>의 목적함수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48476E-CC07-4962-94AC-0FEF1C32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484" y="4230904"/>
            <a:ext cx="2992798" cy="380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602FF3-6172-407F-AA6A-0185A58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484" y="5382783"/>
            <a:ext cx="4335142" cy="43931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4C7B582-FFCA-469E-BB06-8687890326AD}"/>
              </a:ext>
            </a:extLst>
          </p:cNvPr>
          <p:cNvSpPr/>
          <p:nvPr/>
        </p:nvSpPr>
        <p:spPr>
          <a:xfrm>
            <a:off x="6242180" y="1398375"/>
            <a:ext cx="525062" cy="439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1E108-EEC1-46C7-B33B-FD8D9D0A9539}"/>
              </a:ext>
            </a:extLst>
          </p:cNvPr>
          <p:cNvSpPr txBox="1"/>
          <p:nvPr/>
        </p:nvSpPr>
        <p:spPr>
          <a:xfrm>
            <a:off x="6748580" y="1109624"/>
            <a:ext cx="847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baseline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CF8DA0B-D085-4987-AF27-0F1F725A0B85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6559214" y="1209010"/>
            <a:ext cx="134862" cy="2438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6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A2C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BA24DA6A-6584-4980-8EFE-76B7C4DF68AC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A2C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구조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lvl="0" latinLnBrk="0">
              <a:lnSpc>
                <a:spcPct val="150000"/>
              </a:lnSpc>
              <a:buClrTx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DC51E8-DA4D-4CB5-A907-6306BB8B6654}"/>
              </a:ext>
            </a:extLst>
          </p:cNvPr>
          <p:cNvGrpSpPr/>
          <p:nvPr/>
        </p:nvGrpSpPr>
        <p:grpSpPr>
          <a:xfrm>
            <a:off x="2888237" y="2281495"/>
            <a:ext cx="1779530" cy="1326664"/>
            <a:chOff x="1640749" y="2351318"/>
            <a:chExt cx="2826767" cy="315180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55B7085-2BA0-4531-9F22-84AB813B3611}"/>
                </a:ext>
              </a:extLst>
            </p:cNvPr>
            <p:cNvSpPr/>
            <p:nvPr/>
          </p:nvSpPr>
          <p:spPr>
            <a:xfrm>
              <a:off x="1640749" y="2351318"/>
              <a:ext cx="2826767" cy="3151809"/>
            </a:xfrm>
            <a:prstGeom prst="roundRect">
              <a:avLst>
                <a:gd name="adj" fmla="val 742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8154D8E-22BF-402D-8332-09918B2DF532}"/>
                </a:ext>
              </a:extLst>
            </p:cNvPr>
            <p:cNvSpPr/>
            <p:nvPr/>
          </p:nvSpPr>
          <p:spPr>
            <a:xfrm>
              <a:off x="1883141" y="2443862"/>
              <a:ext cx="541176" cy="296672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EB542D2-32F0-4947-82ED-39F0AF1E79A1}"/>
                </a:ext>
              </a:extLst>
            </p:cNvPr>
            <p:cNvSpPr/>
            <p:nvPr/>
          </p:nvSpPr>
          <p:spPr>
            <a:xfrm>
              <a:off x="2783545" y="2785676"/>
              <a:ext cx="541176" cy="2283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0F37E71-F2E1-499E-A713-8EB155474EBD}"/>
                </a:ext>
              </a:extLst>
            </p:cNvPr>
            <p:cNvSpPr/>
            <p:nvPr/>
          </p:nvSpPr>
          <p:spPr>
            <a:xfrm>
              <a:off x="3683947" y="3095244"/>
              <a:ext cx="541176" cy="16639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E2CFB7-D137-42A1-8DB3-198DE32231B5}"/>
                </a:ext>
              </a:extLst>
            </p:cNvPr>
            <p:cNvSpPr/>
            <p:nvPr/>
          </p:nvSpPr>
          <p:spPr>
            <a:xfrm>
              <a:off x="1976447" y="2653138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6D0859-3F8C-417F-8F3B-68F38FAEA5A6}"/>
                </a:ext>
              </a:extLst>
            </p:cNvPr>
            <p:cNvSpPr/>
            <p:nvPr/>
          </p:nvSpPr>
          <p:spPr>
            <a:xfrm>
              <a:off x="1976447" y="3105155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1A5145B-8750-4010-9A94-A3552EDB7B31}"/>
                </a:ext>
              </a:extLst>
            </p:cNvPr>
            <p:cNvSpPr/>
            <p:nvPr/>
          </p:nvSpPr>
          <p:spPr>
            <a:xfrm>
              <a:off x="1976447" y="3557172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AD743-1313-4654-BB66-F95312893C53}"/>
                </a:ext>
              </a:extLst>
            </p:cNvPr>
            <p:cNvSpPr/>
            <p:nvPr/>
          </p:nvSpPr>
          <p:spPr>
            <a:xfrm>
              <a:off x="1976447" y="4009189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051CED-0920-435A-B6E3-EFD36B3725C8}"/>
                </a:ext>
              </a:extLst>
            </p:cNvPr>
            <p:cNvSpPr/>
            <p:nvPr/>
          </p:nvSpPr>
          <p:spPr>
            <a:xfrm>
              <a:off x="1976446" y="4461206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C1D9BA-F563-4FE7-A144-883E1C7175C8}"/>
                </a:ext>
              </a:extLst>
            </p:cNvPr>
            <p:cNvSpPr/>
            <p:nvPr/>
          </p:nvSpPr>
          <p:spPr>
            <a:xfrm>
              <a:off x="1976445" y="4913225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A19BBFE-BAF7-4F3A-948D-EF73F384721F}"/>
                </a:ext>
              </a:extLst>
            </p:cNvPr>
            <p:cNvSpPr/>
            <p:nvPr/>
          </p:nvSpPr>
          <p:spPr>
            <a:xfrm>
              <a:off x="2876852" y="3118629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830A90A-6E3C-4649-B3DD-53B6A33A31A8}"/>
                </a:ext>
              </a:extLst>
            </p:cNvPr>
            <p:cNvSpPr/>
            <p:nvPr/>
          </p:nvSpPr>
          <p:spPr>
            <a:xfrm>
              <a:off x="2876852" y="3570646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5710DB-0026-4A8E-901A-917C50F4A52F}"/>
                </a:ext>
              </a:extLst>
            </p:cNvPr>
            <p:cNvSpPr/>
            <p:nvPr/>
          </p:nvSpPr>
          <p:spPr>
            <a:xfrm>
              <a:off x="2876852" y="4022663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9718E3D-F34C-4A02-B069-FDB5D1D34A1A}"/>
                </a:ext>
              </a:extLst>
            </p:cNvPr>
            <p:cNvSpPr/>
            <p:nvPr/>
          </p:nvSpPr>
          <p:spPr>
            <a:xfrm>
              <a:off x="2876852" y="4474682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745E9E5-314C-4B53-9773-B0AE3A9B2B94}"/>
                </a:ext>
              </a:extLst>
            </p:cNvPr>
            <p:cNvSpPr/>
            <p:nvPr/>
          </p:nvSpPr>
          <p:spPr>
            <a:xfrm>
              <a:off x="3777253" y="3346020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49569AC-5DCA-4B8B-936F-25DCCF7259EF}"/>
                </a:ext>
              </a:extLst>
            </p:cNvPr>
            <p:cNvSpPr/>
            <p:nvPr/>
          </p:nvSpPr>
          <p:spPr>
            <a:xfrm>
              <a:off x="3777253" y="3798037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69031D-6DBF-4539-87C7-34CA51C36A39}"/>
                </a:ext>
              </a:extLst>
            </p:cNvPr>
            <p:cNvSpPr/>
            <p:nvPr/>
          </p:nvSpPr>
          <p:spPr>
            <a:xfrm>
              <a:off x="3777253" y="4250054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1CC9F75-42D6-41B7-9404-F02E7F091DF3}"/>
              </a:ext>
            </a:extLst>
          </p:cNvPr>
          <p:cNvSpPr txBox="1"/>
          <p:nvPr/>
        </p:nvSpPr>
        <p:spPr>
          <a:xfrm>
            <a:off x="3056134" y="3620692"/>
            <a:ext cx="144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Value Network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25FCE-A5AB-4AD2-8216-12576BCF9700}"/>
              </a:ext>
            </a:extLst>
          </p:cNvPr>
          <p:cNvSpPr txBox="1"/>
          <p:nvPr/>
        </p:nvSpPr>
        <p:spPr>
          <a:xfrm>
            <a:off x="3080245" y="5950438"/>
            <a:ext cx="147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Policy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Network</a:t>
            </a:r>
            <a:endParaRPr lang="ko-KR" altLang="en-US" sz="1400" b="1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42C00B7-D601-49C9-A2F0-D0C1E5079FC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1516" y="2944827"/>
            <a:ext cx="226143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5C3EA0F-DF04-490C-8D67-4B7A48D9B48E}"/>
              </a:ext>
            </a:extLst>
          </p:cNvPr>
          <p:cNvGrpSpPr/>
          <p:nvPr/>
        </p:nvGrpSpPr>
        <p:grpSpPr>
          <a:xfrm>
            <a:off x="2888237" y="4612413"/>
            <a:ext cx="1779530" cy="1326665"/>
            <a:chOff x="2512460" y="4277200"/>
            <a:chExt cx="1779530" cy="132666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374B2FC-887D-4CD3-8A61-A49E20FDC543}"/>
                </a:ext>
              </a:extLst>
            </p:cNvPr>
            <p:cNvGrpSpPr/>
            <p:nvPr/>
          </p:nvGrpSpPr>
          <p:grpSpPr>
            <a:xfrm>
              <a:off x="2512460" y="4277200"/>
              <a:ext cx="1779530" cy="1326665"/>
              <a:chOff x="1640749" y="2351318"/>
              <a:chExt cx="2826767" cy="3151809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B714C8D-3B1E-467D-98FD-01470E1F1070}"/>
                  </a:ext>
                </a:extLst>
              </p:cNvPr>
              <p:cNvSpPr/>
              <p:nvPr/>
            </p:nvSpPr>
            <p:spPr>
              <a:xfrm>
                <a:off x="1640749" y="2351318"/>
                <a:ext cx="2826767" cy="3151809"/>
              </a:xfrm>
              <a:prstGeom prst="roundRect">
                <a:avLst>
                  <a:gd name="adj" fmla="val 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FB3591D-48D8-4F7F-801F-8259F7713891}"/>
                  </a:ext>
                </a:extLst>
              </p:cNvPr>
              <p:cNvSpPr/>
              <p:nvPr/>
            </p:nvSpPr>
            <p:spPr>
              <a:xfrm>
                <a:off x="1883141" y="2443862"/>
                <a:ext cx="541176" cy="29667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1CB31A6-4832-4399-AAA2-39481DB88E9D}"/>
                  </a:ext>
                </a:extLst>
              </p:cNvPr>
              <p:cNvSpPr/>
              <p:nvPr/>
            </p:nvSpPr>
            <p:spPr>
              <a:xfrm>
                <a:off x="2783545" y="2785676"/>
                <a:ext cx="541176" cy="22830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48B63C0-8BCC-4798-A9F7-46376224E76A}"/>
                  </a:ext>
                </a:extLst>
              </p:cNvPr>
              <p:cNvSpPr/>
              <p:nvPr/>
            </p:nvSpPr>
            <p:spPr>
              <a:xfrm>
                <a:off x="3683947" y="3095244"/>
                <a:ext cx="541176" cy="16639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1B922FC-D74E-451C-BFE5-93DD1F5EE0E2}"/>
                  </a:ext>
                </a:extLst>
              </p:cNvPr>
              <p:cNvSpPr/>
              <p:nvPr/>
            </p:nvSpPr>
            <p:spPr>
              <a:xfrm>
                <a:off x="1976447" y="2653138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042785F-8E91-42B0-A16D-A31A8FDD3B39}"/>
                  </a:ext>
                </a:extLst>
              </p:cNvPr>
              <p:cNvSpPr/>
              <p:nvPr/>
            </p:nvSpPr>
            <p:spPr>
              <a:xfrm>
                <a:off x="1976447" y="3105155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B2300EC-FDEB-4430-B39F-4B1881882834}"/>
                  </a:ext>
                </a:extLst>
              </p:cNvPr>
              <p:cNvSpPr/>
              <p:nvPr/>
            </p:nvSpPr>
            <p:spPr>
              <a:xfrm>
                <a:off x="1976447" y="3557172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3755F93-247E-451E-9B66-878A1F596B6D}"/>
                  </a:ext>
                </a:extLst>
              </p:cNvPr>
              <p:cNvSpPr/>
              <p:nvPr/>
            </p:nvSpPr>
            <p:spPr>
              <a:xfrm>
                <a:off x="1976447" y="4009189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20884D5-C7F6-4321-9E5E-C383AB86CB81}"/>
                  </a:ext>
                </a:extLst>
              </p:cNvPr>
              <p:cNvSpPr/>
              <p:nvPr/>
            </p:nvSpPr>
            <p:spPr>
              <a:xfrm>
                <a:off x="1976446" y="4461206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8535B69-E0EA-4EF5-9FAA-0F307E1D14D1}"/>
                  </a:ext>
                </a:extLst>
              </p:cNvPr>
              <p:cNvSpPr/>
              <p:nvPr/>
            </p:nvSpPr>
            <p:spPr>
              <a:xfrm>
                <a:off x="1976445" y="4913225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3B9641D-B3F6-4112-9279-1E6223ACBA92}"/>
                  </a:ext>
                </a:extLst>
              </p:cNvPr>
              <p:cNvSpPr/>
              <p:nvPr/>
            </p:nvSpPr>
            <p:spPr>
              <a:xfrm>
                <a:off x="2876852" y="3118629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0E4DBDBE-F997-4BC1-847C-EDA3410E0265}"/>
                  </a:ext>
                </a:extLst>
              </p:cNvPr>
              <p:cNvSpPr/>
              <p:nvPr/>
            </p:nvSpPr>
            <p:spPr>
              <a:xfrm>
                <a:off x="2876852" y="3570646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1F52B7D-04DC-4662-BD85-5204C866488F}"/>
                  </a:ext>
                </a:extLst>
              </p:cNvPr>
              <p:cNvSpPr/>
              <p:nvPr/>
            </p:nvSpPr>
            <p:spPr>
              <a:xfrm>
                <a:off x="2876852" y="4022663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E96CEED-98BB-4CCB-8F3E-D00E704875A0}"/>
                  </a:ext>
                </a:extLst>
              </p:cNvPr>
              <p:cNvSpPr/>
              <p:nvPr/>
            </p:nvSpPr>
            <p:spPr>
              <a:xfrm>
                <a:off x="2876852" y="4474682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D7EB93E-7E7D-46A9-A3C1-F7FB85169BDA}"/>
                  </a:ext>
                </a:extLst>
              </p:cNvPr>
              <p:cNvSpPr/>
              <p:nvPr/>
            </p:nvSpPr>
            <p:spPr>
              <a:xfrm>
                <a:off x="3777253" y="3346020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C4A4EAE-5B3F-4351-81BC-826FD12E5A50}"/>
                  </a:ext>
                </a:extLst>
              </p:cNvPr>
              <p:cNvSpPr/>
              <p:nvPr/>
            </p:nvSpPr>
            <p:spPr>
              <a:xfrm>
                <a:off x="3777253" y="3798037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2196ADE-9098-47CA-8C20-19675775CC52}"/>
                  </a:ext>
                </a:extLst>
              </p:cNvPr>
              <p:cNvSpPr/>
              <p:nvPr/>
            </p:nvSpPr>
            <p:spPr>
              <a:xfrm>
                <a:off x="3777253" y="4250054"/>
                <a:ext cx="354563" cy="3452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B9844828-3BFA-4BD5-872C-781C2163C760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3005739" y="4940533"/>
              <a:ext cx="226143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E3BAE3D-D1B2-4FDA-9177-EE8EC9755773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3572568" y="4940533"/>
              <a:ext cx="226143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3A81F7-0F31-4B98-B860-C1A06063C88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3948345" y="2944827"/>
            <a:ext cx="226143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9402B7-D3D6-4736-BC3F-AD5533A50053}"/>
              </a:ext>
            </a:extLst>
          </p:cNvPr>
          <p:cNvSpPr/>
          <p:nvPr/>
        </p:nvSpPr>
        <p:spPr>
          <a:xfrm>
            <a:off x="309089" y="4867795"/>
            <a:ext cx="1644051" cy="8475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E12F2-3A25-4787-9A61-647CCA9701C3}"/>
              </a:ext>
            </a:extLst>
          </p:cNvPr>
          <p:cNvCxnSpPr/>
          <p:nvPr/>
        </p:nvCxnSpPr>
        <p:spPr>
          <a:xfrm>
            <a:off x="1953140" y="5075035"/>
            <a:ext cx="93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F5C337-D644-42A4-895A-E7C1626B7FCA}"/>
              </a:ext>
            </a:extLst>
          </p:cNvPr>
          <p:cNvCxnSpPr/>
          <p:nvPr/>
        </p:nvCxnSpPr>
        <p:spPr>
          <a:xfrm flipH="1">
            <a:off x="1953140" y="5500511"/>
            <a:ext cx="93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4316EA1-3CB0-4D3F-8564-998F6A760A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83780" y="3885391"/>
            <a:ext cx="1926552" cy="452739"/>
          </a:xfrm>
          <a:prstGeom prst="bentConnector3">
            <a:avLst>
              <a:gd name="adj1" fmla="val 9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064DB0A-1901-4068-BB18-B5EE4126DC85}"/>
                  </a:ext>
                </a:extLst>
              </p:cNvPr>
              <p:cNvSpPr/>
              <p:nvPr/>
            </p:nvSpPr>
            <p:spPr>
              <a:xfrm>
                <a:off x="1393260" y="2565049"/>
                <a:ext cx="675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064DB0A-1901-4068-BB18-B5EE4126D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260" y="2565049"/>
                <a:ext cx="67557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그림 88">
            <a:extLst>
              <a:ext uri="{FF2B5EF4-FFF2-40B4-BE49-F238E27FC236}">
                <a16:creationId xmlns:a16="http://schemas.microsoft.com/office/drawing/2014/main" id="{6BD0D0BB-1BEC-496E-A8C7-840F74086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48"/>
          <a:stretch/>
        </p:blipFill>
        <p:spPr>
          <a:xfrm>
            <a:off x="4888221" y="4992456"/>
            <a:ext cx="913732" cy="264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E21E94C-3A21-4250-84FB-46E2262CCBDF}"/>
                  </a:ext>
                </a:extLst>
              </p:cNvPr>
              <p:cNvSpPr/>
              <p:nvPr/>
            </p:nvSpPr>
            <p:spPr>
              <a:xfrm>
                <a:off x="6490418" y="1857807"/>
                <a:ext cx="2030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</a:t>
                </a:r>
                <a:r>
                  <a:rPr lang="el-GR" altLang="ko-KR" dirty="0"/>
                  <a:t>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E21E94C-3A21-4250-84FB-46E2262CC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18" y="1857807"/>
                <a:ext cx="2030941" cy="369332"/>
              </a:xfrm>
              <a:prstGeom prst="rect">
                <a:avLst/>
              </a:prstGeom>
              <a:blipFill>
                <a:blip r:embed="rId5"/>
                <a:stretch>
                  <a:fillRect t="-10000" r="-150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360D028B-2FC8-42B9-805A-F24A5195631A}"/>
              </a:ext>
            </a:extLst>
          </p:cNvPr>
          <p:cNvCxnSpPr>
            <a:cxnSpLocks/>
            <a:stCxn id="73" idx="0"/>
          </p:cNvCxnSpPr>
          <p:nvPr/>
        </p:nvCxnSpPr>
        <p:spPr>
          <a:xfrm rot="5400000" flipH="1" flipV="1">
            <a:off x="894246" y="2888618"/>
            <a:ext cx="2216046" cy="1742309"/>
          </a:xfrm>
          <a:prstGeom prst="bentConnector3">
            <a:avLst>
              <a:gd name="adj1" fmla="val 1001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DD64088F-BE03-4909-91C1-546E9204C15D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4667767" y="2042473"/>
            <a:ext cx="1822651" cy="65771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57574B7-2773-458B-989E-9DCF09706B59}"/>
                  </a:ext>
                </a:extLst>
              </p:cNvPr>
              <p:cNvSpPr/>
              <p:nvPr/>
            </p:nvSpPr>
            <p:spPr>
              <a:xfrm>
                <a:off x="2035793" y="4702469"/>
                <a:ext cx="455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57574B7-2773-458B-989E-9DCF09706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93" y="4702469"/>
                <a:ext cx="45595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5E1F17FA-2841-482D-BEBE-07A23A59426E}"/>
                  </a:ext>
                </a:extLst>
              </p:cNvPr>
              <p:cNvSpPr/>
              <p:nvPr/>
            </p:nvSpPr>
            <p:spPr>
              <a:xfrm>
                <a:off x="4702602" y="2365203"/>
                <a:ext cx="80768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5E1F17FA-2841-482D-BEBE-07A23A594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02" y="2365203"/>
                <a:ext cx="807684" cy="338554"/>
              </a:xfrm>
              <a:prstGeom prst="rect">
                <a:avLst/>
              </a:prstGeom>
              <a:blipFill>
                <a:blip r:embed="rId7"/>
                <a:stretch>
                  <a:fillRect t="-5357" r="-11278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4423F8D-FBA0-41F1-BD77-F233E48AD2C8}"/>
                  </a:ext>
                </a:extLst>
              </p:cNvPr>
              <p:cNvSpPr/>
              <p:nvPr/>
            </p:nvSpPr>
            <p:spPr>
              <a:xfrm>
                <a:off x="4726504" y="3130316"/>
                <a:ext cx="6234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4423F8D-FBA0-41F1-BD77-F233E48AD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04" y="3130316"/>
                <a:ext cx="623440" cy="338554"/>
              </a:xfrm>
              <a:prstGeom prst="rect">
                <a:avLst/>
              </a:prstGeom>
              <a:blipFill>
                <a:blip r:embed="rId8"/>
                <a:stretch>
                  <a:fillRect t="-5455" r="-388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그림 115">
            <a:extLst>
              <a:ext uri="{FF2B5EF4-FFF2-40B4-BE49-F238E27FC236}">
                <a16:creationId xmlns:a16="http://schemas.microsoft.com/office/drawing/2014/main" id="{453832EB-93D2-4442-B33E-432517CC0F3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5211"/>
          <a:stretch/>
        </p:blipFill>
        <p:spPr>
          <a:xfrm>
            <a:off x="8938915" y="2862173"/>
            <a:ext cx="1909894" cy="432130"/>
          </a:xfrm>
          <a:prstGeom prst="rect">
            <a:avLst/>
          </a:prstGeom>
        </p:spPr>
      </p:pic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AC29B75-1B25-49A3-936A-6D1744350F65}"/>
              </a:ext>
            </a:extLst>
          </p:cNvPr>
          <p:cNvCxnSpPr>
            <a:stCxn id="94" idx="3"/>
            <a:endCxn id="116" idx="1"/>
          </p:cNvCxnSpPr>
          <p:nvPr/>
        </p:nvCxnSpPr>
        <p:spPr>
          <a:xfrm>
            <a:off x="8521359" y="2042473"/>
            <a:ext cx="417556" cy="10357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BF35C9-FD6E-410B-9D0F-351DBAEBBF89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667767" y="3078238"/>
            <a:ext cx="4271148" cy="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7B76D6B-93D7-4374-B69C-B6DAACDCA480}"/>
              </a:ext>
            </a:extLst>
          </p:cNvPr>
          <p:cNvCxnSpPr>
            <a:cxnSpLocks/>
            <a:stCxn id="73" idx="0"/>
            <a:endCxn id="94" idx="1"/>
          </p:cNvCxnSpPr>
          <p:nvPr/>
        </p:nvCxnSpPr>
        <p:spPr>
          <a:xfrm rot="5400000" flipH="1" flipV="1">
            <a:off x="2398105" y="775483"/>
            <a:ext cx="2825322" cy="53593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29F9640-3AE2-42A7-955A-14EED680A901}"/>
                  </a:ext>
                </a:extLst>
              </p:cNvPr>
              <p:cNvSpPr/>
              <p:nvPr/>
            </p:nvSpPr>
            <p:spPr>
              <a:xfrm>
                <a:off x="1491636" y="1683349"/>
                <a:ext cx="45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29F9640-3AE2-42A7-955A-14EED680A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36" y="1683349"/>
                <a:ext cx="45038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2693A7C0-179F-4A1D-ABDB-49CE3A0B2FAF}"/>
              </a:ext>
            </a:extLst>
          </p:cNvPr>
          <p:cNvSpPr txBox="1"/>
          <p:nvPr/>
        </p:nvSpPr>
        <p:spPr>
          <a:xfrm>
            <a:off x="7103758" y="2193949"/>
            <a:ext cx="80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TD Error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D99482C-4857-454F-9B44-391DC58A7512}"/>
                  </a:ext>
                </a:extLst>
              </p:cNvPr>
              <p:cNvSpPr/>
              <p:nvPr/>
            </p:nvSpPr>
            <p:spPr>
              <a:xfrm>
                <a:off x="9471096" y="4223715"/>
                <a:ext cx="2762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+ </a:t>
                </a:r>
                <a:r>
                  <a:rPr lang="el-GR" altLang="ko-KR" sz="1400" dirty="0"/>
                  <a:t>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/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D99482C-4857-454F-9B44-391DC58A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096" y="4223715"/>
                <a:ext cx="276235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37C41C-07B6-4041-952F-ADCEBC29BF98}"/>
              </a:ext>
            </a:extLst>
          </p:cNvPr>
          <p:cNvCxnSpPr>
            <a:cxnSpLocks/>
            <a:stCxn id="94" idx="3"/>
            <a:endCxn id="134" idx="0"/>
          </p:cNvCxnSpPr>
          <p:nvPr/>
        </p:nvCxnSpPr>
        <p:spPr>
          <a:xfrm>
            <a:off x="8521359" y="2042473"/>
            <a:ext cx="2330917" cy="21812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97E7A8-0CA9-4FFB-AEF4-D6516C5355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0418" y="5105697"/>
            <a:ext cx="2748943" cy="349866"/>
          </a:xfrm>
          <a:prstGeom prst="rect">
            <a:avLst/>
          </a:prstGeom>
        </p:spPr>
      </p:pic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5EAD5017-4809-4373-84DF-03EFC810212A}"/>
              </a:ext>
            </a:extLst>
          </p:cNvPr>
          <p:cNvCxnSpPr>
            <a:stCxn id="116" idx="0"/>
            <a:endCxn id="16" idx="0"/>
          </p:cNvCxnSpPr>
          <p:nvPr/>
        </p:nvCxnSpPr>
        <p:spPr>
          <a:xfrm rot="16200000" flipV="1">
            <a:off x="6545593" y="-486096"/>
            <a:ext cx="580678" cy="6115860"/>
          </a:xfrm>
          <a:prstGeom prst="bentConnector3">
            <a:avLst>
              <a:gd name="adj1" fmla="val 20203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6A85FA4-799A-4B5E-8D19-966D8C5764AA}"/>
              </a:ext>
            </a:extLst>
          </p:cNvPr>
          <p:cNvSpPr txBox="1"/>
          <p:nvPr/>
        </p:nvSpPr>
        <p:spPr>
          <a:xfrm>
            <a:off x="6405771" y="1324846"/>
            <a:ext cx="805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1B272359-700C-4F42-A144-70983D897DE3}"/>
              </a:ext>
            </a:extLst>
          </p:cNvPr>
          <p:cNvCxnSpPr>
            <a:cxnSpLocks/>
            <a:stCxn id="134" idx="2"/>
            <a:endCxn id="146" idx="3"/>
          </p:cNvCxnSpPr>
          <p:nvPr/>
        </p:nvCxnSpPr>
        <p:spPr>
          <a:xfrm rot="5400000">
            <a:off x="9671250" y="4099604"/>
            <a:ext cx="749138" cy="16129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E120CC9-FCA1-49FB-AF1D-A7FACB0C8C0F}"/>
              </a:ext>
            </a:extLst>
          </p:cNvPr>
          <p:cNvCxnSpPr>
            <a:cxnSpLocks/>
            <a:stCxn id="37" idx="3"/>
            <a:endCxn id="146" idx="1"/>
          </p:cNvCxnSpPr>
          <p:nvPr/>
        </p:nvCxnSpPr>
        <p:spPr>
          <a:xfrm>
            <a:off x="4667767" y="5275746"/>
            <a:ext cx="1822651" cy="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81000E19-63EF-4771-B663-8BBFB71052DC}"/>
              </a:ext>
            </a:extLst>
          </p:cNvPr>
          <p:cNvCxnSpPr>
            <a:cxnSpLocks/>
            <a:stCxn id="146" idx="0"/>
            <a:endCxn id="37" idx="0"/>
          </p:cNvCxnSpPr>
          <p:nvPr/>
        </p:nvCxnSpPr>
        <p:spPr>
          <a:xfrm rot="16200000" flipV="1">
            <a:off x="5574804" y="2815611"/>
            <a:ext cx="493284" cy="4086888"/>
          </a:xfrm>
          <a:prstGeom prst="bentConnector3">
            <a:avLst>
              <a:gd name="adj1" fmla="val 1463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AA3B3B2-6EB2-4420-AB24-5FC1510E8B3D}"/>
              </a:ext>
            </a:extLst>
          </p:cNvPr>
          <p:cNvSpPr txBox="1"/>
          <p:nvPr/>
        </p:nvSpPr>
        <p:spPr>
          <a:xfrm>
            <a:off x="5399022" y="4085223"/>
            <a:ext cx="805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A66912CF-1C15-4B4C-828F-937C7638F0D4}"/>
                  </a:ext>
                </a:extLst>
              </p:cNvPr>
              <p:cNvSpPr/>
              <p:nvPr/>
            </p:nvSpPr>
            <p:spPr>
              <a:xfrm>
                <a:off x="2200993" y="5500511"/>
                <a:ext cx="47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A66912CF-1C15-4B4C-828F-937C7638F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93" y="5500511"/>
                <a:ext cx="47089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D655130-A0F4-4496-810A-E00221D9E6F8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4667769" y="3088956"/>
            <a:ext cx="4803327" cy="1288648"/>
          </a:xfrm>
          <a:prstGeom prst="bentConnector3">
            <a:avLst>
              <a:gd name="adj1" fmla="val 77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5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178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개요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Deep Deterministic Policy Gradient (DDPG)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기존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DQN 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알고리즘은 이산적인 행동환경에만 적용 가능하기 때문에 </a:t>
            </a:r>
            <a:r>
              <a:rPr lang="ko-KR" altLang="en-US" sz="1400" dirty="0">
                <a:ea typeface="맑은 고딕"/>
              </a:rPr>
              <a:t>연속적인 행동이 필요한 환경에서는 적용할 수 없다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ea typeface="맑은 고딕"/>
              </a:rPr>
              <a:t>DDPG</a:t>
            </a:r>
            <a:endParaRPr lang="en-US" altLang="ko-KR" sz="1400" b="1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Actor-Critic </a:t>
            </a:r>
            <a:r>
              <a:rPr lang="ko-KR" altLang="en-US" sz="1400" dirty="0">
                <a:ea typeface="맑은 고딕"/>
              </a:rPr>
              <a:t>기반 강화학습 알고리즘</a:t>
            </a:r>
            <a:endParaRPr lang="en-US" altLang="ko-KR" sz="14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DPG(Deterministic Policy Gradient) </a:t>
            </a:r>
            <a:r>
              <a:rPr lang="ko-KR" altLang="en-US" sz="1400" dirty="0">
                <a:ea typeface="맑은 고딕"/>
              </a:rPr>
              <a:t>알고리즘에 심층인공신경망 기법을 적용</a:t>
            </a:r>
            <a:endParaRPr lang="en-US" altLang="ko-KR" sz="14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연속적인 행동을 위한 환경에 적용된 초기 심층강화학습 알고리즘</a:t>
            </a:r>
            <a:endParaRPr lang="en-US" altLang="ko-KR" sz="14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성능이 불안정하고 어려운 환경에서는 학습이 잘 안되는 경우가 많음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ea typeface="맑은 고딕"/>
              </a:rPr>
              <a:t>이후 개선된 알고리즘</a:t>
            </a:r>
            <a:endParaRPr lang="en-US" altLang="ko-KR" sz="1400" b="1" dirty="0">
              <a:ea typeface="맑은 고딕"/>
            </a:endParaRPr>
          </a:p>
          <a:p>
            <a:pPr lvl="3" indent="0" latinLnBrk="0">
              <a:lnSpc>
                <a:spcPct val="150000"/>
              </a:lnSpc>
              <a:buClrTx/>
              <a:buNone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TRPO, PPO, TD3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등이 존재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565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178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기법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0FDC04-5704-4797-A2F2-5352E9204CD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DDPG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에 쓰인 기법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C65E02-9E71-4FA1-91B1-23EF71B3F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4" y="2349767"/>
            <a:ext cx="2195689" cy="2456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D94A30-9135-4714-B6FA-915C43CA0569}"/>
              </a:ext>
            </a:extLst>
          </p:cNvPr>
          <p:cNvSpPr txBox="1"/>
          <p:nvPr/>
        </p:nvSpPr>
        <p:spPr>
          <a:xfrm>
            <a:off x="631840" y="4651913"/>
            <a:ext cx="3065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경험 리플레이 </a:t>
            </a:r>
            <a:r>
              <a:rPr lang="en-US" altLang="ko-KR" sz="1400" b="1" dirty="0"/>
              <a:t>(Experience Replay)</a:t>
            </a:r>
            <a:endParaRPr lang="ko-KR" altLang="en-US" sz="1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DF67D3-ED93-4F48-A94C-C3854BE0FD7E}"/>
              </a:ext>
            </a:extLst>
          </p:cNvPr>
          <p:cNvGrpSpPr/>
          <p:nvPr/>
        </p:nvGrpSpPr>
        <p:grpSpPr>
          <a:xfrm>
            <a:off x="4420536" y="2799643"/>
            <a:ext cx="3802953" cy="1326665"/>
            <a:chOff x="4449614" y="2874851"/>
            <a:chExt cx="3802953" cy="132666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058F6FD-D6AB-43C9-8494-1B732DB1775C}"/>
                </a:ext>
              </a:extLst>
            </p:cNvPr>
            <p:cNvGrpSpPr/>
            <p:nvPr/>
          </p:nvGrpSpPr>
          <p:grpSpPr>
            <a:xfrm>
              <a:off x="4449614" y="2874851"/>
              <a:ext cx="1779530" cy="1326665"/>
              <a:chOff x="2512460" y="4277200"/>
              <a:chExt cx="1779530" cy="1326665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7909034-89A0-4140-9361-86A73EAFE4CE}"/>
                  </a:ext>
                </a:extLst>
              </p:cNvPr>
              <p:cNvGrpSpPr/>
              <p:nvPr/>
            </p:nvGrpSpPr>
            <p:grpSpPr>
              <a:xfrm>
                <a:off x="2512460" y="4277200"/>
                <a:ext cx="1779530" cy="1326665"/>
                <a:chOff x="1640749" y="2351318"/>
                <a:chExt cx="2826767" cy="3151809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BA6FA967-2E43-43D7-84EA-28D7573724BD}"/>
                    </a:ext>
                  </a:extLst>
                </p:cNvPr>
                <p:cNvSpPr/>
                <p:nvPr/>
              </p:nvSpPr>
              <p:spPr>
                <a:xfrm>
                  <a:off x="1640749" y="2351318"/>
                  <a:ext cx="2826767" cy="3151809"/>
                </a:xfrm>
                <a:prstGeom prst="roundRect">
                  <a:avLst>
                    <a:gd name="adj" fmla="val 74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8978E002-9D8A-4017-8CFA-BBA938654245}"/>
                    </a:ext>
                  </a:extLst>
                </p:cNvPr>
                <p:cNvSpPr/>
                <p:nvPr/>
              </p:nvSpPr>
              <p:spPr>
                <a:xfrm>
                  <a:off x="1883141" y="2443862"/>
                  <a:ext cx="541176" cy="296672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DE49503E-655E-4AF3-BF0E-C925B2637E82}"/>
                    </a:ext>
                  </a:extLst>
                </p:cNvPr>
                <p:cNvSpPr/>
                <p:nvPr/>
              </p:nvSpPr>
              <p:spPr>
                <a:xfrm>
                  <a:off x="2783545" y="2785676"/>
                  <a:ext cx="541176" cy="2283093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DF1A354-DFCC-46E0-A44F-D18A1714E77F}"/>
                    </a:ext>
                  </a:extLst>
                </p:cNvPr>
                <p:cNvSpPr/>
                <p:nvPr/>
              </p:nvSpPr>
              <p:spPr>
                <a:xfrm>
                  <a:off x="3683947" y="3095244"/>
                  <a:ext cx="541176" cy="166395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2BF6EE27-8B7F-42FA-9170-B94B49AF6CDD}"/>
                    </a:ext>
                  </a:extLst>
                </p:cNvPr>
                <p:cNvSpPr/>
                <p:nvPr/>
              </p:nvSpPr>
              <p:spPr>
                <a:xfrm>
                  <a:off x="1976447" y="2653138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D685891-82BC-4F72-98B1-80F30A26C317}"/>
                    </a:ext>
                  </a:extLst>
                </p:cNvPr>
                <p:cNvSpPr/>
                <p:nvPr/>
              </p:nvSpPr>
              <p:spPr>
                <a:xfrm>
                  <a:off x="1976447" y="3105155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B98FA155-0BA8-4600-B201-AE7E8E236681}"/>
                    </a:ext>
                  </a:extLst>
                </p:cNvPr>
                <p:cNvSpPr/>
                <p:nvPr/>
              </p:nvSpPr>
              <p:spPr>
                <a:xfrm>
                  <a:off x="1976447" y="3557172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AAB0EF-D579-47B1-9E7E-155D541DB461}"/>
                    </a:ext>
                  </a:extLst>
                </p:cNvPr>
                <p:cNvSpPr/>
                <p:nvPr/>
              </p:nvSpPr>
              <p:spPr>
                <a:xfrm>
                  <a:off x="1976447" y="4009189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AA6CF42D-CB70-4109-A486-23FC113228EC}"/>
                    </a:ext>
                  </a:extLst>
                </p:cNvPr>
                <p:cNvSpPr/>
                <p:nvPr/>
              </p:nvSpPr>
              <p:spPr>
                <a:xfrm>
                  <a:off x="1976446" y="4461206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748590DC-0B63-40C0-A702-BB6E6269ECF0}"/>
                    </a:ext>
                  </a:extLst>
                </p:cNvPr>
                <p:cNvSpPr/>
                <p:nvPr/>
              </p:nvSpPr>
              <p:spPr>
                <a:xfrm>
                  <a:off x="1976445" y="4913225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15C59B1-322F-42F6-BE66-F81FD2958835}"/>
                    </a:ext>
                  </a:extLst>
                </p:cNvPr>
                <p:cNvSpPr/>
                <p:nvPr/>
              </p:nvSpPr>
              <p:spPr>
                <a:xfrm>
                  <a:off x="2876852" y="3118629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15096692-0A0F-47AE-BFC2-F4080E0ED95A}"/>
                    </a:ext>
                  </a:extLst>
                </p:cNvPr>
                <p:cNvSpPr/>
                <p:nvPr/>
              </p:nvSpPr>
              <p:spPr>
                <a:xfrm>
                  <a:off x="2876852" y="3570646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8AACFDBF-484E-4D29-988D-5B7E62B9BBB2}"/>
                    </a:ext>
                  </a:extLst>
                </p:cNvPr>
                <p:cNvSpPr/>
                <p:nvPr/>
              </p:nvSpPr>
              <p:spPr>
                <a:xfrm>
                  <a:off x="2876852" y="4022663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8E821018-70A7-4E97-BC10-0AC574E363D8}"/>
                    </a:ext>
                  </a:extLst>
                </p:cNvPr>
                <p:cNvSpPr/>
                <p:nvPr/>
              </p:nvSpPr>
              <p:spPr>
                <a:xfrm>
                  <a:off x="2876852" y="4474682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40A213F5-AB39-4AAB-A0E6-7CEE1796C395}"/>
                    </a:ext>
                  </a:extLst>
                </p:cNvPr>
                <p:cNvSpPr/>
                <p:nvPr/>
              </p:nvSpPr>
              <p:spPr>
                <a:xfrm>
                  <a:off x="3777253" y="3346020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58A4F37-6380-474E-B57C-20E1C3FD04A0}"/>
                    </a:ext>
                  </a:extLst>
                </p:cNvPr>
                <p:cNvSpPr/>
                <p:nvPr/>
              </p:nvSpPr>
              <p:spPr>
                <a:xfrm>
                  <a:off x="3777253" y="3798037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999CE78-8F51-4A6F-A1E9-0FC1071E2778}"/>
                    </a:ext>
                  </a:extLst>
                </p:cNvPr>
                <p:cNvSpPr/>
                <p:nvPr/>
              </p:nvSpPr>
              <p:spPr>
                <a:xfrm>
                  <a:off x="3777253" y="4250054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1E9A69A-D6DC-4309-BFEB-4D9A9B309493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3005739" y="4940533"/>
                <a:ext cx="226143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45EB615-2CAE-43F5-9A23-367A0AAA3E81}"/>
                  </a:ext>
                </a:extLst>
              </p:cNvPr>
              <p:cNvCxnSpPr>
                <a:cxnSpLocks/>
                <a:stCxn id="22" idx="3"/>
                <a:endCxn id="23" idx="1"/>
              </p:cNvCxnSpPr>
              <p:nvPr/>
            </p:nvCxnSpPr>
            <p:spPr>
              <a:xfrm>
                <a:off x="3572568" y="4940533"/>
                <a:ext cx="226143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BDB6CC5-5B85-4832-9105-87CF94EF6892}"/>
                </a:ext>
              </a:extLst>
            </p:cNvPr>
            <p:cNvGrpSpPr/>
            <p:nvPr/>
          </p:nvGrpSpPr>
          <p:grpSpPr>
            <a:xfrm>
              <a:off x="6473037" y="2874851"/>
              <a:ext cx="1779530" cy="1326665"/>
              <a:chOff x="2512460" y="4277200"/>
              <a:chExt cx="1779530" cy="1326665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D500232-327D-483A-A141-BF2EAA2E2D11}"/>
                  </a:ext>
                </a:extLst>
              </p:cNvPr>
              <p:cNvGrpSpPr/>
              <p:nvPr/>
            </p:nvGrpSpPr>
            <p:grpSpPr>
              <a:xfrm>
                <a:off x="2512460" y="4277200"/>
                <a:ext cx="1779530" cy="1326665"/>
                <a:chOff x="1640749" y="2351318"/>
                <a:chExt cx="2826767" cy="3151809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5CE861CA-985F-425F-99EF-BF86FE44286E}"/>
                    </a:ext>
                  </a:extLst>
                </p:cNvPr>
                <p:cNvSpPr/>
                <p:nvPr/>
              </p:nvSpPr>
              <p:spPr>
                <a:xfrm>
                  <a:off x="1640749" y="2351318"/>
                  <a:ext cx="2826767" cy="3151809"/>
                </a:xfrm>
                <a:prstGeom prst="roundRect">
                  <a:avLst>
                    <a:gd name="adj" fmla="val 74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9099BF9A-EF32-4D5A-B1B8-98768D1FEC2D}"/>
                    </a:ext>
                  </a:extLst>
                </p:cNvPr>
                <p:cNvSpPr/>
                <p:nvPr/>
              </p:nvSpPr>
              <p:spPr>
                <a:xfrm>
                  <a:off x="1883141" y="2443862"/>
                  <a:ext cx="541176" cy="296672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92CCC5D3-D6D3-4B57-8D25-E319C0B2A2C6}"/>
                    </a:ext>
                  </a:extLst>
                </p:cNvPr>
                <p:cNvSpPr/>
                <p:nvPr/>
              </p:nvSpPr>
              <p:spPr>
                <a:xfrm>
                  <a:off x="2783545" y="2785676"/>
                  <a:ext cx="541176" cy="2283093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7AE139CB-F37D-4A61-83FB-AFFF96470720}"/>
                    </a:ext>
                  </a:extLst>
                </p:cNvPr>
                <p:cNvSpPr/>
                <p:nvPr/>
              </p:nvSpPr>
              <p:spPr>
                <a:xfrm>
                  <a:off x="3683947" y="3095244"/>
                  <a:ext cx="541176" cy="166395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E1E7380-C837-486E-9B01-007A70EDE0ED}"/>
                    </a:ext>
                  </a:extLst>
                </p:cNvPr>
                <p:cNvSpPr/>
                <p:nvPr/>
              </p:nvSpPr>
              <p:spPr>
                <a:xfrm>
                  <a:off x="1976447" y="2653138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CE56917-9098-4437-81BB-5D84BE1D38FE}"/>
                    </a:ext>
                  </a:extLst>
                </p:cNvPr>
                <p:cNvSpPr/>
                <p:nvPr/>
              </p:nvSpPr>
              <p:spPr>
                <a:xfrm>
                  <a:off x="1976447" y="3105155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022BF9F6-3AD9-49A4-84AB-FB27746576B8}"/>
                    </a:ext>
                  </a:extLst>
                </p:cNvPr>
                <p:cNvSpPr/>
                <p:nvPr/>
              </p:nvSpPr>
              <p:spPr>
                <a:xfrm>
                  <a:off x="1976447" y="3557172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3F43C1C6-8A1F-426C-B16E-8C6C9C75D728}"/>
                    </a:ext>
                  </a:extLst>
                </p:cNvPr>
                <p:cNvSpPr/>
                <p:nvPr/>
              </p:nvSpPr>
              <p:spPr>
                <a:xfrm>
                  <a:off x="1976447" y="4009189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18B3D9E8-3607-4A5D-9B35-038F1812B0AE}"/>
                    </a:ext>
                  </a:extLst>
                </p:cNvPr>
                <p:cNvSpPr/>
                <p:nvPr/>
              </p:nvSpPr>
              <p:spPr>
                <a:xfrm>
                  <a:off x="1976446" y="4461206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11303734-DBED-4BC9-B5C1-C81937EF4669}"/>
                    </a:ext>
                  </a:extLst>
                </p:cNvPr>
                <p:cNvSpPr/>
                <p:nvPr/>
              </p:nvSpPr>
              <p:spPr>
                <a:xfrm>
                  <a:off x="1976445" y="4913225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EA0CC7F0-9317-4C91-85E3-A7694BEA7F64}"/>
                    </a:ext>
                  </a:extLst>
                </p:cNvPr>
                <p:cNvSpPr/>
                <p:nvPr/>
              </p:nvSpPr>
              <p:spPr>
                <a:xfrm>
                  <a:off x="2876852" y="3118629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E07DCCD2-C7EB-4D93-A399-2E2495AA8567}"/>
                    </a:ext>
                  </a:extLst>
                </p:cNvPr>
                <p:cNvSpPr/>
                <p:nvPr/>
              </p:nvSpPr>
              <p:spPr>
                <a:xfrm>
                  <a:off x="2876852" y="3570646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71B7F574-F83A-4A44-B9D9-5899034A6FE6}"/>
                    </a:ext>
                  </a:extLst>
                </p:cNvPr>
                <p:cNvSpPr/>
                <p:nvPr/>
              </p:nvSpPr>
              <p:spPr>
                <a:xfrm>
                  <a:off x="2876852" y="4022663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91F9601C-BD1A-4B57-B97E-716706DE6F20}"/>
                    </a:ext>
                  </a:extLst>
                </p:cNvPr>
                <p:cNvSpPr/>
                <p:nvPr/>
              </p:nvSpPr>
              <p:spPr>
                <a:xfrm>
                  <a:off x="2876852" y="4474682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AE061B35-A24F-420E-BBB0-728DA0B659BA}"/>
                    </a:ext>
                  </a:extLst>
                </p:cNvPr>
                <p:cNvSpPr/>
                <p:nvPr/>
              </p:nvSpPr>
              <p:spPr>
                <a:xfrm>
                  <a:off x="3777253" y="3346020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352ED92E-8C48-43C6-A7C0-F6442CF71FA0}"/>
                    </a:ext>
                  </a:extLst>
                </p:cNvPr>
                <p:cNvSpPr/>
                <p:nvPr/>
              </p:nvSpPr>
              <p:spPr>
                <a:xfrm>
                  <a:off x="3777253" y="3798037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0C9CB059-0B15-444A-A439-5F92BD2A4024}"/>
                    </a:ext>
                  </a:extLst>
                </p:cNvPr>
                <p:cNvSpPr/>
                <p:nvPr/>
              </p:nvSpPr>
              <p:spPr>
                <a:xfrm>
                  <a:off x="3777253" y="4250054"/>
                  <a:ext cx="354563" cy="3452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DA56462C-BB16-459B-807B-1690417239C0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3005739" y="4940533"/>
                <a:ext cx="226143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5E55636C-5D94-4288-9642-011097C7562A}"/>
                  </a:ext>
                </a:extLst>
              </p:cNvPr>
              <p:cNvCxnSpPr>
                <a:cxnSpLocks/>
                <a:stCxn id="43" idx="3"/>
                <a:endCxn id="44" idx="1"/>
              </p:cNvCxnSpPr>
              <p:nvPr/>
            </p:nvCxnSpPr>
            <p:spPr>
              <a:xfrm>
                <a:off x="3572568" y="4940533"/>
                <a:ext cx="226143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C8D0FF8-2CB6-4582-8457-C2AD5054471D}"/>
              </a:ext>
            </a:extLst>
          </p:cNvPr>
          <p:cNvSpPr txBox="1"/>
          <p:nvPr/>
        </p:nvSpPr>
        <p:spPr>
          <a:xfrm>
            <a:off x="4895153" y="4457276"/>
            <a:ext cx="284616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타겟 네트워크 </a:t>
            </a:r>
            <a:r>
              <a:rPr lang="en-US" altLang="ko-KR" sz="1400" b="1" dirty="0"/>
              <a:t>(Target Network)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Soft Target Update </a:t>
            </a:r>
            <a:r>
              <a:rPr lang="ko-KR" altLang="en-US" sz="1400" b="1" dirty="0"/>
              <a:t>기법 사용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7EDC13D-751F-45D4-B713-EA7E5783EE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451" y="2482162"/>
            <a:ext cx="1940734" cy="194073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5C70779-301D-4A0C-BEC8-CA6DA30CE75F}"/>
              </a:ext>
            </a:extLst>
          </p:cNvPr>
          <p:cNvSpPr txBox="1"/>
          <p:nvPr/>
        </p:nvSpPr>
        <p:spPr>
          <a:xfrm>
            <a:off x="9248791" y="4464970"/>
            <a:ext cx="220605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OU Noise</a:t>
            </a:r>
            <a:r>
              <a:rPr lang="ko-KR" altLang="en-US" sz="1400" b="1" dirty="0"/>
              <a:t>를 사용한 탐험</a:t>
            </a:r>
          </a:p>
        </p:txBody>
      </p:sp>
    </p:spTree>
    <p:extLst>
      <p:ext uri="{BB962C8B-B14F-4D97-AF65-F5344CB8AC3E}">
        <p14:creationId xmlns:p14="http://schemas.microsoft.com/office/powerpoint/2010/main" val="392191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57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기법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경험 리플레이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(Experience Replay)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44104" y="5167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IV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경험 리플레이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(Experience Replay)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DQN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에서 사용된 것과 동일한 기법 사용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연속적인 결정 과정에서 발생하는 샘플 간의 상관관계 문제를 해결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9A8EBB2C-BB5F-4CCD-B0E8-81E2A8A5A041}"/>
              </a:ext>
            </a:extLst>
          </p:cNvPr>
          <p:cNvSpPr/>
          <p:nvPr/>
        </p:nvSpPr>
        <p:spPr>
          <a:xfrm>
            <a:off x="2258007" y="3915804"/>
            <a:ext cx="1931436" cy="1623527"/>
          </a:xfrm>
          <a:prstGeom prst="flowChartMagneticDisk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4063C-7798-4C1E-A3B7-C4D1A2867A78}"/>
              </a:ext>
            </a:extLst>
          </p:cNvPr>
          <p:cNvSpPr txBox="1"/>
          <p:nvPr/>
        </p:nvSpPr>
        <p:spPr>
          <a:xfrm>
            <a:off x="1840815" y="2800457"/>
            <a:ext cx="2765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매 </a:t>
            </a:r>
            <a:r>
              <a:rPr lang="en-US" altLang="ko-KR" sz="1400" dirty="0"/>
              <a:t>Step</a:t>
            </a:r>
            <a:r>
              <a:rPr lang="ko-KR" altLang="en-US" sz="1400" dirty="0"/>
              <a:t>마다 경험 데이터를 저장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7E2A486-744C-4157-98A3-81DAF4835CBF}"/>
              </a:ext>
            </a:extLst>
          </p:cNvPr>
          <p:cNvSpPr/>
          <p:nvPr/>
        </p:nvSpPr>
        <p:spPr>
          <a:xfrm>
            <a:off x="3041778" y="3256140"/>
            <a:ext cx="354565" cy="49362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21E8E-6530-4BC6-ADEA-0B593E3FC46B}"/>
              </a:ext>
            </a:extLst>
          </p:cNvPr>
          <p:cNvSpPr txBox="1"/>
          <p:nvPr/>
        </p:nvSpPr>
        <p:spPr>
          <a:xfrm>
            <a:off x="2392007" y="4727567"/>
            <a:ext cx="16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Replay Memory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5C40C82-3BBF-4860-B4F3-6F96B68CC1D1}"/>
              </a:ext>
            </a:extLst>
          </p:cNvPr>
          <p:cNvSpPr/>
          <p:nvPr/>
        </p:nvSpPr>
        <p:spPr>
          <a:xfrm rot="16200000">
            <a:off x="5258707" y="3867452"/>
            <a:ext cx="354565" cy="172434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946C7-1CA4-4046-8133-62AC3886F377}"/>
              </a:ext>
            </a:extLst>
          </p:cNvPr>
          <p:cNvSpPr txBox="1"/>
          <p:nvPr/>
        </p:nvSpPr>
        <p:spPr>
          <a:xfrm>
            <a:off x="4562995" y="4962723"/>
            <a:ext cx="1745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임의로 데이터 추출</a:t>
            </a: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02BBF8A8-8E1D-4430-B0F2-F90527DB5D92}"/>
              </a:ext>
            </a:extLst>
          </p:cNvPr>
          <p:cNvSpPr/>
          <p:nvPr/>
        </p:nvSpPr>
        <p:spPr>
          <a:xfrm>
            <a:off x="6622397" y="4207871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60AF270B-644E-4095-9EED-13A6DC09DC46}"/>
              </a:ext>
            </a:extLst>
          </p:cNvPr>
          <p:cNvSpPr/>
          <p:nvPr/>
        </p:nvSpPr>
        <p:spPr>
          <a:xfrm>
            <a:off x="6622397" y="4488581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342C82A5-A640-4C9F-B796-D58C39F8C077}"/>
              </a:ext>
            </a:extLst>
          </p:cNvPr>
          <p:cNvSpPr/>
          <p:nvPr/>
        </p:nvSpPr>
        <p:spPr>
          <a:xfrm>
            <a:off x="6622397" y="4769291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6B885ECD-7A75-485D-B93A-8E1C89C316CE}"/>
              </a:ext>
            </a:extLst>
          </p:cNvPr>
          <p:cNvSpPr/>
          <p:nvPr/>
        </p:nvSpPr>
        <p:spPr>
          <a:xfrm>
            <a:off x="6622397" y="5050001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DFD82A51-9EA6-49C0-AF68-B2AC697D1D27}"/>
              </a:ext>
            </a:extLst>
          </p:cNvPr>
          <p:cNvSpPr/>
          <p:nvPr/>
        </p:nvSpPr>
        <p:spPr>
          <a:xfrm>
            <a:off x="7502585" y="4195105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3AEB4E6E-B1B2-4847-B2D5-B2E05B397554}"/>
              </a:ext>
            </a:extLst>
          </p:cNvPr>
          <p:cNvSpPr/>
          <p:nvPr/>
        </p:nvSpPr>
        <p:spPr>
          <a:xfrm>
            <a:off x="7502585" y="4475815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6DB1B85C-C3D8-483A-946C-1DC72497B6C7}"/>
              </a:ext>
            </a:extLst>
          </p:cNvPr>
          <p:cNvSpPr/>
          <p:nvPr/>
        </p:nvSpPr>
        <p:spPr>
          <a:xfrm>
            <a:off x="7502585" y="4756525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09166421-85D6-4E02-B387-C1FCFE003725}"/>
              </a:ext>
            </a:extLst>
          </p:cNvPr>
          <p:cNvSpPr/>
          <p:nvPr/>
        </p:nvSpPr>
        <p:spPr>
          <a:xfrm>
            <a:off x="7502585" y="5037235"/>
            <a:ext cx="748787" cy="233265"/>
          </a:xfrm>
          <a:prstGeom prst="flowChartMagneticDisk">
            <a:avLst/>
          </a:prstGeom>
          <a:solidFill>
            <a:srgbClr val="5B9BD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CB2B3E-29ED-4C2C-8C8D-98D956217A60}"/>
              </a:ext>
            </a:extLst>
          </p:cNvPr>
          <p:cNvSpPr/>
          <p:nvPr/>
        </p:nvSpPr>
        <p:spPr>
          <a:xfrm>
            <a:off x="6467447" y="4086808"/>
            <a:ext cx="1931436" cy="1315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5D2F6-5EE6-47A5-84BA-960749E60D09}"/>
              </a:ext>
            </a:extLst>
          </p:cNvPr>
          <p:cNvSpPr txBox="1"/>
          <p:nvPr/>
        </p:nvSpPr>
        <p:spPr>
          <a:xfrm>
            <a:off x="6695785" y="5451683"/>
            <a:ext cx="147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Mini batch </a:t>
            </a:r>
            <a:r>
              <a:rPr lang="ko-KR" altLang="en-US" sz="14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321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551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기법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타겟 네트워크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(Target Network)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44104" y="5167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IV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타겟 네트워크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(Target Network)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DQN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과 같이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</a:t>
            </a:r>
            <a:r>
              <a:rPr lang="en-US" altLang="ko-KR" sz="1400" dirty="0">
                <a:ea typeface="맑은 고딕"/>
              </a:rPr>
              <a:t>arget Network</a:t>
            </a:r>
            <a:r>
              <a:rPr lang="ko-KR" altLang="en-US" sz="1400" dirty="0">
                <a:ea typeface="맑은 고딕"/>
              </a:rPr>
              <a:t>를 따로 설정하여 학습의 안정성 증가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DQN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과 달리 매 </a:t>
            </a:r>
            <a:r>
              <a:rPr lang="en-US" altLang="ko-KR" sz="1400" dirty="0">
                <a:ea typeface="맑은 고딕"/>
              </a:rPr>
              <a:t>Step Soft Target Update</a:t>
            </a:r>
            <a:r>
              <a:rPr lang="ko-KR" altLang="en-US" sz="1400" dirty="0">
                <a:ea typeface="맑은 고딕"/>
              </a:rPr>
              <a:t>를 이용하여 </a:t>
            </a:r>
            <a:r>
              <a:rPr lang="en-US" altLang="ko-KR" sz="1400" dirty="0">
                <a:ea typeface="맑은 고딕"/>
              </a:rPr>
              <a:t>Target Network </a:t>
            </a:r>
            <a:r>
              <a:rPr lang="ko-KR" altLang="en-US" sz="1400" dirty="0">
                <a:ea typeface="맑은 고딕"/>
              </a:rPr>
              <a:t>업데이트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ea typeface="맑은 고딕"/>
              </a:rPr>
              <a:t>Soft</a:t>
            </a:r>
            <a:r>
              <a:rPr lang="ko-KR" altLang="en-US" sz="1400" b="1" dirty="0">
                <a:ea typeface="맑은 고딕"/>
              </a:rPr>
              <a:t> </a:t>
            </a:r>
            <a:r>
              <a:rPr lang="en-US" altLang="ko-KR" sz="1400" b="1" dirty="0">
                <a:ea typeface="맑은 고딕"/>
              </a:rPr>
              <a:t>Target</a:t>
            </a:r>
            <a:r>
              <a:rPr lang="ko-KR" altLang="en-US" sz="1400" b="1" dirty="0">
                <a:ea typeface="맑은 고딕"/>
              </a:rPr>
              <a:t> </a:t>
            </a:r>
            <a:r>
              <a:rPr lang="en-US" altLang="ko-KR" sz="1400" b="1" dirty="0">
                <a:ea typeface="맑은 고딕"/>
              </a:rPr>
              <a:t>Update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지수이동평균과 같은 방법을 통해 업데이트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급격한 네트워크의 변화를 방지하여 안정적으로 네트워크가 수렴하도록 도와준다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4242F7-E35D-4857-8AA1-1A2A3F03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40" y="3943056"/>
            <a:ext cx="6597519" cy="11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627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기법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OU Noise (Ornstein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</a:rPr>
              <a:t>Uhlenbeck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 Noise)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44104" y="5167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IV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OU Noise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연속 행동 환경에서는 행동의 경우의 수가 무한대이기 때문에 기존의 </a:t>
            </a:r>
            <a:r>
              <a:rPr lang="en-US" altLang="ko-KR" sz="1400" dirty="0">
                <a:ea typeface="맑은 고딕"/>
              </a:rPr>
              <a:t>e-greedy </a:t>
            </a:r>
            <a:r>
              <a:rPr lang="ko-KR" altLang="en-US" sz="1400" dirty="0">
                <a:ea typeface="맑은 고딕"/>
              </a:rPr>
              <a:t>기법을 쓸 수 없다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실수 범위에서 행동을 선택하여 탐험할 수 있는 랜덤 평균 회귀 노이즈를 생성할 필요가 있다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F0EC0-8555-4C3E-9A38-A7C0E2A7B642}"/>
                  </a:ext>
                </a:extLst>
              </p:cNvPr>
              <p:cNvSpPr txBox="1"/>
              <p:nvPr/>
            </p:nvSpPr>
            <p:spPr>
              <a:xfrm>
                <a:off x="7794980" y="3787804"/>
                <a:ext cx="2015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Action 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F0EC0-8555-4C3E-9A38-A7C0E2A7B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980" y="3787804"/>
                <a:ext cx="2015616" cy="276999"/>
              </a:xfrm>
              <a:prstGeom prst="rect">
                <a:avLst/>
              </a:prstGeom>
              <a:blipFill>
                <a:blip r:embed="rId3"/>
                <a:stretch>
                  <a:fillRect l="-7273" t="-28261" r="-606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84B9497-0716-4ED2-9C17-6DED6A7C3070}"/>
                  </a:ext>
                </a:extLst>
              </p:cNvPr>
              <p:cNvSpPr/>
              <p:nvPr/>
            </p:nvSpPr>
            <p:spPr>
              <a:xfrm>
                <a:off x="7015124" y="4168281"/>
                <a:ext cx="3575327" cy="61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0663" latinLnBrk="0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>
                    <a:ea typeface="맑은 고딕"/>
                  </a:rPr>
                  <a:t> : Actor Network</a:t>
                </a:r>
                <a:r>
                  <a:rPr lang="ko-KR" altLang="en-US" sz="1200" dirty="0">
                    <a:ea typeface="맑은 고딕"/>
                  </a:rPr>
                  <a:t>를 통해 결정된 값</a:t>
                </a:r>
                <a:endParaRPr lang="en-US" altLang="ko-KR" sz="1200" dirty="0">
                  <a:ea typeface="맑은 고딕"/>
                </a:endParaRPr>
              </a:p>
              <a:p>
                <a:pPr marL="220663" latinLnBrk="0">
                  <a:lnSpc>
                    <a:spcPct val="150000"/>
                  </a:lnSpc>
                  <a:defRPr/>
                </a:pPr>
                <a:r>
                  <a:rPr lang="en-US" altLang="ko-KR" sz="1200" dirty="0">
                    <a:ea typeface="맑은 고딕"/>
                  </a:rPr>
                  <a:t>N : Noise</a:t>
                </a:r>
                <a:r>
                  <a:rPr lang="ko-KR" altLang="en-US" sz="1200" dirty="0">
                    <a:ea typeface="맑은 고딕"/>
                  </a:rPr>
                  <a:t> 값</a:t>
                </a:r>
                <a:endParaRPr lang="en-US" altLang="ko-KR" sz="1200" dirty="0">
                  <a:ea typeface="맑은 고딕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84B9497-0716-4ED2-9C17-6DED6A7C3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24" y="4168281"/>
                <a:ext cx="3575327" cy="610616"/>
              </a:xfrm>
              <a:prstGeom prst="rect">
                <a:avLst/>
              </a:prstGeom>
              <a:blipFill>
                <a:blip r:embed="rId4"/>
                <a:stretch>
                  <a:fillRect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ABE0F80-18A8-468A-AC20-4000298E7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9" y="2629513"/>
            <a:ext cx="5346568" cy="31977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E65B5F-7222-49B2-BB55-15EE942CAC09}"/>
              </a:ext>
            </a:extLst>
          </p:cNvPr>
          <p:cNvSpPr/>
          <p:nvPr/>
        </p:nvSpPr>
        <p:spPr>
          <a:xfrm>
            <a:off x="7019790" y="3256385"/>
            <a:ext cx="3575327" cy="360974"/>
          </a:xfrm>
          <a:prstGeom prst="rect">
            <a:avLst/>
          </a:prstGeom>
          <a:solidFill>
            <a:srgbClr val="103D78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DDPG</a:t>
            </a:r>
            <a:r>
              <a:rPr lang="ko-KR" altLang="en-US" dirty="0"/>
              <a:t>에서의 </a:t>
            </a:r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B6869E-872B-4CDD-A8E4-9B2912A47AE9}"/>
              </a:ext>
            </a:extLst>
          </p:cNvPr>
          <p:cNvSpPr/>
          <p:nvPr/>
        </p:nvSpPr>
        <p:spPr>
          <a:xfrm>
            <a:off x="7019790" y="3682677"/>
            <a:ext cx="3575327" cy="1161538"/>
          </a:xfrm>
          <a:prstGeom prst="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0BAC4-39A4-4AE4-AD2B-3C2AAC1A6E1A}"/>
              </a:ext>
            </a:extLst>
          </p:cNvPr>
          <p:cNvSpPr txBox="1"/>
          <p:nvPr/>
        </p:nvSpPr>
        <p:spPr>
          <a:xfrm>
            <a:off x="3043265" y="5692042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OU Noise </a:t>
            </a:r>
            <a:r>
              <a:rPr lang="ko-KR" altLang="en-US" sz="1400" b="1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51007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456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학습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Critic Network Update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Critic Network Update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Q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함수 값에 대한 </a:t>
            </a:r>
            <a:r>
              <a:rPr lang="ko-KR" altLang="en-US" sz="1400" dirty="0" err="1">
                <a:solidFill>
                  <a:schemeClr val="tx1"/>
                </a:solidFill>
                <a:latin typeface="+mn-lt"/>
                <a:ea typeface="맑은 고딕"/>
              </a:rPr>
              <a:t>예측값과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Target Value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의 차이를 줄이는 방향으로 업데이트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Loss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Fu</a:t>
            </a:r>
            <a:r>
              <a:rPr lang="en-US" altLang="ko-KR" sz="1400" dirty="0">
                <a:ea typeface="맑은 고딕"/>
              </a:rPr>
              <a:t>nction</a:t>
            </a:r>
            <a:r>
              <a:rPr lang="ko-KR" altLang="en-US" sz="1400" dirty="0">
                <a:ea typeface="맑은 고딕"/>
              </a:rPr>
              <a:t>의 경우 </a:t>
            </a:r>
            <a:r>
              <a:rPr lang="ko-KR" altLang="en-US" sz="1400" dirty="0" err="1">
                <a:ea typeface="맑은 고딕"/>
              </a:rPr>
              <a:t>예측값과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Target Value</a:t>
            </a:r>
            <a:r>
              <a:rPr lang="ko-KR" altLang="en-US" sz="1400" dirty="0">
                <a:ea typeface="맑은 고딕"/>
              </a:rPr>
              <a:t>의 차이가 제곱 평균인 </a:t>
            </a:r>
            <a:r>
              <a:rPr lang="en-US" altLang="ko-KR" sz="1400" dirty="0">
                <a:ea typeface="맑은 고딕"/>
              </a:rPr>
              <a:t>MSE</a:t>
            </a:r>
            <a:r>
              <a:rPr lang="ko-KR" altLang="en-US" sz="1400" dirty="0">
                <a:ea typeface="맑은 고딕"/>
              </a:rPr>
              <a:t>로 설정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8FA8A1-D33E-4417-A472-C5613D96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95" y="2215267"/>
            <a:ext cx="5869149" cy="1213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FF1F8-42C5-43A1-8395-8DF1F15360E5}"/>
              </a:ext>
            </a:extLst>
          </p:cNvPr>
          <p:cNvSpPr txBox="1"/>
          <p:nvPr/>
        </p:nvSpPr>
        <p:spPr>
          <a:xfrm>
            <a:off x="7785430" y="2275539"/>
            <a:ext cx="2765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다음 </a:t>
            </a:r>
            <a:r>
              <a:rPr lang="en-US" altLang="ko-KR" sz="1400" b="1" dirty="0">
                <a:solidFill>
                  <a:srgbClr val="FF0000"/>
                </a:solidFill>
              </a:rPr>
              <a:t>Step</a:t>
            </a:r>
            <a:r>
              <a:rPr lang="ko-KR" altLang="en-US" sz="1400" b="1" dirty="0">
                <a:solidFill>
                  <a:srgbClr val="FF0000"/>
                </a:solidFill>
              </a:rPr>
              <a:t>에서 게임이 종료될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3CD1B-0C9E-47E9-87D9-1303D4F4A114}"/>
              </a:ext>
            </a:extLst>
          </p:cNvPr>
          <p:cNvSpPr txBox="1"/>
          <p:nvPr/>
        </p:nvSpPr>
        <p:spPr>
          <a:xfrm>
            <a:off x="7785430" y="2822133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게임이 계속 진행되는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A7DBB-A4CB-45A8-938F-A741B7EFC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95" y="4613536"/>
            <a:ext cx="3797754" cy="854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E1D78-37EC-4AD4-988E-A86344A681B6}"/>
              </a:ext>
            </a:extLst>
          </p:cNvPr>
          <p:cNvSpPr txBox="1"/>
          <p:nvPr/>
        </p:nvSpPr>
        <p:spPr>
          <a:xfrm>
            <a:off x="5798902" y="4883607"/>
            <a:ext cx="355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Loss </a:t>
            </a:r>
            <a:r>
              <a:rPr lang="ko-KR" altLang="en-US" sz="1400" b="1" dirty="0">
                <a:solidFill>
                  <a:srgbClr val="FF0000"/>
                </a:solidFill>
              </a:rPr>
              <a:t>값을 최소화하는 방향으로 학습 진행</a:t>
            </a:r>
          </a:p>
        </p:txBody>
      </p:sp>
    </p:spTree>
    <p:extLst>
      <p:ext uri="{BB962C8B-B14F-4D97-AF65-F5344CB8AC3E}">
        <p14:creationId xmlns:p14="http://schemas.microsoft.com/office/powerpoint/2010/main" val="374741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458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학습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Actor Network Update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ctor Network Update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목표함수를 최대화하는 방향으로 정책을 업데이트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F90A87-036C-4028-AF96-A3DF1988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145766"/>
            <a:ext cx="9363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458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학습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Actor Network Update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ctor Network Update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목표함수를 최대화하는 방향 계산을 위한 </a:t>
            </a:r>
            <a:r>
              <a:rPr lang="en-US" altLang="ko-KR" sz="1400" dirty="0">
                <a:ea typeface="맑은 고딕"/>
              </a:rPr>
              <a:t>Gradient </a:t>
            </a:r>
            <a:r>
              <a:rPr lang="ko-KR" altLang="en-US" sz="1400" dirty="0">
                <a:ea typeface="맑은 고딕"/>
              </a:rPr>
              <a:t>구하기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CC56E3-08DA-4DBB-8E8B-77930875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2297972"/>
            <a:ext cx="440055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97E0BF-4F73-447B-B4AC-1B4E8A39D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305854"/>
            <a:ext cx="5638800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918865-FA28-48AA-B5D1-F1BC27AD1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4380411"/>
            <a:ext cx="5581650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32501-8F14-4DF9-90E1-0BCECDF46FB4}"/>
              </a:ext>
            </a:extLst>
          </p:cNvPr>
          <p:cNvSpPr txBox="1"/>
          <p:nvPr/>
        </p:nvSpPr>
        <p:spPr>
          <a:xfrm>
            <a:off x="3051577" y="5446922"/>
            <a:ext cx="6088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상태방문확률을 알기 어렵기 때문에 총 </a:t>
            </a:r>
            <a:r>
              <a:rPr lang="en-US" altLang="ko-KR" sz="1400" dirty="0"/>
              <a:t>Step</a:t>
            </a:r>
            <a:r>
              <a:rPr lang="ko-KR" altLang="en-US" sz="1400" dirty="0"/>
              <a:t>인 </a:t>
            </a:r>
            <a:r>
              <a:rPr lang="en-US" altLang="ko-KR" sz="1400" dirty="0"/>
              <a:t>N</a:t>
            </a:r>
            <a:r>
              <a:rPr lang="ko-KR" altLang="en-US" sz="1400" dirty="0"/>
              <a:t>으로 나눠 근사값을 구함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616BCE-0B31-4640-8F60-B56616B9F04B}"/>
              </a:ext>
            </a:extLst>
          </p:cNvPr>
          <p:cNvCxnSpPr/>
          <p:nvPr/>
        </p:nvCxnSpPr>
        <p:spPr>
          <a:xfrm>
            <a:off x="3305175" y="5028111"/>
            <a:ext cx="5581650" cy="0"/>
          </a:xfrm>
          <a:prstGeom prst="line">
            <a:avLst/>
          </a:prstGeom>
          <a:ln w="2857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96B840-B37A-4D52-8A27-AC7C286E57D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5028111"/>
            <a:ext cx="0" cy="418811"/>
          </a:xfrm>
          <a:prstGeom prst="straightConnector1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E909BA-C6C6-404B-BBB0-C855D8BC439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096000" y="2869472"/>
            <a:ext cx="0" cy="436382"/>
          </a:xfrm>
          <a:prstGeom prst="straightConnector1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C2A221-DDB8-481B-94BC-0563980B003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96000" y="3944029"/>
            <a:ext cx="0" cy="436382"/>
          </a:xfrm>
          <a:prstGeom prst="straightConnector1">
            <a:avLst/>
          </a:prstGeom>
          <a:ln w="28575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1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592" y="85910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013E95"/>
                </a:solidFill>
                <a:latin typeface="+mj-ea"/>
                <a:ea typeface="+mj-ea"/>
              </a:rPr>
              <a:t>Contents</a:t>
            </a:r>
            <a:endParaRPr lang="ko-KR" altLang="en-US" sz="2800" b="1" spc="-150" dirty="0">
              <a:solidFill>
                <a:srgbClr val="013E95"/>
              </a:solidFill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26373" y="2112693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1146" y="216748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6630" y="2255052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Policy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Gradient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26373" y="4311301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91146" y="436609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6630" y="4453660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DDPG 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DB78E2-AFB1-4D1B-A200-C45060F4D24E}"/>
              </a:ext>
            </a:extLst>
          </p:cNvPr>
          <p:cNvSpPr/>
          <p:nvPr/>
        </p:nvSpPr>
        <p:spPr>
          <a:xfrm>
            <a:off x="6424052" y="2112693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2508F-E3A0-4AA0-B457-05B59506A431}"/>
              </a:ext>
            </a:extLst>
          </p:cNvPr>
          <p:cNvSpPr txBox="1"/>
          <p:nvPr/>
        </p:nvSpPr>
        <p:spPr>
          <a:xfrm>
            <a:off x="6488825" y="216748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9FBCC-2F66-45C1-A4EC-AB9B6DD3C8E1}"/>
              </a:ext>
            </a:extLst>
          </p:cNvPr>
          <p:cNvSpPr txBox="1"/>
          <p:nvPr/>
        </p:nvSpPr>
        <p:spPr>
          <a:xfrm>
            <a:off x="7194309" y="2255052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DDPG 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56885" y="798775"/>
            <a:ext cx="327025" cy="60325"/>
          </a:xfrm>
          <a:prstGeom prst="rect">
            <a:avLst/>
          </a:prstGeom>
          <a:solidFill>
            <a:srgbClr val="F3A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311C72-3D74-481A-BBCC-ECB78DE5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BF1A55D-E452-4F1C-BE53-973C7BA26855}"/>
              </a:ext>
            </a:extLst>
          </p:cNvPr>
          <p:cNvSpPr/>
          <p:nvPr/>
        </p:nvSpPr>
        <p:spPr>
          <a:xfrm>
            <a:off x="3026373" y="3211997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3FDC4-F965-4415-8D18-5412F15E3690}"/>
              </a:ext>
            </a:extLst>
          </p:cNvPr>
          <p:cNvSpPr txBox="1"/>
          <p:nvPr/>
        </p:nvSpPr>
        <p:spPr>
          <a:xfrm>
            <a:off x="3091146" y="326678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1A23F-F477-4DD7-B5D5-17AC7515255C}"/>
              </a:ext>
            </a:extLst>
          </p:cNvPr>
          <p:cNvSpPr txBox="1"/>
          <p:nvPr/>
        </p:nvSpPr>
        <p:spPr>
          <a:xfrm>
            <a:off x="3796630" y="33543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A2C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8EB405-3D13-4417-B613-6132A05713C7}"/>
              </a:ext>
            </a:extLst>
          </p:cNvPr>
          <p:cNvSpPr/>
          <p:nvPr/>
        </p:nvSpPr>
        <p:spPr>
          <a:xfrm>
            <a:off x="6424052" y="3211997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12A296-00B2-49B9-AF51-C1657140584C}"/>
              </a:ext>
            </a:extLst>
          </p:cNvPr>
          <p:cNvSpPr txBox="1"/>
          <p:nvPr/>
        </p:nvSpPr>
        <p:spPr>
          <a:xfrm>
            <a:off x="6548136" y="326678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AF8FDA-90DE-4F82-B8E4-917E28878D8D}"/>
              </a:ext>
            </a:extLst>
          </p:cNvPr>
          <p:cNvSpPr txBox="1"/>
          <p:nvPr/>
        </p:nvSpPr>
        <p:spPr>
          <a:xfrm>
            <a:off x="7194309" y="3354356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DDPG 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학습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3DFCC0-F862-403F-9682-170ABC637E78}"/>
              </a:ext>
            </a:extLst>
          </p:cNvPr>
          <p:cNvSpPr/>
          <p:nvPr/>
        </p:nvSpPr>
        <p:spPr>
          <a:xfrm>
            <a:off x="6424052" y="4311301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01E73-70E0-4E49-921F-348D901CC2A1}"/>
              </a:ext>
            </a:extLst>
          </p:cNvPr>
          <p:cNvSpPr txBox="1"/>
          <p:nvPr/>
        </p:nvSpPr>
        <p:spPr>
          <a:xfrm>
            <a:off x="6502450" y="436609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VI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93907C-3DA7-4E02-9902-82938548B6DA}"/>
              </a:ext>
            </a:extLst>
          </p:cNvPr>
          <p:cNvSpPr txBox="1"/>
          <p:nvPr/>
        </p:nvSpPr>
        <p:spPr>
          <a:xfrm>
            <a:off x="7194309" y="4453660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DDPG 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98568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178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DDPG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44104" y="5167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VI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293FDA-DEC8-4D20-A63C-3B4DE45AAC88}"/>
              </a:ext>
            </a:extLst>
          </p:cNvPr>
          <p:cNvSpPr/>
          <p:nvPr/>
        </p:nvSpPr>
        <p:spPr>
          <a:xfrm>
            <a:off x="4186237" y="2776504"/>
            <a:ext cx="2847975" cy="59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Policy Network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BDFAA-C711-476B-8828-1474FB12710C}"/>
              </a:ext>
            </a:extLst>
          </p:cNvPr>
          <p:cNvSpPr/>
          <p:nvPr/>
        </p:nvSpPr>
        <p:spPr>
          <a:xfrm>
            <a:off x="249117" y="2242570"/>
            <a:ext cx="1644051" cy="177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Environment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(Reward </a:t>
            </a:r>
            <a:r>
              <a:rPr lang="ko-KR" altLang="en-US" sz="1600" dirty="0">
                <a:solidFill>
                  <a:schemeClr val="tx1"/>
                </a:solidFill>
              </a:rPr>
              <a:t>계산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7CCF15CF-BF48-4551-A9FC-75E049AE8994}"/>
              </a:ext>
            </a:extLst>
          </p:cNvPr>
          <p:cNvSpPr/>
          <p:nvPr/>
        </p:nvSpPr>
        <p:spPr>
          <a:xfrm>
            <a:off x="2924608" y="5528121"/>
            <a:ext cx="2380383" cy="117157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Replay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15A1B7-961D-4901-990F-208C11CF3FB7}"/>
              </a:ext>
            </a:extLst>
          </p:cNvPr>
          <p:cNvSpPr/>
          <p:nvPr/>
        </p:nvSpPr>
        <p:spPr>
          <a:xfrm>
            <a:off x="4186236" y="4159335"/>
            <a:ext cx="2847975" cy="422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Target Policy Network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7753DF-EFB4-41D6-88F9-0C2762308CCD}"/>
              </a:ext>
            </a:extLst>
          </p:cNvPr>
          <p:cNvSpPr/>
          <p:nvPr/>
        </p:nvSpPr>
        <p:spPr>
          <a:xfrm>
            <a:off x="8797141" y="2776505"/>
            <a:ext cx="2847975" cy="485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Evaluation Network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6FB79-4F34-40E1-907F-D2C9D2E945E5}"/>
              </a:ext>
            </a:extLst>
          </p:cNvPr>
          <p:cNvSpPr/>
          <p:nvPr/>
        </p:nvSpPr>
        <p:spPr>
          <a:xfrm>
            <a:off x="8797142" y="4159335"/>
            <a:ext cx="2847975" cy="422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Target Evaluation Network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AFCA92-C2E6-412F-86EF-3E41EAB78BC3}"/>
              </a:ext>
            </a:extLst>
          </p:cNvPr>
          <p:cNvSpPr/>
          <p:nvPr/>
        </p:nvSpPr>
        <p:spPr>
          <a:xfrm>
            <a:off x="2302229" y="2776505"/>
            <a:ext cx="1009650" cy="422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44C4938-8B49-4610-9F85-56D63B3C94B9}"/>
              </a:ext>
            </a:extLst>
          </p:cNvPr>
          <p:cNvSpPr/>
          <p:nvPr/>
        </p:nvSpPr>
        <p:spPr>
          <a:xfrm>
            <a:off x="4186236" y="1441301"/>
            <a:ext cx="2847974" cy="422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Actor Optimizer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D93B663-6079-498F-BE3E-FEA76320E20B}"/>
              </a:ext>
            </a:extLst>
          </p:cNvPr>
          <p:cNvSpPr/>
          <p:nvPr/>
        </p:nvSpPr>
        <p:spPr>
          <a:xfrm>
            <a:off x="8797141" y="1441301"/>
            <a:ext cx="2847973" cy="422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Critic Optimizer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6D4B25-1CDC-4D31-81C2-053BEB826D9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610224" y="3368141"/>
            <a:ext cx="1" cy="79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BEA993-496F-472A-A6DB-0EE964161F59}"/>
              </a:ext>
            </a:extLst>
          </p:cNvPr>
          <p:cNvSpPr/>
          <p:nvPr/>
        </p:nvSpPr>
        <p:spPr>
          <a:xfrm>
            <a:off x="3943348" y="1059124"/>
            <a:ext cx="3333750" cy="385762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358D1C-6EA9-4BCC-963A-5B4CD23AB0C8}"/>
              </a:ext>
            </a:extLst>
          </p:cNvPr>
          <p:cNvSpPr/>
          <p:nvPr/>
        </p:nvSpPr>
        <p:spPr>
          <a:xfrm>
            <a:off x="8554252" y="1059123"/>
            <a:ext cx="3333750" cy="385762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9824AF-FC08-4326-950E-32DD9A7AD033}"/>
              </a:ext>
            </a:extLst>
          </p:cNvPr>
          <p:cNvSpPr txBox="1"/>
          <p:nvPr/>
        </p:nvSpPr>
        <p:spPr>
          <a:xfrm>
            <a:off x="9380544" y="874457"/>
            <a:ext cx="16811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Critic Network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C7BAB-1B61-4DBA-A7C1-A50CB68A2059}"/>
              </a:ext>
            </a:extLst>
          </p:cNvPr>
          <p:cNvSpPr txBox="1"/>
          <p:nvPr/>
        </p:nvSpPr>
        <p:spPr>
          <a:xfrm>
            <a:off x="4754572" y="874457"/>
            <a:ext cx="17113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Actor Network</a:t>
            </a:r>
            <a:endParaRPr lang="ko-KR" altLang="en-US" dirty="0"/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ED0EC255-DB31-483F-8893-B2294C00E029}"/>
              </a:ext>
            </a:extLst>
          </p:cNvPr>
          <p:cNvSpPr/>
          <p:nvPr/>
        </p:nvSpPr>
        <p:spPr>
          <a:xfrm>
            <a:off x="7056424" y="5866466"/>
            <a:ext cx="2019299" cy="47931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Sample 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244D969-4F73-496C-87F8-106B67CD056E}"/>
              </a:ext>
            </a:extLst>
          </p:cNvPr>
          <p:cNvCxnSpPr>
            <a:cxnSpLocks/>
            <a:stCxn id="27" idx="1"/>
            <a:endCxn id="22" idx="2"/>
          </p:cNvCxnSpPr>
          <p:nvPr/>
        </p:nvCxnSpPr>
        <p:spPr>
          <a:xfrm rot="16200000" flipV="1">
            <a:off x="6363291" y="4163682"/>
            <a:ext cx="949717" cy="24558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D32CA88-4AA0-4722-A0EA-9CE723EDB881}"/>
              </a:ext>
            </a:extLst>
          </p:cNvPr>
          <p:cNvCxnSpPr>
            <a:cxnSpLocks/>
            <a:stCxn id="27" idx="1"/>
            <a:endCxn id="23" idx="2"/>
          </p:cNvCxnSpPr>
          <p:nvPr/>
        </p:nvCxnSpPr>
        <p:spPr>
          <a:xfrm rot="5400000" flipH="1" flipV="1">
            <a:off x="8668741" y="4314081"/>
            <a:ext cx="949718" cy="21550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5380C6-F7AD-47A5-8101-205716B9C5E0}"/>
              </a:ext>
            </a:extLst>
          </p:cNvPr>
          <p:cNvCxnSpPr>
            <a:cxnSpLocks/>
            <a:stCxn id="14" idx="4"/>
            <a:endCxn id="27" idx="2"/>
          </p:cNvCxnSpPr>
          <p:nvPr/>
        </p:nvCxnSpPr>
        <p:spPr>
          <a:xfrm flipV="1">
            <a:off x="5304991" y="6106123"/>
            <a:ext cx="1751433" cy="7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29532EA-1B9B-4B99-B956-CC17B1349EFB}"/>
              </a:ext>
            </a:extLst>
          </p:cNvPr>
          <p:cNvCxnSpPr>
            <a:cxnSpLocks/>
          </p:cNvCxnSpPr>
          <p:nvPr/>
        </p:nvCxnSpPr>
        <p:spPr>
          <a:xfrm>
            <a:off x="9159090" y="3279287"/>
            <a:ext cx="4397" cy="880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BD1F6B-EC89-427E-8936-C6527D31E79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1039847" y="3845726"/>
            <a:ext cx="0" cy="313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2D663F-D3EE-486E-B36A-3E333FC6987E}"/>
              </a:ext>
            </a:extLst>
          </p:cNvPr>
          <p:cNvCxnSpPr>
            <a:cxnSpLocks/>
          </p:cNvCxnSpPr>
          <p:nvPr/>
        </p:nvCxnSpPr>
        <p:spPr>
          <a:xfrm flipH="1">
            <a:off x="9711537" y="1864165"/>
            <a:ext cx="1" cy="912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A23779-0545-4CE8-B499-3CDD67F366AC}"/>
              </a:ext>
            </a:extLst>
          </p:cNvPr>
          <p:cNvCxnSpPr>
            <a:cxnSpLocks/>
          </p:cNvCxnSpPr>
          <p:nvPr/>
        </p:nvCxnSpPr>
        <p:spPr>
          <a:xfrm flipV="1">
            <a:off x="10654517" y="1864165"/>
            <a:ext cx="0" cy="894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95CDD5-03C9-4FD5-BD6C-D44DDFAD5C05}"/>
              </a:ext>
            </a:extLst>
          </p:cNvPr>
          <p:cNvCxnSpPr>
            <a:cxnSpLocks/>
          </p:cNvCxnSpPr>
          <p:nvPr/>
        </p:nvCxnSpPr>
        <p:spPr>
          <a:xfrm flipH="1">
            <a:off x="5045433" y="1864165"/>
            <a:ext cx="1" cy="912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37FA97-5353-45C4-B19A-8C835D1D8FD2}"/>
              </a:ext>
            </a:extLst>
          </p:cNvPr>
          <p:cNvCxnSpPr>
            <a:cxnSpLocks/>
          </p:cNvCxnSpPr>
          <p:nvPr/>
        </p:nvCxnSpPr>
        <p:spPr>
          <a:xfrm flipV="1">
            <a:off x="6112238" y="1864165"/>
            <a:ext cx="0" cy="912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01E2D2-1CF6-4C1B-9C75-9300C6F85B1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311879" y="2987936"/>
            <a:ext cx="8820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B53966-9FAC-49DF-B9EA-5A2E271DCE1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93168" y="2987937"/>
            <a:ext cx="4090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26B8654-C9F1-46BE-BBCE-BB02354CBBEF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rot="16200000" flipH="1">
            <a:off x="950446" y="4139746"/>
            <a:ext cx="2094859" cy="18534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26BAB5-6F73-4C69-B9F2-80391A0E3410}"/>
                  </a:ext>
                </a:extLst>
              </p:cNvPr>
              <p:cNvSpPr txBox="1"/>
              <p:nvPr/>
            </p:nvSpPr>
            <p:spPr>
              <a:xfrm>
                <a:off x="1246833" y="5736791"/>
                <a:ext cx="1395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26BAB5-6F73-4C69-B9F2-80391A0E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3" y="5736791"/>
                <a:ext cx="139519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156DD8-963C-41B4-9AD2-91ACECF1FEB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7034211" y="4370767"/>
            <a:ext cx="17629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F2F8DE3-2BB5-4B2B-AEE8-ED1BE41DADB4}"/>
              </a:ext>
            </a:extLst>
          </p:cNvPr>
          <p:cNvCxnSpPr>
            <a:cxnSpLocks/>
          </p:cNvCxnSpPr>
          <p:nvPr/>
        </p:nvCxnSpPr>
        <p:spPr>
          <a:xfrm>
            <a:off x="7034210" y="2865817"/>
            <a:ext cx="1762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956C2E-32CA-4600-B74F-F7CBEA4B0BB0}"/>
              </a:ext>
            </a:extLst>
          </p:cNvPr>
          <p:cNvCxnSpPr>
            <a:cxnSpLocks/>
          </p:cNvCxnSpPr>
          <p:nvPr/>
        </p:nvCxnSpPr>
        <p:spPr>
          <a:xfrm flipH="1">
            <a:off x="7034210" y="3105151"/>
            <a:ext cx="17629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8FE914C-2428-44D8-B32B-903BDEB54F82}"/>
                  </a:ext>
                </a:extLst>
              </p:cNvPr>
              <p:cNvSpPr/>
              <p:nvPr/>
            </p:nvSpPr>
            <p:spPr>
              <a:xfrm>
                <a:off x="10982841" y="3807884"/>
                <a:ext cx="477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8FE914C-2428-44D8-B32B-903BDEB54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841" y="3807884"/>
                <a:ext cx="47705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C5C23F-7BBF-49FE-BFB3-22536C785F69}"/>
                  </a:ext>
                </a:extLst>
              </p:cNvPr>
              <p:cNvSpPr txBox="1"/>
              <p:nvPr/>
            </p:nvSpPr>
            <p:spPr>
              <a:xfrm>
                <a:off x="3386012" y="2684590"/>
                <a:ext cx="601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C5C23F-7BBF-49FE-BFB3-22536C78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2" y="2684590"/>
                <a:ext cx="601768" cy="276999"/>
              </a:xfrm>
              <a:prstGeom prst="rect">
                <a:avLst/>
              </a:prstGeom>
              <a:blipFill>
                <a:blip r:embed="rId5"/>
                <a:stretch>
                  <a:fillRect l="-303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F589A6-A049-41B3-8B8D-549100A4F033}"/>
                  </a:ext>
                </a:extLst>
              </p:cNvPr>
              <p:cNvSpPr txBox="1"/>
              <p:nvPr/>
            </p:nvSpPr>
            <p:spPr>
              <a:xfrm>
                <a:off x="4274117" y="2048832"/>
                <a:ext cx="7389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pdate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F589A6-A049-41B3-8B8D-549100A4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17" y="2048832"/>
                <a:ext cx="738985" cy="553998"/>
              </a:xfrm>
              <a:prstGeom prst="rect">
                <a:avLst/>
              </a:prstGeom>
              <a:blipFill>
                <a:blip r:embed="rId6"/>
                <a:stretch>
                  <a:fillRect l="-4132" r="-11570"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B7F3021-2EC0-40BA-B12D-39E22F019BE6}"/>
              </a:ext>
            </a:extLst>
          </p:cNvPr>
          <p:cNvSpPr txBox="1"/>
          <p:nvPr/>
        </p:nvSpPr>
        <p:spPr>
          <a:xfrm>
            <a:off x="6079906" y="2004804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Policy </a:t>
            </a:r>
          </a:p>
          <a:p>
            <a:pPr algn="ctr"/>
            <a:r>
              <a:rPr lang="en-US" altLang="ko-KR" sz="1600" dirty="0"/>
              <a:t>gradient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D8DFD7-D203-4EC3-8213-A9AB8ED67DB9}"/>
                  </a:ext>
                </a:extLst>
              </p:cNvPr>
              <p:cNvSpPr txBox="1"/>
              <p:nvPr/>
            </p:nvSpPr>
            <p:spPr>
              <a:xfrm>
                <a:off x="5682685" y="3381173"/>
                <a:ext cx="899092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pdate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ko-KR" altLang="en-US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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D8DFD7-D203-4EC3-8213-A9AB8ED6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85" y="3381173"/>
                <a:ext cx="899092" cy="591637"/>
              </a:xfrm>
              <a:prstGeom prst="rect">
                <a:avLst/>
              </a:prstGeom>
              <a:blipFill>
                <a:blip r:embed="rId7"/>
                <a:stretch>
                  <a:fillRect l="-8784" t="-1031" r="-2703" b="-23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EE492F-FB5B-4003-B09B-5B4C7C4AEE93}"/>
                  </a:ext>
                </a:extLst>
              </p:cNvPr>
              <p:cNvSpPr txBox="1"/>
              <p:nvPr/>
            </p:nvSpPr>
            <p:spPr>
              <a:xfrm>
                <a:off x="9227598" y="3362813"/>
                <a:ext cx="952312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pdate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ko-KR" altLang="en-US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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EE492F-FB5B-4003-B09B-5B4C7C4AE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598" y="3362813"/>
                <a:ext cx="952312" cy="591637"/>
              </a:xfrm>
              <a:prstGeom prst="rect">
                <a:avLst/>
              </a:prstGeom>
              <a:blipFill>
                <a:blip r:embed="rId8"/>
                <a:stretch>
                  <a:fillRect l="-8974" t="-1031" r="-2564" b="-23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C4D835-C00C-4FF2-82DC-BD581EBC70A9}"/>
                  </a:ext>
                </a:extLst>
              </p:cNvPr>
              <p:cNvSpPr txBox="1"/>
              <p:nvPr/>
            </p:nvSpPr>
            <p:spPr>
              <a:xfrm>
                <a:off x="8904554" y="2020192"/>
                <a:ext cx="738985" cy="554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pdate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C4D835-C00C-4FF2-82DC-BD581EBC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554" y="2020192"/>
                <a:ext cx="738985" cy="554895"/>
              </a:xfrm>
              <a:prstGeom prst="rect">
                <a:avLst/>
              </a:prstGeom>
              <a:blipFill>
                <a:blip r:embed="rId9"/>
                <a:stretch>
                  <a:fillRect l="-4132" r="-11570"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AE804F6-055B-403A-B4EA-6130F8F5D614}"/>
              </a:ext>
            </a:extLst>
          </p:cNvPr>
          <p:cNvSpPr txBox="1"/>
          <p:nvPr/>
        </p:nvSpPr>
        <p:spPr>
          <a:xfrm>
            <a:off x="10634745" y="21457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Q gradient</a:t>
            </a:r>
            <a:endParaRPr lang="ko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480FFDA-0BFE-4B82-895E-F7F32FCF78DA}"/>
              </a:ext>
            </a:extLst>
          </p:cNvPr>
          <p:cNvCxnSpPr>
            <a:cxnSpLocks/>
          </p:cNvCxnSpPr>
          <p:nvPr/>
        </p:nvCxnSpPr>
        <p:spPr>
          <a:xfrm flipV="1">
            <a:off x="1893168" y="3291248"/>
            <a:ext cx="22930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5E29BB9-CCB4-4614-ACDB-DD803950C81C}"/>
                  </a:ext>
                </a:extLst>
              </p:cNvPr>
              <p:cNvSpPr/>
              <p:nvPr/>
            </p:nvSpPr>
            <p:spPr>
              <a:xfrm>
                <a:off x="2732995" y="3244334"/>
                <a:ext cx="455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5E29BB9-CCB4-4614-ACDB-DD803950C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995" y="3244334"/>
                <a:ext cx="45595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ED8E314-5E09-4F1D-8D37-07F0486C110D}"/>
              </a:ext>
            </a:extLst>
          </p:cNvPr>
          <p:cNvSpPr txBox="1"/>
          <p:nvPr/>
        </p:nvSpPr>
        <p:spPr>
          <a:xfrm>
            <a:off x="7434612" y="3099327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gradient</a:t>
            </a:r>
            <a:endParaRPr lang="ko-KR" altLang="en-US" sz="16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75E00B-557D-4949-883B-B6FFDE14FCC0}"/>
              </a:ext>
            </a:extLst>
          </p:cNvPr>
          <p:cNvSpPr/>
          <p:nvPr/>
        </p:nvSpPr>
        <p:spPr>
          <a:xfrm>
            <a:off x="10436242" y="3476393"/>
            <a:ext cx="1207210" cy="3693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TD Error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B05CE8-701A-404E-A358-1EFB50C4546F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1039847" y="3244334"/>
            <a:ext cx="0" cy="232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FE838-797F-495C-AC65-F985FA92FB0F}"/>
                  </a:ext>
                </a:extLst>
              </p:cNvPr>
              <p:cNvSpPr txBox="1"/>
              <p:nvPr/>
            </p:nvSpPr>
            <p:spPr>
              <a:xfrm>
                <a:off x="7368478" y="6303980"/>
                <a:ext cx="1395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8FE838-797F-495C-AC65-F985FA92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78" y="6303980"/>
                <a:ext cx="139519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29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참고문헌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BD5E7A-DF46-4E73-85F4-68586FE6C3F3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BFDCF5-D22B-404F-9A80-C586F975C748}"/>
              </a:ext>
            </a:extLst>
          </p:cNvPr>
          <p:cNvSpPr txBox="1"/>
          <p:nvPr/>
        </p:nvSpPr>
        <p:spPr>
          <a:xfrm>
            <a:off x="707382" y="11831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  <a:hlinkClick r:id="rId4"/>
              </a:rPr>
              <a:t>https://talkingaboutme.tistory.com/entry/RL-Policy-Gradient-Algorithms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  <a:hlinkClick r:id="rId5"/>
              </a:rPr>
              <a:t>https://lilianweng.github.io/lil-log/2018/04/08/policy-gradient-algorithms.html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Gradient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Methods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for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Reinforcement Learning with Function Approximation, Richard S. Sutton 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외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</a:rPr>
              <a:t>Advances in Neural Information Processing Systems 12 (NIPS 1999)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  <a:hlinkClick r:id="rId6"/>
              </a:rPr>
              <a:t>https://zoomkoding.github.io/%EA%B0%95%ED%99%94%ED%95%99%EC%8A%B5/2019/08/07/RL-5.html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  <a:hlinkClick r:id="rId7"/>
              </a:rPr>
              <a:t>https://wnthqmffhrm.tistory.com/19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Continuous control with deep reinforcement learning, Timothy P. </a:t>
            </a:r>
            <a:r>
              <a:rPr lang="en-US" altLang="ko-KR" sz="1400" dirty="0" err="1">
                <a:solidFill>
                  <a:schemeClr val="tx1"/>
                </a:solidFill>
              </a:rPr>
              <a:t>Lillicrap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외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</a:rPr>
              <a:t>, arXiv preprint arXiv:1509.02971 (2015)</a:t>
            </a: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hlinkClick r:id="rId8"/>
              </a:rPr>
              <a:t>http://wiki.hash.kr/index.php/DDPG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파이썬과 케라스로 배우는 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위키북스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수학으로 풀어보는 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원리와 알고리즘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위키북스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/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심층강화학습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특강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위키북스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31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>
            <a:extLst>
              <a:ext uri="{FF2B5EF4-FFF2-40B4-BE49-F238E27FC236}">
                <a16:creationId xmlns:a16="http://schemas.microsoft.com/office/drawing/2014/main" id="{1BD29E0C-3163-449A-9F3E-48E52B6F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01119"/>
            <a:ext cx="12192000" cy="1655762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DBEE3-6CAE-4BB0-B595-E2528776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08" y="626301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2FDB4B-9871-442E-83D3-A4AA0586DEFB}"/>
              </a:ext>
            </a:extLst>
          </p:cNvPr>
          <p:cNvSpPr txBox="1"/>
          <p:nvPr/>
        </p:nvSpPr>
        <p:spPr>
          <a:xfrm>
            <a:off x="554982" y="917023"/>
            <a:ext cx="11089621" cy="5586414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Policy-based Reinforcement Learning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Policy-based Reinforcement Learning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은 가치함수를 토대로 행동을 선택하지 않고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상태에 따라 바로 행동을 선택한다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Policy-based Reinforcement Learning</a:t>
            </a:r>
            <a:r>
              <a:rPr lang="ko-KR" altLang="en-US" sz="1400" dirty="0">
                <a:ea typeface="맑은 고딕"/>
              </a:rPr>
              <a:t>은 위 그림에서의 인공신경망이 정책을 근사합니다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따라서 인공신경망의 입력은 상태가 되고 출력은 각 행동을 할 확률이 됩니다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5154BC-5502-473A-8428-5F3FF567F5AC}"/>
              </a:ext>
            </a:extLst>
          </p:cNvPr>
          <p:cNvSpPr/>
          <p:nvPr/>
        </p:nvSpPr>
        <p:spPr>
          <a:xfrm>
            <a:off x="4618857" y="2024747"/>
            <a:ext cx="2826767" cy="3151809"/>
          </a:xfrm>
          <a:prstGeom prst="roundRect">
            <a:avLst>
              <a:gd name="adj" fmla="val 742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682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Policy Gradient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Policy-based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Reinforcement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F29907-2E7A-4735-8FAD-EA52DA1EC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48567"/>
              </p:ext>
            </p:extLst>
          </p:nvPr>
        </p:nvGraphicFramePr>
        <p:xfrm>
          <a:off x="3170336" y="2134224"/>
          <a:ext cx="43128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81">
                  <a:extLst>
                    <a:ext uri="{9D8B030D-6E8A-4147-A177-3AD203B41FA5}">
                      <a16:colId xmlns:a16="http://schemas.microsoft.com/office/drawing/2014/main" val="130438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8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2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6096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4DFE02D-5E86-400A-B8C6-85A009839599}"/>
              </a:ext>
            </a:extLst>
          </p:cNvPr>
          <p:cNvSpPr/>
          <p:nvPr/>
        </p:nvSpPr>
        <p:spPr>
          <a:xfrm>
            <a:off x="3839649" y="3405313"/>
            <a:ext cx="541176" cy="4245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C3C6AF-086C-4BB5-81F1-E0D41577B49F}"/>
              </a:ext>
            </a:extLst>
          </p:cNvPr>
          <p:cNvSpPr/>
          <p:nvPr/>
        </p:nvSpPr>
        <p:spPr>
          <a:xfrm>
            <a:off x="4861249" y="2134224"/>
            <a:ext cx="541176" cy="2966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07E8AAE-9126-46EF-89DD-6CDF8208E25A}"/>
              </a:ext>
            </a:extLst>
          </p:cNvPr>
          <p:cNvSpPr/>
          <p:nvPr/>
        </p:nvSpPr>
        <p:spPr>
          <a:xfrm>
            <a:off x="5761653" y="2476038"/>
            <a:ext cx="541176" cy="22830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717695-AEF5-453D-B928-DAB4E3884A32}"/>
              </a:ext>
            </a:extLst>
          </p:cNvPr>
          <p:cNvSpPr/>
          <p:nvPr/>
        </p:nvSpPr>
        <p:spPr>
          <a:xfrm>
            <a:off x="6662055" y="2785606"/>
            <a:ext cx="541176" cy="1663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DAB8D4E-16FA-4C6A-8C89-AF8EEFEDA18C}"/>
              </a:ext>
            </a:extLst>
          </p:cNvPr>
          <p:cNvSpPr/>
          <p:nvPr/>
        </p:nvSpPr>
        <p:spPr>
          <a:xfrm>
            <a:off x="7683656" y="3405313"/>
            <a:ext cx="541176" cy="4245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C558D8-2506-4A72-98BA-043F80964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50377"/>
              </p:ext>
            </p:extLst>
          </p:nvPr>
        </p:nvGraphicFramePr>
        <p:xfrm>
          <a:off x="8462863" y="2875904"/>
          <a:ext cx="4312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81">
                  <a:extLst>
                    <a:ext uri="{9D8B030D-6E8A-4147-A177-3AD203B41FA5}">
                      <a16:colId xmlns:a16="http://schemas.microsoft.com/office/drawing/2014/main" val="19877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4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74232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69EA4B20-3DF4-4244-999A-0523A82B7DCA}"/>
              </a:ext>
            </a:extLst>
          </p:cNvPr>
          <p:cNvSpPr/>
          <p:nvPr/>
        </p:nvSpPr>
        <p:spPr>
          <a:xfrm>
            <a:off x="4954555" y="2326567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43B1E9-30AD-4F9D-B7B4-75EDC8C4658F}"/>
              </a:ext>
            </a:extLst>
          </p:cNvPr>
          <p:cNvSpPr/>
          <p:nvPr/>
        </p:nvSpPr>
        <p:spPr>
          <a:xfrm>
            <a:off x="4954555" y="2778584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DE91E87-017D-4ADD-8846-6EB0B33C01FD}"/>
              </a:ext>
            </a:extLst>
          </p:cNvPr>
          <p:cNvSpPr/>
          <p:nvPr/>
        </p:nvSpPr>
        <p:spPr>
          <a:xfrm>
            <a:off x="4954555" y="3230601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345DF2-9A80-4C52-A0AA-C60E4841D1D2}"/>
              </a:ext>
            </a:extLst>
          </p:cNvPr>
          <p:cNvSpPr/>
          <p:nvPr/>
        </p:nvSpPr>
        <p:spPr>
          <a:xfrm>
            <a:off x="4954555" y="3682618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12630A8-E0CC-48B8-BFD1-CA86DECDD01B}"/>
              </a:ext>
            </a:extLst>
          </p:cNvPr>
          <p:cNvSpPr/>
          <p:nvPr/>
        </p:nvSpPr>
        <p:spPr>
          <a:xfrm>
            <a:off x="4954554" y="4134635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AD809B-0F75-4C5B-934D-F25ADFEE4EE9}"/>
              </a:ext>
            </a:extLst>
          </p:cNvPr>
          <p:cNvSpPr/>
          <p:nvPr/>
        </p:nvSpPr>
        <p:spPr>
          <a:xfrm>
            <a:off x="4954553" y="4586654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47A2EF-E8A1-44AE-A9D5-E8428DFC6679}"/>
              </a:ext>
            </a:extLst>
          </p:cNvPr>
          <p:cNvSpPr/>
          <p:nvPr/>
        </p:nvSpPr>
        <p:spPr>
          <a:xfrm>
            <a:off x="5854960" y="2792058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2EBCEC6-D6CE-4746-AD51-A7E1C0CDCE6B}"/>
              </a:ext>
            </a:extLst>
          </p:cNvPr>
          <p:cNvSpPr/>
          <p:nvPr/>
        </p:nvSpPr>
        <p:spPr>
          <a:xfrm>
            <a:off x="5854960" y="3244075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F6A5C3-9BB4-4FAE-92BD-E36AE055D05C}"/>
              </a:ext>
            </a:extLst>
          </p:cNvPr>
          <p:cNvSpPr/>
          <p:nvPr/>
        </p:nvSpPr>
        <p:spPr>
          <a:xfrm>
            <a:off x="5854960" y="3696092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E14D6D-CC14-428D-B237-6FB31BAD6B11}"/>
              </a:ext>
            </a:extLst>
          </p:cNvPr>
          <p:cNvSpPr/>
          <p:nvPr/>
        </p:nvSpPr>
        <p:spPr>
          <a:xfrm>
            <a:off x="5854960" y="4148111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799524-5E14-4CD9-B586-8B588F5FC6E2}"/>
              </a:ext>
            </a:extLst>
          </p:cNvPr>
          <p:cNvSpPr/>
          <p:nvPr/>
        </p:nvSpPr>
        <p:spPr>
          <a:xfrm>
            <a:off x="6755361" y="3019449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3060E3-376F-43C2-8E66-1135B6908A4A}"/>
              </a:ext>
            </a:extLst>
          </p:cNvPr>
          <p:cNvSpPr/>
          <p:nvPr/>
        </p:nvSpPr>
        <p:spPr>
          <a:xfrm>
            <a:off x="6755361" y="3471466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300E0C-1395-4567-8C39-C67B0D5F543E}"/>
              </a:ext>
            </a:extLst>
          </p:cNvPr>
          <p:cNvSpPr/>
          <p:nvPr/>
        </p:nvSpPr>
        <p:spPr>
          <a:xfrm>
            <a:off x="6755361" y="3923483"/>
            <a:ext cx="354563" cy="345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CAC7C-EBCF-4AFC-AAB1-9B237AD4F3DD}"/>
              </a:ext>
            </a:extLst>
          </p:cNvPr>
          <p:cNvSpPr txBox="1"/>
          <p:nvPr/>
        </p:nvSpPr>
        <p:spPr>
          <a:xfrm>
            <a:off x="2502785" y="5176556"/>
            <a:ext cx="1766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Input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State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Vector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6B792-CCFE-462A-913F-2BE4D37F3B58}"/>
              </a:ext>
            </a:extLst>
          </p:cNvPr>
          <p:cNvSpPr txBox="1"/>
          <p:nvPr/>
        </p:nvSpPr>
        <p:spPr>
          <a:xfrm>
            <a:off x="5527396" y="51962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인공신경망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8C897-8022-4E91-A142-D5BA8D4FB6C2}"/>
              </a:ext>
            </a:extLst>
          </p:cNvPr>
          <p:cNvSpPr txBox="1"/>
          <p:nvPr/>
        </p:nvSpPr>
        <p:spPr>
          <a:xfrm>
            <a:off x="7436015" y="4389568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Output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각 </a:t>
            </a:r>
            <a:r>
              <a:rPr lang="en-US" altLang="ko-KR" sz="1200" b="1" dirty="0"/>
              <a:t>Action</a:t>
            </a:r>
            <a:r>
              <a:rPr lang="ko-KR" altLang="en-US" sz="1200" b="1" dirty="0"/>
              <a:t>을 취할 확률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활성함수 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Softmax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4BA47D-BF54-4FBD-A6D5-578C391F3E9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402425" y="3617584"/>
            <a:ext cx="359228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3FAA374-9B50-4F26-8A6F-DF0D8A95570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302829" y="3617585"/>
            <a:ext cx="35922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02FDB4B-9871-442E-83D3-A4AA0586DEFB}"/>
                  </a:ext>
                </a:extLst>
              </p:cNvPr>
              <p:cNvSpPr txBox="1"/>
              <p:nvPr/>
            </p:nvSpPr>
            <p:spPr>
              <a:xfrm>
                <a:off x="554982" y="917023"/>
                <a:ext cx="11089621" cy="5651728"/>
              </a:xfrm>
              <a:prstGeom prst="rect">
                <a:avLst/>
              </a:prstGeom>
            </p:spPr>
            <p:txBody>
              <a:bodyPr vert="horz" lIns="0" tIns="45720" rIns="0" bIns="45720">
                <a:noAutofit/>
              </a:bodyPr>
              <a:lstStyle>
                <a:lvl1pPr marL="0" indent="0" algn="l" rtl="0" eaLnBrk="0" fontAlgn="base" hangingPunct="0">
                  <a:spcBef>
                    <a:spcPts val="200"/>
                  </a:spcBef>
                  <a:spcAft>
                    <a:spcPts val="200"/>
                  </a:spcAft>
                  <a:buClr>
                    <a:schemeClr val="tx2"/>
                  </a:buClr>
                  <a:buFont typeface="Times"/>
                  <a:defRPr lang="ko-KR" altLang="en-US" sz="1800" b="1" kern="1200" spc="-60" dirty="0">
                    <a:ln w="9525">
                      <a:solidFill>
                        <a:srgbClr val="3C3C3C">
                          <a:alpha val="0"/>
                        </a:srgbClr>
                      </a:solidFill>
                    </a:ln>
                    <a:solidFill>
                      <a:srgbClr val="002060"/>
                    </a:solidFill>
                    <a:latin typeface="맑은 고딕"/>
                    <a:ea typeface="+mn-ea"/>
                    <a:cs typeface="+mn-cs"/>
                  </a:defRPr>
                </a:lvl1pPr>
                <a:lvl2pPr marL="6778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Times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7438" indent="-230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97013" indent="-230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Times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05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733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7305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877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449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285750" lvl="0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+mn-lt"/>
                    <a:ea typeface="맑은 고딕"/>
                  </a:rPr>
                  <a:t>Policy Gradient</a:t>
                </a: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dirty="0">
                    <a:solidFill>
                      <a:schemeClr val="tx1"/>
                    </a:solidFill>
                    <a:ea typeface="맑은 고딕"/>
                  </a:rPr>
                  <a:t>강화학습의 목적은 누적 보상을 최대로 하는 </a:t>
                </a:r>
                <a:r>
                  <a:rPr lang="en-US" altLang="ko-KR" sz="1400" dirty="0">
                    <a:ea typeface="맑은 고딕"/>
                  </a:rPr>
                  <a:t>Optimal Policy</a:t>
                </a:r>
                <a:r>
                  <a:rPr lang="ko-KR" altLang="en-US" sz="1400" dirty="0">
                    <a:ea typeface="맑은 고딕"/>
                  </a:rPr>
                  <a:t>를 찾는 것이다</a:t>
                </a: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.</a:t>
                </a: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Policy</a:t>
                </a:r>
                <a:r>
                  <a:rPr lang="ko-KR" altLang="en-US" sz="1400" dirty="0">
                    <a:solidFill>
                      <a:schemeClr val="tx1"/>
                    </a:solidFill>
                    <a:ea typeface="맑은 고딕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Gradient</a:t>
                </a:r>
                <a:r>
                  <a:rPr lang="ko-KR" altLang="en-US" sz="1400" dirty="0">
                    <a:solidFill>
                      <a:schemeClr val="tx1"/>
                    </a:solidFill>
                    <a:ea typeface="맑은 고딕"/>
                  </a:rPr>
                  <a:t>는 </a:t>
                </a:r>
                <a:r>
                  <a:rPr lang="en-US" altLang="ko-KR" sz="1400" dirty="0">
                    <a:ea typeface="맑은 고딕"/>
                  </a:rPr>
                  <a:t>π</a:t>
                </a:r>
                <a:r>
                  <a:rPr lang="ko-KR" altLang="en-US" sz="1400" dirty="0">
                    <a:ea typeface="맑은 고딕"/>
                  </a:rPr>
                  <a:t>라고 표현되는 </a:t>
                </a:r>
                <a:r>
                  <a:rPr lang="en-US" altLang="ko-KR" sz="1400" dirty="0">
                    <a:ea typeface="맑은 고딕"/>
                  </a:rPr>
                  <a:t>Policy</a:t>
                </a:r>
                <a:r>
                  <a:rPr lang="ko-KR" altLang="en-US" sz="1400" dirty="0">
                    <a:ea typeface="맑은 고딕"/>
                  </a:rPr>
                  <a:t>를</a:t>
                </a:r>
                <a:r>
                  <a:rPr lang="en-US" altLang="ko-KR" sz="1400" dirty="0">
                    <a:ea typeface="맑은 고딕"/>
                  </a:rPr>
                  <a:t> </a:t>
                </a:r>
                <a:r>
                  <a:rPr lang="ko-KR" altLang="en-US" sz="1400" dirty="0">
                    <a:ea typeface="맑은 고딕"/>
                  </a:rPr>
                  <a:t>직접적으로 모델링하고 최적화하는데 주력한다</a:t>
                </a:r>
                <a:r>
                  <a:rPr lang="en-US" altLang="ko-KR" sz="1400" dirty="0">
                    <a:ea typeface="맑은 고딕"/>
                  </a:rPr>
                  <a:t>. </a:t>
                </a:r>
                <a:r>
                  <a:rPr lang="ko-KR" altLang="en-US" sz="1400" dirty="0">
                    <a:ea typeface="맑은 고딕"/>
                  </a:rPr>
                  <a:t>이 때</a:t>
                </a:r>
                <a:r>
                  <a:rPr lang="en-US" altLang="ko-KR" sz="1400" dirty="0">
                    <a:ea typeface="맑은 고딕"/>
                  </a:rPr>
                  <a:t>,</a:t>
                </a:r>
                <a:r>
                  <a:rPr lang="ko-KR" altLang="en-US" sz="1400" dirty="0">
                    <a:ea typeface="맑은 고딕"/>
                  </a:rPr>
                  <a:t> </a:t>
                </a:r>
                <a:r>
                  <a:rPr lang="en-US" altLang="ko-KR" sz="1400" dirty="0">
                    <a:ea typeface="맑은 고딕"/>
                  </a:rPr>
                  <a:t>π</a:t>
                </a:r>
                <a:r>
                  <a:rPr lang="ko-KR" altLang="en-US" sz="1400" dirty="0">
                    <a:ea typeface="맑은 고딕"/>
                  </a:rPr>
                  <a:t>는 정책 신경망으로 찾기 때문에</a:t>
                </a:r>
                <a:r>
                  <a:rPr lang="en-US" altLang="ko-KR" sz="1400" dirty="0">
                    <a:ea typeface="맑은 고딕"/>
                  </a:rPr>
                  <a:t> </a:t>
                </a:r>
                <a:r>
                  <a:rPr lang="el-GR" altLang="ko-KR" sz="1400" dirty="0">
                    <a:ea typeface="맑은 고딕"/>
                  </a:rPr>
                  <a:t>θ</a:t>
                </a:r>
                <a:r>
                  <a:rPr lang="ko-KR" altLang="en-US" sz="1400" dirty="0">
                    <a:ea typeface="맑은 고딕"/>
                  </a:rPr>
                  <a:t>라는 정책 신경망의 가중치 값으로 표현된다</a:t>
                </a:r>
                <a:r>
                  <a:rPr lang="en-US" altLang="ko-KR" sz="1400" dirty="0">
                    <a:ea typeface="맑은 고딕"/>
                  </a:rPr>
                  <a:t>.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맑은 고딕"/>
                  </a:rPr>
                  <a:t>   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(Policy</a:t>
                </a:r>
                <a14:m>
                  <m:oMath xmlns:m="http://schemas.openxmlformats.org/officeDocument/2006/math">
                    <m:r>
                      <a:rPr lang="en-US" altLang="ko-KR" sz="1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)</a:t>
                </a:r>
                <a:endParaRPr lang="en-US" altLang="ko-KR" sz="1400" b="1" dirty="0">
                  <a:ea typeface="맑은 고딕"/>
                </a:endParaRPr>
              </a:p>
              <a:p>
                <a:pPr lvl="1" indent="0" latinLnBrk="0">
                  <a:lnSpc>
                    <a:spcPct val="150000"/>
                  </a:lnSpc>
                  <a:buClrTx/>
                  <a:buNone/>
                  <a:defRPr/>
                </a:pPr>
                <a:endParaRPr lang="en-US" altLang="ko-KR" sz="1400" dirty="0">
                  <a:ea typeface="맑은 고딕"/>
                </a:endParaRP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Policy Grad</a:t>
                </a:r>
                <a:r>
                  <a:rPr lang="en-US" altLang="ko-KR" sz="1400" dirty="0">
                    <a:ea typeface="맑은 고딕"/>
                  </a:rPr>
                  <a:t>ient</a:t>
                </a:r>
                <a:r>
                  <a:rPr lang="ko-KR" altLang="en-US" sz="1400" dirty="0">
                    <a:ea typeface="맑은 고딕"/>
                  </a:rPr>
                  <a:t>의 목적함수</a:t>
                </a:r>
                <a:r>
                  <a:rPr lang="en-US" altLang="ko-KR" sz="1400" dirty="0">
                    <a:ea typeface="맑은 고딕"/>
                  </a:rPr>
                  <a:t>(Reward Function)</a:t>
                </a:r>
                <a:r>
                  <a:rPr lang="ko-KR" altLang="en-US" sz="1400" dirty="0">
                    <a:ea typeface="맑은 고딕"/>
                  </a:rPr>
                  <a:t>는 </a:t>
                </a:r>
                <a:r>
                  <a:rPr lang="en-US" altLang="ko-KR" sz="1400" dirty="0">
                    <a:ea typeface="맑은 고딕"/>
                  </a:rPr>
                  <a:t>J(</a:t>
                </a:r>
                <a:r>
                  <a:rPr lang="el-GR" altLang="ko-KR" sz="1400" dirty="0">
                    <a:ea typeface="맑은 고딕"/>
                  </a:rPr>
                  <a:t>θ</a:t>
                </a:r>
                <a:r>
                  <a:rPr lang="en-US" altLang="ko-KR" sz="1400" dirty="0">
                    <a:ea typeface="맑은 고딕"/>
                  </a:rPr>
                  <a:t>)</a:t>
                </a:r>
                <a:r>
                  <a:rPr lang="ko-KR" altLang="en-US" sz="1400" dirty="0">
                    <a:ea typeface="맑은 고딕"/>
                  </a:rPr>
                  <a:t>로 표현되며</a:t>
                </a:r>
                <a:r>
                  <a:rPr lang="en-US" altLang="ko-KR" sz="1400" dirty="0">
                    <a:ea typeface="맑은 고딕"/>
                  </a:rPr>
                  <a:t> </a:t>
                </a:r>
                <a:r>
                  <a:rPr lang="ko-KR" altLang="en-US" sz="1400" dirty="0">
                    <a:ea typeface="맑은 고딕"/>
                  </a:rPr>
                  <a:t>그 식은 아래와 같다</a:t>
                </a:r>
                <a:r>
                  <a:rPr lang="en-US" altLang="ko-KR" sz="1400" dirty="0">
                    <a:ea typeface="맑은 고딕"/>
                  </a:rPr>
                  <a:t>.</a:t>
                </a: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endParaRPr lang="en-US" altLang="ko-KR" sz="1400" dirty="0">
                  <a:solidFill>
                    <a:schemeClr val="tx1"/>
                  </a:solidFill>
                  <a:ea typeface="맑은 고딕"/>
                </a:endParaRP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endParaRPr lang="en-US" altLang="ko-KR" sz="1400" dirty="0">
                  <a:ea typeface="맑은 고딕"/>
                </a:endParaRP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endParaRPr lang="en-US" altLang="ko-KR" sz="1400" dirty="0">
                  <a:solidFill>
                    <a:schemeClr val="tx1"/>
                  </a:solidFill>
                  <a:ea typeface="맑은 고딕"/>
                </a:endParaRP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dirty="0">
                    <a:solidFill>
                      <a:schemeClr val="tx1"/>
                    </a:solidFill>
                    <a:ea typeface="맑은 고딕"/>
                  </a:rPr>
                  <a:t>위 목적함수를 최적화하는 방법은 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J(</a:t>
                </a:r>
                <a:r>
                  <a:rPr lang="el-GR" altLang="ko-KR" sz="1400" b="1" dirty="0">
                    <a:solidFill>
                      <a:srgbClr val="FF0000"/>
                    </a:solidFill>
                    <a:ea typeface="맑은 고딕"/>
                  </a:rPr>
                  <a:t>θ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)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맑은 고딕"/>
                  </a:rPr>
                  <a:t>를 미분해서 그 </a:t>
                </a:r>
                <a:r>
                  <a:rPr lang="ko-KR" altLang="en-US" sz="1400" b="1" dirty="0" err="1">
                    <a:solidFill>
                      <a:srgbClr val="FF0000"/>
                    </a:solidFill>
                    <a:ea typeface="맑은 고딕"/>
                  </a:rPr>
                  <a:t>미분값에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맑은 고딕"/>
                  </a:rPr>
                  <a:t> 따라 정책을 업데이트하는 것</a:t>
                </a:r>
                <a:endParaRPr lang="en-US" altLang="ko-KR" sz="1400" b="1" dirty="0">
                  <a:solidFill>
                    <a:srgbClr val="FF0000"/>
                  </a:solidFill>
                  <a:ea typeface="맑은 고딕"/>
                </a:endParaRPr>
              </a:p>
              <a:p>
                <a:pPr marL="1258888" lvl="2" indent="-171450" latinLnBrk="0">
                  <a:lnSpc>
                    <a:spcPct val="150000"/>
                  </a:lnSpc>
                  <a:buClrTx/>
                  <a:buFont typeface="Wingdings" panose="05000000000000000000" pitchFamily="2" charset="2"/>
                  <a:buChar char="à"/>
                  <a:defRPr/>
                </a:pPr>
                <a:r>
                  <a:rPr lang="ko-KR" altLang="en-US" sz="1200" dirty="0">
                    <a:solidFill>
                      <a:schemeClr val="tx1"/>
                    </a:solidFill>
                    <a:ea typeface="맑은 고딕"/>
                  </a:rPr>
                  <a:t>여기서          는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맑은 고딕"/>
                  </a:rPr>
                  <a:t>s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맑은 고딕"/>
                  </a:rPr>
                  <a:t>라는 상태에 에이전트가 있을 확률이다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맑은 고딕"/>
                  </a:rPr>
                  <a:t>.</a:t>
                </a:r>
                <a:endParaRPr lang="en-US" altLang="ko-KR" sz="1400" dirty="0">
                  <a:ea typeface="맑은 고딕"/>
                </a:endParaRPr>
              </a:p>
              <a:p>
                <a:pPr marL="1668463" lvl="3" indent="-171450" latinLnBrk="0">
                  <a:lnSpc>
                    <a:spcPct val="150000"/>
                  </a:lnSpc>
                  <a:buClrTx/>
                  <a:buFont typeface="Wingdings" panose="05000000000000000000" pitchFamily="2" charset="2"/>
                  <a:buChar char="à"/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ea typeface="맑은 고딕"/>
                    <a:sym typeface="Wingdings" panose="05000000000000000000" pitchFamily="2" charset="2"/>
                  </a:rPr>
                  <a:t>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200" dirty="0" err="1">
                    <a:solidFill>
                      <a:schemeClr val="tx1"/>
                    </a:solidFill>
                    <a:ea typeface="맑은 고딕"/>
                  </a:rPr>
                  <a:t>를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맑은 고딕"/>
                  </a:rPr>
                  <a:t> 가진 상태의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맑은 고딕"/>
                  </a:rPr>
                  <a:t>Markov Chain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맑은 고딕"/>
                  </a:rPr>
                  <a:t>에 대한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맑은 고딕"/>
                  </a:rPr>
                  <a:t>Stationary distribution(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맑은 고딕"/>
                  </a:rPr>
                  <a:t>상태 분포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맑은 고딕"/>
                  </a:rPr>
                  <a:t>)</a:t>
                </a:r>
              </a:p>
              <a:p>
                <a:pPr marL="1668463" lvl="3" indent="-171450" latinLnBrk="0">
                  <a:lnSpc>
                    <a:spcPct val="150000"/>
                  </a:lnSpc>
                  <a:buClrTx/>
                  <a:buFont typeface="Wingdings" panose="05000000000000000000" pitchFamily="2" charset="2"/>
                  <a:buChar char="à"/>
                  <a:defRPr/>
                </a:pPr>
                <a:endParaRPr lang="en-US" altLang="ko-KR" sz="1200" dirty="0">
                  <a:ea typeface="맑은 고딕"/>
                </a:endParaRP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dirty="0">
                    <a:ea typeface="맑은 고딕"/>
                  </a:rPr>
                  <a:t>정책 기반 강화학습의 목표는 </a:t>
                </a:r>
                <a:r>
                  <a:rPr lang="en-US" altLang="ko-KR" sz="1400" dirty="0">
                    <a:ea typeface="맑은 고딕"/>
                  </a:rPr>
                  <a:t>Maximize J(</a:t>
                </a:r>
                <a:r>
                  <a:rPr lang="el-GR" altLang="ko-KR" sz="1400" dirty="0">
                    <a:ea typeface="맑은 고딕"/>
                  </a:rPr>
                  <a:t>θ</a:t>
                </a:r>
                <a:r>
                  <a:rPr lang="en-US" altLang="ko-KR" sz="1400" dirty="0">
                    <a:ea typeface="맑은 고딕"/>
                  </a:rPr>
                  <a:t>)</a:t>
                </a:r>
                <a:r>
                  <a:rPr lang="ko-KR" altLang="en-US" sz="1400" dirty="0">
                    <a:ea typeface="맑은 고딕"/>
                  </a:rPr>
                  <a:t>이므로 경사가 올라가야 한다</a:t>
                </a:r>
                <a:r>
                  <a:rPr lang="en-US" altLang="ko-KR" sz="1400" dirty="0">
                    <a:ea typeface="맑은 고딕"/>
                  </a:rPr>
                  <a:t>. 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(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맑은 고딕"/>
                  </a:rPr>
                  <a:t>경사 </a:t>
                </a:r>
                <a:r>
                  <a:rPr lang="ko-KR" altLang="en-US" sz="1400" b="1" dirty="0" err="1">
                    <a:solidFill>
                      <a:srgbClr val="FF0000"/>
                    </a:solidFill>
                    <a:ea typeface="맑은 고딕"/>
                  </a:rPr>
                  <a:t>상승법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맑은 고딕"/>
                  </a:rPr>
                  <a:t> 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(Gradient Ascent))</a:t>
                </a:r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02FDB4B-9871-442E-83D3-A4AA0586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2" y="917023"/>
                <a:ext cx="11089621" cy="5651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439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Policy Gradient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Policy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Gradient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C45340F-BF12-4066-9AE2-E64E84FD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0" y="3304348"/>
            <a:ext cx="4457700" cy="6286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994B6BC-3F47-4C0E-AA92-E48585164D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837" t="17108" r="36744" b="36881"/>
          <a:stretch/>
        </p:blipFill>
        <p:spPr>
          <a:xfrm>
            <a:off x="2383184" y="4616072"/>
            <a:ext cx="419879" cy="2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2FDB4B-9871-442E-83D3-A4AA0586DEFB}"/>
              </a:ext>
            </a:extLst>
          </p:cNvPr>
          <p:cNvSpPr txBox="1"/>
          <p:nvPr/>
        </p:nvSpPr>
        <p:spPr>
          <a:xfrm>
            <a:off x="554982" y="917023"/>
            <a:ext cx="11108283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Policy Gradient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 식을 미분하면 아래와 같은 식이 최종적으로 도출된다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위 식에서 나온 </a:t>
            </a:r>
            <a:r>
              <a:rPr lang="ko-KR" altLang="en-US" sz="1400" dirty="0" err="1">
                <a:ea typeface="맑은 고딕"/>
              </a:rPr>
              <a:t>기댓값은</a:t>
            </a:r>
            <a:r>
              <a:rPr lang="ko-KR" altLang="en-US" sz="1400" dirty="0">
                <a:ea typeface="맑은 고딕"/>
              </a:rPr>
              <a:t> 샘플링으로 대체할 수 있으며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결국 에이전트가 정책신경망을 업데이트하기 위해 구해야 하는 식은 다음과 같다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위 식을 구한다면 정책 신경망의 계수는 경사상승법에 의해 업데이트할 수 있다</a:t>
            </a:r>
            <a:r>
              <a:rPr lang="en-US" altLang="ko-KR" sz="1400" dirty="0">
                <a:ea typeface="맑은 고딕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DD2963-4AD6-4BEA-8782-B238C44EE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34" y="2557010"/>
            <a:ext cx="3833532" cy="628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D85119-F0C7-45A3-B476-60421B08F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0" y="1450685"/>
            <a:ext cx="4457700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A3D3BE-8596-443D-B853-C24461BA1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08" t="27670" r="4929" b="20382"/>
          <a:stretch/>
        </p:blipFill>
        <p:spPr>
          <a:xfrm>
            <a:off x="5059429" y="4095446"/>
            <a:ext cx="2099388" cy="326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6BE1B-6F00-4E29-8AFF-E9052A20DA80}"/>
              </a:ext>
            </a:extLst>
          </p:cNvPr>
          <p:cNvSpPr txBox="1"/>
          <p:nvPr/>
        </p:nvSpPr>
        <p:spPr>
          <a:xfrm>
            <a:off x="4870803" y="5796511"/>
            <a:ext cx="2476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Policy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Gradient</a:t>
            </a:r>
            <a:r>
              <a:rPr lang="ko-KR" altLang="en-US" sz="1200" b="1" dirty="0"/>
              <a:t>의 </a:t>
            </a:r>
            <a:r>
              <a:rPr lang="el-GR" altLang="ko-KR" sz="1200" b="1" dirty="0">
                <a:ea typeface="맑은 고딕"/>
              </a:rPr>
              <a:t>θ</a:t>
            </a:r>
            <a:r>
              <a:rPr lang="en-US" altLang="ko-KR" sz="1200" b="1" dirty="0">
                <a:ea typeface="맑은 고딕"/>
              </a:rPr>
              <a:t> </a:t>
            </a:r>
            <a:r>
              <a:rPr lang="ko-KR" altLang="en-US" sz="1200" b="1" dirty="0"/>
              <a:t>업데이트 식</a:t>
            </a:r>
          </a:p>
        </p:txBody>
      </p:sp>
      <p:pic>
        <p:nvPicPr>
          <p:cNvPr id="1028" name="Picture 4" descr="강화학습 입문) 5. 강화학습 심화:폴리시 그레이디언트(Policy Gradient)">
            <a:extLst>
              <a:ext uri="{FF2B5EF4-FFF2-40B4-BE49-F238E27FC236}">
                <a16:creationId xmlns:a16="http://schemas.microsoft.com/office/drawing/2014/main" id="{D44A94C0-EA0C-4CFE-A8EE-8AFDCF3A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50" y="5342005"/>
            <a:ext cx="5674346" cy="3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1725FB-E2BF-4649-A668-988E75B175EA}"/>
              </a:ext>
            </a:extLst>
          </p:cNvPr>
          <p:cNvSpPr txBox="1"/>
          <p:nvPr/>
        </p:nvSpPr>
        <p:spPr>
          <a:xfrm>
            <a:off x="980309" y="136390"/>
            <a:ext cx="439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Policy Gradient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Policy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Gradient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0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2FDB4B-9871-442E-83D3-A4AA0586DEFB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Policy Gradient Algorithm - REINFORCE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 식에서 문제가 발생하는데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현재 에이전트는 정책만 가지고 있지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Q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함수를 가지고 있지 않다는 것이다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이를 해결하기 위해</a:t>
            </a:r>
            <a:r>
              <a:rPr lang="en-US" altLang="ko-KR" sz="1400" dirty="0">
                <a:ea typeface="맑은 고딕"/>
              </a:rPr>
              <a:t> Q</a:t>
            </a:r>
            <a:r>
              <a:rPr lang="ko-KR" altLang="en-US" sz="1400" dirty="0">
                <a:ea typeface="맑은 고딕"/>
              </a:rPr>
              <a:t>함수를 근사할 수 있는 </a:t>
            </a:r>
            <a:r>
              <a:rPr lang="ko-KR" altLang="en-US" sz="1400" dirty="0" err="1">
                <a:ea typeface="맑은 고딕"/>
              </a:rPr>
              <a:t>반환값으로</a:t>
            </a:r>
            <a:r>
              <a:rPr lang="ko-KR" altLang="en-US" sz="1400" dirty="0">
                <a:ea typeface="맑은 고딕"/>
              </a:rPr>
              <a:t> 대체한다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413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Policy Gradient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REINFORCE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F38B5D-B9CA-4B4F-A82A-0AAC387FCA06}"/>
              </a:ext>
            </a:extLst>
          </p:cNvPr>
          <p:cNvSpPr txBox="1"/>
          <p:nvPr/>
        </p:nvSpPr>
        <p:spPr>
          <a:xfrm>
            <a:off x="4870803" y="2045592"/>
            <a:ext cx="2476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Policy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Gradient</a:t>
            </a:r>
            <a:r>
              <a:rPr lang="ko-KR" altLang="en-US" sz="1200" b="1" dirty="0"/>
              <a:t>의 </a:t>
            </a:r>
            <a:r>
              <a:rPr lang="el-GR" altLang="ko-KR" sz="1200" b="1" dirty="0">
                <a:ea typeface="맑은 고딕"/>
              </a:rPr>
              <a:t>θ</a:t>
            </a:r>
            <a:r>
              <a:rPr lang="en-US" altLang="ko-KR" sz="1200" b="1" dirty="0">
                <a:ea typeface="맑은 고딕"/>
              </a:rPr>
              <a:t> </a:t>
            </a:r>
            <a:r>
              <a:rPr lang="ko-KR" altLang="en-US" sz="1200" b="1" dirty="0"/>
              <a:t>업데이트 식</a:t>
            </a:r>
          </a:p>
        </p:txBody>
      </p:sp>
      <p:pic>
        <p:nvPicPr>
          <p:cNvPr id="12" name="Picture 4" descr="강화학습 입문) 5. 강화학습 심화:폴리시 그레이디언트(Policy Gradient)">
            <a:extLst>
              <a:ext uri="{FF2B5EF4-FFF2-40B4-BE49-F238E27FC236}">
                <a16:creationId xmlns:a16="http://schemas.microsoft.com/office/drawing/2014/main" id="{0CF847F7-7E57-4F80-B219-5B71C607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50" y="1591086"/>
            <a:ext cx="5674346" cy="3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강화학습 입문) 5. 강화학습 심화:폴리시 그레이디언트(Policy Gradient)">
            <a:extLst>
              <a:ext uri="{FF2B5EF4-FFF2-40B4-BE49-F238E27FC236}">
                <a16:creationId xmlns:a16="http://schemas.microsoft.com/office/drawing/2014/main" id="{A1704C44-A894-431B-B483-54225B1F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27" y="3366492"/>
            <a:ext cx="5674346" cy="4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74018FA-502F-4BCB-9963-E9737CE77147}"/>
              </a:ext>
            </a:extLst>
          </p:cNvPr>
          <p:cNvSpPr/>
          <p:nvPr/>
        </p:nvSpPr>
        <p:spPr>
          <a:xfrm>
            <a:off x="8434873" y="3414999"/>
            <a:ext cx="391886" cy="391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C76B4-FF2C-4936-B4C7-6891EC0DC725}"/>
              </a:ext>
            </a:extLst>
          </p:cNvPr>
          <p:cNvSpPr txBox="1"/>
          <p:nvPr/>
        </p:nvSpPr>
        <p:spPr>
          <a:xfrm>
            <a:off x="6004135" y="4037759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Episode</a:t>
            </a:r>
            <a:r>
              <a:rPr lang="ko-KR" altLang="en-US" sz="1200" dirty="0"/>
              <a:t>가 끝날 때까지 기다려서 </a:t>
            </a:r>
            <a:r>
              <a:rPr lang="en-US" altLang="ko-KR" sz="1200" dirty="0"/>
              <a:t>Episode</a:t>
            </a:r>
            <a:r>
              <a:rPr lang="ko-KR" altLang="en-US" sz="1200" dirty="0"/>
              <a:t>동안 지나온 상태에 대한 </a:t>
            </a:r>
            <a:r>
              <a:rPr lang="ko-KR" altLang="en-US" sz="1200" dirty="0" err="1"/>
              <a:t>반환값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b="1" dirty="0"/>
              <a:t>만약</a:t>
            </a:r>
            <a:r>
              <a:rPr lang="en-US" altLang="ko-KR" sz="1200" b="1" dirty="0"/>
              <a:t>, Episode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6</a:t>
            </a:r>
            <a:r>
              <a:rPr lang="ko-KR" altLang="en-US" sz="1200" b="1" dirty="0" err="1"/>
              <a:t>번만에</a:t>
            </a:r>
            <a:r>
              <a:rPr lang="ko-KR" altLang="en-US" sz="1200" b="1" dirty="0"/>
              <a:t> 끝난다면 </a:t>
            </a:r>
            <a:r>
              <a:rPr lang="en-US" altLang="ko-KR" sz="1200" b="1" dirty="0"/>
              <a:t>G</a:t>
            </a:r>
            <a:r>
              <a:rPr lang="ko-KR" altLang="en-US" sz="1200" b="1" dirty="0"/>
              <a:t>값은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FCE49-1B91-4051-8FC7-7B5B6F0DB6B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8630816" y="3806463"/>
            <a:ext cx="0" cy="23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9DB852F-37CD-45B5-BC00-1FF1A2FB0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715" y="4780832"/>
            <a:ext cx="1886199" cy="16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02FDB4B-9871-442E-83D3-A4AA0586DEFB}"/>
                  </a:ext>
                </a:extLst>
              </p:cNvPr>
              <p:cNvSpPr txBox="1"/>
              <p:nvPr/>
            </p:nvSpPr>
            <p:spPr>
              <a:xfrm>
                <a:off x="554982" y="917023"/>
                <a:ext cx="11089621" cy="5651728"/>
              </a:xfrm>
              <a:prstGeom prst="rect">
                <a:avLst/>
              </a:prstGeom>
            </p:spPr>
            <p:txBody>
              <a:bodyPr vert="horz" lIns="0" tIns="45720" rIns="0" bIns="45720">
                <a:noAutofit/>
              </a:bodyPr>
              <a:lstStyle>
                <a:lvl1pPr marL="0" indent="0" algn="l" rtl="0" eaLnBrk="0" fontAlgn="base" hangingPunct="0">
                  <a:spcBef>
                    <a:spcPts val="200"/>
                  </a:spcBef>
                  <a:spcAft>
                    <a:spcPts val="200"/>
                  </a:spcAft>
                  <a:buClr>
                    <a:schemeClr val="tx2"/>
                  </a:buClr>
                  <a:buFont typeface="Times"/>
                  <a:defRPr lang="ko-KR" altLang="en-US" sz="1800" b="1" kern="1200" spc="-60" dirty="0">
                    <a:ln w="9525">
                      <a:solidFill>
                        <a:srgbClr val="3C3C3C">
                          <a:alpha val="0"/>
                        </a:srgbClr>
                      </a:solidFill>
                    </a:ln>
                    <a:solidFill>
                      <a:srgbClr val="002060"/>
                    </a:solidFill>
                    <a:latin typeface="맑은 고딕"/>
                    <a:ea typeface="+mn-ea"/>
                    <a:cs typeface="+mn-cs"/>
                  </a:defRPr>
                </a:lvl1pPr>
                <a:lvl2pPr marL="6778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Times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7438" indent="-230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97013" indent="-230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Times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05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733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7305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877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449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285750" lvl="0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+mn-lt"/>
                    <a:ea typeface="맑은 고딕"/>
                  </a:rPr>
                  <a:t>Policy Gradient Algorithm – REINFORCE</a:t>
                </a: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lt"/>
                    <a:ea typeface="맑은 고딕"/>
                  </a:rPr>
                  <a:t>REINFORCE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lt"/>
                    <a:ea typeface="맑은 고딕"/>
                  </a:rPr>
                  <a:t>알고리즘</a:t>
                </a:r>
                <a:endParaRPr lang="en-US" altLang="ko-KR" sz="1400" b="1" dirty="0">
                  <a:solidFill>
                    <a:schemeClr val="tx1"/>
                  </a:solidFill>
                  <a:latin typeface="+mn-lt"/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b="1" dirty="0">
                    <a:ea typeface="맑은 고딕"/>
                  </a:rPr>
                  <a:t>Repeat {</a:t>
                </a: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+mn-lt"/>
                    <a:ea typeface="맑은 고딕"/>
                  </a:rPr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ko-KR" alt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ea typeface="맑은 고딕"/>
                  </a:rPr>
                  <a:t>로</a:t>
                </a:r>
                <a:r>
                  <a:rPr lang="ko-KR" altLang="en-US" sz="1400" dirty="0">
                    <a:ea typeface="맑은 고딕"/>
                  </a:rPr>
                  <a:t>부터 샘플 궤적 </a:t>
                </a:r>
                <a:r>
                  <a:rPr lang="el-GR" altLang="ko-KR" sz="1400" dirty="0">
                    <a:ea typeface="맑은 고딕"/>
                  </a:rPr>
                  <a:t>τ</a:t>
                </a:r>
                <a:r>
                  <a:rPr lang="en-US" altLang="ko-KR" sz="1400" dirty="0">
                    <a:ea typeface="맑은 고딕"/>
                  </a:rPr>
                  <a:t> = {s(0), a(0), s(1), a(1), …, s(T), a(T)}</a:t>
                </a:r>
                <a:r>
                  <a:rPr lang="ko-KR" altLang="en-US" sz="1400" dirty="0">
                    <a:ea typeface="맑은 고딕"/>
                  </a:rPr>
                  <a:t>를 생성</a:t>
                </a:r>
                <a:endParaRPr lang="en-US" altLang="ko-KR" sz="1400" dirty="0"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	2. </a:t>
                </a:r>
                <a:r>
                  <a:rPr lang="en-US" altLang="ko-KR" sz="1400" dirty="0">
                    <a:ea typeface="맑은 고딕"/>
                  </a:rPr>
                  <a:t>Episode</a:t>
                </a:r>
                <a:r>
                  <a:rPr lang="ko-KR" altLang="en-US" sz="1400" dirty="0">
                    <a:ea typeface="맑은 고딕"/>
                  </a:rPr>
                  <a:t>에서 </a:t>
                </a:r>
                <a:r>
                  <a:rPr lang="ko-KR" altLang="en-US" sz="1400" dirty="0" err="1">
                    <a:ea typeface="맑은 고딕"/>
                  </a:rPr>
                  <a:t>반환값</a:t>
                </a:r>
                <a:r>
                  <a:rPr lang="ko-KR" altLang="en-US" sz="1400" dirty="0">
                    <a:ea typeface="맑은 고딕"/>
                  </a:rPr>
                  <a:t> </a:t>
                </a:r>
                <a:r>
                  <a:rPr lang="en-US" altLang="ko-KR" sz="1400" dirty="0">
                    <a:ea typeface="맑은 고딕"/>
                  </a:rPr>
                  <a:t>G</a:t>
                </a:r>
                <a:r>
                  <a:rPr lang="ko-KR" altLang="en-US" sz="1400" dirty="0">
                    <a:ea typeface="맑은 고딕"/>
                  </a:rPr>
                  <a:t>를 계산</a:t>
                </a:r>
                <a:endParaRPr lang="en-US" altLang="ko-KR" sz="1400" dirty="0"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	3. </a:t>
                </a:r>
                <a:r>
                  <a:rPr lang="en-US" altLang="ko-KR" sz="1400" dirty="0">
                    <a:ea typeface="맑은 고딕"/>
                  </a:rPr>
                  <a:t>Episode</a:t>
                </a:r>
                <a:r>
                  <a:rPr lang="ko-KR" altLang="en-US" sz="1400" dirty="0">
                    <a:ea typeface="맑은 고딕"/>
                  </a:rPr>
                  <a:t>에서 </a:t>
                </a:r>
                <a:r>
                  <a:rPr lang="en-US" altLang="ko-KR" sz="1400" dirty="0">
                    <a:ea typeface="맑은 고딕"/>
                  </a:rPr>
                  <a:t>Loss function </a:t>
                </a:r>
                <a:r>
                  <a:rPr lang="ko-KR" altLang="en-US" sz="1400" dirty="0">
                    <a:ea typeface="맑은 고딕"/>
                  </a:rPr>
                  <a:t>계산</a:t>
                </a:r>
                <a:endParaRPr lang="en-US" altLang="ko-KR" sz="1400" dirty="0"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ea typeface="맑은 고딕"/>
                  </a:rPr>
                  <a:t>		</a:t>
                </a:r>
                <a:r>
                  <a:rPr lang="en-US" altLang="ko-KR" sz="1600" dirty="0">
                    <a:ea typeface="맑은 고딕"/>
                  </a:rPr>
                  <a:t>loss</a:t>
                </a:r>
                <a:r>
                  <a:rPr lang="ko-KR" altLang="en-US" sz="1600" dirty="0">
                    <a:ea typeface="맑은 고딕"/>
                  </a:rPr>
                  <a:t> </a:t>
                </a:r>
                <a:r>
                  <a:rPr lang="en-US" altLang="ko-KR" sz="1600" dirty="0">
                    <a:ea typeface="맑은 고딕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6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sz="1400" dirty="0">
                  <a:solidFill>
                    <a:schemeClr val="tx1"/>
                  </a:solidFill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dirty="0">
                    <a:ea typeface="맑은 고딕"/>
                  </a:rPr>
                  <a:t>	4. </a:t>
                </a:r>
                <a:r>
                  <a:rPr lang="ko-KR" altLang="en-US" sz="1400" dirty="0">
                    <a:ea typeface="맑은 고딕"/>
                  </a:rPr>
                  <a:t>정책 파라미터를 업데이트한다</a:t>
                </a:r>
                <a:r>
                  <a:rPr lang="en-US" altLang="ko-KR" sz="1400" dirty="0">
                    <a:ea typeface="맑은 고딕"/>
                  </a:rPr>
                  <a:t>. (= </a:t>
                </a:r>
                <a:r>
                  <a:rPr lang="ko-KR" altLang="en-US" sz="1400" dirty="0">
                    <a:ea typeface="맑은 고딕"/>
                  </a:rPr>
                  <a:t>정책을 업데이트한다</a:t>
                </a:r>
                <a:r>
                  <a:rPr lang="en-US" altLang="ko-KR" sz="1400" dirty="0">
                    <a:ea typeface="맑은 고딕"/>
                  </a:rPr>
                  <a:t>.)</a:t>
                </a:r>
                <a:endParaRPr lang="en-US" altLang="ko-KR" sz="1400" dirty="0">
                  <a:solidFill>
                    <a:schemeClr val="tx1"/>
                  </a:solidFill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dirty="0">
                    <a:ea typeface="맑은 고딕"/>
                  </a:rPr>
                  <a:t>		</a:t>
                </a:r>
                <a:r>
                  <a:rPr lang="el-GR" altLang="ko-KR" sz="1600" dirty="0">
                    <a:ea typeface="맑은 고딕"/>
                  </a:rPr>
                  <a:t>θ</a:t>
                </a:r>
                <a:r>
                  <a:rPr lang="en-US" altLang="ko-KR" sz="1600" dirty="0">
                    <a:ea typeface="맑은 고딕"/>
                  </a:rPr>
                  <a:t> </a:t>
                </a:r>
                <a:r>
                  <a:rPr lang="en-US" altLang="ko-KR" sz="1600" dirty="0">
                    <a:ea typeface="맑은 고딕"/>
                    <a:sym typeface="Wingdings" panose="05000000000000000000" pitchFamily="2" charset="2"/>
                  </a:rPr>
                  <a:t></a:t>
                </a:r>
                <a:r>
                  <a:rPr lang="en-US" altLang="ko-KR" sz="1600" dirty="0">
                    <a:ea typeface="맑은 고딕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d>
                          <m:d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</m:oMath>
                </a14:m>
                <a:endParaRPr lang="en-US" altLang="ko-KR" sz="1400" dirty="0"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lt"/>
                    <a:ea typeface="맑은 고딕"/>
                  </a:rPr>
                  <a:t> }</a:t>
                </a:r>
              </a:p>
              <a:p>
                <a:pPr marL="963613" lvl="1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b="1" dirty="0">
                    <a:ea typeface="맑은 고딕"/>
                  </a:rPr>
                  <a:t>REINFORCE </a:t>
                </a:r>
                <a:r>
                  <a:rPr lang="ko-KR" altLang="en-US" sz="1400" b="1" dirty="0">
                    <a:ea typeface="맑은 고딕"/>
                  </a:rPr>
                  <a:t>알고리즘의 단점</a:t>
                </a:r>
                <a:endParaRPr lang="en-US" altLang="ko-KR" sz="1400" b="1" dirty="0">
                  <a:ea typeface="맑은 고딕"/>
                </a:endParaRPr>
              </a:p>
              <a:p>
                <a:pPr marL="1373188" lvl="2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dirty="0">
                    <a:ea typeface="맑은 고딕"/>
                  </a:rPr>
                  <a:t>하나의 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Episode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맑은 고딕"/>
                  </a:rPr>
                  <a:t>가 끝나야 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맑은 고딕"/>
                  </a:rPr>
                  <a:t>Policy 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맑은 고딕"/>
                  </a:rPr>
                  <a:t>업데이트가 가능</a:t>
                </a:r>
                <a:r>
                  <a:rPr lang="ko-KR" altLang="en-US" sz="1400" dirty="0">
                    <a:ea typeface="맑은 고딕"/>
                  </a:rPr>
                  <a:t>하다</a:t>
                </a:r>
                <a:r>
                  <a:rPr lang="en-US" altLang="ko-KR" sz="1400" dirty="0">
                    <a:ea typeface="맑은 고딕"/>
                  </a:rPr>
                  <a:t>.</a:t>
                </a:r>
              </a:p>
              <a:p>
                <a:pPr marL="1373188" lvl="2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ea typeface="맑은 고딕"/>
                  </a:rPr>
                  <a:t>Gradient</a:t>
                </a:r>
                <a:r>
                  <a:rPr lang="ko-KR" altLang="en-US" sz="1400" dirty="0">
                    <a:ea typeface="맑은 고딕"/>
                  </a:rPr>
                  <a:t>의 분산이 매우 크다</a:t>
                </a:r>
                <a:r>
                  <a:rPr lang="en-US" altLang="ko-KR" sz="1400" dirty="0">
                    <a:ea typeface="맑은 고딕"/>
                  </a:rPr>
                  <a:t>. </a:t>
                </a:r>
                <a:r>
                  <a:rPr lang="en-US" altLang="ko-KR" sz="1200" dirty="0">
                    <a:ea typeface="맑은 고딕"/>
                  </a:rPr>
                  <a:t>(</a:t>
                </a:r>
                <a:r>
                  <a:rPr lang="ko-KR" altLang="en-US" sz="1200" dirty="0" err="1">
                    <a:ea typeface="맑은 고딕"/>
                  </a:rPr>
                  <a:t>반환값</a:t>
                </a:r>
                <a:r>
                  <a:rPr lang="en-US" altLang="ko-KR" sz="1200" b="1" dirty="0">
                    <a:ea typeface="맑은 고딕"/>
                  </a:rPr>
                  <a:t>(G)</a:t>
                </a:r>
                <a:r>
                  <a:rPr lang="ko-KR" altLang="en-US" sz="1200" dirty="0">
                    <a:ea typeface="맑은 고딕"/>
                  </a:rPr>
                  <a:t>이 </a:t>
                </a:r>
                <a:r>
                  <a:rPr lang="en-US" altLang="ko-KR" sz="1200" dirty="0">
                    <a:ea typeface="맑은 고딕"/>
                  </a:rPr>
                  <a:t>Episode</a:t>
                </a:r>
                <a:r>
                  <a:rPr lang="ko-KR" altLang="en-US" sz="1200" dirty="0">
                    <a:ea typeface="맑은 고딕"/>
                  </a:rPr>
                  <a:t>마다 크게 차이가 남에 따라 </a:t>
                </a:r>
                <a:r>
                  <a:rPr lang="ko-KR" altLang="en-US" sz="1200" b="1" dirty="0">
                    <a:solidFill>
                      <a:srgbClr val="FF0000"/>
                    </a:solidFill>
                    <a:ea typeface="맑은 고딕"/>
                  </a:rPr>
                  <a:t>목적함수의 </a:t>
                </a:r>
                <a:r>
                  <a:rPr lang="en-US" altLang="ko-KR" sz="1200" b="1" dirty="0">
                    <a:solidFill>
                      <a:srgbClr val="FF0000"/>
                    </a:solidFill>
                    <a:ea typeface="맑은 고딕"/>
                  </a:rPr>
                  <a:t>Gradient</a:t>
                </a:r>
                <a:r>
                  <a:rPr lang="ko-KR" altLang="en-US" sz="1200" b="1" dirty="0">
                    <a:solidFill>
                      <a:srgbClr val="FF0000"/>
                    </a:solidFill>
                    <a:ea typeface="맑은 고딕"/>
                  </a:rPr>
                  <a:t>도 값의 크기가 불안정</a:t>
                </a:r>
                <a:r>
                  <a:rPr lang="en-US" altLang="ko-KR" sz="1200" dirty="0">
                    <a:ea typeface="맑은 고딕"/>
                  </a:rPr>
                  <a:t>)</a:t>
                </a:r>
              </a:p>
              <a:p>
                <a:pPr marL="1373188" lvl="2" indent="-285750" latinLnBrk="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ea typeface="맑은 고딕"/>
                  </a:rPr>
                  <a:t>On-Policy </a:t>
                </a:r>
                <a:r>
                  <a:rPr lang="ko-KR" altLang="en-US" sz="1400" dirty="0">
                    <a:ea typeface="맑은 고딕"/>
                  </a:rPr>
                  <a:t>방법이다</a:t>
                </a:r>
                <a:r>
                  <a:rPr lang="en-US" altLang="ko-KR" sz="1400" dirty="0">
                    <a:ea typeface="맑은 고딕"/>
                  </a:rPr>
                  <a:t>.</a:t>
                </a:r>
              </a:p>
              <a:p>
                <a:pPr lvl="3" indent="0" latinLnBrk="0">
                  <a:lnSpc>
                    <a:spcPct val="150000"/>
                  </a:lnSpc>
                  <a:buClrTx/>
                  <a:buNone/>
                  <a:defRPr/>
                </a:pPr>
                <a:r>
                  <a:rPr lang="en-US" altLang="ko-KR" sz="1200" dirty="0">
                    <a:ea typeface="맑은 고딕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1" dirty="0">
                    <a:solidFill>
                      <a:srgbClr val="FF0000"/>
                    </a:solidFill>
                    <a:ea typeface="맑은 고딕"/>
                    <a:sym typeface="Wingdings" panose="05000000000000000000" pitchFamily="2" charset="2"/>
                  </a:rPr>
                  <a:t>On-Policy </a:t>
                </a:r>
                <a:r>
                  <a:rPr lang="ko-KR" altLang="en-US" sz="1200" b="1" dirty="0">
                    <a:solidFill>
                      <a:srgbClr val="FF0000"/>
                    </a:solidFill>
                    <a:ea typeface="맑은 고딕"/>
                    <a:sym typeface="Wingdings" panose="05000000000000000000" pitchFamily="2" charset="2"/>
                  </a:rPr>
                  <a:t>방법은 정책 업데이트를 위해 해당 정책을 실행시켜 발생한 샘플이 필요함</a:t>
                </a:r>
                <a:endParaRPr lang="en-US" altLang="ko-KR" sz="1200" b="1" dirty="0">
                  <a:solidFill>
                    <a:srgbClr val="FF0000"/>
                  </a:solidFill>
                  <a:ea typeface="맑은 고딕"/>
                </a:endParaRPr>
              </a:p>
              <a:p>
                <a:pPr lvl="2" indent="0" latinLnBrk="0">
                  <a:lnSpc>
                    <a:spcPct val="150000"/>
                  </a:lnSpc>
                  <a:buClrTx/>
                  <a:buNone/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lt"/>
                  <a:ea typeface="맑은 고딕"/>
                </a:endParaRPr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02FDB4B-9871-442E-83D3-A4AA0586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2" y="917023"/>
                <a:ext cx="11089621" cy="5651728"/>
              </a:xfrm>
              <a:prstGeom prst="rect">
                <a:avLst/>
              </a:prstGeom>
              <a:blipFill>
                <a:blip r:embed="rId3"/>
                <a:stretch>
                  <a:fillRect b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4B5B90-A3D0-4583-BC2F-2801E8C56BEE}"/>
              </a:ext>
            </a:extLst>
          </p:cNvPr>
          <p:cNvSpPr txBox="1"/>
          <p:nvPr/>
        </p:nvSpPr>
        <p:spPr>
          <a:xfrm>
            <a:off x="980309" y="136390"/>
            <a:ext cx="413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Policy Gradient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– REINFORCE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152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A2C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52443C4-40B4-450D-9525-2566E2A87CDF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A2C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탄생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REINFORCE </a:t>
            </a:r>
            <a:r>
              <a:rPr lang="ko-KR" altLang="en-US" sz="1400" dirty="0">
                <a:ea typeface="맑은 고딕"/>
              </a:rPr>
              <a:t>알고리즘의 단점인</a:t>
            </a:r>
            <a:r>
              <a:rPr lang="en-US" altLang="ko-KR" sz="1400" dirty="0">
                <a:ea typeface="맑은 고딕"/>
              </a:rPr>
              <a:t>, Episode</a:t>
            </a:r>
            <a:r>
              <a:rPr lang="ko-KR" altLang="en-US" sz="1400" dirty="0">
                <a:ea typeface="맑은 고딕"/>
              </a:rPr>
              <a:t>가 끝날 때까지 기다려야 하고</a:t>
            </a:r>
            <a:r>
              <a:rPr lang="en-US" altLang="ko-KR" sz="1400" dirty="0">
                <a:ea typeface="맑은 고딕"/>
              </a:rPr>
              <a:t>, Gradient</a:t>
            </a:r>
            <a:r>
              <a:rPr lang="ko-KR" altLang="en-US" sz="1400" dirty="0">
                <a:ea typeface="맑은 고딕"/>
              </a:rPr>
              <a:t>의 분산이 매우 크다는 단점을 개선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Actor – Critic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Value Network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Policy Network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를 결합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Value Network</a:t>
            </a:r>
          </a:p>
          <a:p>
            <a:pPr marL="1782763" lvl="3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DQN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과 동일하게 가치를 학습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782763" lvl="3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State</a:t>
            </a:r>
            <a:r>
              <a:rPr lang="ko-KR" altLang="en-US" sz="1400" dirty="0">
                <a:ea typeface="맑은 고딕"/>
              </a:rPr>
              <a:t>와 </a:t>
            </a:r>
            <a:r>
              <a:rPr lang="en-US" altLang="ko-KR" sz="1400" dirty="0">
                <a:ea typeface="맑은 고딕"/>
              </a:rPr>
              <a:t>Action</a:t>
            </a:r>
            <a:r>
              <a:rPr lang="ko-KR" altLang="en-US" sz="1400" dirty="0">
                <a:ea typeface="맑은 고딕"/>
              </a:rPr>
              <a:t>에 대한 가치 도출</a:t>
            </a:r>
            <a:endParaRPr lang="en-US" altLang="ko-KR" sz="14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Policy Netw</a:t>
            </a:r>
            <a:r>
              <a:rPr lang="en-US" altLang="ko-KR" sz="1400" dirty="0">
                <a:ea typeface="맑은 고딕"/>
              </a:rPr>
              <a:t>ork</a:t>
            </a:r>
          </a:p>
          <a:p>
            <a:pPr marL="1782763" lvl="3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Policy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gradient</a:t>
            </a:r>
            <a:r>
              <a:rPr lang="ko-KR" altLang="en-US" sz="1400" dirty="0">
                <a:ea typeface="맑은 고딕"/>
              </a:rPr>
              <a:t>를 사용</a:t>
            </a:r>
            <a:endParaRPr lang="en-US" altLang="ko-KR" sz="1400" dirty="0">
              <a:ea typeface="맑은 고딕"/>
            </a:endParaRPr>
          </a:p>
          <a:p>
            <a:pPr marL="1782763" lvl="3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학습한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Policy</a:t>
            </a:r>
            <a:r>
              <a:rPr lang="ko-KR" altLang="en-US" sz="1400" dirty="0">
                <a:ea typeface="맑은 고딕"/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이용하여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Agent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의 의사결정 수행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E82E54-A498-4FB4-8B64-670685FB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79" y="2407294"/>
            <a:ext cx="3642685" cy="35099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D71B8-12B6-42EA-AEFE-A06D914E36C1}"/>
              </a:ext>
            </a:extLst>
          </p:cNvPr>
          <p:cNvSpPr txBox="1"/>
          <p:nvPr/>
        </p:nvSpPr>
        <p:spPr>
          <a:xfrm>
            <a:off x="7946625" y="5917216"/>
            <a:ext cx="2600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Deepmind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AlphaGo</a:t>
            </a:r>
            <a:r>
              <a:rPr lang="ko-KR" altLang="en-US" sz="1200" b="1" dirty="0"/>
              <a:t>의 네트워크</a:t>
            </a:r>
          </a:p>
        </p:txBody>
      </p:sp>
    </p:spTree>
    <p:extLst>
      <p:ext uri="{BB962C8B-B14F-4D97-AF65-F5344CB8AC3E}">
        <p14:creationId xmlns:p14="http://schemas.microsoft.com/office/powerpoint/2010/main" val="22650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A2C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5D1B9-A2D3-4449-A6F5-5D1EF0811841}"/>
              </a:ext>
            </a:extLst>
          </p:cNvPr>
          <p:cNvSpPr txBox="1"/>
          <p:nvPr/>
        </p:nvSpPr>
        <p:spPr>
          <a:xfrm>
            <a:off x="554982" y="1249364"/>
            <a:ext cx="190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Value Network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AA7205-E9D4-4575-93D4-87F2D7A66D30}"/>
              </a:ext>
            </a:extLst>
          </p:cNvPr>
          <p:cNvSpPr txBox="1"/>
          <p:nvPr/>
        </p:nvSpPr>
        <p:spPr>
          <a:xfrm>
            <a:off x="6193782" y="1249364"/>
            <a:ext cx="1951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Policy Network</a:t>
            </a:r>
            <a:endParaRPr lang="ko-KR" altLang="en-US" sz="16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F626FC-E9DC-472B-B495-87BEE111B802}"/>
              </a:ext>
            </a:extLst>
          </p:cNvPr>
          <p:cNvCxnSpPr/>
          <p:nvPr/>
        </p:nvCxnSpPr>
        <p:spPr>
          <a:xfrm>
            <a:off x="6096000" y="1240975"/>
            <a:ext cx="0" cy="5395179"/>
          </a:xfrm>
          <a:prstGeom prst="line">
            <a:avLst/>
          </a:prstGeom>
          <a:ln w="28575">
            <a:solidFill>
              <a:srgbClr val="245A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911ACF6-BACB-4E35-92D7-7B552177F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39996"/>
              </p:ext>
            </p:extLst>
          </p:nvPr>
        </p:nvGraphicFramePr>
        <p:xfrm>
          <a:off x="834534" y="2455203"/>
          <a:ext cx="43128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81">
                  <a:extLst>
                    <a:ext uri="{9D8B030D-6E8A-4147-A177-3AD203B41FA5}">
                      <a16:colId xmlns:a16="http://schemas.microsoft.com/office/drawing/2014/main" val="130438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8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2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609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70EE167-E708-4B4F-95AA-F152D3305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88472"/>
              </p:ext>
            </p:extLst>
          </p:nvPr>
        </p:nvGraphicFramePr>
        <p:xfrm>
          <a:off x="6763551" y="2455203"/>
          <a:ext cx="43128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81">
                  <a:extLst>
                    <a:ext uri="{9D8B030D-6E8A-4147-A177-3AD203B41FA5}">
                      <a16:colId xmlns:a16="http://schemas.microsoft.com/office/drawing/2014/main" val="130438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8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2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6096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EBE6E503-FD34-48F3-A8F5-ECF0F1181442}"/>
              </a:ext>
            </a:extLst>
          </p:cNvPr>
          <p:cNvGrpSpPr/>
          <p:nvPr/>
        </p:nvGrpSpPr>
        <p:grpSpPr>
          <a:xfrm>
            <a:off x="1850078" y="2362659"/>
            <a:ext cx="2826767" cy="3151809"/>
            <a:chOff x="1640749" y="2351318"/>
            <a:chExt cx="2826767" cy="315180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BD5C5BF-3E97-438F-8B98-1C69EEE20727}"/>
                </a:ext>
              </a:extLst>
            </p:cNvPr>
            <p:cNvSpPr/>
            <p:nvPr/>
          </p:nvSpPr>
          <p:spPr>
            <a:xfrm>
              <a:off x="1640749" y="2351318"/>
              <a:ext cx="2826767" cy="3151809"/>
            </a:xfrm>
            <a:prstGeom prst="roundRect">
              <a:avLst>
                <a:gd name="adj" fmla="val 742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768F496-2304-4108-B498-3644DEC04DE4}"/>
                </a:ext>
              </a:extLst>
            </p:cNvPr>
            <p:cNvSpPr/>
            <p:nvPr/>
          </p:nvSpPr>
          <p:spPr>
            <a:xfrm>
              <a:off x="1883141" y="2443862"/>
              <a:ext cx="541176" cy="296672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D0CCB11-E114-4339-BE67-5748D611A19B}"/>
                </a:ext>
              </a:extLst>
            </p:cNvPr>
            <p:cNvSpPr/>
            <p:nvPr/>
          </p:nvSpPr>
          <p:spPr>
            <a:xfrm>
              <a:off x="2783545" y="2785676"/>
              <a:ext cx="541176" cy="2283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1197E55-3F23-4B86-9EB9-8E14B834B61B}"/>
                </a:ext>
              </a:extLst>
            </p:cNvPr>
            <p:cNvSpPr/>
            <p:nvPr/>
          </p:nvSpPr>
          <p:spPr>
            <a:xfrm>
              <a:off x="3683947" y="3095244"/>
              <a:ext cx="541176" cy="16639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00A601E-7B8B-4340-9BC1-B4D2A1ECD801}"/>
                </a:ext>
              </a:extLst>
            </p:cNvPr>
            <p:cNvSpPr/>
            <p:nvPr/>
          </p:nvSpPr>
          <p:spPr>
            <a:xfrm>
              <a:off x="1976447" y="2653138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211F023-1575-48C9-AAC9-EF288E9BB42E}"/>
                </a:ext>
              </a:extLst>
            </p:cNvPr>
            <p:cNvSpPr/>
            <p:nvPr/>
          </p:nvSpPr>
          <p:spPr>
            <a:xfrm>
              <a:off x="1976447" y="3105155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1F9CC49-EFC6-4799-B7B3-4FCCAADAFF52}"/>
                </a:ext>
              </a:extLst>
            </p:cNvPr>
            <p:cNvSpPr/>
            <p:nvPr/>
          </p:nvSpPr>
          <p:spPr>
            <a:xfrm>
              <a:off x="1976447" y="3557172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6FC281E-EED2-4EB9-91E2-E45E9C147FD3}"/>
                </a:ext>
              </a:extLst>
            </p:cNvPr>
            <p:cNvSpPr/>
            <p:nvPr/>
          </p:nvSpPr>
          <p:spPr>
            <a:xfrm>
              <a:off x="1976447" y="4009189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8355C4A-02BB-4D8B-AA5E-77B5E1330A71}"/>
                </a:ext>
              </a:extLst>
            </p:cNvPr>
            <p:cNvSpPr/>
            <p:nvPr/>
          </p:nvSpPr>
          <p:spPr>
            <a:xfrm>
              <a:off x="1976446" y="4461206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190ABD2-ED86-4F80-984A-39ACB0B97345}"/>
                </a:ext>
              </a:extLst>
            </p:cNvPr>
            <p:cNvSpPr/>
            <p:nvPr/>
          </p:nvSpPr>
          <p:spPr>
            <a:xfrm>
              <a:off x="1976445" y="4913225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13B4CA5-5041-46C0-B2BC-79C6EFCAAAFC}"/>
                </a:ext>
              </a:extLst>
            </p:cNvPr>
            <p:cNvSpPr/>
            <p:nvPr/>
          </p:nvSpPr>
          <p:spPr>
            <a:xfrm>
              <a:off x="2876852" y="3118629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E282D28-416D-4AF3-A1A0-065CA6342B99}"/>
                </a:ext>
              </a:extLst>
            </p:cNvPr>
            <p:cNvSpPr/>
            <p:nvPr/>
          </p:nvSpPr>
          <p:spPr>
            <a:xfrm>
              <a:off x="2876852" y="3570646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A509FC-9356-4A33-A7B1-87960D77ED11}"/>
                </a:ext>
              </a:extLst>
            </p:cNvPr>
            <p:cNvSpPr/>
            <p:nvPr/>
          </p:nvSpPr>
          <p:spPr>
            <a:xfrm>
              <a:off x="2876852" y="4022663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55EEEC5-0C09-4E8C-976A-4DAA081E43BD}"/>
                </a:ext>
              </a:extLst>
            </p:cNvPr>
            <p:cNvSpPr/>
            <p:nvPr/>
          </p:nvSpPr>
          <p:spPr>
            <a:xfrm>
              <a:off x="2876852" y="4474682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C0D90B2-825A-480D-BE32-65549499059F}"/>
                </a:ext>
              </a:extLst>
            </p:cNvPr>
            <p:cNvSpPr/>
            <p:nvPr/>
          </p:nvSpPr>
          <p:spPr>
            <a:xfrm>
              <a:off x="3777253" y="3346020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7F3E378-49AA-45FB-9B0A-F21CA9C1E979}"/>
                </a:ext>
              </a:extLst>
            </p:cNvPr>
            <p:cNvSpPr/>
            <p:nvPr/>
          </p:nvSpPr>
          <p:spPr>
            <a:xfrm>
              <a:off x="3777253" y="3798037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EC44C82-4300-4431-A7A1-6676AC9FD9D4}"/>
                </a:ext>
              </a:extLst>
            </p:cNvPr>
            <p:cNvSpPr/>
            <p:nvPr/>
          </p:nvSpPr>
          <p:spPr>
            <a:xfrm>
              <a:off x="3777253" y="4250054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E0EC292-5BB2-42B3-B4A5-E2DB44CF55E8}"/>
              </a:ext>
            </a:extLst>
          </p:cNvPr>
          <p:cNvGrpSpPr/>
          <p:nvPr/>
        </p:nvGrpSpPr>
        <p:grpSpPr>
          <a:xfrm>
            <a:off x="7901699" y="2362659"/>
            <a:ext cx="2826767" cy="3151809"/>
            <a:chOff x="7388786" y="2351318"/>
            <a:chExt cx="2826767" cy="315180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C099951-796B-4638-B126-D22AACF4B27E}"/>
                </a:ext>
              </a:extLst>
            </p:cNvPr>
            <p:cNvSpPr/>
            <p:nvPr/>
          </p:nvSpPr>
          <p:spPr>
            <a:xfrm>
              <a:off x="7388786" y="2351318"/>
              <a:ext cx="2826767" cy="3151809"/>
            </a:xfrm>
            <a:prstGeom prst="roundRect">
              <a:avLst>
                <a:gd name="adj" fmla="val 742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B57E252-931A-42C9-9FEB-A5524B41E93F}"/>
                </a:ext>
              </a:extLst>
            </p:cNvPr>
            <p:cNvSpPr/>
            <p:nvPr/>
          </p:nvSpPr>
          <p:spPr>
            <a:xfrm>
              <a:off x="7631178" y="2443862"/>
              <a:ext cx="541176" cy="296672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394F478-19B2-41AA-923F-950EE9D781A2}"/>
                </a:ext>
              </a:extLst>
            </p:cNvPr>
            <p:cNvSpPr/>
            <p:nvPr/>
          </p:nvSpPr>
          <p:spPr>
            <a:xfrm>
              <a:off x="8531582" y="2785676"/>
              <a:ext cx="541176" cy="2283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9D989E1-8668-437F-BF2F-74A314245004}"/>
                </a:ext>
              </a:extLst>
            </p:cNvPr>
            <p:cNvSpPr/>
            <p:nvPr/>
          </p:nvSpPr>
          <p:spPr>
            <a:xfrm>
              <a:off x="9431984" y="3095244"/>
              <a:ext cx="541176" cy="16639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3A7E53C-CA8C-4820-B588-9FA2066805E9}"/>
                </a:ext>
              </a:extLst>
            </p:cNvPr>
            <p:cNvSpPr/>
            <p:nvPr/>
          </p:nvSpPr>
          <p:spPr>
            <a:xfrm>
              <a:off x="7724484" y="2653138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6627B19-A41A-4CCE-82F3-A036D796397C}"/>
                </a:ext>
              </a:extLst>
            </p:cNvPr>
            <p:cNvSpPr/>
            <p:nvPr/>
          </p:nvSpPr>
          <p:spPr>
            <a:xfrm>
              <a:off x="7724484" y="3105155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38982AD-9A80-4E1C-8B21-3F363F98A3F2}"/>
                </a:ext>
              </a:extLst>
            </p:cNvPr>
            <p:cNvSpPr/>
            <p:nvPr/>
          </p:nvSpPr>
          <p:spPr>
            <a:xfrm>
              <a:off x="7724484" y="3557172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C3A3E75-EB76-4010-B3FB-1C43D353D4BA}"/>
                </a:ext>
              </a:extLst>
            </p:cNvPr>
            <p:cNvSpPr/>
            <p:nvPr/>
          </p:nvSpPr>
          <p:spPr>
            <a:xfrm>
              <a:off x="7724484" y="4009189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B8B932B-0658-46E3-BBA1-920D709615E3}"/>
                </a:ext>
              </a:extLst>
            </p:cNvPr>
            <p:cNvSpPr/>
            <p:nvPr/>
          </p:nvSpPr>
          <p:spPr>
            <a:xfrm>
              <a:off x="7724483" y="4461206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58F93CA-0037-40FA-831A-8694B7230F6B}"/>
                </a:ext>
              </a:extLst>
            </p:cNvPr>
            <p:cNvSpPr/>
            <p:nvPr/>
          </p:nvSpPr>
          <p:spPr>
            <a:xfrm>
              <a:off x="7724482" y="4913225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3E4933C-0386-40E0-A28C-51498455F4D5}"/>
                </a:ext>
              </a:extLst>
            </p:cNvPr>
            <p:cNvSpPr/>
            <p:nvPr/>
          </p:nvSpPr>
          <p:spPr>
            <a:xfrm>
              <a:off x="8624889" y="3118629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CCE5594-167F-4074-BABD-75304D0BDD77}"/>
                </a:ext>
              </a:extLst>
            </p:cNvPr>
            <p:cNvSpPr/>
            <p:nvPr/>
          </p:nvSpPr>
          <p:spPr>
            <a:xfrm>
              <a:off x="8624889" y="3570646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9233675-D618-4273-B54C-8B20400D232F}"/>
                </a:ext>
              </a:extLst>
            </p:cNvPr>
            <p:cNvSpPr/>
            <p:nvPr/>
          </p:nvSpPr>
          <p:spPr>
            <a:xfrm>
              <a:off x="8624889" y="4022663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06C15B2-8287-4780-80D9-6F1BF29E9028}"/>
                </a:ext>
              </a:extLst>
            </p:cNvPr>
            <p:cNvSpPr/>
            <p:nvPr/>
          </p:nvSpPr>
          <p:spPr>
            <a:xfrm>
              <a:off x="8624889" y="4474682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BF97CD-F388-4BE7-A1C8-147D92A9EE10}"/>
                </a:ext>
              </a:extLst>
            </p:cNvPr>
            <p:cNvSpPr/>
            <p:nvPr/>
          </p:nvSpPr>
          <p:spPr>
            <a:xfrm>
              <a:off x="9525290" y="3346020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ADC9778-1368-4EE7-BD3D-CA9814716717}"/>
                </a:ext>
              </a:extLst>
            </p:cNvPr>
            <p:cNvSpPr/>
            <p:nvPr/>
          </p:nvSpPr>
          <p:spPr>
            <a:xfrm>
              <a:off x="9525290" y="3798037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6702AAE-6E7D-45A8-B2C6-E0B4A1907288}"/>
                </a:ext>
              </a:extLst>
            </p:cNvPr>
            <p:cNvSpPr/>
            <p:nvPr/>
          </p:nvSpPr>
          <p:spPr>
            <a:xfrm>
              <a:off x="9525290" y="4250054"/>
              <a:ext cx="354563" cy="3452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832FDBC2-950B-4782-B8D8-F596BC675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121"/>
              </p:ext>
            </p:extLst>
          </p:nvPr>
        </p:nvGraphicFramePr>
        <p:xfrm>
          <a:off x="5261108" y="3753143"/>
          <a:ext cx="4325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44">
                  <a:extLst>
                    <a:ext uri="{9D8B030D-6E8A-4147-A177-3AD203B41FA5}">
                      <a16:colId xmlns:a16="http://schemas.microsoft.com/office/drawing/2014/main" val="17667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27625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BD8E2E07-E96F-4E28-B74A-0BE43C7A5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22780"/>
              </p:ext>
            </p:extLst>
          </p:nvPr>
        </p:nvGraphicFramePr>
        <p:xfrm>
          <a:off x="11435332" y="3196883"/>
          <a:ext cx="4312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81">
                  <a:extLst>
                    <a:ext uri="{9D8B030D-6E8A-4147-A177-3AD203B41FA5}">
                      <a16:colId xmlns:a16="http://schemas.microsoft.com/office/drawing/2014/main" val="19877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4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74232"/>
                  </a:ext>
                </a:extLst>
              </a:tr>
            </a:tbl>
          </a:graphicData>
        </a:graphic>
      </p:graphicFrame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E49BF209-C887-4FD9-8E29-5B93DFA04446}"/>
              </a:ext>
            </a:extLst>
          </p:cNvPr>
          <p:cNvSpPr/>
          <p:nvPr/>
        </p:nvSpPr>
        <p:spPr>
          <a:xfrm>
            <a:off x="1342306" y="3753143"/>
            <a:ext cx="431281" cy="3708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623FFBE-7539-4FDB-866A-A734CECA1672}"/>
              </a:ext>
            </a:extLst>
          </p:cNvPr>
          <p:cNvSpPr/>
          <p:nvPr/>
        </p:nvSpPr>
        <p:spPr>
          <a:xfrm>
            <a:off x="4753336" y="3753143"/>
            <a:ext cx="431281" cy="3708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C9F1C874-8A62-496A-8575-FD590E481C5C}"/>
              </a:ext>
            </a:extLst>
          </p:cNvPr>
          <p:cNvSpPr/>
          <p:nvPr/>
        </p:nvSpPr>
        <p:spPr>
          <a:xfrm>
            <a:off x="7332625" y="3753143"/>
            <a:ext cx="431281" cy="3708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B0AD6EF9-11DA-4BEA-A203-47B80C91055E}"/>
              </a:ext>
            </a:extLst>
          </p:cNvPr>
          <p:cNvSpPr/>
          <p:nvPr/>
        </p:nvSpPr>
        <p:spPr>
          <a:xfrm>
            <a:off x="10866259" y="3753143"/>
            <a:ext cx="431281" cy="3708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2EB187-F359-4A6D-951E-A144BC454435}"/>
              </a:ext>
            </a:extLst>
          </p:cNvPr>
          <p:cNvSpPr txBox="1"/>
          <p:nvPr/>
        </p:nvSpPr>
        <p:spPr>
          <a:xfrm>
            <a:off x="166983" y="5470136"/>
            <a:ext cx="1766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Input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State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Vector</a:t>
            </a:r>
            <a:endParaRPr lang="ko-KR" alt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30590C-0EE1-46CD-AD64-374795CE7A0E}"/>
              </a:ext>
            </a:extLst>
          </p:cNvPr>
          <p:cNvSpPr txBox="1"/>
          <p:nvPr/>
        </p:nvSpPr>
        <p:spPr>
          <a:xfrm>
            <a:off x="6096000" y="5514468"/>
            <a:ext cx="1766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Input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State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Vector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A4E4AC-C60B-4049-9E1E-C92694928A21}"/>
              </a:ext>
            </a:extLst>
          </p:cNvPr>
          <p:cNvSpPr txBox="1"/>
          <p:nvPr/>
        </p:nvSpPr>
        <p:spPr>
          <a:xfrm>
            <a:off x="9645461" y="5777098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Output =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Action</a:t>
            </a:r>
            <a:r>
              <a:rPr lang="ko-KR" altLang="en-US" sz="1200" b="1" dirty="0"/>
              <a:t>을 취할 확률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활성함수 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Softmax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E962031-FE31-49B2-B5F7-2823C2161A38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rot="5400000">
            <a:off x="10721034" y="4847159"/>
            <a:ext cx="1096855" cy="763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419C35-58B5-4C01-882C-20C23CD119D4}"/>
              </a:ext>
            </a:extLst>
          </p:cNvPr>
          <p:cNvSpPr txBox="1"/>
          <p:nvPr/>
        </p:nvSpPr>
        <p:spPr>
          <a:xfrm>
            <a:off x="4237668" y="5608635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Output = </a:t>
            </a:r>
            <a:r>
              <a:rPr lang="ko-KR" altLang="en-US" sz="1200" b="1" dirty="0"/>
              <a:t>상태 가치</a:t>
            </a:r>
            <a:endParaRPr lang="en-US" altLang="ko-KR" sz="1200" b="1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54BACBF-7296-47CB-8538-FB994F29CB05}"/>
              </a:ext>
            </a:extLst>
          </p:cNvPr>
          <p:cNvCxnSpPr>
            <a:cxnSpLocks/>
            <a:stCxn id="76" idx="2"/>
            <a:endCxn id="93" idx="0"/>
          </p:cNvCxnSpPr>
          <p:nvPr/>
        </p:nvCxnSpPr>
        <p:spPr>
          <a:xfrm rot="5400000">
            <a:off x="4514026" y="4645281"/>
            <a:ext cx="1484652" cy="442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528E3BF-2BFC-4FF5-A514-A23F64CC03F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2633646" y="3938563"/>
            <a:ext cx="359228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EC6B6EF-3043-4AE5-8E20-7B7115D2098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534050" y="3938564"/>
            <a:ext cx="35922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60972A2-696F-4507-8B84-752554030D2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8685267" y="3938563"/>
            <a:ext cx="359228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2DCF14F-D180-4576-9229-D0B4F1BB59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9585671" y="3938564"/>
            <a:ext cx="35922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10972</TotalTime>
  <Words>1284</Words>
  <Application>Microsoft Office PowerPoint</Application>
  <PresentationFormat>와이드스크린</PresentationFormat>
  <Paragraphs>277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함초롬돋움</vt:lpstr>
      <vt:lpstr>Arial</vt:lpstr>
      <vt:lpstr>Cambria Math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PARKNAYUN</dc:creator>
  <cp:lastModifiedBy>User</cp:lastModifiedBy>
  <cp:revision>114</cp:revision>
  <dcterms:created xsi:type="dcterms:W3CDTF">2021-11-15T01:35:56Z</dcterms:created>
  <dcterms:modified xsi:type="dcterms:W3CDTF">2022-02-24T03:43:42Z</dcterms:modified>
</cp:coreProperties>
</file>