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3" r:id="rId6"/>
    <p:sldId id="259" r:id="rId7"/>
    <p:sldId id="274" r:id="rId8"/>
    <p:sldId id="275" r:id="rId9"/>
    <p:sldId id="260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8" r:id="rId23"/>
    <p:sldId id="288" r:id="rId24"/>
    <p:sldId id="292" r:id="rId25"/>
    <p:sldId id="289" r:id="rId26"/>
    <p:sldId id="290" r:id="rId27"/>
    <p:sldId id="291" r:id="rId28"/>
    <p:sldId id="295" r:id="rId29"/>
    <p:sldId id="271" r:id="rId30"/>
    <p:sldId id="29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9DC3E6"/>
    <a:srgbClr val="0C77C3"/>
    <a:srgbClr val="1E3FAA"/>
    <a:srgbClr val="E25C4E"/>
    <a:srgbClr val="103D78"/>
    <a:srgbClr val="333F50"/>
    <a:srgbClr val="245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9930" autoAdjust="0"/>
  </p:normalViewPr>
  <p:slideViewPr>
    <p:cSldViewPr snapToGrid="0">
      <p:cViewPr varScale="1">
        <p:scale>
          <a:sx n="103" d="100"/>
          <a:sy n="103" d="100"/>
        </p:scale>
        <p:origin x="7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E3791-6795-480E-9894-209FDA4F0A6E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CC8D-EF9E-44C8-ABEA-0C498871CC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9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여기에는 한 가지 고려해야 하는 점이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바로 보상을 얻기 위해서는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 정도의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특별하지 않은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보상이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행동들이 꼭 필요하다는 것이죠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 코인을 얻기 위해서는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코인이 있는 곳으로 걸어가야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그냥 걷는 것에 대해서는 보상이 주어지지 않죠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특징 때문에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Agent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어떤 행동이 실제로 보상을 발생시켰는지에 대한 연결고리를 찾아서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지연된 보상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잘 얻을 수 있도록 학습하는 것이 중요합니다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78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출처 </a:t>
            </a:r>
            <a:r>
              <a:rPr lang="en-US" altLang="ko-KR" dirty="0"/>
              <a:t>: Human-level control through deep reinforcement learning, Nature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7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 출처 </a:t>
            </a:r>
            <a:r>
              <a:rPr lang="en-US" altLang="ko-KR" dirty="0"/>
              <a:t>: Human-level control through deep reinforcement learning, Nature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9CC8D-EF9E-44C8-ABEA-0C498871CC8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7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EC87-A941-4CB1-969B-CB0029F7CB8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CEC87-A941-4CB1-969B-CB0029F7CB8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1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6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8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1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4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17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41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BDDB-DAD3-4263-9DFA-9DF79CA16542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943E-B323-4732-8BF3-9C656954C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0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qrash-course-deep-q-networks-from-the-ground-up-1bbda41d3677" TargetMode="External"/><Relationship Id="rId5" Type="http://schemas.openxmlformats.org/officeDocument/2006/relationships/hyperlink" Target="https://jeinalog.tistory.com/20" TargetMode="External"/><Relationship Id="rId4" Type="http://schemas.openxmlformats.org/officeDocument/2006/relationships/hyperlink" Target="https://hunkim.github.io/ml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576" y="1380171"/>
            <a:ext cx="5064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spc="-150" dirty="0">
                <a:solidFill>
                  <a:srgbClr val="1E3FAA"/>
                </a:solidFill>
                <a:latin typeface="+mj-ea"/>
                <a:ea typeface="+mj-ea"/>
              </a:rPr>
              <a:t>Reinforcement Learning - 1</a:t>
            </a:r>
          </a:p>
          <a:p>
            <a:pPr algn="ctr"/>
            <a:r>
              <a:rPr lang="en-US" altLang="ko-KR" sz="2400" b="1" spc="-150" dirty="0">
                <a:solidFill>
                  <a:srgbClr val="1E3FAA"/>
                </a:solidFill>
                <a:latin typeface="+mj-ea"/>
                <a:ea typeface="+mj-ea"/>
              </a:rPr>
              <a:t>AI &amp; OPTIMIZATION LAB</a:t>
            </a:r>
            <a:endParaRPr lang="en-US" altLang="ko-KR" sz="3200" b="1" spc="-150" dirty="0">
              <a:solidFill>
                <a:srgbClr val="1E3FAA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3755" y="3531403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 태 민</a:t>
            </a:r>
            <a:endParaRPr lang="en-US" altLang="ko-KR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1660" y="3193834"/>
            <a:ext cx="78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pc="-70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2022. 01. 06</a:t>
            </a:r>
            <a:endParaRPr lang="ko-KR" altLang="en-US" sz="1000" spc="-70" dirty="0">
              <a:solidFill>
                <a:schemeClr val="bg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88520" y="2563801"/>
            <a:ext cx="7814960" cy="7951"/>
          </a:xfrm>
          <a:prstGeom prst="line">
            <a:avLst/>
          </a:prstGeom>
          <a:ln w="12700">
            <a:solidFill>
              <a:srgbClr val="1E3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228645" y="4529767"/>
            <a:ext cx="5734710" cy="1610851"/>
            <a:chOff x="627797" y="4199173"/>
            <a:chExt cx="7552297" cy="2348334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523" y="5035762"/>
              <a:ext cx="1698687" cy="1511745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20" y="4219389"/>
              <a:ext cx="1783865" cy="1497737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797" y="4219389"/>
              <a:ext cx="1765956" cy="1481296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1902" y="4199173"/>
              <a:ext cx="1728192" cy="1517954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728" y="5035762"/>
              <a:ext cx="1728192" cy="1478451"/>
            </a:xfrm>
            <a:prstGeom prst="hexagon">
              <a:avLst/>
            </a:prstGeom>
            <a:noFill/>
            <a:ln w="5715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CF74CED-9C61-46C6-82EB-247018A49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328900"/>
              </p:ext>
            </p:extLst>
          </p:nvPr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107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678C36F-63C4-4D18-A213-F838C352D555}"/>
              </a:ext>
            </a:extLst>
          </p:cNvPr>
          <p:cNvSpPr/>
          <p:nvPr/>
        </p:nvSpPr>
        <p:spPr>
          <a:xfrm>
            <a:off x="1998761" y="4564960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36B3D0-B965-4888-99EF-CE69E37B480F}"/>
              </a:ext>
            </a:extLst>
          </p:cNvPr>
          <p:cNvSpPr/>
          <p:nvPr/>
        </p:nvSpPr>
        <p:spPr>
          <a:xfrm>
            <a:off x="6086061" y="4872929"/>
            <a:ext cx="646043" cy="4832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5D0FE-C395-4970-9060-F652BBB2D8D4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07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21594"/>
              </p:ext>
            </p:extLst>
          </p:nvPr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29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678C36F-63C4-4D18-A213-F838C352D555}"/>
              </a:ext>
            </a:extLst>
          </p:cNvPr>
          <p:cNvSpPr/>
          <p:nvPr/>
        </p:nvSpPr>
        <p:spPr>
          <a:xfrm>
            <a:off x="1998761" y="4564960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336B3D0-B965-4888-99EF-CE69E37B480F}"/>
              </a:ext>
            </a:extLst>
          </p:cNvPr>
          <p:cNvSpPr/>
          <p:nvPr/>
        </p:nvSpPr>
        <p:spPr>
          <a:xfrm>
            <a:off x="6086061" y="4872929"/>
            <a:ext cx="646043" cy="4832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7F085-9A3C-47A3-A4F3-9B14D6198C94}"/>
              </a:ext>
            </a:extLst>
          </p:cNvPr>
          <p:cNvSpPr txBox="1"/>
          <p:nvPr/>
        </p:nvSpPr>
        <p:spPr>
          <a:xfrm>
            <a:off x="2268016" y="56175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0 0 1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47DD39-7FB3-4164-A2A8-1DCCFC90D6BD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524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54637"/>
              </p:ext>
            </p:extLst>
          </p:nvPr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29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678C36F-63C4-4D18-A213-F838C352D555}"/>
              </a:ext>
            </a:extLst>
          </p:cNvPr>
          <p:cNvSpPr/>
          <p:nvPr/>
        </p:nvSpPr>
        <p:spPr>
          <a:xfrm>
            <a:off x="1998761" y="4564960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7F085-9A3C-47A3-A4F3-9B14D6198C94}"/>
              </a:ext>
            </a:extLst>
          </p:cNvPr>
          <p:cNvSpPr txBox="1"/>
          <p:nvPr/>
        </p:nvSpPr>
        <p:spPr>
          <a:xfrm>
            <a:off x="2268016" y="56175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0 0 1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08E03-834A-4713-9D3C-A3342C75C97C}"/>
              </a:ext>
            </a:extLst>
          </p:cNvPr>
          <p:cNvSpPr txBox="1"/>
          <p:nvPr/>
        </p:nvSpPr>
        <p:spPr>
          <a:xfrm>
            <a:off x="981847" y="6368716"/>
            <a:ext cx="18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Max Q(s’, a) : 1.0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F2C311-3AC5-4E53-9956-6C8DE97E9192}"/>
              </a:ext>
            </a:extLst>
          </p:cNvPr>
          <p:cNvSpPr/>
          <p:nvPr/>
        </p:nvSpPr>
        <p:spPr>
          <a:xfrm>
            <a:off x="7249995" y="3427316"/>
            <a:ext cx="646043" cy="483243"/>
          </a:xfrm>
          <a:prstGeom prst="ellipse">
            <a:avLst/>
          </a:prstGeom>
          <a:noFill/>
          <a:ln w="38100">
            <a:solidFill>
              <a:srgbClr val="1E3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80C463-E57E-4D93-B1FE-31026643EACE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216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/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29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678C36F-63C4-4D18-A213-F838C352D555}"/>
              </a:ext>
            </a:extLst>
          </p:cNvPr>
          <p:cNvSpPr/>
          <p:nvPr/>
        </p:nvSpPr>
        <p:spPr>
          <a:xfrm>
            <a:off x="1998761" y="4564960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7F085-9A3C-47A3-A4F3-9B14D6198C94}"/>
              </a:ext>
            </a:extLst>
          </p:cNvPr>
          <p:cNvSpPr txBox="1"/>
          <p:nvPr/>
        </p:nvSpPr>
        <p:spPr>
          <a:xfrm>
            <a:off x="2268016" y="56175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0 0 1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08E03-834A-4713-9D3C-A3342C75C97C}"/>
              </a:ext>
            </a:extLst>
          </p:cNvPr>
          <p:cNvSpPr txBox="1"/>
          <p:nvPr/>
        </p:nvSpPr>
        <p:spPr>
          <a:xfrm>
            <a:off x="981847" y="6368716"/>
            <a:ext cx="18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Max Q(s’, a) : 1.0</a:t>
            </a:r>
            <a:endParaRPr lang="ko-KR" altLang="en-US" sz="16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F2C311-3AC5-4E53-9956-6C8DE97E9192}"/>
              </a:ext>
            </a:extLst>
          </p:cNvPr>
          <p:cNvSpPr/>
          <p:nvPr/>
        </p:nvSpPr>
        <p:spPr>
          <a:xfrm>
            <a:off x="7249995" y="3427316"/>
            <a:ext cx="646043" cy="483243"/>
          </a:xfrm>
          <a:prstGeom prst="ellipse">
            <a:avLst/>
          </a:prstGeom>
          <a:noFill/>
          <a:ln w="38100">
            <a:solidFill>
              <a:srgbClr val="1E3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DBF5D-B195-4762-BFDE-44017F0F4EBC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08FD-2C56-44EE-A7BF-1D11478E4369}"/>
              </a:ext>
            </a:extLst>
          </p:cNvPr>
          <p:cNvSpPr txBox="1"/>
          <p:nvPr/>
        </p:nvSpPr>
        <p:spPr>
          <a:xfrm>
            <a:off x="5605320" y="6333735"/>
            <a:ext cx="458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</a:t>
            </a:r>
            <a:r>
              <a:rPr lang="ko-KR" altLang="en-US" b="1" dirty="0"/>
              <a:t> </a:t>
            </a:r>
            <a:r>
              <a:rPr lang="en-US" altLang="ko-KR" b="1" dirty="0"/>
              <a:t>Q(s, a) = 0 + 0.95 * 1 = 0.95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776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34070"/>
              </p:ext>
            </p:extLst>
          </p:nvPr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0.95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29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 </a:t>
            </a:r>
            <a:r>
              <a:rPr lang="en-US" altLang="ko-KR" sz="1600" b="1" dirty="0"/>
              <a:t>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678C36F-63C4-4D18-A213-F838C352D555}"/>
              </a:ext>
            </a:extLst>
          </p:cNvPr>
          <p:cNvSpPr/>
          <p:nvPr/>
        </p:nvSpPr>
        <p:spPr>
          <a:xfrm>
            <a:off x="1998761" y="4564960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27F085-9A3C-47A3-A4F3-9B14D6198C94}"/>
              </a:ext>
            </a:extLst>
          </p:cNvPr>
          <p:cNvSpPr txBox="1"/>
          <p:nvPr/>
        </p:nvSpPr>
        <p:spPr>
          <a:xfrm>
            <a:off x="2268016" y="5617563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0 0 1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908E03-834A-4713-9D3C-A3342C75C97C}"/>
              </a:ext>
            </a:extLst>
          </p:cNvPr>
          <p:cNvSpPr txBox="1"/>
          <p:nvPr/>
        </p:nvSpPr>
        <p:spPr>
          <a:xfrm>
            <a:off x="981847" y="6368716"/>
            <a:ext cx="18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Max Q(s’, a) : 1.0</a:t>
            </a:r>
            <a:endParaRPr lang="ko-KR" alt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DBF5D-B195-4762-BFDE-44017F0F4EBC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08FD-2C56-44EE-A7BF-1D11478E4369}"/>
              </a:ext>
            </a:extLst>
          </p:cNvPr>
          <p:cNvSpPr txBox="1"/>
          <p:nvPr/>
        </p:nvSpPr>
        <p:spPr>
          <a:xfrm>
            <a:off x="5605320" y="6333735"/>
            <a:ext cx="458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New</a:t>
            </a:r>
            <a:r>
              <a:rPr lang="ko-KR" altLang="en-US" b="1" dirty="0"/>
              <a:t> </a:t>
            </a:r>
            <a:r>
              <a:rPr lang="en-US" altLang="ko-KR" b="1" dirty="0"/>
              <a:t>Q(s, a) = 0 + 0.95 * 1 = 0.95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3853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앞에 예제처럼 계속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 Table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을 업데이트를 시킨다면 어떤 </a:t>
            </a: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상태에서든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최선의 선택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을 할 수 있을 것이다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탐욕적 알고리즘의 문제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항상 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최선의 선택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”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만 고집한다면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새로운 선택을 해보지 않을 것이고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더 좋은 최적해가 있음에도 불구하고 찾지 못할 수 있다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171450" indent="-1714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 </a:t>
            </a:r>
            <a:r>
              <a:rPr lang="el-GR" altLang="ko-KR" sz="16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ε</a:t>
            </a:r>
            <a:r>
              <a:rPr lang="en-US" altLang="ko-KR" sz="16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-greedy </a:t>
            </a:r>
            <a:r>
              <a:rPr lang="ko-KR" altLang="en-US" sz="16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전략의 사용</a:t>
            </a:r>
            <a:endParaRPr lang="en-US" altLang="ko-KR" sz="1600" dirty="0">
              <a:solidFill>
                <a:schemeClr val="tx1"/>
              </a:solidFill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0 &lt; </a:t>
            </a:r>
            <a:r>
              <a:rPr lang="el-GR" altLang="ko-KR" sz="1400" dirty="0">
                <a:ea typeface="맑은 고딕"/>
                <a:sym typeface="Wingdings" panose="05000000000000000000" pitchFamily="2" charset="2"/>
              </a:rPr>
              <a:t>ε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 &lt; 1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인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어떤 </a:t>
            </a:r>
            <a:r>
              <a:rPr lang="el-GR" altLang="ko-KR" sz="1400" dirty="0">
                <a:ea typeface="맑은 고딕"/>
                <a:sym typeface="Wingdings" panose="05000000000000000000" pitchFamily="2" charset="2"/>
              </a:rPr>
              <a:t>ε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값을 사용해서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탐험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(Exploration)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과 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활용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(Exploitation)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을 적절히 사용</a:t>
            </a: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활용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(Exploitation),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 즉 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탐욕적인 행동을 할 확률 </a:t>
            </a:r>
            <a:r>
              <a:rPr lang="en-US" altLang="ko-KR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p = 1 – </a:t>
            </a:r>
            <a:r>
              <a:rPr lang="el-GR" altLang="ko-KR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ε</a:t>
            </a:r>
            <a:endParaRPr lang="en-US" altLang="ko-KR" sz="1400" b="1" dirty="0">
              <a:solidFill>
                <a:srgbClr val="FF0000"/>
              </a:solidFill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탐험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(Exploration),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즉 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랜덤으로 행동을 취할 확률 </a:t>
            </a:r>
            <a:r>
              <a:rPr lang="en-US" altLang="ko-KR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p = </a:t>
            </a:r>
            <a:r>
              <a:rPr lang="el-GR" altLang="ko-KR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ε</a:t>
            </a:r>
            <a:endParaRPr lang="en-US" altLang="ko-KR" sz="1400" b="1" dirty="0">
              <a:solidFill>
                <a:srgbClr val="FF0000"/>
              </a:solidFill>
              <a:ea typeface="맑은 고딕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80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E300EE3-5E6D-4225-BEBA-9DA76BCA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01" y="1049821"/>
            <a:ext cx="5339798" cy="52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Network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0FDC04-5704-4797-A2F2-5352E9204CD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Q-Learning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으로 간단한 문제는 풀 수 있지만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방대한 양의 상태가 존재하는 문제에서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Q-Table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을 작성해 풀기는 어려움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5175DB-7B70-426B-BB65-FD86BA43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50" y="2221446"/>
            <a:ext cx="4528489" cy="36058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B6F9A3-84AF-4ACB-930C-995F96AF4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82" y="2043263"/>
            <a:ext cx="3453572" cy="378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FBE32-9204-47E0-940C-8CFEA8A9EC7C}"/>
              </a:ext>
            </a:extLst>
          </p:cNvPr>
          <p:cNvSpPr txBox="1"/>
          <p:nvPr/>
        </p:nvSpPr>
        <p:spPr>
          <a:xfrm>
            <a:off x="1796896" y="5902419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 100 </a:t>
            </a:r>
            <a:r>
              <a:rPr lang="ko-KR" altLang="en-US" b="1" dirty="0">
                <a:sym typeface="Wingdings" panose="05000000000000000000" pitchFamily="2" charset="2"/>
              </a:rPr>
              <a:t>* </a:t>
            </a:r>
            <a:r>
              <a:rPr lang="en-US" altLang="ko-KR" b="1" dirty="0">
                <a:sym typeface="Wingdings" panose="05000000000000000000" pitchFamily="2" charset="2"/>
              </a:rPr>
              <a:t>100 </a:t>
            </a:r>
            <a:r>
              <a:rPr lang="ko-KR" altLang="en-US" b="1" dirty="0">
                <a:sym typeface="Wingdings" panose="05000000000000000000" pitchFamily="2" charset="2"/>
              </a:rPr>
              <a:t>* </a:t>
            </a:r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ym typeface="Wingdings" panose="05000000000000000000" pitchFamily="2" charset="2"/>
              </a:rPr>
              <a:t>Array</a:t>
            </a:r>
            <a:r>
              <a:rPr lang="ko-KR" altLang="en-US" b="1" dirty="0">
                <a:sym typeface="Wingdings" panose="05000000000000000000" pitchFamily="2" charset="2"/>
              </a:rPr>
              <a:t>가 필요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F2F85-B397-4C09-8208-6904CF846984}"/>
              </a:ext>
            </a:extLst>
          </p:cNvPr>
          <p:cNvSpPr txBox="1"/>
          <p:nvPr/>
        </p:nvSpPr>
        <p:spPr>
          <a:xfrm>
            <a:off x="7083064" y="5902419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2^(80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80)</a:t>
            </a:r>
            <a:r>
              <a:rPr lang="ko-KR" altLang="en-US" b="1" dirty="0"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ym typeface="Wingdings" panose="05000000000000000000" pitchFamily="2" charset="2"/>
              </a:rPr>
              <a:t>Array</a:t>
            </a:r>
            <a:r>
              <a:rPr lang="ko-KR" altLang="en-US" b="1" dirty="0">
                <a:sym typeface="Wingdings" panose="05000000000000000000" pitchFamily="2" charset="2"/>
              </a:rPr>
              <a:t>가 필요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2191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Network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2050" name="Picture 2" descr="Kim Yong Hun: 뉴럴 네트워크와 딥 러닝의 간략한 역사">
            <a:extLst>
              <a:ext uri="{FF2B5EF4-FFF2-40B4-BE49-F238E27FC236}">
                <a16:creationId xmlns:a16="http://schemas.microsoft.com/office/drawing/2014/main" id="{E42E2CD3-DFEF-4B14-AD6B-0AFDDF9F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65" y="1774593"/>
            <a:ext cx="75342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1AA53A-38BD-429B-93C4-20C44067874E}"/>
              </a:ext>
            </a:extLst>
          </p:cNvPr>
          <p:cNvCxnSpPr>
            <a:cxnSpLocks/>
          </p:cNvCxnSpPr>
          <p:nvPr/>
        </p:nvCxnSpPr>
        <p:spPr>
          <a:xfrm>
            <a:off x="2380277" y="3468981"/>
            <a:ext cx="344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E2A994-D3B7-43CA-953E-7F74FB379EE5}"/>
              </a:ext>
            </a:extLst>
          </p:cNvPr>
          <p:cNvSpPr txBox="1"/>
          <p:nvPr/>
        </p:nvSpPr>
        <p:spPr>
          <a:xfrm>
            <a:off x="871224" y="4374725"/>
            <a:ext cx="73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State</a:t>
            </a:r>
            <a:endParaRPr lang="ko-KR" altLang="en-US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003DD5-FAFC-42CF-8AF7-219BEFB8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47" y="2390375"/>
            <a:ext cx="1975112" cy="1959312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CA97D5-32B2-469F-AF1E-19508874E590}"/>
              </a:ext>
            </a:extLst>
          </p:cNvPr>
          <p:cNvCxnSpPr>
            <a:cxnSpLocks/>
          </p:cNvCxnSpPr>
          <p:nvPr/>
        </p:nvCxnSpPr>
        <p:spPr>
          <a:xfrm>
            <a:off x="9990955" y="279533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61D9EA-842D-4F9D-98C2-6EAF945F9580}"/>
              </a:ext>
            </a:extLst>
          </p:cNvPr>
          <p:cNvCxnSpPr>
            <a:cxnSpLocks/>
          </p:cNvCxnSpPr>
          <p:nvPr/>
        </p:nvCxnSpPr>
        <p:spPr>
          <a:xfrm>
            <a:off x="9990954" y="3147997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28AADE-0728-492C-A1AA-4B74B37E284B}"/>
              </a:ext>
            </a:extLst>
          </p:cNvPr>
          <p:cNvCxnSpPr>
            <a:cxnSpLocks/>
          </p:cNvCxnSpPr>
          <p:nvPr/>
        </p:nvCxnSpPr>
        <p:spPr>
          <a:xfrm>
            <a:off x="9990953" y="3500663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360101-1745-4130-A558-6550AC748E59}"/>
              </a:ext>
            </a:extLst>
          </p:cNvPr>
          <p:cNvCxnSpPr>
            <a:cxnSpLocks/>
          </p:cNvCxnSpPr>
          <p:nvPr/>
        </p:nvCxnSpPr>
        <p:spPr>
          <a:xfrm>
            <a:off x="9990952" y="3853330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C61435-635F-40AA-950D-624D538E5AB3}"/>
              </a:ext>
            </a:extLst>
          </p:cNvPr>
          <p:cNvSpPr txBox="1"/>
          <p:nvPr/>
        </p:nvSpPr>
        <p:spPr>
          <a:xfrm>
            <a:off x="10708051" y="2626054"/>
            <a:ext cx="11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Left : -1.0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9AB0A-98B3-4597-BC31-8F5737051EB5}"/>
              </a:ext>
            </a:extLst>
          </p:cNvPr>
          <p:cNvSpPr txBox="1"/>
          <p:nvPr/>
        </p:nvSpPr>
        <p:spPr>
          <a:xfrm>
            <a:off x="10678139" y="2978720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Right : 0.5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4FBE2-49FA-4F47-994C-2E257E7A8A85}"/>
              </a:ext>
            </a:extLst>
          </p:cNvPr>
          <p:cNvSpPr txBox="1"/>
          <p:nvPr/>
        </p:nvSpPr>
        <p:spPr>
          <a:xfrm>
            <a:off x="10757488" y="333703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Up : -1.0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1F224-18C3-438D-8EA4-805485395978}"/>
              </a:ext>
            </a:extLst>
          </p:cNvPr>
          <p:cNvSpPr txBox="1"/>
          <p:nvPr/>
        </p:nvSpPr>
        <p:spPr>
          <a:xfrm>
            <a:off x="10655697" y="3684053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Down : 0.5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010F6A-E976-45DD-A7D2-59D186172026}"/>
              </a:ext>
            </a:extLst>
          </p:cNvPr>
          <p:cNvSpPr txBox="1"/>
          <p:nvPr/>
        </p:nvSpPr>
        <p:spPr>
          <a:xfrm>
            <a:off x="10543487" y="2034223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Q-Value </a:t>
            </a:r>
          </a:p>
          <a:p>
            <a:pPr algn="ctr"/>
            <a:r>
              <a:rPr lang="en-US" altLang="ko-KR" sz="1600" b="1" dirty="0"/>
              <a:t>for all Action</a:t>
            </a:r>
            <a:endParaRPr lang="ko-KR" altLang="en-US" sz="1600" b="1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602A451-1BAB-48D5-8057-D97F0DC5B4AA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 Idea</a:t>
            </a:r>
          </a:p>
        </p:txBody>
      </p:sp>
    </p:spTree>
    <p:extLst>
      <p:ext uri="{BB962C8B-B14F-4D97-AF65-F5344CB8AC3E}">
        <p14:creationId xmlns:p14="http://schemas.microsoft.com/office/powerpoint/2010/main" val="397975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Network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2050" name="Picture 2" descr="Kim Yong Hun: 뉴럴 네트워크와 딥 러닝의 간략한 역사">
            <a:extLst>
              <a:ext uri="{FF2B5EF4-FFF2-40B4-BE49-F238E27FC236}">
                <a16:creationId xmlns:a16="http://schemas.microsoft.com/office/drawing/2014/main" id="{E42E2CD3-DFEF-4B14-AD6B-0AFDDF9F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315" y="1492429"/>
            <a:ext cx="5635980" cy="27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1AA53A-38BD-429B-93C4-20C44067874E}"/>
              </a:ext>
            </a:extLst>
          </p:cNvPr>
          <p:cNvCxnSpPr>
            <a:cxnSpLocks/>
          </p:cNvCxnSpPr>
          <p:nvPr/>
        </p:nvCxnSpPr>
        <p:spPr>
          <a:xfrm>
            <a:off x="3206478" y="2757706"/>
            <a:ext cx="3449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8E2A994-D3B7-43CA-953E-7F74FB379EE5}"/>
              </a:ext>
            </a:extLst>
          </p:cNvPr>
          <p:cNvSpPr txBox="1"/>
          <p:nvPr/>
        </p:nvSpPr>
        <p:spPr>
          <a:xfrm>
            <a:off x="2209682" y="3303576"/>
            <a:ext cx="6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State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C003DD5-FAFC-42CF-8AF7-219BEFB8C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799" y="1935926"/>
            <a:ext cx="1378679" cy="13676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1ABFD4D-D465-48FD-ABA4-B441917C387A}"/>
              </a:ext>
            </a:extLst>
          </p:cNvPr>
          <p:cNvCxnSpPr>
            <a:cxnSpLocks/>
          </p:cNvCxnSpPr>
          <p:nvPr/>
        </p:nvCxnSpPr>
        <p:spPr>
          <a:xfrm>
            <a:off x="8887221" y="2107651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8C643E-C40A-41AA-962D-FFB8067C5870}"/>
              </a:ext>
            </a:extLst>
          </p:cNvPr>
          <p:cNvCxnSpPr>
            <a:cxnSpLocks/>
          </p:cNvCxnSpPr>
          <p:nvPr/>
        </p:nvCxnSpPr>
        <p:spPr>
          <a:xfrm>
            <a:off x="8887220" y="2460317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9F2006-3416-43B3-804A-78254E2DF46B}"/>
              </a:ext>
            </a:extLst>
          </p:cNvPr>
          <p:cNvCxnSpPr>
            <a:cxnSpLocks/>
          </p:cNvCxnSpPr>
          <p:nvPr/>
        </p:nvCxnSpPr>
        <p:spPr>
          <a:xfrm>
            <a:off x="8887219" y="2812983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FA1C23A-6018-43D2-84F8-4C345276E63E}"/>
              </a:ext>
            </a:extLst>
          </p:cNvPr>
          <p:cNvCxnSpPr>
            <a:cxnSpLocks/>
          </p:cNvCxnSpPr>
          <p:nvPr/>
        </p:nvCxnSpPr>
        <p:spPr>
          <a:xfrm>
            <a:off x="8887218" y="3165650"/>
            <a:ext cx="288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F7C56D-AB0C-44CA-94A9-1A8E0E5F7047}"/>
              </a:ext>
            </a:extLst>
          </p:cNvPr>
          <p:cNvSpPr txBox="1"/>
          <p:nvPr/>
        </p:nvSpPr>
        <p:spPr>
          <a:xfrm>
            <a:off x="9202216" y="1953762"/>
            <a:ext cx="101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Left : -1.0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DAEF5-2658-4627-9740-D56131D3996E}"/>
              </a:ext>
            </a:extLst>
          </p:cNvPr>
          <p:cNvSpPr txBox="1"/>
          <p:nvPr/>
        </p:nvSpPr>
        <p:spPr>
          <a:xfrm>
            <a:off x="9176055" y="2306428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Right : 0.5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D58030-CFDD-44EF-B0FA-28CAA566151B}"/>
              </a:ext>
            </a:extLst>
          </p:cNvPr>
          <p:cNvSpPr txBox="1"/>
          <p:nvPr/>
        </p:nvSpPr>
        <p:spPr>
          <a:xfrm>
            <a:off x="9245786" y="266473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Up : -1.0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CBFF31-BE60-4B30-8A4E-D7CB7C39BDA8}"/>
              </a:ext>
            </a:extLst>
          </p:cNvPr>
          <p:cNvSpPr txBox="1"/>
          <p:nvPr/>
        </p:nvSpPr>
        <p:spPr>
          <a:xfrm>
            <a:off x="9156017" y="3011761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Down : 0.5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BE3D5-E71B-4F1F-A36C-7B8AB956F19C}"/>
              </a:ext>
            </a:extLst>
          </p:cNvPr>
          <p:cNvSpPr txBox="1"/>
          <p:nvPr/>
        </p:nvSpPr>
        <p:spPr>
          <a:xfrm>
            <a:off x="9055830" y="1411559"/>
            <a:ext cx="130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Q-Value </a:t>
            </a:r>
          </a:p>
          <a:p>
            <a:pPr algn="ctr"/>
            <a:r>
              <a:rPr lang="en-US" altLang="ko-KR" sz="1400" b="1" dirty="0"/>
              <a:t>for all Action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898C683A-78D8-4B1C-B618-495EC2195B66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 Training (Linear Regression)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C0222-E71F-4A8C-9997-900181B1B6B6}"/>
              </a:ext>
            </a:extLst>
          </p:cNvPr>
          <p:cNvSpPr txBox="1"/>
          <p:nvPr/>
        </p:nvSpPr>
        <p:spPr>
          <a:xfrm>
            <a:off x="9775954" y="465136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Q</a:t>
            </a:r>
            <a:r>
              <a:rPr lang="ko-KR" altLang="en-US" b="1" dirty="0">
                <a:solidFill>
                  <a:srgbClr val="FF0000"/>
                </a:solidFill>
              </a:rPr>
              <a:t>*</a:t>
            </a:r>
            <a:r>
              <a:rPr lang="en-US" altLang="ko-KR" b="1" dirty="0">
                <a:solidFill>
                  <a:srgbClr val="FF0000"/>
                </a:solidFill>
              </a:rPr>
              <a:t> = r + </a:t>
            </a:r>
            <a:r>
              <a:rPr lang="el-GR" altLang="ko-KR" b="1" dirty="0">
                <a:solidFill>
                  <a:srgbClr val="FF0000"/>
                </a:solidFill>
              </a:rPr>
              <a:t>γ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maxQ</a:t>
            </a:r>
            <a:r>
              <a:rPr lang="en-US" altLang="ko-KR" b="1" dirty="0">
                <a:solidFill>
                  <a:srgbClr val="FF0000"/>
                </a:solidFill>
              </a:rPr>
              <a:t>(s’)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758DC1-FF9E-4931-AD2A-81EF29095AC2}"/>
                  </a:ext>
                </a:extLst>
              </p:cNvPr>
              <p:cNvSpPr txBox="1"/>
              <p:nvPr/>
            </p:nvSpPr>
            <p:spPr>
              <a:xfrm>
                <a:off x="9016556" y="3916232"/>
                <a:ext cx="2664512" cy="410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</m:acc>
                  </m:oMath>
                </a14:m>
                <a:r>
                  <a:rPr lang="en-US" altLang="ko-KR" sz="2000" b="1" dirty="0">
                    <a:solidFill>
                      <a:srgbClr val="FF0000"/>
                    </a:solidFill>
                  </a:rPr>
                  <a:t>(s, a | </a:t>
                </a:r>
                <a:r>
                  <a:rPr lang="el-GR" altLang="ko-KR" sz="2000" b="1" dirty="0">
                    <a:solidFill>
                      <a:srgbClr val="FF0000"/>
                    </a:solidFill>
                  </a:rPr>
                  <a:t>θ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) ~ Q</a:t>
                </a:r>
                <a:r>
                  <a:rPr lang="ko-KR" alt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altLang="ko-KR" sz="2000" b="1" dirty="0">
                    <a:solidFill>
                      <a:srgbClr val="FF0000"/>
                    </a:solidFill>
                  </a:rPr>
                  <a:t>(s, a)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758DC1-FF9E-4931-AD2A-81EF2909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556" y="3916232"/>
                <a:ext cx="2664512" cy="410433"/>
              </a:xfrm>
              <a:prstGeom prst="rect">
                <a:avLst/>
              </a:prstGeom>
              <a:blipFill>
                <a:blip r:embed="rId5"/>
                <a:stretch>
                  <a:fillRect l="-686" t="-7353" r="-1602" b="-2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3F9838E-D2B4-453D-A7D7-89A7D65181C6}"/>
              </a:ext>
            </a:extLst>
          </p:cNvPr>
          <p:cNvSpPr/>
          <p:nvPr/>
        </p:nvSpPr>
        <p:spPr>
          <a:xfrm>
            <a:off x="9542064" y="3394733"/>
            <a:ext cx="335902" cy="500504"/>
          </a:xfrm>
          <a:prstGeom prst="downArrow">
            <a:avLst>
              <a:gd name="adj1" fmla="val 38889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540542-FC92-4531-A025-D9D69DC9D04C}"/>
              </a:ext>
            </a:extLst>
          </p:cNvPr>
          <p:cNvCxnSpPr>
            <a:endCxn id="5" idx="0"/>
          </p:cNvCxnSpPr>
          <p:nvPr/>
        </p:nvCxnSpPr>
        <p:spPr>
          <a:xfrm>
            <a:off x="10983977" y="4410641"/>
            <a:ext cx="0" cy="24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9031ECD-79EC-450F-9EAD-560146D410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405" b="9689"/>
          <a:stretch/>
        </p:blipFill>
        <p:spPr>
          <a:xfrm>
            <a:off x="2109065" y="5057120"/>
            <a:ext cx="7600950" cy="1201433"/>
          </a:xfrm>
          <a:prstGeom prst="rect">
            <a:avLst/>
          </a:prstGeom>
        </p:spPr>
      </p:pic>
      <p:sp>
        <p:nvSpPr>
          <p:cNvPr id="43" name="_x956731168">
            <a:extLst>
              <a:ext uri="{FF2B5EF4-FFF2-40B4-BE49-F238E27FC236}">
                <a16:creationId xmlns:a16="http://schemas.microsoft.com/office/drawing/2014/main" id="{88DEC8FA-8E66-49FB-B0D2-C2C5A027C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682" y="4617372"/>
            <a:ext cx="750033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 – Network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학습의 목표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52">
            <a:extLst>
              <a:ext uri="{FF2B5EF4-FFF2-40B4-BE49-F238E27FC236}">
                <a16:creationId xmlns:a16="http://schemas.microsoft.com/office/drawing/2014/main" id="{BFE7A63E-6E1E-471F-B9BC-3DFD4134AA2B}"/>
              </a:ext>
            </a:extLst>
          </p:cNvPr>
          <p:cNvSpPr/>
          <p:nvPr/>
        </p:nvSpPr>
        <p:spPr>
          <a:xfrm>
            <a:off x="2209683" y="5052517"/>
            <a:ext cx="7500332" cy="1294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2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3592" y="85910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solidFill>
                  <a:srgbClr val="013E95"/>
                </a:solidFill>
                <a:latin typeface="+mj-ea"/>
                <a:ea typeface="+mj-ea"/>
              </a:rPr>
              <a:t>Contents</a:t>
            </a:r>
            <a:endParaRPr lang="ko-KR" altLang="en-US" sz="2800" b="1" spc="-150" dirty="0">
              <a:solidFill>
                <a:srgbClr val="013E95"/>
              </a:solidFill>
              <a:latin typeface="+mj-ea"/>
              <a:ea typeface="+mj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680851" y="798775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45624" y="8535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1108" y="941134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강화학습의 개요</a:t>
            </a:r>
          </a:p>
        </p:txBody>
      </p:sp>
      <p:sp>
        <p:nvSpPr>
          <p:cNvPr id="8" name="타원 7"/>
          <p:cNvSpPr/>
          <p:nvPr/>
        </p:nvSpPr>
        <p:spPr>
          <a:xfrm>
            <a:off x="3680851" y="1898079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45624" y="1952868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1108" y="2040438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마르코프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결정 프로세스와 </a:t>
            </a:r>
            <a:r>
              <a:rPr lang="ko-KR" altLang="en-US" b="1" spc="-1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벨만</a:t>
            </a:r>
            <a:r>
              <a:rPr lang="ko-KR" altLang="en-US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방정식</a:t>
            </a:r>
          </a:p>
        </p:txBody>
      </p:sp>
      <p:sp>
        <p:nvSpPr>
          <p:cNvPr id="11" name="타원 10"/>
          <p:cNvSpPr/>
          <p:nvPr/>
        </p:nvSpPr>
        <p:spPr>
          <a:xfrm>
            <a:off x="3680851" y="2997383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745624" y="305217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51108" y="3139742"/>
            <a:ext cx="134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Q - Learning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0DB78E2-AFB1-4D1B-A200-C45060F4D24E}"/>
              </a:ext>
            </a:extLst>
          </p:cNvPr>
          <p:cNvSpPr/>
          <p:nvPr/>
        </p:nvSpPr>
        <p:spPr>
          <a:xfrm>
            <a:off x="3680851" y="4096687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2508F-E3A0-4AA0-B457-05B59506A431}"/>
              </a:ext>
            </a:extLst>
          </p:cNvPr>
          <p:cNvSpPr txBox="1"/>
          <p:nvPr/>
        </p:nvSpPr>
        <p:spPr>
          <a:xfrm>
            <a:off x="3745624" y="4151476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9FBCC-2F66-45C1-A4EC-AB9B6DD3C8E1}"/>
              </a:ext>
            </a:extLst>
          </p:cNvPr>
          <p:cNvSpPr txBox="1"/>
          <p:nvPr/>
        </p:nvSpPr>
        <p:spPr>
          <a:xfrm>
            <a:off x="4451108" y="4239046"/>
            <a:ext cx="13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Q - Network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6885" y="798775"/>
            <a:ext cx="327025" cy="60325"/>
          </a:xfrm>
          <a:prstGeom prst="rect">
            <a:avLst/>
          </a:prstGeom>
          <a:solidFill>
            <a:srgbClr val="F3A9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311C72-3D74-481A-BBCC-ECB78DE5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217C4E71-687D-43F3-98DA-52160DF685EE}"/>
              </a:ext>
            </a:extLst>
          </p:cNvPr>
          <p:cNvSpPr/>
          <p:nvPr/>
        </p:nvSpPr>
        <p:spPr>
          <a:xfrm>
            <a:off x="3680851" y="5195991"/>
            <a:ext cx="654050" cy="654050"/>
          </a:xfrm>
          <a:prstGeom prst="ellipse">
            <a:avLst/>
          </a:prstGeom>
          <a:solidFill>
            <a:srgbClr val="013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A1139A-5348-4423-AEDC-4D4FB0079841}"/>
              </a:ext>
            </a:extLst>
          </p:cNvPr>
          <p:cNvSpPr txBox="1"/>
          <p:nvPr/>
        </p:nvSpPr>
        <p:spPr>
          <a:xfrm>
            <a:off x="3804935" y="5250780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8E418A-1730-4AD6-9828-DBD2F32B6C7F}"/>
              </a:ext>
            </a:extLst>
          </p:cNvPr>
          <p:cNvSpPr txBox="1"/>
          <p:nvPr/>
        </p:nvSpPr>
        <p:spPr>
          <a:xfrm>
            <a:off x="4451108" y="533835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DQN</a:t>
            </a:r>
            <a:endParaRPr lang="ko-KR" altLang="en-US" b="1" spc="-1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568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Network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42D5F90-B370-4283-809C-2BBFACC0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112974"/>
            <a:ext cx="9896475" cy="5000625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DC52D99-88F4-4EAB-9582-40BEABBF6D13}"/>
              </a:ext>
            </a:extLst>
          </p:cNvPr>
          <p:cNvSpPr/>
          <p:nvPr/>
        </p:nvSpPr>
        <p:spPr>
          <a:xfrm>
            <a:off x="8164285" y="2164702"/>
            <a:ext cx="634481" cy="634482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2B-6CD7-44F5-BF71-EC3040B359C3}"/>
              </a:ext>
            </a:extLst>
          </p:cNvPr>
          <p:cNvSpPr txBox="1"/>
          <p:nvPr/>
        </p:nvSpPr>
        <p:spPr>
          <a:xfrm>
            <a:off x="7978021" y="2799184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C77C3"/>
                </a:solidFill>
              </a:rPr>
              <a:t>s1</a:t>
            </a:r>
            <a:r>
              <a:rPr lang="ko-KR" altLang="en-US" sz="1200" b="1" dirty="0">
                <a:solidFill>
                  <a:srgbClr val="0C77C3"/>
                </a:solidFill>
              </a:rPr>
              <a:t>의 </a:t>
            </a:r>
            <a:r>
              <a:rPr lang="ko-KR" altLang="en-US" sz="1200" b="1" dirty="0" err="1">
                <a:solidFill>
                  <a:srgbClr val="0C77C3"/>
                </a:solidFill>
              </a:rPr>
              <a:t>전처리</a:t>
            </a:r>
            <a:endParaRPr lang="ko-KR" altLang="en-US" sz="1200" b="1" dirty="0">
              <a:solidFill>
                <a:srgbClr val="0C77C3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F99315-C7AD-4604-BE06-29ED598E3319}"/>
              </a:ext>
            </a:extLst>
          </p:cNvPr>
          <p:cNvSpPr/>
          <p:nvPr/>
        </p:nvSpPr>
        <p:spPr>
          <a:xfrm>
            <a:off x="5598367" y="5094512"/>
            <a:ext cx="2080727" cy="410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C6FDE7-EE9C-4BFC-A1B5-0D65789EC4A1}"/>
              </a:ext>
            </a:extLst>
          </p:cNvPr>
          <p:cNvSpPr txBox="1"/>
          <p:nvPr/>
        </p:nvSpPr>
        <p:spPr>
          <a:xfrm>
            <a:off x="6574998" y="548321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Loss Function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7E1BF2-7235-41EC-84BE-2DCE4FCFEF23}"/>
              </a:ext>
            </a:extLst>
          </p:cNvPr>
          <p:cNvSpPr/>
          <p:nvPr/>
        </p:nvSpPr>
        <p:spPr>
          <a:xfrm>
            <a:off x="6979298" y="4516016"/>
            <a:ext cx="1483567" cy="3233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32ADF8-BF4C-45A4-80D3-1B616130F39B}"/>
              </a:ext>
            </a:extLst>
          </p:cNvPr>
          <p:cNvSpPr txBox="1"/>
          <p:nvPr/>
        </p:nvSpPr>
        <p:spPr>
          <a:xfrm>
            <a:off x="8742780" y="4540703"/>
            <a:ext cx="1524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Game Over</a:t>
            </a:r>
            <a:r>
              <a:rPr lang="ko-KR" altLang="en-US" sz="1200" b="1" dirty="0">
                <a:solidFill>
                  <a:srgbClr val="FF0000"/>
                </a:solidFill>
              </a:rPr>
              <a:t>일 경우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3A0D3C-942B-4D77-AB13-06EA2743C23D}"/>
              </a:ext>
            </a:extLst>
          </p:cNvPr>
          <p:cNvCxnSpPr>
            <a:stCxn id="15" idx="3"/>
            <a:endCxn id="42" idx="1"/>
          </p:cNvCxnSpPr>
          <p:nvPr/>
        </p:nvCxnSpPr>
        <p:spPr>
          <a:xfrm>
            <a:off x="8462865" y="4677689"/>
            <a:ext cx="279915" cy="1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43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Ⅳ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2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Network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E8F9E0-6F53-49DC-8067-75BAAF536022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600" b="1" dirty="0">
                <a:ea typeface="맑은 고딕"/>
                <a:sym typeface="Wingdings" panose="05000000000000000000" pitchFamily="2" charset="2"/>
              </a:rPr>
              <a:t>Correlations between samples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어떠한 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Action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을 취했을 때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받아오는 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State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는 굉장히 유사하다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Non-stationary targets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Target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이 움직인다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1373188" lvl="2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하나의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Network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에서 </a:t>
            </a:r>
            <a:r>
              <a:rPr lang="el-GR" altLang="ko-KR" sz="1400" dirty="0">
                <a:solidFill>
                  <a:schemeClr val="tx1"/>
                </a:solidFill>
                <a:latin typeface="+mn-lt"/>
                <a:ea typeface="맑은 고딕"/>
              </a:rPr>
              <a:t>θ</a:t>
            </a:r>
            <a:r>
              <a:rPr lang="ko-KR" altLang="en-US" sz="1400" dirty="0" err="1">
                <a:solidFill>
                  <a:schemeClr val="tx1"/>
                </a:solidFill>
                <a:latin typeface="+mn-lt"/>
                <a:ea typeface="맑은 고딕"/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 업데이트하면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</a:rPr>
              <a:t>Q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</a:rPr>
              <a:t>*의 </a:t>
            </a:r>
            <a:r>
              <a:rPr lang="el-GR" altLang="ko-KR" sz="1400" dirty="0">
                <a:ea typeface="맑은 고딕"/>
              </a:rPr>
              <a:t>θ</a:t>
            </a:r>
            <a:r>
              <a:rPr lang="ko-KR" altLang="en-US" sz="1400" dirty="0">
                <a:ea typeface="맑은 고딕"/>
              </a:rPr>
              <a:t>도 업데이트된다</a:t>
            </a:r>
            <a:r>
              <a:rPr lang="en-US" altLang="ko-KR" sz="1400" dirty="0">
                <a:ea typeface="맑은 고딕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0E702-D5AD-40DA-9001-09D5DAD8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432" y="1030731"/>
            <a:ext cx="3667931" cy="2822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76BDFC-2A21-4BF8-97ED-67EDE246E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05" b="9689"/>
          <a:stretch/>
        </p:blipFill>
        <p:spPr>
          <a:xfrm>
            <a:off x="1528704" y="5158512"/>
            <a:ext cx="5896753" cy="932062"/>
          </a:xfrm>
          <a:prstGeom prst="rect">
            <a:avLst/>
          </a:prstGeom>
        </p:spPr>
      </p:pic>
      <p:pic>
        <p:nvPicPr>
          <p:cNvPr id="21506" name="Picture 2" descr="인도 민속 활과 화살 벡터 일러스트 레이 션 | 공용 도메인 벡터">
            <a:extLst>
              <a:ext uri="{FF2B5EF4-FFF2-40B4-BE49-F238E27FC236}">
                <a16:creationId xmlns:a16="http://schemas.microsoft.com/office/drawing/2014/main" id="{901A4947-45D1-4A61-A021-8ECC18BF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796" y="4049215"/>
            <a:ext cx="900113" cy="127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디자인 자료실 1 페이지 | KMUG 케이머그">
            <a:extLst>
              <a:ext uri="{FF2B5EF4-FFF2-40B4-BE49-F238E27FC236}">
                <a16:creationId xmlns:a16="http://schemas.microsoft.com/office/drawing/2014/main" id="{0059919C-8918-4E16-A076-B3D090D74F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0" t="14969" r="28260" b="14330"/>
          <a:stretch/>
        </p:blipFill>
        <p:spPr bwMode="auto">
          <a:xfrm>
            <a:off x="10676498" y="4269796"/>
            <a:ext cx="835427" cy="8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디자인 자료실 1 페이지 | KMUG 케이머그">
            <a:extLst>
              <a:ext uri="{FF2B5EF4-FFF2-40B4-BE49-F238E27FC236}">
                <a16:creationId xmlns:a16="http://schemas.microsoft.com/office/drawing/2014/main" id="{2346200E-26B4-4BA6-AA04-D4E152B40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0" t="14969" r="28260" b="14330"/>
          <a:stretch/>
        </p:blipFill>
        <p:spPr bwMode="auto">
          <a:xfrm>
            <a:off x="9200514" y="5793155"/>
            <a:ext cx="835427" cy="8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23ABB1-3144-431B-A34A-FFA4C6204BC3}"/>
              </a:ext>
            </a:extLst>
          </p:cNvPr>
          <p:cNvCxnSpPr>
            <a:cxnSpLocks/>
          </p:cNvCxnSpPr>
          <p:nvPr/>
        </p:nvCxnSpPr>
        <p:spPr>
          <a:xfrm flipH="1">
            <a:off x="10100305" y="5131983"/>
            <a:ext cx="624665" cy="76898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1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한계를 극복하기 위한 방법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020763" lvl="1" indent="-342900" latinLnBrk="0">
              <a:lnSpc>
                <a:spcPct val="150000"/>
              </a:lnSpc>
              <a:buClrTx/>
              <a:buFont typeface="+mj-lt"/>
              <a:buAutoNum type="arabicPeriod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Go Deep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FAFB3-3F2E-44AD-BCA7-33035ED3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226" y="1844650"/>
            <a:ext cx="7047528" cy="420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한계를 극복하기 위한 방법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020763" lvl="1" indent="-342900" latinLnBrk="0">
              <a:lnSpc>
                <a:spcPct val="150000"/>
              </a:lnSpc>
              <a:buClrTx/>
              <a:buFont typeface="+mj-lt"/>
              <a:buAutoNum type="arabicPeriod" startAt="2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Replay Buffer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0A0746-3D22-4691-A163-65485AE2764B}"/>
              </a:ext>
            </a:extLst>
          </p:cNvPr>
          <p:cNvSpPr/>
          <p:nvPr/>
        </p:nvSpPr>
        <p:spPr>
          <a:xfrm>
            <a:off x="870606" y="2304667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s1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A869D9-0EC3-41AA-9EE1-934B4096E3BE}"/>
              </a:ext>
            </a:extLst>
          </p:cNvPr>
          <p:cNvSpPr/>
          <p:nvPr/>
        </p:nvSpPr>
        <p:spPr>
          <a:xfrm>
            <a:off x="870606" y="3233198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s2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D532FE-9ADC-4376-A73F-D1D0625E0E2F}"/>
              </a:ext>
            </a:extLst>
          </p:cNvPr>
          <p:cNvSpPr/>
          <p:nvPr/>
        </p:nvSpPr>
        <p:spPr>
          <a:xfrm>
            <a:off x="870606" y="4161729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s3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F8DA54-57BE-42E2-BD36-1ECC4C28A1A7}"/>
              </a:ext>
            </a:extLst>
          </p:cNvPr>
          <p:cNvSpPr/>
          <p:nvPr/>
        </p:nvSpPr>
        <p:spPr>
          <a:xfrm>
            <a:off x="870606" y="5090260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s4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932DB-63ED-4D2F-BFE4-C1F98D53521E}"/>
              </a:ext>
            </a:extLst>
          </p:cNvPr>
          <p:cNvSpPr txBox="1"/>
          <p:nvPr/>
        </p:nvSpPr>
        <p:spPr>
          <a:xfrm>
            <a:off x="1135180" y="5771395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</a:p>
          <a:p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15" name="_x956731168">
            <a:extLst>
              <a:ext uri="{FF2B5EF4-FFF2-40B4-BE49-F238E27FC236}">
                <a16:creationId xmlns:a16="http://schemas.microsoft.com/office/drawing/2014/main" id="{6034C304-D503-4FAB-8A04-FD8A36340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025" y="2080726"/>
            <a:ext cx="4107142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Replay Buffer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D44622A4-F545-4E71-B933-C1D9259D00AC}"/>
              </a:ext>
            </a:extLst>
          </p:cNvPr>
          <p:cNvSpPr/>
          <p:nvPr/>
        </p:nvSpPr>
        <p:spPr>
          <a:xfrm>
            <a:off x="3043026" y="2515871"/>
            <a:ext cx="4107141" cy="3311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0C2772-7194-46DA-9CFD-37C83377DAEB}"/>
              </a:ext>
            </a:extLst>
          </p:cNvPr>
          <p:cNvSpPr/>
          <p:nvPr/>
        </p:nvSpPr>
        <p:spPr>
          <a:xfrm>
            <a:off x="3151164" y="2640570"/>
            <a:ext cx="3890865" cy="429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s1, a1, r1, s2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7874C0-3415-45CA-A345-210A4E1F6ADB}"/>
              </a:ext>
            </a:extLst>
          </p:cNvPr>
          <p:cNvSpPr/>
          <p:nvPr/>
        </p:nvSpPr>
        <p:spPr>
          <a:xfrm>
            <a:off x="3151164" y="3185971"/>
            <a:ext cx="3890865" cy="429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s2, a2, r2, s3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552268-EEC1-46BF-AD1E-99F2250514C8}"/>
              </a:ext>
            </a:extLst>
          </p:cNvPr>
          <p:cNvSpPr/>
          <p:nvPr/>
        </p:nvSpPr>
        <p:spPr>
          <a:xfrm>
            <a:off x="3151164" y="3731372"/>
            <a:ext cx="3890865" cy="429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s3, a3, r3, s4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61EDB3-476B-4735-AFF5-9C4F40E4D83E}"/>
              </a:ext>
            </a:extLst>
          </p:cNvPr>
          <p:cNvSpPr/>
          <p:nvPr/>
        </p:nvSpPr>
        <p:spPr>
          <a:xfrm>
            <a:off x="3151164" y="4276773"/>
            <a:ext cx="3890865" cy="429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s4, a4, r4, s5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B24BE-1931-462D-A90E-72B6B36DABDA}"/>
              </a:ext>
            </a:extLst>
          </p:cNvPr>
          <p:cNvSpPr/>
          <p:nvPr/>
        </p:nvSpPr>
        <p:spPr>
          <a:xfrm>
            <a:off x="3151164" y="5307701"/>
            <a:ext cx="3890865" cy="429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s(t), a(t), r(t), s(t+1)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AE4A18-2C7B-4384-962F-C8F5522158E6}"/>
              </a:ext>
            </a:extLst>
          </p:cNvPr>
          <p:cNvSpPr txBox="1"/>
          <p:nvPr/>
        </p:nvSpPr>
        <p:spPr>
          <a:xfrm>
            <a:off x="4831139" y="482217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. . .</a:t>
            </a:r>
            <a:endParaRPr lang="en-US" altLang="ko-KR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28B4E6C-36E7-4F1B-88A3-24129F934B08}"/>
              </a:ext>
            </a:extLst>
          </p:cNvPr>
          <p:cNvSpPr/>
          <p:nvPr/>
        </p:nvSpPr>
        <p:spPr>
          <a:xfrm>
            <a:off x="1886730" y="3731372"/>
            <a:ext cx="992172" cy="681135"/>
          </a:xfrm>
          <a:prstGeom prst="rightArrow">
            <a:avLst>
              <a:gd name="adj1" fmla="val 41781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99EEB7-BE8B-4AD6-A63A-2BD243F535C5}"/>
              </a:ext>
            </a:extLst>
          </p:cNvPr>
          <p:cNvSpPr txBox="1"/>
          <p:nvPr/>
        </p:nvSpPr>
        <p:spPr>
          <a:xfrm>
            <a:off x="2050830" y="3912757"/>
            <a:ext cx="577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Save</a:t>
            </a:r>
            <a:endParaRPr lang="ko-KR" altLang="en-US" sz="1400" b="1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7D7A59-07A5-4AEA-AFEB-5775922896AD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171122" y="2925511"/>
            <a:ext cx="1004635" cy="1072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112773C-3277-4A08-9429-5D9714CC35A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171122" y="3997958"/>
            <a:ext cx="1004635" cy="491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C5E908-A74D-49FE-85BD-F6A89B08197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171122" y="3997958"/>
            <a:ext cx="1004635" cy="956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A92DA7-C776-48CC-A545-FCEF876AD89D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171122" y="3997958"/>
            <a:ext cx="1004635" cy="1525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_x956731168">
            <a:extLst>
              <a:ext uri="{FF2B5EF4-FFF2-40B4-BE49-F238E27FC236}">
                <a16:creationId xmlns:a16="http://schemas.microsoft.com/office/drawing/2014/main" id="{EF9A3E19-72D7-4934-9C23-BD307297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757" y="3593885"/>
            <a:ext cx="1633009" cy="808146"/>
          </a:xfrm>
          <a:prstGeom prst="rect">
            <a:avLst/>
          </a:prstGeom>
          <a:solidFill>
            <a:srgbClr val="9DC3E6"/>
          </a:solidFill>
          <a:ln w="952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effectLst/>
              </a:rPr>
              <a:t>Random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effectLst/>
              </a:rPr>
              <a:t>Sample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D52DC442-F005-44B0-959A-8BDA470ACD83}"/>
              </a:ext>
            </a:extLst>
          </p:cNvPr>
          <p:cNvSpPr/>
          <p:nvPr/>
        </p:nvSpPr>
        <p:spPr>
          <a:xfrm>
            <a:off x="9972595" y="3815950"/>
            <a:ext cx="492852" cy="36401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C759CF-9ADC-4F56-ABC6-80FF7A081248}"/>
              </a:ext>
            </a:extLst>
          </p:cNvPr>
          <p:cNvSpPr/>
          <p:nvPr/>
        </p:nvSpPr>
        <p:spPr>
          <a:xfrm>
            <a:off x="10629276" y="3597351"/>
            <a:ext cx="1085766" cy="801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930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한계를 극복하기 위한 방법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020763" lvl="1" indent="-342900" latinLnBrk="0">
              <a:lnSpc>
                <a:spcPct val="150000"/>
              </a:lnSpc>
              <a:buClrTx/>
              <a:buFont typeface="+mj-lt"/>
              <a:buAutoNum type="arabicPeriod" startAt="2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Replay Buffer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1DF51CA-4079-4E43-AE32-D44F4D8A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735" y="2025482"/>
            <a:ext cx="5236529" cy="40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04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한계를 극복하기 위한 방법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020763" lvl="1" indent="-342900" latinLnBrk="0">
              <a:lnSpc>
                <a:spcPct val="150000"/>
              </a:lnSpc>
              <a:buClrTx/>
              <a:buFont typeface="+mj-lt"/>
              <a:buAutoNum type="arabicPeriod" startAt="3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Target Network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B0F0D10-0070-4FBA-86F7-6E556ED1B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5" b="9689"/>
          <a:stretch/>
        </p:blipFill>
        <p:spPr>
          <a:xfrm>
            <a:off x="3183199" y="2580913"/>
            <a:ext cx="5896753" cy="9320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4FE53C-32E2-4FD2-9CA5-F1B2AE4E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12" y="4986740"/>
            <a:ext cx="5896753" cy="883380"/>
          </a:xfrm>
          <a:prstGeom prst="rect">
            <a:avLst/>
          </a:prstGeom>
        </p:spPr>
      </p:pic>
      <p:sp>
        <p:nvSpPr>
          <p:cNvPr id="13" name="_x956731168">
            <a:extLst>
              <a:ext uri="{FF2B5EF4-FFF2-40B4-BE49-F238E27FC236}">
                <a16:creationId xmlns:a16="http://schemas.microsoft.com/office/drawing/2014/main" id="{C74C4399-2CD7-4276-85FD-5449832E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99" y="2129810"/>
            <a:ext cx="599958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기존의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Q-Network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2">
            <a:extLst>
              <a:ext uri="{FF2B5EF4-FFF2-40B4-BE49-F238E27FC236}">
                <a16:creationId xmlns:a16="http://schemas.microsoft.com/office/drawing/2014/main" id="{FEBC76B1-8230-49FD-A8BF-EF72CC31E0B6}"/>
              </a:ext>
            </a:extLst>
          </p:cNvPr>
          <p:cNvSpPr/>
          <p:nvPr/>
        </p:nvSpPr>
        <p:spPr>
          <a:xfrm>
            <a:off x="3183199" y="2564955"/>
            <a:ext cx="5999582" cy="101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_x956731168">
            <a:extLst>
              <a:ext uri="{FF2B5EF4-FFF2-40B4-BE49-F238E27FC236}">
                <a16:creationId xmlns:a16="http://schemas.microsoft.com/office/drawing/2014/main" id="{F58BEE2E-327C-498D-9639-52B785A9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199" y="4486618"/>
            <a:ext cx="599958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DQN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931B2E95-87A1-4690-B696-399B46DB950F}"/>
              </a:ext>
            </a:extLst>
          </p:cNvPr>
          <p:cNvSpPr/>
          <p:nvPr/>
        </p:nvSpPr>
        <p:spPr>
          <a:xfrm>
            <a:off x="3183199" y="4921763"/>
            <a:ext cx="5999582" cy="101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06F25DC-4855-44AE-AFC0-FD411066B698}"/>
              </a:ext>
            </a:extLst>
          </p:cNvPr>
          <p:cNvSpPr/>
          <p:nvPr/>
        </p:nvSpPr>
        <p:spPr>
          <a:xfrm>
            <a:off x="5945060" y="3750905"/>
            <a:ext cx="475861" cy="609765"/>
          </a:xfrm>
          <a:prstGeom prst="downArrow">
            <a:avLst>
              <a:gd name="adj1" fmla="val 38235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5986DD6-A157-4875-B81B-66A810C5638B}"/>
              </a:ext>
            </a:extLst>
          </p:cNvPr>
          <p:cNvSpPr/>
          <p:nvPr/>
        </p:nvSpPr>
        <p:spPr>
          <a:xfrm>
            <a:off x="8462866" y="5215811"/>
            <a:ext cx="410547" cy="4284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69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037A3C-406F-4FD4-B36A-E071C7DAD2E9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Q-Network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의 한계를 극복하기 위한 방법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1020763" lvl="1" indent="-342900" latinLnBrk="0">
              <a:lnSpc>
                <a:spcPct val="150000"/>
              </a:lnSpc>
              <a:buClrTx/>
              <a:buFont typeface="+mj-lt"/>
              <a:buAutoNum type="arabicPeriod" startAt="3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lt"/>
                <a:ea typeface="맑은 고딕"/>
              </a:rPr>
              <a:t>Target Network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4FE53C-32E2-4FD2-9CA5-F1B2AE4E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72" y="2466205"/>
            <a:ext cx="5896753" cy="883380"/>
          </a:xfrm>
          <a:prstGeom prst="rect">
            <a:avLst/>
          </a:prstGeom>
        </p:spPr>
      </p:pic>
      <p:sp>
        <p:nvSpPr>
          <p:cNvPr id="15" name="_x956731168">
            <a:extLst>
              <a:ext uri="{FF2B5EF4-FFF2-40B4-BE49-F238E27FC236}">
                <a16:creationId xmlns:a16="http://schemas.microsoft.com/office/drawing/2014/main" id="{F58BEE2E-327C-498D-9639-52B785A9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59" y="1966083"/>
            <a:ext cx="599958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DQN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2">
            <a:extLst>
              <a:ext uri="{FF2B5EF4-FFF2-40B4-BE49-F238E27FC236}">
                <a16:creationId xmlns:a16="http://schemas.microsoft.com/office/drawing/2014/main" id="{931B2E95-87A1-4690-B696-399B46DB950F}"/>
              </a:ext>
            </a:extLst>
          </p:cNvPr>
          <p:cNvSpPr/>
          <p:nvPr/>
        </p:nvSpPr>
        <p:spPr>
          <a:xfrm>
            <a:off x="2958059" y="2401228"/>
            <a:ext cx="5999582" cy="1013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73A4662-3B11-4976-AD45-992A3F93B5F8}"/>
              </a:ext>
            </a:extLst>
          </p:cNvPr>
          <p:cNvCxnSpPr>
            <a:cxnSpLocks/>
          </p:cNvCxnSpPr>
          <p:nvPr/>
        </p:nvCxnSpPr>
        <p:spPr>
          <a:xfrm>
            <a:off x="5690469" y="3208461"/>
            <a:ext cx="30791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7B7FFD2-39B8-4D39-8637-771E989D5B9B}"/>
              </a:ext>
            </a:extLst>
          </p:cNvPr>
          <p:cNvCxnSpPr>
            <a:cxnSpLocks/>
          </p:cNvCxnSpPr>
          <p:nvPr/>
        </p:nvCxnSpPr>
        <p:spPr>
          <a:xfrm>
            <a:off x="4042062" y="3208461"/>
            <a:ext cx="12098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D2B3DF-5EDB-429B-9330-52134640C5B2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598794" y="3219909"/>
            <a:ext cx="0" cy="4135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6502709-76F7-436B-AE2D-CF2C0B51DE44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7192696" y="3219909"/>
            <a:ext cx="3594" cy="41818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9A652C0-4FB9-425F-A2BD-705EC7F6799E}"/>
              </a:ext>
            </a:extLst>
          </p:cNvPr>
          <p:cNvSpPr/>
          <p:nvPr/>
        </p:nvSpPr>
        <p:spPr>
          <a:xfrm>
            <a:off x="3828421" y="4375371"/>
            <a:ext cx="1540747" cy="12634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Q Network</a:t>
            </a:r>
            <a:endParaRPr lang="ko-KR" altLang="en-US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D63C71-006E-43CB-954A-5D3917B01C00}"/>
              </a:ext>
            </a:extLst>
          </p:cNvPr>
          <p:cNvSpPr/>
          <p:nvPr/>
        </p:nvSpPr>
        <p:spPr>
          <a:xfrm>
            <a:off x="6024228" y="4367076"/>
            <a:ext cx="2344124" cy="12634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Target Q Network</a:t>
            </a:r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CC2FAE9-FF60-4BD7-AB12-92CD154D4A2A}"/>
              </a:ext>
            </a:extLst>
          </p:cNvPr>
          <p:cNvCxnSpPr>
            <a:cxnSpLocks/>
            <a:stCxn id="42" idx="0"/>
            <a:endCxn id="50" idx="2"/>
          </p:cNvCxnSpPr>
          <p:nvPr/>
        </p:nvCxnSpPr>
        <p:spPr>
          <a:xfrm flipH="1" flipV="1">
            <a:off x="4598794" y="4012078"/>
            <a:ext cx="1" cy="363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1FB9C69-D3BC-41EE-9A50-4BCB22DCD945}"/>
              </a:ext>
            </a:extLst>
          </p:cNvPr>
          <p:cNvCxnSpPr>
            <a:cxnSpLocks/>
            <a:stCxn id="43" idx="0"/>
            <a:endCxn id="51" idx="2"/>
          </p:cNvCxnSpPr>
          <p:nvPr/>
        </p:nvCxnSpPr>
        <p:spPr>
          <a:xfrm flipV="1">
            <a:off x="7196290" y="4007423"/>
            <a:ext cx="0" cy="3596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2A19547-65D4-4857-B59A-1032BDBF0C77}"/>
                  </a:ext>
                </a:extLst>
              </p:cNvPr>
              <p:cNvSpPr/>
              <p:nvPr/>
            </p:nvSpPr>
            <p:spPr>
              <a:xfrm>
                <a:off x="4381427" y="3633448"/>
                <a:ext cx="434734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82A19547-65D4-4857-B59A-1032BDBF0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427" y="3633448"/>
                <a:ext cx="434734" cy="378630"/>
              </a:xfrm>
              <a:prstGeom prst="rect">
                <a:avLst/>
              </a:prstGeom>
              <a:blipFill>
                <a:blip r:embed="rId4"/>
                <a:stretch>
                  <a:fillRect r="-8451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426CEB-E633-494B-99DA-CA013ECD9ABE}"/>
              </a:ext>
            </a:extLst>
          </p:cNvPr>
          <p:cNvSpPr/>
          <p:nvPr/>
        </p:nvSpPr>
        <p:spPr>
          <a:xfrm>
            <a:off x="6566374" y="3638091"/>
            <a:ext cx="1259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Y (Target)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A828F8-7D6A-42A6-8E62-49E34AF4AB87}"/>
              </a:ext>
            </a:extLst>
          </p:cNvPr>
          <p:cNvSpPr/>
          <p:nvPr/>
        </p:nvSpPr>
        <p:spPr>
          <a:xfrm>
            <a:off x="4217786" y="6047845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DF2C67-7B64-4024-A826-3B5A84FCD17A}"/>
              </a:ext>
            </a:extLst>
          </p:cNvPr>
          <p:cNvSpPr/>
          <p:nvPr/>
        </p:nvSpPr>
        <p:spPr>
          <a:xfrm>
            <a:off x="6813735" y="6052615"/>
            <a:ext cx="765110" cy="68113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</a:t>
            </a:r>
            <a:endParaRPr lang="ko-KR" altLang="en-US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863B423-86CC-4323-8710-0072E5E1F4BF}"/>
              </a:ext>
            </a:extLst>
          </p:cNvPr>
          <p:cNvCxnSpPr>
            <a:cxnSpLocks/>
            <a:stCxn id="52" idx="0"/>
            <a:endCxn id="42" idx="2"/>
          </p:cNvCxnSpPr>
          <p:nvPr/>
        </p:nvCxnSpPr>
        <p:spPr>
          <a:xfrm flipH="1" flipV="1">
            <a:off x="4598795" y="5638850"/>
            <a:ext cx="1546" cy="408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2FDB90C-396B-4985-96E8-26D556CCA430}"/>
              </a:ext>
            </a:extLst>
          </p:cNvPr>
          <p:cNvCxnSpPr>
            <a:cxnSpLocks/>
            <a:stCxn id="53" idx="0"/>
            <a:endCxn id="43" idx="2"/>
          </p:cNvCxnSpPr>
          <p:nvPr/>
        </p:nvCxnSpPr>
        <p:spPr>
          <a:xfrm flipV="1">
            <a:off x="7196290" y="5630555"/>
            <a:ext cx="0" cy="4220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DQN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09621-46E4-469D-B2EC-8C5AA93C5CFF}"/>
              </a:ext>
            </a:extLst>
          </p:cNvPr>
          <p:cNvSpPr txBox="1"/>
          <p:nvPr/>
        </p:nvSpPr>
        <p:spPr>
          <a:xfrm>
            <a:off x="89790" y="51677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V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17410" name="Picture 2" descr="A (Long) Peek into Reinforcement Learning">
            <a:extLst>
              <a:ext uri="{FF2B5EF4-FFF2-40B4-BE49-F238E27FC236}">
                <a16:creationId xmlns:a16="http://schemas.microsoft.com/office/drawing/2014/main" id="{3C1D32E6-3923-4542-A097-2D5F4435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9" y="1812409"/>
            <a:ext cx="5328736" cy="407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F633AFBB-923E-4471-946B-7DDE8D7D2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2648" y="2126572"/>
            <a:ext cx="6265900" cy="3444788"/>
          </a:xfrm>
          <a:prstGeom prst="rect">
            <a:avLst/>
          </a:prstGeom>
        </p:spPr>
      </p:pic>
      <p:sp>
        <p:nvSpPr>
          <p:cNvPr id="90" name="_x956731168">
            <a:extLst>
              <a:ext uri="{FF2B5EF4-FFF2-40B4-BE49-F238E27FC236}">
                <a16:creationId xmlns:a16="http://schemas.microsoft.com/office/drawing/2014/main" id="{4B05B97F-BEA8-4951-AA81-BA785803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52" y="1260326"/>
            <a:ext cx="535935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DQN Algorithm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52">
            <a:extLst>
              <a:ext uri="{FF2B5EF4-FFF2-40B4-BE49-F238E27FC236}">
                <a16:creationId xmlns:a16="http://schemas.microsoft.com/office/drawing/2014/main" id="{B20B9BA8-CCE9-4EE3-ADA7-DD394D8AFCFB}"/>
              </a:ext>
            </a:extLst>
          </p:cNvPr>
          <p:cNvSpPr/>
          <p:nvPr/>
        </p:nvSpPr>
        <p:spPr>
          <a:xfrm>
            <a:off x="243452" y="1695470"/>
            <a:ext cx="5359352" cy="429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2" name="_x956731168">
            <a:extLst>
              <a:ext uri="{FF2B5EF4-FFF2-40B4-BE49-F238E27FC236}">
                <a16:creationId xmlns:a16="http://schemas.microsoft.com/office/drawing/2014/main" id="{9D88F542-8FEB-43EB-8574-6357D87B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648" y="1260326"/>
            <a:ext cx="6265901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DQN Framework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52">
            <a:extLst>
              <a:ext uri="{FF2B5EF4-FFF2-40B4-BE49-F238E27FC236}">
                <a16:creationId xmlns:a16="http://schemas.microsoft.com/office/drawing/2014/main" id="{EE07F41F-DA38-4A2B-9C84-0A6B4028BBC9}"/>
              </a:ext>
            </a:extLst>
          </p:cNvPr>
          <p:cNvSpPr/>
          <p:nvPr/>
        </p:nvSpPr>
        <p:spPr>
          <a:xfrm>
            <a:off x="5682648" y="1695470"/>
            <a:ext cx="6265900" cy="4290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00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7210" y="-500742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참고문헌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F83399B-995E-4B19-8090-766025A2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BD5E7A-DF46-4E73-85F4-68586FE6C3F3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hlinkClick r:id="rId4"/>
              </a:rPr>
              <a:t>https://hunkim.github.io/ml/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hlinkClick r:id="rId5"/>
              </a:rPr>
              <a:t>https://jeinalog.tistory.com/20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hlinkClick r:id="rId6"/>
              </a:rPr>
              <a:t>https://towardsdatascience.com/qrash-course-deep-q-networks-from-the-ground-up-1bbda41d3677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https://en.wikipedia.org/wiki/Markov_model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https://greentec.github.io/reinforcement-learning-second/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Human-level control through deep reinforcement learning, Nature</a:t>
            </a: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 err="1">
                <a:solidFill>
                  <a:schemeClr val="tx1"/>
                </a:solidFill>
                <a:latin typeface="+mn-lt"/>
                <a:ea typeface="맑은 고딕"/>
              </a:rPr>
              <a:t>파이썬과</a:t>
            </a: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lt"/>
                <a:ea typeface="맑은 고딕"/>
              </a:rPr>
              <a:t>케라스로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배우는 강화학습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위키북스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수학으로 풀어보는 강화학습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원리와 알고리즘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lt"/>
                <a:ea typeface="맑은 고딕"/>
              </a:rPr>
              <a:t>위키북스</a:t>
            </a:r>
            <a:endParaRPr lang="en-US" altLang="ko-KR" sz="1600" b="1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강화학습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 / </a:t>
            </a: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심층강화학습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+mn-lt"/>
                <a:ea typeface="맑은 고딕"/>
              </a:rPr>
              <a:t>특강</a:t>
            </a:r>
            <a:r>
              <a:rPr lang="en-US" altLang="ko-KR" sz="1600" b="1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+mn-lt"/>
                <a:ea typeface="맑은 고딕"/>
              </a:rPr>
              <a:t>위키북스</a:t>
            </a:r>
            <a:endParaRPr lang="en-US" altLang="ko-KR" sz="1600" b="1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b="1" dirty="0">
              <a:solidFill>
                <a:schemeClr val="tx1"/>
              </a:solidFill>
              <a:latin typeface="+mn-lt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7310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>
            <a:extLst>
              <a:ext uri="{FF2B5EF4-FFF2-40B4-BE49-F238E27FC236}">
                <a16:creationId xmlns:a16="http://schemas.microsoft.com/office/drawing/2014/main" id="{1BD29E0C-3163-449A-9F3E-48E52B6F6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601119"/>
            <a:ext cx="12192000" cy="1655762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4800" dirty="0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9DBEE3-6CAE-4BB0-B595-E2528776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08" y="6263011"/>
            <a:ext cx="1552616" cy="4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3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강화학습의 개요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2FDB4B-9871-442E-83D3-A4AA0586DEFB}"/>
              </a:ext>
            </a:extLst>
          </p:cNvPr>
          <p:cNvSpPr txBox="1"/>
          <p:nvPr/>
        </p:nvSpPr>
        <p:spPr>
          <a:xfrm>
            <a:off x="554983" y="1112974"/>
            <a:ext cx="9998102" cy="5102516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지도학습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(Supervised Learning)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정답이 주어진 데이터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로 학습해서 새로운 데이터에 대한 값이나 카테고리를 예측하는 것</a:t>
            </a: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비지도학습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(Unsupervised Learning)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정답이 없는 데이터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를 적절히 그룹화하거나 각 데이터 간의 관계를 찾아내는 것</a:t>
            </a:r>
            <a:endParaRPr lang="en-US" altLang="ko-KR" sz="1400" dirty="0">
              <a:solidFill>
                <a:schemeClr val="tx1"/>
              </a:solidFill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강화학습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(Reinforcement Learning)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어떤 임의의 존재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(Agent)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가 주어진 환경 내에서 어떻게 행동해야 하는지에 대해 학습하는 것</a:t>
            </a:r>
            <a:endParaRPr lang="en-US" altLang="ko-KR" sz="1400" dirty="0"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학습 과정 속에서 다양한 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상황</a:t>
            </a:r>
            <a:r>
              <a:rPr lang="en-US" altLang="ko-KR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(State)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에 따라 </a:t>
            </a:r>
            <a:r>
              <a:rPr lang="en-US" altLang="ko-KR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Agent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행동</a:t>
            </a:r>
            <a:r>
              <a:rPr lang="en-US" altLang="ko-KR" sz="1400" b="1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(Action)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  <a:sym typeface="Wingdings" panose="05000000000000000000" pitchFamily="2" charset="2"/>
              </a:rPr>
              <a:t>을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하면 그것에 대한 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보상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(Reward)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을 받는다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47707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E9DBEE3-6CAE-4BB0-B595-E2528776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08" y="6263011"/>
            <a:ext cx="1552616" cy="4194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407585E-A0DF-4B09-8568-7B89B2190AEF}"/>
              </a:ext>
            </a:extLst>
          </p:cNvPr>
          <p:cNvSpPr/>
          <p:nvPr/>
        </p:nvSpPr>
        <p:spPr>
          <a:xfrm>
            <a:off x="4779425" y="2328984"/>
            <a:ext cx="1540747" cy="12634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Q Network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8D812B-5752-4ECA-BDA8-2B4CEF8D41CF}"/>
              </a:ext>
            </a:extLst>
          </p:cNvPr>
          <p:cNvSpPr/>
          <p:nvPr/>
        </p:nvSpPr>
        <p:spPr>
          <a:xfrm>
            <a:off x="7466675" y="2328984"/>
            <a:ext cx="2344124" cy="12634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Target Q Network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D0481-CB63-4EFC-BD17-017BCE841D0A}"/>
              </a:ext>
            </a:extLst>
          </p:cNvPr>
          <p:cNvSpPr/>
          <p:nvPr/>
        </p:nvSpPr>
        <p:spPr>
          <a:xfrm>
            <a:off x="971811" y="2328983"/>
            <a:ext cx="1770430" cy="1263479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Environment</a:t>
            </a:r>
            <a:endParaRPr lang="ko-KR" altLang="en-US" b="1" dirty="0"/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1F0B4119-66F5-4865-948E-E0176306954E}"/>
              </a:ext>
            </a:extLst>
          </p:cNvPr>
          <p:cNvSpPr/>
          <p:nvPr/>
        </p:nvSpPr>
        <p:spPr>
          <a:xfrm>
            <a:off x="6624954" y="5002133"/>
            <a:ext cx="2186569" cy="1086197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Replay Buffer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DD63C6-CA41-403C-AC0C-0CF83A4E5E03}"/>
              </a:ext>
            </a:extLst>
          </p:cNvPr>
          <p:cNvSpPr/>
          <p:nvPr/>
        </p:nvSpPr>
        <p:spPr>
          <a:xfrm>
            <a:off x="4779425" y="812297"/>
            <a:ext cx="5996000" cy="5412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DQN Loss Function</a:t>
            </a:r>
            <a:endParaRPr lang="ko-KR" altLang="en-US" b="1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5A180D4D-2406-4D7A-B76B-67752906B1DF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3264605" y="2184883"/>
            <a:ext cx="1952770" cy="47679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F98CD8B-E87E-471D-8B93-003A86BA5FF4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V="1">
            <a:off x="5537259" y="3605003"/>
            <a:ext cx="1409670" cy="13845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92575E7-7C3D-483C-901F-785D7BAFEF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34343" y="2157965"/>
            <a:ext cx="3648605" cy="2039740"/>
          </a:xfrm>
          <a:prstGeom prst="bentConnector3">
            <a:avLst>
              <a:gd name="adj1" fmla="val 190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D47360-5BE7-4D6D-839A-50BEB42F2046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718238" y="3592462"/>
            <a:ext cx="1" cy="1409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BA212D-8EFA-484F-8CF2-E3967E56FF92}"/>
              </a:ext>
            </a:extLst>
          </p:cNvPr>
          <p:cNvCxnSpPr>
            <a:cxnSpLocks/>
          </p:cNvCxnSpPr>
          <p:nvPr/>
        </p:nvCxnSpPr>
        <p:spPr>
          <a:xfrm flipV="1">
            <a:off x="2742241" y="3124011"/>
            <a:ext cx="2037184" cy="1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49CB73-AA9F-40C4-9FE3-C0F90035F556}"/>
              </a:ext>
            </a:extLst>
          </p:cNvPr>
          <p:cNvCxnSpPr>
            <a:cxnSpLocks/>
          </p:cNvCxnSpPr>
          <p:nvPr/>
        </p:nvCxnSpPr>
        <p:spPr>
          <a:xfrm flipH="1" flipV="1">
            <a:off x="2729935" y="2704603"/>
            <a:ext cx="2049491" cy="8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647F15D-C10D-4D9A-BD6D-DEAFE8D700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320172" y="2960724"/>
            <a:ext cx="11465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2FB42D-ABF2-49F9-82F7-B9D296785C51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638736" y="1353531"/>
            <a:ext cx="1" cy="975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E31F35-FA7D-407F-B763-E40C60D6080A}"/>
              </a:ext>
            </a:extLst>
          </p:cNvPr>
          <p:cNvCxnSpPr>
            <a:cxnSpLocks/>
          </p:cNvCxnSpPr>
          <p:nvPr/>
        </p:nvCxnSpPr>
        <p:spPr>
          <a:xfrm flipH="1" flipV="1">
            <a:off x="5768018" y="1353102"/>
            <a:ext cx="1" cy="9754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76BD49B-43B1-4E2F-9074-B01C271A317E}"/>
              </a:ext>
            </a:extLst>
          </p:cNvPr>
          <p:cNvCxnSpPr>
            <a:cxnSpLocks/>
          </p:cNvCxnSpPr>
          <p:nvPr/>
        </p:nvCxnSpPr>
        <p:spPr>
          <a:xfrm>
            <a:off x="5290039" y="1353102"/>
            <a:ext cx="1" cy="9754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2088DC-63A0-48C3-B44B-97893F088758}"/>
              </a:ext>
            </a:extLst>
          </p:cNvPr>
          <p:cNvSpPr txBox="1"/>
          <p:nvPr/>
        </p:nvSpPr>
        <p:spPr>
          <a:xfrm>
            <a:off x="3751274" y="5169056"/>
            <a:ext cx="68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Save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BF837-7C71-4213-84C4-9729CF2FA3CB}"/>
              </a:ext>
            </a:extLst>
          </p:cNvPr>
          <p:cNvSpPr txBox="1"/>
          <p:nvPr/>
        </p:nvSpPr>
        <p:spPr>
          <a:xfrm>
            <a:off x="3466548" y="5516138"/>
            <a:ext cx="1256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(s, a, r, s')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940D5-3428-40F7-B56D-91A99527A74F}"/>
              </a:ext>
            </a:extLst>
          </p:cNvPr>
          <p:cNvSpPr txBox="1"/>
          <p:nvPr/>
        </p:nvSpPr>
        <p:spPr>
          <a:xfrm>
            <a:off x="5860058" y="429729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(s</a:t>
            </a:r>
            <a:r>
              <a:rPr lang="en-US" altLang="ko-KR" b="1"/>
              <a:t>, a)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7DD9B-8A33-4D94-87C6-43A16D9C2326}"/>
              </a:ext>
            </a:extLst>
          </p:cNvPr>
          <p:cNvSpPr txBox="1"/>
          <p:nvPr/>
        </p:nvSpPr>
        <p:spPr>
          <a:xfrm>
            <a:off x="7704763" y="414340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s’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40626B-E63F-4BC4-8E86-334EEA415AF0}"/>
              </a:ext>
            </a:extLst>
          </p:cNvPr>
          <p:cNvSpPr txBox="1"/>
          <p:nvPr/>
        </p:nvSpPr>
        <p:spPr>
          <a:xfrm>
            <a:off x="9299787" y="4297297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FA814-E4A8-428D-94E3-5BAC424C470B}"/>
              </a:ext>
            </a:extLst>
          </p:cNvPr>
          <p:cNvSpPr txBox="1"/>
          <p:nvPr/>
        </p:nvSpPr>
        <p:spPr>
          <a:xfrm>
            <a:off x="3614799" y="31105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5E1C0-8CB1-4B71-B513-3AAD22591311}"/>
              </a:ext>
            </a:extLst>
          </p:cNvPr>
          <p:cNvSpPr txBox="1"/>
          <p:nvPr/>
        </p:nvSpPr>
        <p:spPr>
          <a:xfrm>
            <a:off x="5768018" y="165067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Q(s, a | </a:t>
            </a:r>
            <a:r>
              <a:rPr lang="el-GR" altLang="ko-KR" b="1" dirty="0">
                <a:solidFill>
                  <a:schemeClr val="tx1"/>
                </a:solidFill>
              </a:rPr>
              <a:t>θ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9EC95B-5ECE-427D-97A5-83F1B0C915EA}"/>
                  </a:ext>
                </a:extLst>
              </p:cNvPr>
              <p:cNvSpPr txBox="1"/>
              <p:nvPr/>
            </p:nvSpPr>
            <p:spPr>
              <a:xfrm>
                <a:off x="8638735" y="1679737"/>
                <a:ext cx="1759328" cy="341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</a:rPr>
                  <a:t>Max Q(s’, a’ |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US" altLang="ko-KR" sz="1600" b="1" dirty="0">
                    <a:solidFill>
                      <a:schemeClr val="tx1"/>
                    </a:solidFill>
                  </a:rPr>
                  <a:t>)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9EC95B-5ECE-427D-97A5-83F1B0C91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735" y="1679737"/>
                <a:ext cx="1759328" cy="341247"/>
              </a:xfrm>
              <a:prstGeom prst="rect">
                <a:avLst/>
              </a:prstGeom>
              <a:blipFill>
                <a:blip r:embed="rId4"/>
                <a:stretch>
                  <a:fillRect l="-1730" t="-5357" r="-1072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7825AC2-8B25-4D49-A835-69F854FD8333}"/>
              </a:ext>
            </a:extLst>
          </p:cNvPr>
          <p:cNvSpPr txBox="1"/>
          <p:nvPr/>
        </p:nvSpPr>
        <p:spPr>
          <a:xfrm>
            <a:off x="6444332" y="2956701"/>
            <a:ext cx="893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Update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A198E2-0A6A-42A9-B9FF-CC2928339B6A}"/>
              </a:ext>
            </a:extLst>
          </p:cNvPr>
          <p:cNvSpPr txBox="1"/>
          <p:nvPr/>
        </p:nvSpPr>
        <p:spPr>
          <a:xfrm>
            <a:off x="4257329" y="1539551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</a:rPr>
              <a:t>Gradient</a:t>
            </a:r>
          </a:p>
          <a:p>
            <a:pPr algn="ctr"/>
            <a:r>
              <a:rPr lang="en-US" altLang="ko-KR" sz="1600" b="1" dirty="0">
                <a:solidFill>
                  <a:schemeClr val="accent4"/>
                </a:solidFill>
              </a:rPr>
              <a:t>(</a:t>
            </a:r>
            <a:r>
              <a:rPr lang="ko-KR" altLang="en-US" sz="1600" b="1" dirty="0">
                <a:solidFill>
                  <a:schemeClr val="accent4"/>
                </a:solidFill>
              </a:rPr>
              <a:t>기울기</a:t>
            </a:r>
            <a:r>
              <a:rPr lang="en-US" altLang="ko-KR" sz="1600" b="1" dirty="0">
                <a:solidFill>
                  <a:schemeClr val="accent4"/>
                </a:solidFill>
              </a:rPr>
              <a:t>)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AEF31F-9BBA-45E5-8BFE-F56268DE7095}"/>
              </a:ext>
            </a:extLst>
          </p:cNvPr>
          <p:cNvSpPr txBox="1"/>
          <p:nvPr/>
        </p:nvSpPr>
        <p:spPr>
          <a:xfrm>
            <a:off x="2779727" y="2382939"/>
            <a:ext cx="1962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argmax Q(s, a | </a:t>
            </a:r>
            <a:r>
              <a:rPr lang="el-GR" altLang="ko-KR" sz="1600" b="1" dirty="0">
                <a:solidFill>
                  <a:schemeClr val="tx1"/>
                </a:solidFill>
              </a:rPr>
              <a:t>θ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4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강화학습의 개요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8A3789-E77F-4A9A-AA2E-CBC16494AC95}"/>
              </a:ext>
            </a:extLst>
          </p:cNvPr>
          <p:cNvSpPr txBox="1"/>
          <p:nvPr/>
        </p:nvSpPr>
        <p:spPr>
          <a:xfrm>
            <a:off x="554982" y="1112974"/>
            <a:ext cx="11256017" cy="5102516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강화학습의 최종 목표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  <a:sym typeface="Wingdings" panose="05000000000000000000" pitchFamily="2" charset="2"/>
              </a:rPr>
              <a:t>환경과 상호작용을 하는 임의의 </a:t>
            </a:r>
            <a:r>
              <a:rPr lang="en-US" altLang="ko-KR" sz="1400" dirty="0">
                <a:solidFill>
                  <a:schemeClr val="tx1"/>
                </a:solidFill>
                <a:latin typeface="+mn-lt"/>
                <a:ea typeface="맑은 고딕"/>
                <a:sym typeface="Wingdings" panose="05000000000000000000" pitchFamily="2" charset="2"/>
              </a:rPr>
              <a:t>Agent</a:t>
            </a:r>
            <a:r>
              <a:rPr lang="ko-KR" altLang="en-US" sz="1400" dirty="0">
                <a:solidFill>
                  <a:schemeClr val="tx1"/>
                </a:solidFill>
                <a:latin typeface="+mn-lt"/>
                <a:ea typeface="맑은 고딕"/>
                <a:sym typeface="Wingdings" panose="05000000000000000000" pitchFamily="2" charset="2"/>
              </a:rPr>
              <a:t>를 학습시키는 것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  <a:sym typeface="Wingdings" panose="05000000000000000000" pitchFamily="2" charset="2"/>
            </a:endParaRP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400" dirty="0">
                <a:ea typeface="맑은 고딕"/>
              </a:rPr>
              <a:t>Agent</a:t>
            </a:r>
            <a:r>
              <a:rPr lang="ko-KR" altLang="en-US" sz="1400" dirty="0">
                <a:ea typeface="맑은 고딕"/>
              </a:rPr>
              <a:t>의 목표는 처음 시작하는 시점부터 종료시점까지 일어나는 모든 에피소드에서 받을 </a:t>
            </a:r>
            <a:r>
              <a:rPr lang="en-US" altLang="ko-KR" sz="1400" dirty="0">
                <a:ea typeface="맑은 고딕"/>
              </a:rPr>
              <a:t>Reward</a:t>
            </a:r>
            <a:r>
              <a:rPr lang="ko-KR" altLang="en-US" sz="1400" dirty="0">
                <a:ea typeface="맑은 고딕"/>
              </a:rPr>
              <a:t> 값을 최대로 끌어올리는 것</a:t>
            </a:r>
            <a:endParaRPr lang="en-US" altLang="ko-KR" sz="14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35CDB-10E0-4791-9590-0341E71CF6A9}"/>
              </a:ext>
            </a:extLst>
          </p:cNvPr>
          <p:cNvSpPr txBox="1"/>
          <p:nvPr/>
        </p:nvSpPr>
        <p:spPr>
          <a:xfrm>
            <a:off x="6160076" y="3503844"/>
            <a:ext cx="5722739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Environment</a:t>
            </a:r>
            <a:r>
              <a:rPr lang="ko-KR" altLang="en-US" sz="1400" dirty="0"/>
              <a:t>에서 현재 상태</a:t>
            </a:r>
            <a:r>
              <a:rPr lang="en-US" altLang="ko-KR" sz="1400" b="1" dirty="0"/>
              <a:t>(t</a:t>
            </a:r>
            <a:r>
              <a:rPr lang="ko-KR" altLang="en-US" sz="1400" b="1" dirty="0"/>
              <a:t>시점의 </a:t>
            </a:r>
            <a:r>
              <a:rPr lang="en-US" altLang="ko-KR" sz="1400" b="1" dirty="0"/>
              <a:t>State)</a:t>
            </a:r>
            <a:r>
              <a:rPr lang="ko-KR" altLang="en-US" sz="1400" dirty="0"/>
              <a:t>를 </a:t>
            </a:r>
            <a:r>
              <a:rPr lang="en-US" altLang="ko-KR" sz="1400" dirty="0"/>
              <a:t>Agent</a:t>
            </a:r>
            <a:r>
              <a:rPr lang="ko-KR" altLang="en-US" sz="1400" dirty="0"/>
              <a:t>에게 전달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Agent</a:t>
            </a:r>
            <a:r>
              <a:rPr lang="ko-KR" altLang="en-US" sz="1400" dirty="0"/>
              <a:t>는 현재 상태</a:t>
            </a:r>
            <a:r>
              <a:rPr lang="en-US" altLang="ko-KR" sz="1400" b="1" dirty="0"/>
              <a:t>(t</a:t>
            </a:r>
            <a:r>
              <a:rPr lang="ko-KR" altLang="en-US" sz="1400" b="1" dirty="0"/>
              <a:t>시점의 </a:t>
            </a:r>
            <a:r>
              <a:rPr lang="en-US" altLang="ko-KR" sz="1400" b="1" dirty="0"/>
              <a:t>State)</a:t>
            </a:r>
            <a:r>
              <a:rPr lang="ko-KR" altLang="en-US" sz="1400" dirty="0"/>
              <a:t>에 따른 </a:t>
            </a:r>
            <a:r>
              <a:rPr lang="ko-KR" altLang="en-US" sz="1400" b="1" dirty="0"/>
              <a:t>행동</a:t>
            </a:r>
            <a:r>
              <a:rPr lang="en-US" altLang="ko-KR" sz="1400" b="1" dirty="0"/>
              <a:t>(Action)</a:t>
            </a:r>
            <a:r>
              <a:rPr lang="ko-KR" altLang="en-US" sz="1400" dirty="0"/>
              <a:t>을 취함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Agent</a:t>
            </a:r>
            <a:r>
              <a:rPr lang="ko-KR" altLang="en-US" sz="1400" dirty="0"/>
              <a:t>의 행동에 따른 보상</a:t>
            </a:r>
            <a:r>
              <a:rPr lang="en-US" altLang="ko-KR" sz="1400" b="1" dirty="0"/>
              <a:t>(Reward)</a:t>
            </a:r>
            <a:r>
              <a:rPr lang="ko-KR" altLang="en-US" sz="1400" dirty="0"/>
              <a:t>을 계산한다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400" dirty="0"/>
              <a:t>Agent</a:t>
            </a:r>
            <a:r>
              <a:rPr lang="ko-KR" altLang="en-US" sz="1400" dirty="0"/>
              <a:t>의 행동에 따라 바뀐 상태</a:t>
            </a:r>
            <a:r>
              <a:rPr lang="en-US" altLang="ko-KR" sz="1400" b="1" dirty="0"/>
              <a:t>(t+1</a:t>
            </a:r>
            <a:r>
              <a:rPr lang="ko-KR" altLang="en-US" sz="1400" b="1" dirty="0"/>
              <a:t>시점의 </a:t>
            </a:r>
            <a:r>
              <a:rPr lang="en-US" altLang="ko-KR" sz="1400" b="1" dirty="0"/>
              <a:t>State)</a:t>
            </a:r>
            <a:r>
              <a:rPr lang="ko-KR" altLang="en-US" sz="1400" dirty="0"/>
              <a:t>를 정의한다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endParaRPr lang="ko-KR" altLang="en-US" sz="1400" dirty="0"/>
          </a:p>
        </p:txBody>
      </p:sp>
      <p:sp>
        <p:nvSpPr>
          <p:cNvPr id="17" name="_x956731168">
            <a:extLst>
              <a:ext uri="{FF2B5EF4-FFF2-40B4-BE49-F238E27FC236}">
                <a16:creationId xmlns:a16="http://schemas.microsoft.com/office/drawing/2014/main" id="{70DEA2AC-F299-4936-B516-83EB8AA4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1" y="2883632"/>
            <a:ext cx="585863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강화학습 구조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2">
            <a:extLst>
              <a:ext uri="{FF2B5EF4-FFF2-40B4-BE49-F238E27FC236}">
                <a16:creationId xmlns:a16="http://schemas.microsoft.com/office/drawing/2014/main" id="{41D59B4D-1E25-433B-BA00-F40D89529F6B}"/>
              </a:ext>
            </a:extLst>
          </p:cNvPr>
          <p:cNvSpPr/>
          <p:nvPr/>
        </p:nvSpPr>
        <p:spPr>
          <a:xfrm>
            <a:off x="178432" y="3318777"/>
            <a:ext cx="5858632" cy="2869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_x956731168">
            <a:extLst>
              <a:ext uri="{FF2B5EF4-FFF2-40B4-BE49-F238E27FC236}">
                <a16:creationId xmlns:a16="http://schemas.microsoft.com/office/drawing/2014/main" id="{2876C57E-4FCC-40B1-B924-4ECB4D92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883632"/>
            <a:ext cx="5858633" cy="382588"/>
          </a:xfrm>
          <a:prstGeom prst="rect">
            <a:avLst/>
          </a:prstGeom>
          <a:solidFill>
            <a:srgbClr val="0A0B37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강화학습 순서 요약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2">
            <a:extLst>
              <a:ext uri="{FF2B5EF4-FFF2-40B4-BE49-F238E27FC236}">
                <a16:creationId xmlns:a16="http://schemas.microsoft.com/office/drawing/2014/main" id="{4DB6DEEF-4952-45E4-8D14-18E38D0DF649}"/>
              </a:ext>
            </a:extLst>
          </p:cNvPr>
          <p:cNvSpPr/>
          <p:nvPr/>
        </p:nvSpPr>
        <p:spPr>
          <a:xfrm>
            <a:off x="6096000" y="3318777"/>
            <a:ext cx="5858632" cy="2869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00CEC2-AFDD-4F38-B421-D7613286B626}"/>
              </a:ext>
            </a:extLst>
          </p:cNvPr>
          <p:cNvSpPr/>
          <p:nvPr/>
        </p:nvSpPr>
        <p:spPr>
          <a:xfrm>
            <a:off x="1948071" y="3657599"/>
            <a:ext cx="2067340" cy="546652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Agent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81C7E-7F0F-44B1-A2D4-1845BF85B21F}"/>
              </a:ext>
            </a:extLst>
          </p:cNvPr>
          <p:cNvSpPr/>
          <p:nvPr/>
        </p:nvSpPr>
        <p:spPr>
          <a:xfrm>
            <a:off x="1934931" y="5277886"/>
            <a:ext cx="2067340" cy="546652"/>
          </a:xfrm>
          <a:prstGeom prst="rect">
            <a:avLst/>
          </a:prstGeom>
          <a:solidFill>
            <a:srgbClr val="103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Environment</a:t>
            </a:r>
            <a:endParaRPr lang="ko-KR" altLang="en-US" b="1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74ED9CE-AAF0-4581-8462-F269978CEECB}"/>
              </a:ext>
            </a:extLst>
          </p:cNvPr>
          <p:cNvCxnSpPr>
            <a:cxnSpLocks/>
            <a:stCxn id="22" idx="1"/>
            <a:endCxn id="14" idx="1"/>
          </p:cNvCxnSpPr>
          <p:nvPr/>
        </p:nvCxnSpPr>
        <p:spPr>
          <a:xfrm rot="10800000" flipH="1">
            <a:off x="1934931" y="3930926"/>
            <a:ext cx="13140" cy="1620287"/>
          </a:xfrm>
          <a:prstGeom prst="bentConnector3">
            <a:avLst>
              <a:gd name="adj1" fmla="val -76396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11963E9-22E1-403D-AE71-A8CBA0029296}"/>
              </a:ext>
            </a:extLst>
          </p:cNvPr>
          <p:cNvCxnSpPr>
            <a:cxnSpLocks/>
            <a:stCxn id="14" idx="3"/>
            <a:endCxn id="22" idx="3"/>
          </p:cNvCxnSpPr>
          <p:nvPr/>
        </p:nvCxnSpPr>
        <p:spPr>
          <a:xfrm flipH="1">
            <a:off x="4002271" y="3930925"/>
            <a:ext cx="13140" cy="1620287"/>
          </a:xfrm>
          <a:prstGeom prst="bentConnector3">
            <a:avLst>
              <a:gd name="adj1" fmla="val -81691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F1D13C-9DC1-4357-8667-D7D2F0D0F807}"/>
              </a:ext>
            </a:extLst>
          </p:cNvPr>
          <p:cNvSpPr txBox="1"/>
          <p:nvPr/>
        </p:nvSpPr>
        <p:spPr>
          <a:xfrm>
            <a:off x="308410" y="4551815"/>
            <a:ext cx="614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State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8E81BB-079A-46F0-A1B7-5C5DD915AA19}"/>
              </a:ext>
            </a:extLst>
          </p:cNvPr>
          <p:cNvSpPr txBox="1"/>
          <p:nvPr/>
        </p:nvSpPr>
        <p:spPr>
          <a:xfrm>
            <a:off x="5098472" y="4551815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Action</a:t>
            </a:r>
            <a:endParaRPr lang="ko-KR" altLang="en-US" sz="14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2A3B1D3-3278-4AA8-AAEE-07292A91D1C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H="1">
            <a:off x="1934931" y="4071458"/>
            <a:ext cx="6350" cy="1479755"/>
          </a:xfrm>
          <a:prstGeom prst="bentConnector4">
            <a:avLst>
              <a:gd name="adj1" fmla="val -12208693"/>
              <a:gd name="adj2" fmla="val 100207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DCCA76-5407-4600-86BB-0BA6F10522E7}"/>
              </a:ext>
            </a:extLst>
          </p:cNvPr>
          <p:cNvSpPr txBox="1"/>
          <p:nvPr/>
        </p:nvSpPr>
        <p:spPr>
          <a:xfrm>
            <a:off x="1169896" y="4458521"/>
            <a:ext cx="1108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State (t+1)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Reward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C55C76-4AE2-4D74-A183-509A92734FCF}"/>
              </a:ext>
            </a:extLst>
          </p:cNvPr>
          <p:cNvSpPr txBox="1"/>
          <p:nvPr/>
        </p:nvSpPr>
        <p:spPr>
          <a:xfrm>
            <a:off x="285840" y="435530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0821C2-ACA7-4478-BD3D-8F863B7EC431}"/>
              </a:ext>
            </a:extLst>
          </p:cNvPr>
          <p:cNvSpPr txBox="1"/>
          <p:nvPr/>
        </p:nvSpPr>
        <p:spPr>
          <a:xfrm>
            <a:off x="5099635" y="435530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64AEF3-C86C-4A13-9B30-76B264B742D8}"/>
              </a:ext>
            </a:extLst>
          </p:cNvPr>
          <p:cNvSpPr txBox="1"/>
          <p:nvPr/>
        </p:nvSpPr>
        <p:spPr>
          <a:xfrm>
            <a:off x="1147709" y="424403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6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  <a:ea typeface="+mj-ea"/>
              </a:rPr>
              <a:t>Ⅰ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08C0DC-A6D1-46FD-BFC3-1536765A78D6}"/>
              </a:ext>
            </a:extLst>
          </p:cNvPr>
          <p:cNvSpPr txBox="1"/>
          <p:nvPr/>
        </p:nvSpPr>
        <p:spPr>
          <a:xfrm>
            <a:off x="980309" y="13639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강화학습의 개요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61DBDA4-9762-4E18-9438-EF599E0F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F919BF-2193-4FDA-8015-27F13391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275" y="871248"/>
            <a:ext cx="7023253" cy="40243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617DA6D-B1E5-40FD-AF09-4A3C71258736}"/>
              </a:ext>
            </a:extLst>
          </p:cNvPr>
          <p:cNvSpPr txBox="1"/>
          <p:nvPr/>
        </p:nvSpPr>
        <p:spPr>
          <a:xfrm>
            <a:off x="4206865" y="5026972"/>
            <a:ext cx="3648075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마리오</a:t>
            </a:r>
            <a:r>
              <a:rPr lang="en-US" altLang="ko-KR" sz="1400" b="1" dirty="0"/>
              <a:t>(Agent)</a:t>
            </a:r>
            <a:r>
              <a:rPr lang="ko-KR" altLang="en-US" sz="1400" b="1" dirty="0"/>
              <a:t>가 할 수 있는 </a:t>
            </a:r>
            <a:r>
              <a:rPr lang="en-US" altLang="ko-KR" sz="1400" b="1" dirty="0"/>
              <a:t>Action</a:t>
            </a:r>
            <a:r>
              <a:rPr lang="ko-KR" altLang="en-US" sz="1400" b="1" dirty="0"/>
              <a:t>은</a:t>
            </a:r>
            <a:r>
              <a:rPr lang="en-US" altLang="ko-KR" sz="1400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ym typeface="Wingdings" panose="05000000000000000000" pitchFamily="2" charset="2"/>
              </a:rPr>
              <a:t>앞으로 이동</a:t>
            </a:r>
            <a:endParaRPr lang="en-US" altLang="ko-KR" sz="12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ym typeface="Wingdings" panose="05000000000000000000" pitchFamily="2" charset="2"/>
              </a:rPr>
              <a:t>뒤로 이동</a:t>
            </a:r>
            <a:endParaRPr lang="en-US" altLang="ko-KR" sz="12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ym typeface="Wingdings" panose="05000000000000000000" pitchFamily="2" charset="2"/>
              </a:rPr>
              <a:t>점프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1424D-4ABF-4FEA-8411-B4D4EDF7E2C2}"/>
              </a:ext>
            </a:extLst>
          </p:cNvPr>
          <p:cNvSpPr txBox="1"/>
          <p:nvPr/>
        </p:nvSpPr>
        <p:spPr>
          <a:xfrm>
            <a:off x="228708" y="5026972"/>
            <a:ext cx="3648075" cy="69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마리오</a:t>
            </a:r>
            <a:r>
              <a:rPr lang="en-US" altLang="ko-KR" sz="1400" b="1" dirty="0"/>
              <a:t>(Agent)</a:t>
            </a:r>
            <a:r>
              <a:rPr lang="ko-KR" altLang="en-US" sz="1400" b="1" dirty="0"/>
              <a:t>에게 주어지는 </a:t>
            </a:r>
            <a:r>
              <a:rPr lang="en-US" altLang="ko-KR" sz="1400" b="1" dirty="0"/>
              <a:t>State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매 순간마다 보여지는 이미지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C073C-9064-4AF5-B862-30F070DD8768}"/>
              </a:ext>
            </a:extLst>
          </p:cNvPr>
          <p:cNvSpPr txBox="1"/>
          <p:nvPr/>
        </p:nvSpPr>
        <p:spPr>
          <a:xfrm>
            <a:off x="8185023" y="5026972"/>
            <a:ext cx="386915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마리오</a:t>
            </a:r>
            <a:r>
              <a:rPr lang="en-US" altLang="ko-KR" sz="1400" b="1" dirty="0"/>
              <a:t>(Agent)</a:t>
            </a:r>
            <a:r>
              <a:rPr lang="ko-KR" altLang="en-US" sz="1400" b="1" dirty="0"/>
              <a:t>에게 주어지는 </a:t>
            </a:r>
            <a:r>
              <a:rPr lang="en-US" altLang="ko-KR" sz="1400" b="1" dirty="0"/>
              <a:t>Reward</a:t>
            </a:r>
            <a:r>
              <a:rPr lang="ko-KR" altLang="en-US" sz="1400" b="1" dirty="0"/>
              <a:t>는</a:t>
            </a:r>
            <a:r>
              <a:rPr lang="en-US" altLang="ko-KR" sz="1400" b="1" dirty="0"/>
              <a:t>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ym typeface="Wingdings" panose="05000000000000000000" pitchFamily="2" charset="2"/>
              </a:rPr>
              <a:t>코인을 먹거나 아이템을 얻을 경우 </a:t>
            </a:r>
            <a:r>
              <a:rPr lang="en-US" altLang="ko-KR" sz="1200" b="1" dirty="0">
                <a:sym typeface="Wingdings" panose="05000000000000000000" pitchFamily="2" charset="2"/>
              </a:rPr>
              <a:t>(+)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>
                <a:sym typeface="Wingdings" panose="05000000000000000000" pitchFamily="2" charset="2"/>
              </a:rPr>
              <a:t>적에게 맞아서 죽는 경우 </a:t>
            </a:r>
            <a:r>
              <a:rPr lang="en-US" altLang="ko-KR" sz="1200" b="1" dirty="0">
                <a:sym typeface="Wingdings" panose="05000000000000000000" pitchFamily="2" charset="2"/>
              </a:rPr>
              <a:t>(-)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200" b="1" dirty="0"/>
              <a:t>여기저기 돌아다니기만 하는 경우 </a:t>
            </a:r>
            <a:r>
              <a:rPr lang="en-US" altLang="ko-KR" sz="1200" b="1" dirty="0"/>
              <a:t>(0)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465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6481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마르코프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결정 프로세스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(MDP)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와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벨만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방정식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7E9895-E67E-43BC-9ADC-500979EF3767}"/>
              </a:ext>
            </a:extLst>
          </p:cNvPr>
          <p:cNvSpPr/>
          <p:nvPr/>
        </p:nvSpPr>
        <p:spPr>
          <a:xfrm>
            <a:off x="904461" y="2205622"/>
            <a:ext cx="1133061" cy="618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(t-3)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612ED1-8DDF-4E2B-B017-DFA4C810E742}"/>
              </a:ext>
            </a:extLst>
          </p:cNvPr>
          <p:cNvSpPr/>
          <p:nvPr/>
        </p:nvSpPr>
        <p:spPr>
          <a:xfrm>
            <a:off x="3174526" y="2205622"/>
            <a:ext cx="1133061" cy="618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(t-2)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3E8EC4-E199-4A53-923A-7686F44A1D85}"/>
              </a:ext>
            </a:extLst>
          </p:cNvPr>
          <p:cNvSpPr/>
          <p:nvPr/>
        </p:nvSpPr>
        <p:spPr>
          <a:xfrm>
            <a:off x="5444591" y="2205622"/>
            <a:ext cx="1133061" cy="618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(t-1)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7F8B67-C73B-4964-A091-0238F0BAADD7}"/>
              </a:ext>
            </a:extLst>
          </p:cNvPr>
          <p:cNvSpPr/>
          <p:nvPr/>
        </p:nvSpPr>
        <p:spPr>
          <a:xfrm>
            <a:off x="7714656" y="2205622"/>
            <a:ext cx="1133061" cy="618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State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(t)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BEA99B-049E-41AE-BADD-6550380F35E5}"/>
              </a:ext>
            </a:extLst>
          </p:cNvPr>
          <p:cNvSpPr/>
          <p:nvPr/>
        </p:nvSpPr>
        <p:spPr>
          <a:xfrm>
            <a:off x="9984721" y="2205622"/>
            <a:ext cx="1133061" cy="618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State (t+1)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C06CAB-663E-431C-922F-F5580C34B45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2037522" y="2514646"/>
            <a:ext cx="113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FCA8558-18FD-41A3-A052-115C813573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307587" y="2514646"/>
            <a:ext cx="113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AC0862-8A9D-4F6D-BF92-EA8BC1B22ED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577652" y="2514646"/>
            <a:ext cx="113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6CE08C-E625-44CC-A2ED-0D25458C56F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847717" y="2514646"/>
            <a:ext cx="1137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DF60D24-B22C-48C3-AAA1-19C8FEAC128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604052" y="1979418"/>
            <a:ext cx="0" cy="53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DE667F-49F8-4BFA-BCAE-4B1A7836D375}"/>
              </a:ext>
            </a:extLst>
          </p:cNvPr>
          <p:cNvSpPr txBox="1"/>
          <p:nvPr/>
        </p:nvSpPr>
        <p:spPr>
          <a:xfrm>
            <a:off x="2196728" y="1394643"/>
            <a:ext cx="8146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Action</a:t>
            </a:r>
          </a:p>
          <a:p>
            <a:pPr algn="ctr"/>
            <a:r>
              <a:rPr lang="en-US" altLang="ko-KR" sz="1600" b="1" dirty="0"/>
              <a:t>(t-3)</a:t>
            </a:r>
            <a:endParaRPr lang="ko-KR" altLang="en-US" sz="16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D74025-4E98-49C3-A2E5-AD5E18B341FF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4865338" y="1980006"/>
            <a:ext cx="6859" cy="534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6CF7D2C-4DD8-41D5-9C3E-B26C616A0B29}"/>
              </a:ext>
            </a:extLst>
          </p:cNvPr>
          <p:cNvSpPr txBox="1"/>
          <p:nvPr/>
        </p:nvSpPr>
        <p:spPr>
          <a:xfrm>
            <a:off x="4458014" y="1395231"/>
            <a:ext cx="8146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Action</a:t>
            </a:r>
          </a:p>
          <a:p>
            <a:pPr algn="ctr"/>
            <a:r>
              <a:rPr lang="en-US" altLang="ko-KR" sz="1600" b="1" dirty="0"/>
              <a:t>(t-2)</a:t>
            </a:r>
            <a:endParaRPr lang="ko-KR" altLang="en-US" sz="16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624947-30EB-4F29-AA31-82F18AFDA532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126622" y="1979418"/>
            <a:ext cx="2" cy="53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3AA383-7FEC-4BE3-AB83-F472A8898795}"/>
              </a:ext>
            </a:extLst>
          </p:cNvPr>
          <p:cNvSpPr txBox="1"/>
          <p:nvPr/>
        </p:nvSpPr>
        <p:spPr>
          <a:xfrm>
            <a:off x="6719300" y="1394643"/>
            <a:ext cx="8146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Action</a:t>
            </a:r>
          </a:p>
          <a:p>
            <a:pPr algn="ctr"/>
            <a:r>
              <a:rPr lang="en-US" altLang="ko-KR" sz="1600" b="1" dirty="0"/>
              <a:t>(t-1)</a:t>
            </a:r>
            <a:endParaRPr lang="ko-KR" altLang="en-US" sz="16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828D9F-E9C9-426A-8371-59AC0EAF83A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387909" y="1979418"/>
            <a:ext cx="0" cy="535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304B5-9A4E-4F2B-AE5A-8FAB4718047D}"/>
              </a:ext>
            </a:extLst>
          </p:cNvPr>
          <p:cNvSpPr txBox="1"/>
          <p:nvPr/>
        </p:nvSpPr>
        <p:spPr>
          <a:xfrm>
            <a:off x="8980585" y="1394643"/>
            <a:ext cx="81464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/>
              <a:t>Action</a:t>
            </a:r>
          </a:p>
          <a:p>
            <a:pPr algn="ctr"/>
            <a:r>
              <a:rPr lang="en-US" altLang="ko-KR" sz="1600" b="1" dirty="0"/>
              <a:t>(t)</a:t>
            </a:r>
            <a:endParaRPr lang="ko-KR" altLang="en-US" sz="16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F7F7395-672F-48D1-A36B-2D81FBFF6A0C}"/>
              </a:ext>
            </a:extLst>
          </p:cNvPr>
          <p:cNvSpPr/>
          <p:nvPr/>
        </p:nvSpPr>
        <p:spPr>
          <a:xfrm>
            <a:off x="9831231" y="1884282"/>
            <a:ext cx="1442263" cy="126072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8AB203-68C0-4D9B-B239-A47C9F9C6C49}"/>
              </a:ext>
            </a:extLst>
          </p:cNvPr>
          <p:cNvSpPr txBox="1"/>
          <p:nvPr/>
        </p:nvSpPr>
        <p:spPr>
          <a:xfrm>
            <a:off x="9178119" y="3399538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직전의 상태와 그 상태에서 </a:t>
            </a:r>
            <a:r>
              <a:rPr lang="en-US" altLang="ko-KR" sz="1200" b="1" dirty="0"/>
              <a:t>Agent</a:t>
            </a:r>
            <a:r>
              <a:rPr lang="ko-KR" altLang="en-US" sz="1200" b="1" dirty="0"/>
              <a:t>가</a:t>
            </a:r>
            <a:r>
              <a:rPr lang="en-US" altLang="ko-KR" sz="1200" b="1" dirty="0"/>
              <a:t> </a:t>
            </a:r>
          </a:p>
          <a:p>
            <a:pPr algn="ctr"/>
            <a:r>
              <a:rPr lang="ko-KR" altLang="en-US" sz="1200" b="1" dirty="0"/>
              <a:t>선택한 행동이 만든 직접적인 결과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B2C31F6-D43D-416A-A4EF-E5EAAD18EA69}"/>
              </a:ext>
            </a:extLst>
          </p:cNvPr>
          <p:cNvCxnSpPr>
            <a:stCxn id="44" idx="4"/>
            <a:endCxn id="45" idx="0"/>
          </p:cNvCxnSpPr>
          <p:nvPr/>
        </p:nvCxnSpPr>
        <p:spPr>
          <a:xfrm flipH="1">
            <a:off x="10551252" y="3145010"/>
            <a:ext cx="1111" cy="25452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7B55E7C0-7D68-4C2C-82AA-1052BB3F0B2C}"/>
              </a:ext>
            </a:extLst>
          </p:cNvPr>
          <p:cNvSpPr txBox="1"/>
          <p:nvPr/>
        </p:nvSpPr>
        <p:spPr>
          <a:xfrm>
            <a:off x="554982" y="4164527"/>
            <a:ext cx="11256017" cy="1298242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연결되어 있는 모든 단계들과 그 순서는 현재 상태를 결정짓는 어떤 정보를 담고 있을 것이고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그에 따라 지금 순간에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Agent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가 어떤 행동을 선택해야 하는지에 대해 직접적인 영향을 미친다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그렇다면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, Agent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가 이전 단계의 모든 정보를 사용한다면 더 좋은 선택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(Maximize Reward)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을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ea typeface="맑은 고딕"/>
                <a:sym typeface="Wingdings" panose="05000000000000000000" pitchFamily="2" charset="2"/>
              </a:rPr>
              <a:t>할 수 있지 않을까</a:t>
            </a:r>
            <a:r>
              <a:rPr lang="en-US" altLang="ko-KR" sz="1400" b="1" dirty="0">
                <a:ea typeface="맑은 고딕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5B96E9B-ED37-48B8-99C6-7402DF9A8737}"/>
              </a:ext>
            </a:extLst>
          </p:cNvPr>
          <p:cNvSpPr/>
          <p:nvPr/>
        </p:nvSpPr>
        <p:spPr>
          <a:xfrm>
            <a:off x="1676400" y="5513569"/>
            <a:ext cx="8625840" cy="8841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단계가 계속 진행되어 </a:t>
            </a:r>
            <a:r>
              <a:rPr lang="ko-KR" altLang="en-US" sz="1600" b="1" dirty="0">
                <a:solidFill>
                  <a:srgbClr val="FF0000"/>
                </a:solidFill>
              </a:rPr>
              <a:t>저장해야 할 정보의 양이 많아지면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</a:rPr>
              <a:t>이 데이터를 연산하는데 </a:t>
            </a:r>
            <a:r>
              <a:rPr lang="ko-KR" altLang="en-US" sz="1600" b="1" dirty="0">
                <a:solidFill>
                  <a:srgbClr val="FF0000"/>
                </a:solidFill>
              </a:rPr>
              <a:t>많은 저장공간과 시간이 사용</a:t>
            </a:r>
            <a:r>
              <a:rPr lang="ko-KR" altLang="en-US" sz="1600" b="1" dirty="0">
                <a:solidFill>
                  <a:schemeClr val="tx1"/>
                </a:solidFill>
              </a:rPr>
              <a:t>될 것이다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마르코프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결정 프로세스와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벨만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방정식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F6C2B-0CCA-4B0C-A3E9-6C363F554883}"/>
              </a:ext>
            </a:extLst>
          </p:cNvPr>
          <p:cNvSpPr txBox="1"/>
          <p:nvPr/>
        </p:nvSpPr>
        <p:spPr>
          <a:xfrm>
            <a:off x="554982" y="1030731"/>
            <a:ext cx="11256017" cy="1671635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이 문제를 해결하기 위해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우리는 모든 상태가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Markov State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 해당한다고 가정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Markov State</a:t>
            </a:r>
          </a:p>
          <a:p>
            <a:pPr marL="963613" lvl="1" indent="-285750" latinLnBrk="0">
              <a:lnSpc>
                <a:spcPct val="150000"/>
              </a:lnSpc>
              <a:buClrTx/>
              <a:buFont typeface="Wingdings" panose="05000000000000000000" pitchFamily="2" charset="2"/>
              <a:buChar char="à"/>
              <a:defRPr/>
            </a:pP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모든 상태는 오직 그 직전의 상태와 그 때 한 행동에서만 의존한다</a:t>
            </a:r>
            <a:r>
              <a:rPr lang="en-US" altLang="ko-KR" sz="1400" dirty="0">
                <a:ea typeface="맑은 고딕"/>
                <a:sym typeface="Wingdings" panose="05000000000000000000" pitchFamily="2" charset="2"/>
              </a:rPr>
              <a:t>.”</a:t>
            </a:r>
            <a:r>
              <a:rPr lang="ko-KR" altLang="en-US" sz="1400" dirty="0">
                <a:ea typeface="맑은 고딕"/>
                <a:sym typeface="Wingdings" panose="05000000000000000000" pitchFamily="2" charset="2"/>
              </a:rPr>
              <a:t>는 가정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F4E159-3953-4F68-B52F-0054143F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2881268"/>
            <a:ext cx="7191375" cy="3019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0CA81-BE0C-4641-BB66-F81D647AABF9}"/>
              </a:ext>
            </a:extLst>
          </p:cNvPr>
          <p:cNvSpPr txBox="1"/>
          <p:nvPr/>
        </p:nvSpPr>
        <p:spPr>
          <a:xfrm>
            <a:off x="5194629" y="5900693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&lt;Tic Tac Toe </a:t>
            </a:r>
            <a:r>
              <a:rPr lang="ko-KR" altLang="en-US" sz="1400" b="1" dirty="0"/>
              <a:t>예제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671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" y="51677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Ⅱ</a:t>
            </a:r>
            <a:endParaRPr lang="ko-KR" altLang="en-US" sz="2800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31073-0026-4411-AC22-8B7A06CA2725}"/>
              </a:ext>
            </a:extLst>
          </p:cNvPr>
          <p:cNvSpPr txBox="1"/>
          <p:nvPr/>
        </p:nvSpPr>
        <p:spPr>
          <a:xfrm>
            <a:off x="980309" y="136390"/>
            <a:ext cx="554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마르코프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결정 프로세스와 </a:t>
            </a:r>
            <a:r>
              <a:rPr lang="ko-KR" altLang="en-US" sz="2400" b="1" dirty="0" err="1">
                <a:solidFill>
                  <a:schemeClr val="bg1"/>
                </a:solidFill>
                <a:latin typeface="+mj-lt"/>
              </a:rPr>
              <a:t>벨만</a:t>
            </a:r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 방정식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1422282-9937-4BCC-A4A1-3498AB7E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F6C2B-0CCA-4B0C-A3E9-6C363F554883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맑은 고딕"/>
              </a:rPr>
              <a:t> 방정식</a:t>
            </a:r>
            <a:endParaRPr lang="en-US" altLang="ko-KR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lvl="0" latinLnBrk="0">
              <a:lnSpc>
                <a:spcPct val="150000"/>
              </a:lnSpc>
              <a:buClrTx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Q(s, a) :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상태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s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에서 행동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를 취할 때 받을 수 있는 모든 보상의 총합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r(s, a) :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현재 상태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s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에서 행동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를 취했을 때 받을 즉각 </a:t>
            </a: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보상값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s’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: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현재 상태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s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에서 행동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a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를 취해 도달한 다음의 상태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Max Q(s’, a) : 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다음 상태 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s‘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에서 받을 수 있는 보상의 최대값</a:t>
            </a: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lvl="1" indent="0" latinLnBrk="0">
              <a:lnSpc>
                <a:spcPct val="150000"/>
              </a:lnSpc>
              <a:buClrTx/>
              <a:buNone/>
              <a:defRPr/>
            </a:pPr>
            <a:r>
              <a:rPr lang="en-US" altLang="ko-KR" sz="1800" dirty="0">
                <a:ea typeface="맑은 고딕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이 값을 최대화할 수 있는 행동을 선택해내는 것이 </a:t>
            </a:r>
            <a:r>
              <a:rPr lang="en-US" altLang="ko-KR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Agent</a:t>
            </a:r>
            <a:r>
              <a:rPr lang="ko-KR" altLang="en-US" sz="1400" b="1" dirty="0">
                <a:solidFill>
                  <a:srgbClr val="FF0000"/>
                </a:solidFill>
                <a:ea typeface="맑은 고딕"/>
                <a:sym typeface="Wingdings" panose="05000000000000000000" pitchFamily="2" charset="2"/>
              </a:rPr>
              <a:t>의 목표</a:t>
            </a:r>
            <a:endParaRPr lang="en-US" altLang="ko-KR" sz="1800" b="1" dirty="0">
              <a:solidFill>
                <a:srgbClr val="FF0000"/>
              </a:solidFill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FA88F-5626-4730-B84E-D7FC3999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15" y="1594878"/>
            <a:ext cx="6027760" cy="87996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63B6CECF-9DD0-44A7-B149-47FC63237C0F}"/>
              </a:ext>
            </a:extLst>
          </p:cNvPr>
          <p:cNvSpPr/>
          <p:nvPr/>
        </p:nvSpPr>
        <p:spPr>
          <a:xfrm>
            <a:off x="6565173" y="1789043"/>
            <a:ext cx="431974" cy="4671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F72E0-1460-44E4-89B3-360656343D46}"/>
              </a:ext>
            </a:extLst>
          </p:cNvPr>
          <p:cNvSpPr txBox="1"/>
          <p:nvPr/>
        </p:nvSpPr>
        <p:spPr>
          <a:xfrm>
            <a:off x="6947452" y="2738581"/>
            <a:ext cx="5484781" cy="106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할인율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미래가치에 대한 중요도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b="1" dirty="0">
                <a:sym typeface="Wingdings" panose="05000000000000000000" pitchFamily="2" charset="2"/>
              </a:rPr>
              <a:t>값이 커질수록 미래에 받을 보상이 더 큰 가치를 가짐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b="1" dirty="0">
                <a:sym typeface="Wingdings" panose="05000000000000000000" pitchFamily="2" charset="2"/>
              </a:rPr>
              <a:t>작아질수록 즉각 보상을 더 중요하게 고려 </a:t>
            </a:r>
            <a:endParaRPr lang="ko-KR" altLang="en-US" sz="1400" b="1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96527C0-03CE-453B-9E47-4EF939EC31A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 rot="16200000" flipH="1">
            <a:off x="7994302" y="1043039"/>
            <a:ext cx="482399" cy="290868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C1772E8-9179-4F85-851E-35D8E2DD44E2}"/>
              </a:ext>
            </a:extLst>
          </p:cNvPr>
          <p:cNvSpPr/>
          <p:nvPr/>
        </p:nvSpPr>
        <p:spPr>
          <a:xfrm>
            <a:off x="406604" y="5098774"/>
            <a:ext cx="11478182" cy="11586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</a:rPr>
              <a:t>Markov States </a:t>
            </a:r>
            <a:r>
              <a:rPr lang="ko-KR" altLang="en-US" sz="1600" b="1" dirty="0">
                <a:solidFill>
                  <a:schemeClr val="tx1"/>
                </a:solidFill>
              </a:rPr>
              <a:t>가정이 유효하다면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</a:rPr>
              <a:t>벨만</a:t>
            </a:r>
            <a:r>
              <a:rPr lang="ko-KR" altLang="en-US" sz="1600" b="1" dirty="0">
                <a:solidFill>
                  <a:schemeClr val="tx1"/>
                </a:solidFill>
              </a:rPr>
              <a:t> 방정식으로 미래에 받을 수 있는 보상을 멀리 떨어진 과거로 전파할 수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/>
                </a:solidFill>
              </a:rPr>
              <a:t>처음에 실제 </a:t>
            </a:r>
            <a:r>
              <a:rPr lang="en-US" altLang="ko-KR" sz="1600" b="1" dirty="0">
                <a:solidFill>
                  <a:schemeClr val="tx1"/>
                </a:solidFill>
              </a:rPr>
              <a:t>Q </a:t>
            </a:r>
            <a:r>
              <a:rPr lang="ko-KR" altLang="en-US" sz="1600" b="1" dirty="0">
                <a:solidFill>
                  <a:schemeClr val="tx1"/>
                </a:solidFill>
              </a:rPr>
              <a:t>값이 얼마인지 알지 못해 추측으로 값을 정하지만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점점 수렴해서 마지막에는 정답에 도달한다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52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729466"/>
          </a:xfrm>
          <a:prstGeom prst="rect">
            <a:avLst/>
          </a:prstGeom>
          <a:solidFill>
            <a:srgbClr val="245A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0"/>
          <p:cNvSpPr/>
          <p:nvPr/>
        </p:nvSpPr>
        <p:spPr>
          <a:xfrm rot="2700000">
            <a:off x="-114759" y="-511704"/>
            <a:ext cx="786324" cy="1577722"/>
          </a:xfrm>
          <a:custGeom>
            <a:avLst/>
            <a:gdLst>
              <a:gd name="connsiteX0" fmla="*/ 0 w 1577722"/>
              <a:gd name="connsiteY0" fmla="*/ 0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0 w 1577722"/>
              <a:gd name="connsiteY4" fmla="*/ 0 h 1577722"/>
              <a:gd name="connsiteX0" fmla="*/ 799585 w 1577722"/>
              <a:gd name="connsiteY0" fmla="*/ 779843 h 1577722"/>
              <a:gd name="connsiteX1" fmla="*/ 1577722 w 1577722"/>
              <a:gd name="connsiteY1" fmla="*/ 0 h 1577722"/>
              <a:gd name="connsiteX2" fmla="*/ 1577722 w 1577722"/>
              <a:gd name="connsiteY2" fmla="*/ 1577722 h 1577722"/>
              <a:gd name="connsiteX3" fmla="*/ 0 w 1577722"/>
              <a:gd name="connsiteY3" fmla="*/ 1577722 h 1577722"/>
              <a:gd name="connsiteX4" fmla="*/ 799585 w 1577722"/>
              <a:gd name="connsiteY4" fmla="*/ 779843 h 1577722"/>
              <a:gd name="connsiteX0" fmla="*/ 19742 w 797879"/>
              <a:gd name="connsiteY0" fmla="*/ 77984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19742 w 797879"/>
              <a:gd name="connsiteY4" fmla="*/ 779843 h 1577722"/>
              <a:gd name="connsiteX0" fmla="*/ 83906 w 797879"/>
              <a:gd name="connsiteY0" fmla="*/ 537993 h 1577722"/>
              <a:gd name="connsiteX1" fmla="*/ 797879 w 797879"/>
              <a:gd name="connsiteY1" fmla="*/ 0 h 1577722"/>
              <a:gd name="connsiteX2" fmla="*/ 797879 w 797879"/>
              <a:gd name="connsiteY2" fmla="*/ 1577722 h 1577722"/>
              <a:gd name="connsiteX3" fmla="*/ 0 w 797879"/>
              <a:gd name="connsiteY3" fmla="*/ 788008 h 1577722"/>
              <a:gd name="connsiteX4" fmla="*/ 83906 w 797879"/>
              <a:gd name="connsiteY4" fmla="*/ 537993 h 1577722"/>
              <a:gd name="connsiteX0" fmla="*/ 74035 w 788008"/>
              <a:gd name="connsiteY0" fmla="*/ 537993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74035 w 788008"/>
              <a:gd name="connsiteY4" fmla="*/ 537993 h 1577722"/>
              <a:gd name="connsiteX0" fmla="*/ 0 w 792944"/>
              <a:gd name="connsiteY0" fmla="*/ 774907 h 1577722"/>
              <a:gd name="connsiteX1" fmla="*/ 792944 w 792944"/>
              <a:gd name="connsiteY1" fmla="*/ 0 h 1577722"/>
              <a:gd name="connsiteX2" fmla="*/ 792944 w 792944"/>
              <a:gd name="connsiteY2" fmla="*/ 1577722 h 1577722"/>
              <a:gd name="connsiteX3" fmla="*/ 4936 w 792944"/>
              <a:gd name="connsiteY3" fmla="*/ 788008 h 1577722"/>
              <a:gd name="connsiteX4" fmla="*/ 0 w 792944"/>
              <a:gd name="connsiteY4" fmla="*/ 774907 h 1577722"/>
              <a:gd name="connsiteX0" fmla="*/ 286361 w 788008"/>
              <a:gd name="connsiteY0" fmla="*/ 668828 h 1577722"/>
              <a:gd name="connsiteX1" fmla="*/ 788008 w 788008"/>
              <a:gd name="connsiteY1" fmla="*/ 0 h 1577722"/>
              <a:gd name="connsiteX2" fmla="*/ 788008 w 788008"/>
              <a:gd name="connsiteY2" fmla="*/ 1577722 h 1577722"/>
              <a:gd name="connsiteX3" fmla="*/ 0 w 788008"/>
              <a:gd name="connsiteY3" fmla="*/ 788008 h 1577722"/>
              <a:gd name="connsiteX4" fmla="*/ 286361 w 788008"/>
              <a:gd name="connsiteY4" fmla="*/ 668828 h 1577722"/>
              <a:gd name="connsiteX0" fmla="*/ 124717 w 626364"/>
              <a:gd name="connsiteY0" fmla="*/ 668828 h 1577722"/>
              <a:gd name="connsiteX1" fmla="*/ 626364 w 626364"/>
              <a:gd name="connsiteY1" fmla="*/ 0 h 1577722"/>
              <a:gd name="connsiteX2" fmla="*/ 626364 w 626364"/>
              <a:gd name="connsiteY2" fmla="*/ 1577722 h 1577722"/>
              <a:gd name="connsiteX3" fmla="*/ 0 w 626364"/>
              <a:gd name="connsiteY3" fmla="*/ 838521 h 1577722"/>
              <a:gd name="connsiteX4" fmla="*/ 124717 w 626364"/>
              <a:gd name="connsiteY4" fmla="*/ 668828 h 1577722"/>
              <a:gd name="connsiteX0" fmla="*/ 284677 w 786324"/>
              <a:gd name="connsiteY0" fmla="*/ 668828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284677 w 786324"/>
              <a:gd name="connsiteY4" fmla="*/ 668828 h 1577722"/>
              <a:gd name="connsiteX0" fmla="*/ 5167 w 786324"/>
              <a:gd name="connsiteY0" fmla="*/ 779959 h 1577722"/>
              <a:gd name="connsiteX1" fmla="*/ 786324 w 786324"/>
              <a:gd name="connsiteY1" fmla="*/ 0 h 1577722"/>
              <a:gd name="connsiteX2" fmla="*/ 786324 w 786324"/>
              <a:gd name="connsiteY2" fmla="*/ 1577722 h 1577722"/>
              <a:gd name="connsiteX3" fmla="*/ 0 w 786324"/>
              <a:gd name="connsiteY3" fmla="*/ 786322 h 1577722"/>
              <a:gd name="connsiteX4" fmla="*/ 5167 w 786324"/>
              <a:gd name="connsiteY4" fmla="*/ 779959 h 157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6324" h="1577722">
                <a:moveTo>
                  <a:pt x="5167" y="779959"/>
                </a:moveTo>
                <a:lnTo>
                  <a:pt x="786324" y="0"/>
                </a:lnTo>
                <a:lnTo>
                  <a:pt x="786324" y="1577722"/>
                </a:lnTo>
                <a:lnTo>
                  <a:pt x="0" y="786322"/>
                </a:lnTo>
                <a:lnTo>
                  <a:pt x="5167" y="779959"/>
                </a:lnTo>
                <a:close/>
              </a:path>
            </a:pathLst>
          </a:custGeom>
          <a:solidFill>
            <a:srgbClr val="103D7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79" y="51677"/>
            <a:ext cx="52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+mj-ea"/>
              </a:rPr>
              <a:t>Ⅲ</a:t>
            </a:r>
            <a:endParaRPr lang="ko-KR" altLang="en-US" sz="28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17E5F-5241-40BA-8532-F29B5F45AE11}"/>
              </a:ext>
            </a:extLst>
          </p:cNvPr>
          <p:cNvSpPr txBox="1"/>
          <p:nvPr/>
        </p:nvSpPr>
        <p:spPr>
          <a:xfrm>
            <a:off x="980309" y="136390"/>
            <a:ext cx="2036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Q - Learning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6AE2A2-D35E-499A-BA19-B75CE6B5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252" y="6346901"/>
            <a:ext cx="1552616" cy="41940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BB9E30-3F61-46F0-B22E-30B1B1A84CAC}"/>
              </a:ext>
            </a:extLst>
          </p:cNvPr>
          <p:cNvSpPr txBox="1"/>
          <p:nvPr/>
        </p:nvSpPr>
        <p:spPr>
          <a:xfrm>
            <a:off x="554982" y="1030731"/>
            <a:ext cx="11256017" cy="5316170"/>
          </a:xfrm>
          <a:prstGeom prst="rect">
            <a:avLst/>
          </a:prstGeom>
        </p:spPr>
        <p:txBody>
          <a:bodyPr vert="horz" lIns="0" tIns="45720" rIns="0" bIns="45720">
            <a:noAutofit/>
          </a:bodyPr>
          <a:lstStyle>
            <a:lvl1pPr marL="0" indent="0" algn="l" rtl="0" eaLnBrk="0" fontAlgn="base" hangingPunct="0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buFont typeface="Times"/>
              <a:defRPr lang="ko-KR" altLang="en-US" sz="1800" b="1" kern="1200" spc="-60" dirty="0">
                <a:ln w="9525">
                  <a:solidFill>
                    <a:srgbClr val="3C3C3C">
                      <a:alpha val="0"/>
                    </a:srgbClr>
                  </a:solidFill>
                </a:ln>
                <a:solidFill>
                  <a:srgbClr val="002060"/>
                </a:solidFill>
                <a:latin typeface="맑은 고딕"/>
                <a:ea typeface="+mn-ea"/>
                <a:cs typeface="+mn-cs"/>
              </a:defRPr>
            </a:lvl1pPr>
            <a:lvl2pPr marL="6778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8743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4970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Time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05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733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305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1877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449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Times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n-lt"/>
                <a:ea typeface="맑은 고딕"/>
              </a:rPr>
              <a:t>벨만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 방정식을 통해 우리는 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“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어떤 상태이든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+mn-lt"/>
                <a:ea typeface="맑은 고딕"/>
              </a:rPr>
              <a:t>가장 높은 누적 보상을 얻을 수 있는 행동을 취한다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맑은 고딕"/>
              </a:rPr>
              <a:t>.”</a:t>
            </a:r>
            <a:r>
              <a:rPr lang="ko-KR" altLang="en-US" sz="1600" dirty="0">
                <a:solidFill>
                  <a:schemeClr val="tx1"/>
                </a:solidFill>
                <a:latin typeface="+mn-lt"/>
                <a:ea typeface="맑은 고딕"/>
              </a:rPr>
              <a:t>라는 전략을 수립할 수 있다</a:t>
            </a:r>
            <a:r>
              <a:rPr lang="en-US" altLang="ko-KR" sz="1600" dirty="0">
                <a:solidFill>
                  <a:schemeClr val="tx1"/>
                </a:solidFill>
                <a:latin typeface="+mn-lt"/>
                <a:ea typeface="맑은 고딕"/>
              </a:rPr>
              <a:t>.</a:t>
            </a:r>
            <a:endParaRPr lang="en-US" altLang="ko-KR" sz="1800" dirty="0">
              <a:solidFill>
                <a:schemeClr val="tx1"/>
              </a:solidFill>
              <a:latin typeface="+mn-lt"/>
              <a:ea typeface="맑은 고딕"/>
            </a:endParaRPr>
          </a:p>
          <a:p>
            <a:pPr marL="285750" lvl="0" indent="-285750" latinLnBrk="0"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D9BBA6-C4E9-46C8-B5E3-FA0623DD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8" y="2134428"/>
            <a:ext cx="2253071" cy="16716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AD4F0BE-A7F2-4559-9DE9-FD1C5D66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8879"/>
              </p:ext>
            </p:extLst>
          </p:nvPr>
        </p:nvGraphicFramePr>
        <p:xfrm>
          <a:off x="3509017" y="2568840"/>
          <a:ext cx="8128001" cy="3623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29869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730710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60686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922591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3178597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18732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41587684"/>
                    </a:ext>
                  </a:extLst>
                </a:gridCol>
              </a:tblGrid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0 1 0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1 0 0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0 1 0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0 0 1</a:t>
                      </a:r>
                    </a:p>
                    <a:p>
                      <a:pPr algn="ctr" latinLnBrk="1"/>
                      <a:r>
                        <a:rPr lang="en-US" altLang="ko-KR" b="1" dirty="0"/>
                        <a:t>0 0 0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92646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64142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563998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00230"/>
                  </a:ext>
                </a:extLst>
              </a:tr>
              <a:tr h="7246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-0.31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-0.01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0.0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9892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066E46-D511-4FB4-8F3E-BCD7651BDA2B}"/>
              </a:ext>
            </a:extLst>
          </p:cNvPr>
          <p:cNvSpPr txBox="1"/>
          <p:nvPr/>
        </p:nvSpPr>
        <p:spPr>
          <a:xfrm>
            <a:off x="3509017" y="2134428"/>
            <a:ext cx="92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Q Table</a:t>
            </a:r>
            <a:endParaRPr lang="ko-KR" altLang="en-US" sz="1600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FB15-D85B-4147-BE32-B1E89E5FAFA5}"/>
              </a:ext>
            </a:extLst>
          </p:cNvPr>
          <p:cNvSpPr/>
          <p:nvPr/>
        </p:nvSpPr>
        <p:spPr>
          <a:xfrm>
            <a:off x="3758281" y="4920738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E494702-94A5-4782-B6A2-1484E1747FFE}"/>
              </a:ext>
            </a:extLst>
          </p:cNvPr>
          <p:cNvSpPr/>
          <p:nvPr/>
        </p:nvSpPr>
        <p:spPr>
          <a:xfrm rot="5400000">
            <a:off x="3806843" y="421672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58E396A-8461-4204-A426-5CECEF6A8755}"/>
              </a:ext>
            </a:extLst>
          </p:cNvPr>
          <p:cNvSpPr/>
          <p:nvPr/>
        </p:nvSpPr>
        <p:spPr>
          <a:xfrm rot="16200000">
            <a:off x="3806843" y="3461888"/>
            <a:ext cx="548919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34E67AB-4B33-454F-8D1E-3C49484F5303}"/>
              </a:ext>
            </a:extLst>
          </p:cNvPr>
          <p:cNvSpPr/>
          <p:nvPr/>
        </p:nvSpPr>
        <p:spPr>
          <a:xfrm rot="10800000">
            <a:off x="3758281" y="5663371"/>
            <a:ext cx="646043" cy="367748"/>
          </a:xfrm>
          <a:prstGeom prst="rightArrow">
            <a:avLst/>
          </a:prstGeom>
          <a:solidFill>
            <a:srgbClr val="E25C4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19365-14FE-40BA-8CA1-B5CFBED14E4B}"/>
              </a:ext>
            </a:extLst>
          </p:cNvPr>
          <p:cNvSpPr txBox="1"/>
          <p:nvPr/>
        </p:nvSpPr>
        <p:spPr>
          <a:xfrm>
            <a:off x="980309" y="3819024"/>
            <a:ext cx="801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State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endParaRPr lang="ko-KR" altLang="en-US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CADF29-3011-4210-BF87-7C587F85FFE4}"/>
              </a:ext>
            </a:extLst>
          </p:cNvPr>
          <p:cNvSpPr txBox="1"/>
          <p:nvPr/>
        </p:nvSpPr>
        <p:spPr>
          <a:xfrm>
            <a:off x="985342" y="4573076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FBB480-6D0E-4697-9145-08EFBF330289}"/>
              </a:ext>
            </a:extLst>
          </p:cNvPr>
          <p:cNvSpPr txBox="1"/>
          <p:nvPr/>
        </p:nvSpPr>
        <p:spPr>
          <a:xfrm>
            <a:off x="980309" y="5093870"/>
            <a:ext cx="1107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Reward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C7F496-6A73-4703-A96B-CC0D18E11960}"/>
              </a:ext>
            </a:extLst>
          </p:cNvPr>
          <p:cNvSpPr txBox="1"/>
          <p:nvPr/>
        </p:nvSpPr>
        <p:spPr>
          <a:xfrm>
            <a:off x="968977" y="5618229"/>
            <a:ext cx="1338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Next State :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8127A-1265-4B9B-9999-4FCDFFD64267}"/>
              </a:ext>
            </a:extLst>
          </p:cNvPr>
          <p:cNvSpPr txBox="1"/>
          <p:nvPr/>
        </p:nvSpPr>
        <p:spPr>
          <a:xfrm>
            <a:off x="1796050" y="3819024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0 0 0</a:t>
            </a:r>
          </a:p>
          <a:p>
            <a:r>
              <a:rPr lang="en-US" altLang="ko-KR" sz="1600" b="1" dirty="0"/>
              <a:t>0 1 0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5700B-73EF-48AC-B4A0-1A346BAE7C03}"/>
              </a:ext>
            </a:extLst>
          </p:cNvPr>
          <p:cNvSpPr txBox="1"/>
          <p:nvPr/>
        </p:nvSpPr>
        <p:spPr>
          <a:xfrm>
            <a:off x="10227658" y="2230286"/>
            <a:ext cx="1409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할인율 </a:t>
            </a:r>
            <a:r>
              <a:rPr lang="en-US" altLang="ko-KR" sz="1600" b="1" dirty="0"/>
              <a:t>: 0.95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9565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8913</TotalTime>
  <Words>2083</Words>
  <Application>Microsoft Office PowerPoint</Application>
  <PresentationFormat>와이드스크린</PresentationFormat>
  <Paragraphs>550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함초롬돋움</vt:lpstr>
      <vt:lpstr>Arial</vt:lpstr>
      <vt:lpstr>Cambria Math</vt:lpstr>
      <vt:lpstr>Times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PARKNAYUN</dc:creator>
  <cp:lastModifiedBy>User</cp:lastModifiedBy>
  <cp:revision>70</cp:revision>
  <dcterms:created xsi:type="dcterms:W3CDTF">2021-11-15T01:35:56Z</dcterms:created>
  <dcterms:modified xsi:type="dcterms:W3CDTF">2022-02-16T08:30:52Z</dcterms:modified>
</cp:coreProperties>
</file>