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96" r:id="rId5"/>
    <p:sldId id="259" r:id="rId6"/>
    <p:sldId id="306" r:id="rId7"/>
    <p:sldId id="297" r:id="rId8"/>
    <p:sldId id="307" r:id="rId9"/>
    <p:sldId id="308" r:id="rId10"/>
    <p:sldId id="309" r:id="rId11"/>
    <p:sldId id="298" r:id="rId12"/>
    <p:sldId id="260" r:id="rId13"/>
    <p:sldId id="300" r:id="rId14"/>
    <p:sldId id="301" r:id="rId15"/>
    <p:sldId id="302" r:id="rId16"/>
    <p:sldId id="310" r:id="rId17"/>
    <p:sldId id="305" r:id="rId18"/>
    <p:sldId id="304" r:id="rId19"/>
    <p:sldId id="295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D78"/>
    <a:srgbClr val="E6E6E6"/>
    <a:srgbClr val="333F50"/>
    <a:srgbClr val="5B9BD5"/>
    <a:srgbClr val="245AA4"/>
    <a:srgbClr val="41719C"/>
    <a:srgbClr val="9DC3E6"/>
    <a:srgbClr val="0C77C3"/>
    <a:srgbClr val="1E3FAA"/>
    <a:srgbClr val="E25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930" autoAdjust="0"/>
  </p:normalViewPr>
  <p:slideViewPr>
    <p:cSldViewPr snapToGrid="0">
      <p:cViewPr varScale="1">
        <p:scale>
          <a:sx n="103" d="100"/>
          <a:sy n="103" d="100"/>
        </p:scale>
        <p:origin x="7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3791-6795-480E-9894-209FDA4F0A6E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CC8D-EF9E-44C8-ABEA-0C498871C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3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9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출처 </a:t>
            </a:r>
            <a:r>
              <a:rPr lang="en-US" altLang="ko-KR" dirty="0"/>
              <a:t>: Human-level control through deep reinforcement learning, Nature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CEC87-A941-4CB1-969B-CB0029F7CB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8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7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1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BDDB-DAD3-4263-9DFA-9DF79CA16542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0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UN-bjy/rl-paper-review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ropiens.tistory.com/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ineering-ladder.tistory.com/69" TargetMode="External"/><Relationship Id="rId5" Type="http://schemas.openxmlformats.org/officeDocument/2006/relationships/hyperlink" Target="https://data-newbie.tistory.com/543" TargetMode="External"/><Relationship Id="rId4" Type="http://schemas.openxmlformats.org/officeDocument/2006/relationships/hyperlink" Target="https://newsight.tistory.com/2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576" y="1380171"/>
            <a:ext cx="5064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1E3FAA"/>
                </a:solidFill>
                <a:latin typeface="+mj-ea"/>
                <a:ea typeface="+mj-ea"/>
              </a:rPr>
              <a:t>Reinforcement Learning - 3</a:t>
            </a:r>
          </a:p>
          <a:p>
            <a:pPr algn="ctr"/>
            <a:r>
              <a:rPr lang="en-US" altLang="ko-KR" sz="2400" b="1" spc="-150" dirty="0">
                <a:solidFill>
                  <a:srgbClr val="1E3FAA"/>
                </a:solidFill>
                <a:latin typeface="+mj-ea"/>
                <a:ea typeface="+mj-ea"/>
              </a:rPr>
              <a:t>AI &amp; OPTIMIZATION LAB</a:t>
            </a:r>
            <a:endParaRPr lang="en-US" altLang="ko-KR" sz="3200" b="1" spc="-150" dirty="0">
              <a:solidFill>
                <a:srgbClr val="1E3FAA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3755" y="3531403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 태 민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1660" y="3193834"/>
            <a:ext cx="788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pc="-7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2022. 02. 17</a:t>
            </a:r>
            <a:endParaRPr lang="ko-KR" altLang="en-US" sz="1000" spc="-7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88520" y="2563801"/>
            <a:ext cx="7814960" cy="7951"/>
          </a:xfrm>
          <a:prstGeom prst="line">
            <a:avLst/>
          </a:prstGeom>
          <a:ln w="12700">
            <a:solidFill>
              <a:srgbClr val="1E3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228645" y="4529767"/>
            <a:ext cx="5734710" cy="1610851"/>
            <a:chOff x="627797" y="4199173"/>
            <a:chExt cx="7552297" cy="2348334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523" y="5035762"/>
              <a:ext cx="1698687" cy="1511745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20" y="4219389"/>
              <a:ext cx="1783865" cy="1497737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97" y="4219389"/>
              <a:ext cx="1765956" cy="1481296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902" y="4199173"/>
              <a:ext cx="1728192" cy="1517954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5035762"/>
              <a:ext cx="1728192" cy="1478451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DCF74CED-9C61-46C6-82EB-247018A49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TRPO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7E67D9-AA0F-4D78-AE7F-DADF801934F6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Optimization of Parameterized Policies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위 식을 보면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Surrogate Function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인 우변의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Maximization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을 통해 </a:t>
            </a:r>
            <a:r>
              <a:rPr lang="el-GR" altLang="ko-KR" sz="1400" dirty="0">
                <a:solidFill>
                  <a:schemeClr val="tx1"/>
                </a:solidFill>
                <a:latin typeface="+mn-lt"/>
                <a:ea typeface="맑은 고딕"/>
              </a:rPr>
              <a:t>η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의 개선이 보장된다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하지만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, C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가 실제로는 매우 큰 값이 들어가게 되면서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lower bound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에 대한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step size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가 매우 작아지는 문제 발생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그래서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KL divergence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를 이용해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penalty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를 주는 방식이 아닌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Trust region constraint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를 구현했다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BF43E9-54EA-4FB7-B12E-B27EAAB6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59" y="1521391"/>
            <a:ext cx="4064282" cy="502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E2783-905E-44AF-A159-A7A3E089E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05" y="3451382"/>
            <a:ext cx="5541989" cy="31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3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TRPO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7E67D9-AA0F-4D78-AE7F-DADF801934F6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Trust Region Policy Optimization (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TRPO)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 Idea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4F49E6-198D-49F4-A19F-703BA9047265}"/>
              </a:ext>
            </a:extLst>
          </p:cNvPr>
          <p:cNvSpPr/>
          <p:nvPr/>
        </p:nvSpPr>
        <p:spPr>
          <a:xfrm>
            <a:off x="644009" y="1540101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Objective Function</a:t>
            </a:r>
            <a:endParaRPr lang="ko-KR" altLang="en-US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FFBD54-127C-456D-8401-B07EB1DC1CE2}"/>
              </a:ext>
            </a:extLst>
          </p:cNvPr>
          <p:cNvSpPr/>
          <p:nvPr/>
        </p:nvSpPr>
        <p:spPr>
          <a:xfrm>
            <a:off x="644009" y="1913455"/>
            <a:ext cx="4927168" cy="1133008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CD0A949-160D-4533-B76E-DA4F7FAE4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39" y="2050868"/>
            <a:ext cx="3143275" cy="8488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E96CEC-04B7-44DB-8C4E-735C6ADC138F}"/>
              </a:ext>
            </a:extLst>
          </p:cNvPr>
          <p:cNvSpPr txBox="1"/>
          <p:nvPr/>
        </p:nvSpPr>
        <p:spPr>
          <a:xfrm>
            <a:off x="599495" y="3386995"/>
            <a:ext cx="10993010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 목적함수에서 제약식이 모든 </a:t>
            </a:r>
            <a:r>
              <a:rPr lang="en-US" altLang="ko-KR" sz="1400" dirty="0"/>
              <a:t>State</a:t>
            </a:r>
            <a:r>
              <a:rPr lang="ko-KR" altLang="en-US" sz="1400" dirty="0"/>
              <a:t>에 대해 </a:t>
            </a:r>
            <a:r>
              <a:rPr lang="ko-KR" altLang="en-US" sz="1400" dirty="0" err="1"/>
              <a:t>만족해야하는데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현실적으로 모든 </a:t>
            </a:r>
            <a:r>
              <a:rPr lang="en-US" altLang="ko-KR" sz="1400" dirty="0"/>
              <a:t>State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KL Divergence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계산하는 것은 어려움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이를 </a:t>
            </a:r>
            <a:r>
              <a:rPr lang="en-US" altLang="ko-KR" sz="1400" dirty="0"/>
              <a:t>Practical</a:t>
            </a:r>
            <a:r>
              <a:rPr lang="ko-KR" altLang="en-US" sz="1400" dirty="0"/>
              <a:t>하게 바꾸기 위해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몬테카를로</a:t>
            </a:r>
            <a:r>
              <a:rPr lang="ko-KR" altLang="en-US" sz="1400" dirty="0"/>
              <a:t> 기법을 사용해 </a:t>
            </a:r>
            <a:r>
              <a:rPr lang="en-US" altLang="ko-KR" sz="1400" dirty="0"/>
              <a:t>Surrogate objective function</a:t>
            </a:r>
            <a:r>
              <a:rPr lang="ko-KR" altLang="en-US" sz="1400" dirty="0"/>
              <a:t>을 최적화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목적함수의 </a:t>
            </a:r>
            <a:r>
              <a:rPr lang="en-US" altLang="ko-KR" sz="1400" dirty="0"/>
              <a:t>Maximize</a:t>
            </a:r>
            <a:r>
              <a:rPr lang="ko-KR" altLang="en-US" sz="1400" dirty="0"/>
              <a:t>를 위한 </a:t>
            </a:r>
            <a:r>
              <a:rPr lang="en-US" altLang="ko-KR" sz="1400" dirty="0"/>
              <a:t>θ</a:t>
            </a:r>
            <a:r>
              <a:rPr lang="ko-KR" altLang="en-US" sz="1400" dirty="0"/>
              <a:t>값을 찾기 위해</a:t>
            </a:r>
            <a:r>
              <a:rPr lang="en-US" altLang="ko-KR" sz="1400" dirty="0"/>
              <a:t>, KL Divergence</a:t>
            </a:r>
            <a:r>
              <a:rPr lang="ko-KR" altLang="en-US" sz="1400" dirty="0"/>
              <a:t>의 </a:t>
            </a:r>
            <a:r>
              <a:rPr lang="en-US" altLang="ko-KR" sz="1400" dirty="0"/>
              <a:t>Hessian</a:t>
            </a:r>
            <a:r>
              <a:rPr lang="ko-KR" altLang="en-US" sz="1400" dirty="0"/>
              <a:t>을 구하고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기반으로 </a:t>
            </a:r>
            <a:r>
              <a:rPr lang="en-US" altLang="ko-KR" sz="1400" dirty="0"/>
              <a:t>Fisher Information Matrix</a:t>
            </a:r>
            <a:r>
              <a:rPr lang="ko-KR" altLang="en-US" sz="1400" dirty="0"/>
              <a:t>를 구해 최적화를 진행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300" dirty="0">
                <a:sym typeface="Wingdings" panose="05000000000000000000" pitchFamily="2" charset="2"/>
              </a:rPr>
              <a:t>Hessian</a:t>
            </a:r>
            <a:r>
              <a:rPr lang="ko-KR" altLang="en-US" sz="1300" dirty="0">
                <a:sym typeface="Wingdings" panose="05000000000000000000" pitchFamily="2" charset="2"/>
              </a:rPr>
              <a:t>을 구한다는 것은 </a:t>
            </a:r>
            <a:r>
              <a:rPr lang="en-US" altLang="ko-KR" sz="1300" dirty="0">
                <a:sym typeface="Wingdings" panose="05000000000000000000" pitchFamily="2" charset="2"/>
              </a:rPr>
              <a:t>2</a:t>
            </a:r>
            <a:r>
              <a:rPr lang="ko-KR" altLang="en-US" sz="1300" dirty="0">
                <a:sym typeface="Wingdings" panose="05000000000000000000" pitchFamily="2" charset="2"/>
              </a:rPr>
              <a:t>차 미분 값들을 구한다는 뜻</a:t>
            </a:r>
            <a:endParaRPr lang="en-US" altLang="ko-KR" sz="130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300" b="1" dirty="0">
                <a:sym typeface="Wingdings" panose="05000000000000000000" pitchFamily="2" charset="2"/>
              </a:rPr>
              <a:t>TRPO</a:t>
            </a:r>
            <a:r>
              <a:rPr lang="ko-KR" altLang="en-US" sz="1300" b="1" dirty="0">
                <a:sym typeface="Wingdings" panose="05000000000000000000" pitchFamily="2" charset="2"/>
              </a:rPr>
              <a:t>와 </a:t>
            </a:r>
            <a:r>
              <a:rPr lang="en-US" altLang="ko-KR" sz="1300" b="1" dirty="0">
                <a:sym typeface="Wingdings" panose="05000000000000000000" pitchFamily="2" charset="2"/>
              </a:rPr>
              <a:t>PPO</a:t>
            </a:r>
            <a:r>
              <a:rPr lang="ko-KR" altLang="en-US" sz="1300" b="1" dirty="0">
                <a:sym typeface="Wingdings" panose="05000000000000000000" pitchFamily="2" charset="2"/>
              </a:rPr>
              <a:t>의 차이점 </a:t>
            </a:r>
            <a:r>
              <a:rPr lang="en-US" altLang="ko-KR" sz="1300" b="1" dirty="0">
                <a:sym typeface="Wingdings" panose="05000000000000000000" pitchFamily="2" charset="2"/>
              </a:rPr>
              <a:t>(PPO</a:t>
            </a:r>
            <a:r>
              <a:rPr lang="ko-KR" altLang="en-US" sz="1300" b="1" dirty="0">
                <a:sym typeface="Wingdings" panose="05000000000000000000" pitchFamily="2" charset="2"/>
              </a:rPr>
              <a:t>는 </a:t>
            </a:r>
            <a:r>
              <a:rPr lang="en-US" altLang="ko-KR" sz="1300" b="1" dirty="0">
                <a:sym typeface="Wingdings" panose="05000000000000000000" pitchFamily="2" charset="2"/>
              </a:rPr>
              <a:t>1</a:t>
            </a:r>
            <a:r>
              <a:rPr lang="ko-KR" altLang="en-US" sz="1300" b="1" dirty="0">
                <a:sym typeface="Wingdings" panose="05000000000000000000" pitchFamily="2" charset="2"/>
              </a:rPr>
              <a:t>차 미분만으로 계산이 끝난다</a:t>
            </a:r>
            <a:r>
              <a:rPr lang="en-US" altLang="ko-KR" sz="1300" b="1" dirty="0">
                <a:sym typeface="Wingdings" panose="05000000000000000000" pitchFamily="2" charset="2"/>
              </a:rPr>
              <a:t>.)</a:t>
            </a:r>
            <a:endParaRPr lang="ko-KR" altLang="en-US" sz="13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026E41-14B5-4D63-99FE-6D2F714EEC93}"/>
              </a:ext>
            </a:extLst>
          </p:cNvPr>
          <p:cNvSpPr/>
          <p:nvPr/>
        </p:nvSpPr>
        <p:spPr>
          <a:xfrm>
            <a:off x="6564938" y="1540101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Surrogate Objective Function with Monte-Carlo</a:t>
            </a:r>
            <a:endParaRPr lang="ko-KR" altLang="en-US" sz="14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5B29BA-B116-455B-86D7-9A714DF0FAF0}"/>
              </a:ext>
            </a:extLst>
          </p:cNvPr>
          <p:cNvSpPr/>
          <p:nvPr/>
        </p:nvSpPr>
        <p:spPr>
          <a:xfrm>
            <a:off x="6564938" y="1913455"/>
            <a:ext cx="4927168" cy="1133008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6C36E8-9C46-404A-88AC-0810C82AFCB1}"/>
              </a:ext>
            </a:extLst>
          </p:cNvPr>
          <p:cNvSpPr/>
          <p:nvPr/>
        </p:nvSpPr>
        <p:spPr>
          <a:xfrm>
            <a:off x="5744947" y="2250101"/>
            <a:ext cx="702106" cy="44068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A9FDFD-ADEE-428C-8D28-50765860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84" y="2070357"/>
            <a:ext cx="4648075" cy="8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Proximal Policy Optimization Algorithm (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PPO)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PPO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Concept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TRPO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의 </a:t>
            </a:r>
            <a:r>
              <a:rPr lang="en-US" altLang="ko-KR" sz="1400" dirty="0">
                <a:ea typeface="맑은 고딕"/>
              </a:rPr>
              <a:t>Surrogate Objective Function</a:t>
            </a:r>
            <a:r>
              <a:rPr lang="ko-KR" altLang="en-US" sz="1400" dirty="0">
                <a:ea typeface="맑은 고딕"/>
              </a:rPr>
              <a:t>을 푸는 과정이 복잡하니</a:t>
            </a:r>
            <a:r>
              <a:rPr lang="en-US" altLang="ko-KR" sz="1400" dirty="0">
                <a:ea typeface="맑은 고딕"/>
              </a:rPr>
              <a:t>, Clipping </a:t>
            </a:r>
            <a:r>
              <a:rPr lang="ko-KR" altLang="en-US" sz="1400" dirty="0">
                <a:ea typeface="맑은 고딕"/>
              </a:rPr>
              <a:t>등의 방법으로 단순화 시켜</a:t>
            </a:r>
            <a:r>
              <a:rPr lang="en-US" altLang="ko-KR" sz="1400" dirty="0">
                <a:ea typeface="맑은 고딕"/>
              </a:rPr>
              <a:t>, 1</a:t>
            </a:r>
            <a:r>
              <a:rPr lang="ko-KR" altLang="en-US" sz="1400" dirty="0">
                <a:ea typeface="맑은 고딕"/>
              </a:rPr>
              <a:t>차 미분으로 </a:t>
            </a:r>
            <a:r>
              <a:rPr lang="en-US" altLang="ko-KR" sz="1400" dirty="0">
                <a:ea typeface="맑은 고딕"/>
              </a:rPr>
              <a:t>Approximate </a:t>
            </a:r>
            <a:r>
              <a:rPr lang="ko-KR" altLang="en-US" sz="1400" dirty="0">
                <a:ea typeface="맑은 고딕"/>
              </a:rPr>
              <a:t>하는 것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정책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+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가치 기반 강화학습 알고리즘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확률적 경사 상승법을 사용하여 </a:t>
            </a:r>
            <a:r>
              <a:rPr lang="en-US" altLang="ko-KR" sz="1400" dirty="0">
                <a:ea typeface="맑은 고딕"/>
              </a:rPr>
              <a:t>Surrogate </a:t>
            </a:r>
            <a:r>
              <a:rPr lang="ko-KR" altLang="en-US" sz="1400" dirty="0">
                <a:ea typeface="맑은 고딕"/>
              </a:rPr>
              <a:t>목적 함수 최적화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다수의 </a:t>
            </a:r>
            <a:r>
              <a:rPr lang="en-US" altLang="ko-KR" sz="1400" dirty="0">
                <a:ea typeface="맑은 고딕"/>
              </a:rPr>
              <a:t>epoch </a:t>
            </a:r>
            <a:r>
              <a:rPr lang="ko-KR" altLang="en-US" sz="1400" dirty="0">
                <a:ea typeface="맑은 고딕"/>
              </a:rPr>
              <a:t>동안 미니배치 업데이트 수행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ea typeface="맑은 고딕"/>
              </a:rPr>
              <a:t>장점</a:t>
            </a:r>
            <a:endParaRPr lang="en-US" altLang="ko-KR" sz="1400" b="1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비교적 단순한 구현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ea typeface="맑은 고딕"/>
              </a:rPr>
              <a:t>다양한 환경에서 평균적으로 좋은 성능</a:t>
            </a:r>
            <a:endParaRPr lang="en-US" altLang="ko-KR" sz="1200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ea typeface="맑은 고딕"/>
              </a:rPr>
              <a:t>낮은 샘플 복잡도</a:t>
            </a:r>
            <a:endParaRPr lang="en-US" altLang="ko-KR" sz="1200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짧은 연산 시간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565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Proximal Policy Optimization Algorithm (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PPO)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특징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TRPO</a:t>
            </a:r>
            <a:r>
              <a:rPr lang="ko-KR" altLang="en-US" sz="1400" dirty="0">
                <a:ea typeface="맑은 고딕"/>
              </a:rPr>
              <a:t>의 </a:t>
            </a:r>
            <a:r>
              <a:rPr lang="en-US" altLang="ko-KR" sz="1400" dirty="0">
                <a:ea typeface="맑은 고딕"/>
              </a:rPr>
              <a:t>Surrogate objective Function</a:t>
            </a:r>
            <a:r>
              <a:rPr lang="ko-KR" altLang="en-US" sz="1400" dirty="0">
                <a:ea typeface="맑은 고딕"/>
              </a:rPr>
              <a:t>을 최대화하는 것이 목표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PPO</a:t>
            </a:r>
            <a:r>
              <a:rPr lang="ko-KR" altLang="en-US" sz="1400" dirty="0">
                <a:ea typeface="맑은 고딕"/>
              </a:rPr>
              <a:t>는 </a:t>
            </a:r>
            <a:r>
              <a:rPr lang="en-US" altLang="ko-KR" sz="1400" dirty="0">
                <a:ea typeface="맑은 고딕"/>
              </a:rPr>
              <a:t>Clipping </a:t>
            </a:r>
            <a:r>
              <a:rPr lang="ko-KR" altLang="en-US" sz="1400" dirty="0">
                <a:ea typeface="맑은 고딕"/>
              </a:rPr>
              <a:t>기법을 통해 간단하게 이 문제를 해결</a:t>
            </a:r>
            <a:endParaRPr lang="en-US" altLang="ko-KR" sz="1400" dirty="0">
              <a:ea typeface="맑은 고딕"/>
            </a:endParaRPr>
          </a:p>
          <a:p>
            <a:pPr lvl="2" indent="0" latinLnBrk="0">
              <a:lnSpc>
                <a:spcPct val="150000"/>
              </a:lnSpc>
              <a:buClrTx/>
              <a:buNone/>
              <a:defRPr/>
            </a:pPr>
            <a:r>
              <a:rPr lang="en-US" altLang="ko-KR" sz="12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 Probability ratio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를 숫자 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에서부터 멀리 떨어져 있는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기존 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Policy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와 많이 다른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) Policy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에 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Penalty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를 주는 방법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C0876B-C772-4E3A-B7A7-D4175D1C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77" y="1998111"/>
            <a:ext cx="4962913" cy="9296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F23D85-3CC0-4CEA-8A80-97A8558605E9}"/>
              </a:ext>
            </a:extLst>
          </p:cNvPr>
          <p:cNvSpPr/>
          <p:nvPr/>
        </p:nvSpPr>
        <p:spPr>
          <a:xfrm>
            <a:off x="3200400" y="2127380"/>
            <a:ext cx="1334278" cy="709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67F98-ECA6-4AAD-A0A3-3B13F61A909E}"/>
              </a:ext>
            </a:extLst>
          </p:cNvPr>
          <p:cNvSpPr txBox="1"/>
          <p:nvPr/>
        </p:nvSpPr>
        <p:spPr>
          <a:xfrm>
            <a:off x="3487425" y="2983882"/>
            <a:ext cx="700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Probability ratio</a:t>
            </a:r>
            <a:r>
              <a:rPr lang="ko-KR" altLang="en-US" sz="1400" dirty="0"/>
              <a:t>가 과도하게 커지면서 학습에 실패하거나 성능이 저하되는 문제 발생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18920E6-DBDF-41BC-AEDE-746D600369E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193280" y="2843625"/>
            <a:ext cx="301265" cy="28702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0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Clipped Surrogate Objective Function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계산적으로 효율적인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Penalty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를 적용하고 과도한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Policy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업데이트를 방지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입실론 값은 </a:t>
            </a:r>
            <a:r>
              <a:rPr lang="en-US" altLang="ko-KR" sz="1400" dirty="0">
                <a:ea typeface="맑은 고딕"/>
              </a:rPr>
              <a:t>Hyperparameter</a:t>
            </a:r>
            <a:r>
              <a:rPr lang="ko-KR" altLang="en-US" sz="1400" dirty="0">
                <a:ea typeface="맑은 고딕"/>
              </a:rPr>
              <a:t>로 </a:t>
            </a:r>
            <a:r>
              <a:rPr lang="en-US" altLang="ko-KR" sz="1400" dirty="0">
                <a:ea typeface="맑은 고딕"/>
              </a:rPr>
              <a:t>0.1</a:t>
            </a:r>
            <a:r>
              <a:rPr lang="ko-KR" altLang="en-US" sz="1400" dirty="0">
                <a:ea typeface="맑은 고딕"/>
              </a:rPr>
              <a:t>이나 </a:t>
            </a:r>
            <a:r>
              <a:rPr lang="en-US" altLang="ko-KR" sz="1400" dirty="0">
                <a:ea typeface="맑은 고딕"/>
              </a:rPr>
              <a:t>0.2</a:t>
            </a:r>
            <a:r>
              <a:rPr lang="ko-KR" altLang="en-US" sz="1400" dirty="0">
                <a:ea typeface="맑은 고딕"/>
              </a:rPr>
              <a:t>정도를 사용한다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Clipping</a:t>
            </a:r>
            <a:r>
              <a:rPr lang="ko-KR" altLang="en-US" sz="1400" dirty="0">
                <a:ea typeface="맑은 고딕"/>
              </a:rPr>
              <a:t>으로 믿을 수 있는 부분에서만 업데이트를 하기 때문에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안정적으로 쌓은 데이터를 여러 번 사용할 수 있다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3B7CFC-9B7A-42B5-9C85-3F8CE6BF6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73"/>
          <a:stretch/>
        </p:blipFill>
        <p:spPr>
          <a:xfrm>
            <a:off x="3259931" y="1938338"/>
            <a:ext cx="5672138" cy="26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Generalized Advantage Estimation (GAE)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A3C</a:t>
            </a:r>
            <a:r>
              <a:rPr lang="ko-KR" altLang="en-US" sz="1400" dirty="0">
                <a:ea typeface="맑은 고딕"/>
              </a:rPr>
              <a:t>와 같은 </a:t>
            </a:r>
            <a:r>
              <a:rPr lang="en-US" altLang="ko-KR" sz="1400" dirty="0">
                <a:ea typeface="맑은 고딕"/>
              </a:rPr>
              <a:t>PG</a:t>
            </a:r>
            <a:r>
              <a:rPr lang="ko-KR" altLang="en-US" sz="1400" dirty="0">
                <a:ea typeface="맑은 고딕"/>
              </a:rPr>
              <a:t>방식의 알고리즘에서는 </a:t>
            </a:r>
            <a:r>
              <a:rPr lang="en-US" altLang="ko-KR" sz="1400" dirty="0">
                <a:ea typeface="맑은 고딕"/>
              </a:rPr>
              <a:t>T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time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step</a:t>
            </a:r>
            <a:r>
              <a:rPr lang="ko-KR" altLang="en-US" sz="1400" dirty="0">
                <a:ea typeface="맑은 고딕"/>
              </a:rPr>
              <a:t>동안의 </a:t>
            </a:r>
            <a:r>
              <a:rPr lang="en-US" altLang="ko-KR" sz="1400" dirty="0">
                <a:ea typeface="맑은 고딕"/>
              </a:rPr>
              <a:t>Policy</a:t>
            </a:r>
            <a:r>
              <a:rPr lang="ko-KR" altLang="en-US" sz="1400" dirty="0">
                <a:ea typeface="맑은 고딕"/>
              </a:rPr>
              <a:t>에 대해 </a:t>
            </a:r>
            <a:r>
              <a:rPr lang="en-US" altLang="ko-KR" sz="1400" dirty="0">
                <a:ea typeface="맑은 고딕"/>
              </a:rPr>
              <a:t>Sample</a:t>
            </a:r>
            <a:r>
              <a:rPr lang="ko-KR" altLang="en-US" sz="1400" dirty="0">
                <a:ea typeface="맑은 고딕"/>
              </a:rPr>
              <a:t>을 얻고 업데이트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Time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step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T</a:t>
            </a:r>
            <a:r>
              <a:rPr lang="ko-KR" altLang="en-US" sz="1400" dirty="0">
                <a:ea typeface="맑은 고딕"/>
              </a:rPr>
              <a:t>까지만 고려하는 </a:t>
            </a:r>
            <a:r>
              <a:rPr lang="en-US" altLang="ko-KR" sz="1400" dirty="0">
                <a:ea typeface="맑은 고딕"/>
              </a:rPr>
              <a:t>Advantage estimator</a:t>
            </a:r>
            <a:r>
              <a:rPr lang="ko-KR" altLang="en-US" sz="1400" dirty="0">
                <a:ea typeface="맑은 고딕"/>
              </a:rPr>
              <a:t>를 사용</a:t>
            </a: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ea typeface="맑은 고딕"/>
              </a:rPr>
              <a:t>PPO</a:t>
            </a:r>
            <a:r>
              <a:rPr lang="ko-KR" altLang="en-US" sz="1400" dirty="0">
                <a:ea typeface="맑은 고딕"/>
              </a:rPr>
              <a:t>에서는 이의 </a:t>
            </a:r>
            <a:r>
              <a:rPr lang="en-US" altLang="ko-KR" sz="1400" dirty="0">
                <a:ea typeface="맑은 고딕"/>
              </a:rPr>
              <a:t>Generalized </a:t>
            </a:r>
            <a:r>
              <a:rPr lang="ko-KR" altLang="en-US" sz="1400" dirty="0">
                <a:ea typeface="맑은 고딕"/>
              </a:rPr>
              <a:t>버전인 </a:t>
            </a:r>
            <a:r>
              <a:rPr lang="en-US" altLang="ko-KR" sz="1400" dirty="0">
                <a:ea typeface="맑은 고딕"/>
              </a:rPr>
              <a:t>GAE</a:t>
            </a:r>
            <a:r>
              <a:rPr lang="ko-KR" altLang="en-US" sz="1400" dirty="0">
                <a:ea typeface="맑은 고딕"/>
              </a:rPr>
              <a:t>의 </a:t>
            </a:r>
            <a:r>
              <a:rPr lang="en-US" altLang="ko-KR" sz="1400" dirty="0">
                <a:ea typeface="맑은 고딕"/>
              </a:rPr>
              <a:t>Truncated version </a:t>
            </a:r>
            <a:r>
              <a:rPr lang="ko-KR" altLang="en-US" sz="1400" dirty="0">
                <a:ea typeface="맑은 고딕"/>
              </a:rPr>
              <a:t>사용 </a:t>
            </a:r>
            <a:r>
              <a:rPr lang="en-US" altLang="ko-KR" sz="1400" dirty="0">
                <a:ea typeface="맑은 고딕"/>
              </a:rPr>
              <a:t>(</a:t>
            </a:r>
            <a:r>
              <a:rPr lang="ko-KR" altLang="en-US" sz="1400" dirty="0">
                <a:ea typeface="맑은 고딕"/>
              </a:rPr>
              <a:t>람다가 </a:t>
            </a:r>
            <a:r>
              <a:rPr lang="en-US" altLang="ko-KR" sz="1400" dirty="0">
                <a:ea typeface="맑은 고딕"/>
              </a:rPr>
              <a:t>1</a:t>
            </a:r>
            <a:r>
              <a:rPr lang="ko-KR" altLang="en-US" sz="1400" dirty="0">
                <a:ea typeface="맑은 고딕"/>
              </a:rPr>
              <a:t>인 경우 위와 동일</a:t>
            </a:r>
            <a:r>
              <a:rPr lang="en-US" altLang="ko-KR" sz="1400" dirty="0">
                <a:ea typeface="맑은 고딕"/>
              </a:rPr>
              <a:t>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46DC31-68DC-4C59-9B4B-84BB4A566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334" y="2253051"/>
            <a:ext cx="5867400" cy="485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D45BB0-0320-4E54-A39B-24B09741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246" y="3429000"/>
            <a:ext cx="4219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Network Update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D95891-288A-47CF-8B6F-6180EAC008ED}"/>
              </a:ext>
            </a:extLst>
          </p:cNvPr>
          <p:cNvSpPr/>
          <p:nvPr/>
        </p:nvSpPr>
        <p:spPr>
          <a:xfrm>
            <a:off x="1074170" y="1867480"/>
            <a:ext cx="5678686" cy="352831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Actor Network Update</a:t>
            </a:r>
            <a:endParaRPr lang="ko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B2187E-74D4-46DA-BD62-24641F209418}"/>
              </a:ext>
            </a:extLst>
          </p:cNvPr>
          <p:cNvSpPr/>
          <p:nvPr/>
        </p:nvSpPr>
        <p:spPr>
          <a:xfrm>
            <a:off x="7101152" y="1867480"/>
            <a:ext cx="4021494" cy="352831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Critic Network Update</a:t>
            </a:r>
            <a:endParaRPr lang="ko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2B27EF-D0A4-494F-8017-F11740935C52}"/>
              </a:ext>
            </a:extLst>
          </p:cNvPr>
          <p:cNvSpPr/>
          <p:nvPr/>
        </p:nvSpPr>
        <p:spPr>
          <a:xfrm>
            <a:off x="1074170" y="2265216"/>
            <a:ext cx="5678687" cy="679619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4402AA-8A76-4244-B73E-07E1C011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5" y="2352124"/>
            <a:ext cx="5544777" cy="49371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7A0032-6F4B-43B1-9F20-1500710A6C5B}"/>
              </a:ext>
            </a:extLst>
          </p:cNvPr>
          <p:cNvSpPr/>
          <p:nvPr/>
        </p:nvSpPr>
        <p:spPr>
          <a:xfrm>
            <a:off x="7101153" y="2265216"/>
            <a:ext cx="4021494" cy="679619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CD5E15-81B1-4B52-9C6F-96CB88290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961" y="2361455"/>
            <a:ext cx="2789478" cy="49371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3C29CF-C50A-498F-BD21-637B18FF6299}"/>
              </a:ext>
            </a:extLst>
          </p:cNvPr>
          <p:cNvSpPr/>
          <p:nvPr/>
        </p:nvSpPr>
        <p:spPr>
          <a:xfrm>
            <a:off x="1074170" y="4158511"/>
            <a:ext cx="10048476" cy="352831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Actor - Critic Network in PPO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FF7C21-8EED-4088-9411-30AAD047FF96}"/>
              </a:ext>
            </a:extLst>
          </p:cNvPr>
          <p:cNvSpPr/>
          <p:nvPr/>
        </p:nvSpPr>
        <p:spPr>
          <a:xfrm>
            <a:off x="1074170" y="4556248"/>
            <a:ext cx="10048476" cy="1275390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F3C7F-F429-47FB-A903-256F11EF1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51" y="4663318"/>
            <a:ext cx="7264514" cy="692458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F4879D7-0108-4284-B777-52DA6419439D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16200000" flipH="1">
            <a:off x="4399123" y="2459226"/>
            <a:ext cx="1213676" cy="218489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2FDC3A4-00D0-4B64-B5C1-3EE22E5A6C1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6998316" y="2044927"/>
            <a:ext cx="1213676" cy="30134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8A2D084-5E7E-4C10-864C-D4CB9E6A3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595" y="5398792"/>
            <a:ext cx="3857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9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Network Update</a:t>
            </a: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매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iteration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마다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N actor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T timestep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만큼의 데이터를 모아 업데이트하는 방식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lvl="2" indent="0" latinLnBrk="0">
              <a:lnSpc>
                <a:spcPct val="150000"/>
              </a:lnSpc>
              <a:buClrTx/>
              <a:buNone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따라서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, N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*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T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개의 데이터를 이용해 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Surrogate loss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를 형성하고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, minibatch SGD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를 적용해 이를 업데이트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D7E6CB-B2BF-4A02-95AA-37844ED0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93" y="1670979"/>
            <a:ext cx="10480394" cy="29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7A8BE2F7-1921-4F00-80B7-55833897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912" y="2701966"/>
            <a:ext cx="860786" cy="31837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5313814-D8FC-4554-97A0-3B35A0445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855" y="3335688"/>
            <a:ext cx="971576" cy="478077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588C32F-58F6-4DAE-95BC-722034996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808" y="3340266"/>
            <a:ext cx="1553485" cy="5178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PPO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PPO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구조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5ABB46-8175-4858-B727-EEC1F7421E05}"/>
              </a:ext>
            </a:extLst>
          </p:cNvPr>
          <p:cNvSpPr/>
          <p:nvPr/>
        </p:nvSpPr>
        <p:spPr>
          <a:xfrm>
            <a:off x="3368944" y="1652020"/>
            <a:ext cx="2434695" cy="484690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51" name="순서도: 자기 디스크 50">
            <a:extLst>
              <a:ext uri="{FF2B5EF4-FFF2-40B4-BE49-F238E27FC236}">
                <a16:creationId xmlns:a16="http://schemas.microsoft.com/office/drawing/2014/main" id="{D7B08935-F678-42BC-A3A3-6F9EB6B647F3}"/>
              </a:ext>
            </a:extLst>
          </p:cNvPr>
          <p:cNvSpPr/>
          <p:nvPr/>
        </p:nvSpPr>
        <p:spPr>
          <a:xfrm>
            <a:off x="262113" y="2858001"/>
            <a:ext cx="2294475" cy="967550"/>
          </a:xfrm>
          <a:prstGeom prst="flowChartMagneticDisk">
            <a:avLst/>
          </a:prstGeom>
          <a:solidFill>
            <a:srgbClr val="103D78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Trajectory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0A8D6AF0-47BD-41C5-A855-B8812B9B2EDA}"/>
              </a:ext>
            </a:extLst>
          </p:cNvPr>
          <p:cNvCxnSpPr>
            <a:stCxn id="50" idx="1"/>
            <a:endCxn id="51" idx="1"/>
          </p:cNvCxnSpPr>
          <p:nvPr/>
        </p:nvCxnSpPr>
        <p:spPr>
          <a:xfrm rot="10800000" flipV="1">
            <a:off x="1409352" y="1894365"/>
            <a:ext cx="1959593" cy="9636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37E289-C790-473C-AD34-F6CF0AEA0923}"/>
              </a:ext>
            </a:extLst>
          </p:cNvPr>
          <p:cNvSpPr txBox="1"/>
          <p:nvPr/>
        </p:nvSpPr>
        <p:spPr>
          <a:xfrm>
            <a:off x="1409350" y="1628842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Experience</a:t>
            </a:r>
          </a:p>
          <a:p>
            <a:pPr algn="ctr"/>
            <a:r>
              <a:rPr lang="en-US" altLang="ko-KR" sz="1400" dirty="0"/>
              <a:t>&lt;s(t), a(t), r(t), s(t+1)&gt;</a:t>
            </a:r>
            <a:endParaRPr lang="ko-KR" altLang="en-US" sz="1400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E54F1CAE-F98C-4647-91DF-69C61ACD1BF2}"/>
              </a:ext>
            </a:extLst>
          </p:cNvPr>
          <p:cNvSpPr/>
          <p:nvPr/>
        </p:nvSpPr>
        <p:spPr>
          <a:xfrm>
            <a:off x="550931" y="4762627"/>
            <a:ext cx="1604865" cy="515644"/>
          </a:xfrm>
          <a:prstGeom prst="cube">
            <a:avLst/>
          </a:prstGeom>
          <a:solidFill>
            <a:srgbClr val="103D78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batch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6215132-F998-4723-A4EB-1EA9954EC5FB}"/>
              </a:ext>
            </a:extLst>
          </p:cNvPr>
          <p:cNvCxnSpPr>
            <a:cxnSpLocks/>
            <a:stCxn id="51" idx="3"/>
            <a:endCxn id="6" idx="0"/>
          </p:cNvCxnSpPr>
          <p:nvPr/>
        </p:nvCxnSpPr>
        <p:spPr>
          <a:xfrm>
            <a:off x="1409351" y="3825551"/>
            <a:ext cx="8468" cy="937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859CD6-A2CE-4FA0-BE5C-A02827D28370}"/>
              </a:ext>
            </a:extLst>
          </p:cNvPr>
          <p:cNvSpPr/>
          <p:nvPr/>
        </p:nvSpPr>
        <p:spPr>
          <a:xfrm>
            <a:off x="3054736" y="2684005"/>
            <a:ext cx="3029542" cy="224256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A5D95-8D0B-4354-8632-C4999EA2D8AF}"/>
              </a:ext>
            </a:extLst>
          </p:cNvPr>
          <p:cNvSpPr txBox="1"/>
          <p:nvPr/>
        </p:nvSpPr>
        <p:spPr>
          <a:xfrm>
            <a:off x="2949020" y="2402233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PPO Agent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6E508A-2C48-4C30-AAC0-1516760C331E}"/>
              </a:ext>
            </a:extLst>
          </p:cNvPr>
          <p:cNvSpPr/>
          <p:nvPr/>
        </p:nvSpPr>
        <p:spPr>
          <a:xfrm>
            <a:off x="3340365" y="2968237"/>
            <a:ext cx="2416628" cy="437059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 Network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310288-6A65-4A9A-A0EE-25DA2154F0CD}"/>
              </a:ext>
            </a:extLst>
          </p:cNvPr>
          <p:cNvSpPr/>
          <p:nvPr/>
        </p:nvSpPr>
        <p:spPr>
          <a:xfrm>
            <a:off x="3340365" y="4193385"/>
            <a:ext cx="2416628" cy="437059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Critic Network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2048F42-7A13-4177-857F-15F06D8AF6C5}"/>
              </a:ext>
            </a:extLst>
          </p:cNvPr>
          <p:cNvCxnSpPr>
            <a:cxnSpLocks/>
            <a:stCxn id="6" idx="5"/>
            <a:endCxn id="28" idx="1"/>
          </p:cNvCxnSpPr>
          <p:nvPr/>
        </p:nvCxnSpPr>
        <p:spPr>
          <a:xfrm flipV="1">
            <a:off x="2155796" y="3186767"/>
            <a:ext cx="1184569" cy="176922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E795F98-F59B-41B3-AD23-A70E6F86AECE}"/>
              </a:ext>
            </a:extLst>
          </p:cNvPr>
          <p:cNvCxnSpPr>
            <a:cxnSpLocks/>
            <a:stCxn id="6" idx="5"/>
            <a:endCxn id="64" idx="1"/>
          </p:cNvCxnSpPr>
          <p:nvPr/>
        </p:nvCxnSpPr>
        <p:spPr>
          <a:xfrm flipV="1">
            <a:off x="2155796" y="4411915"/>
            <a:ext cx="1184569" cy="54407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E872CB-9C80-437F-AD81-F49BD9EAA6A7}"/>
              </a:ext>
            </a:extLst>
          </p:cNvPr>
          <p:cNvSpPr/>
          <p:nvPr/>
        </p:nvSpPr>
        <p:spPr>
          <a:xfrm>
            <a:off x="7608907" y="2598965"/>
            <a:ext cx="905791" cy="510724"/>
          </a:xfrm>
          <a:prstGeom prst="rect">
            <a:avLst/>
          </a:prstGeom>
          <a:noFill/>
          <a:ln w="28575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4029F1-9CDF-4082-B4FA-4899C9235E0B}"/>
              </a:ext>
            </a:extLst>
          </p:cNvPr>
          <p:cNvSpPr/>
          <p:nvPr/>
        </p:nvSpPr>
        <p:spPr>
          <a:xfrm>
            <a:off x="7608907" y="3290102"/>
            <a:ext cx="1526783" cy="567992"/>
          </a:xfrm>
          <a:prstGeom prst="rect">
            <a:avLst/>
          </a:prstGeom>
          <a:noFill/>
          <a:ln w="28575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32AB4EE-5195-4866-8AE6-11F2AF8B603D}"/>
              </a:ext>
            </a:extLst>
          </p:cNvPr>
          <p:cNvSpPr/>
          <p:nvPr/>
        </p:nvSpPr>
        <p:spPr>
          <a:xfrm>
            <a:off x="7608760" y="4067392"/>
            <a:ext cx="681135" cy="463177"/>
          </a:xfrm>
          <a:prstGeom prst="rect">
            <a:avLst/>
          </a:prstGeom>
          <a:noFill/>
          <a:ln w="28575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920D3AB5-D7CD-4A48-8369-B31E23AAD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002" y="4134865"/>
            <a:ext cx="364650" cy="341124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4A57DD5-B7F4-4F8C-BEB2-E5FECFB90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5250" y="4797183"/>
            <a:ext cx="773892" cy="374464"/>
          </a:xfrm>
          <a:prstGeom prst="rect">
            <a:avLst/>
          </a:prstGeom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5D6CBE3-1FC8-4AE8-8A26-7BA966FDB3D7}"/>
              </a:ext>
            </a:extLst>
          </p:cNvPr>
          <p:cNvCxnSpPr>
            <a:stCxn id="64" idx="3"/>
            <a:endCxn id="79" idx="1"/>
          </p:cNvCxnSpPr>
          <p:nvPr/>
        </p:nvCxnSpPr>
        <p:spPr>
          <a:xfrm flipV="1">
            <a:off x="5756993" y="4298981"/>
            <a:ext cx="1851767" cy="11293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B78D483-F520-4965-A2DF-E1152507238B}"/>
              </a:ext>
            </a:extLst>
          </p:cNvPr>
          <p:cNvCxnSpPr>
            <a:cxnSpLocks/>
            <a:stCxn id="64" idx="3"/>
            <a:endCxn id="81" idx="1"/>
          </p:cNvCxnSpPr>
          <p:nvPr/>
        </p:nvCxnSpPr>
        <p:spPr>
          <a:xfrm>
            <a:off x="5756993" y="4411915"/>
            <a:ext cx="1847998" cy="5595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E60FFA8-4021-494B-8E54-4F58CCDC6E5E}"/>
              </a:ext>
            </a:extLst>
          </p:cNvPr>
          <p:cNvCxnSpPr>
            <a:cxnSpLocks/>
            <a:stCxn id="28" idx="3"/>
            <a:endCxn id="71" idx="1"/>
          </p:cNvCxnSpPr>
          <p:nvPr/>
        </p:nvCxnSpPr>
        <p:spPr>
          <a:xfrm flipV="1">
            <a:off x="5756993" y="2854327"/>
            <a:ext cx="1851914" cy="3324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AC8C99B4-D01E-4A96-8F91-005B0973FB54}"/>
              </a:ext>
            </a:extLst>
          </p:cNvPr>
          <p:cNvCxnSpPr>
            <a:cxnSpLocks/>
            <a:stCxn id="28" idx="3"/>
            <a:endCxn id="73" idx="1"/>
          </p:cNvCxnSpPr>
          <p:nvPr/>
        </p:nvCxnSpPr>
        <p:spPr>
          <a:xfrm>
            <a:off x="5756993" y="3186767"/>
            <a:ext cx="1851914" cy="38733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54AF63C8-2BFF-4548-8438-FE22321635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748"/>
          <a:stretch/>
        </p:blipFill>
        <p:spPr>
          <a:xfrm>
            <a:off x="6742280" y="3299701"/>
            <a:ext cx="804731" cy="23303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4C77BDEA-5309-4C86-A281-58D4668A48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725" r="3613"/>
          <a:stretch/>
        </p:blipFill>
        <p:spPr>
          <a:xfrm>
            <a:off x="6599120" y="3670114"/>
            <a:ext cx="947891" cy="235204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E1F322CA-7CB4-4F24-B6DB-A52019C944F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748"/>
          <a:stretch/>
        </p:blipFill>
        <p:spPr>
          <a:xfrm>
            <a:off x="6737381" y="2582068"/>
            <a:ext cx="804731" cy="233031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791930B6-8188-46EC-8C51-0CDDA84112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4664" y="4010914"/>
            <a:ext cx="349057" cy="28193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36F31CA6-A68B-4631-89F4-6B9472A007E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0039"/>
          <a:stretch/>
        </p:blipFill>
        <p:spPr>
          <a:xfrm>
            <a:off x="6924380" y="4690969"/>
            <a:ext cx="575600" cy="247651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37340A17-C11C-447A-BE6D-9C016439A9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1885" y="5029871"/>
            <a:ext cx="562169" cy="2484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46165E-4F67-4829-98C2-947D9A90BC8D}"/>
              </a:ext>
            </a:extLst>
          </p:cNvPr>
          <p:cNvSpPr/>
          <p:nvPr/>
        </p:nvSpPr>
        <p:spPr>
          <a:xfrm>
            <a:off x="7604991" y="4739866"/>
            <a:ext cx="747213" cy="463177"/>
          </a:xfrm>
          <a:prstGeom prst="rect">
            <a:avLst/>
          </a:prstGeom>
          <a:noFill/>
          <a:ln w="28575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453D27-F96D-45FF-BAD6-2287E3E8AA1A}"/>
              </a:ext>
            </a:extLst>
          </p:cNvPr>
          <p:cNvSpPr/>
          <p:nvPr/>
        </p:nvSpPr>
        <p:spPr>
          <a:xfrm>
            <a:off x="10551252" y="3209632"/>
            <a:ext cx="971576" cy="727126"/>
          </a:xfrm>
          <a:prstGeom prst="rect">
            <a:avLst/>
          </a:prstGeom>
          <a:noFill/>
          <a:ln w="28575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9B33CB2-377C-411D-9F29-EDC02175D766}"/>
              </a:ext>
            </a:extLst>
          </p:cNvPr>
          <p:cNvCxnSpPr>
            <a:cxnSpLocks/>
            <a:stCxn id="72" idx="3"/>
            <a:endCxn id="107" idx="1"/>
          </p:cNvCxnSpPr>
          <p:nvPr/>
        </p:nvCxnSpPr>
        <p:spPr>
          <a:xfrm>
            <a:off x="8514698" y="2861153"/>
            <a:ext cx="2036554" cy="71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E10BB880-AEEF-42FD-99C3-D99627B1EA14}"/>
              </a:ext>
            </a:extLst>
          </p:cNvPr>
          <p:cNvCxnSpPr>
            <a:cxnSpLocks/>
            <a:stCxn id="79" idx="3"/>
            <a:endCxn id="107" idx="1"/>
          </p:cNvCxnSpPr>
          <p:nvPr/>
        </p:nvCxnSpPr>
        <p:spPr>
          <a:xfrm flipV="1">
            <a:off x="8289895" y="3573195"/>
            <a:ext cx="2261357" cy="725786"/>
          </a:xfrm>
          <a:prstGeom prst="bentConnector3">
            <a:avLst>
              <a:gd name="adj1" fmla="val 553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5F69EB3-5FA5-44FC-B3E0-D023391F2D0C}"/>
              </a:ext>
            </a:extLst>
          </p:cNvPr>
          <p:cNvCxnSpPr>
            <a:cxnSpLocks/>
            <a:stCxn id="73" idx="3"/>
            <a:endCxn id="107" idx="1"/>
          </p:cNvCxnSpPr>
          <p:nvPr/>
        </p:nvCxnSpPr>
        <p:spPr>
          <a:xfrm flipV="1">
            <a:off x="9135690" y="3573195"/>
            <a:ext cx="1415562" cy="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>
            <a:extLst>
              <a:ext uri="{FF2B5EF4-FFF2-40B4-BE49-F238E27FC236}">
                <a16:creationId xmlns:a16="http://schemas.microsoft.com/office/drawing/2014/main" id="{207BF355-138F-4E12-A06E-16437557E3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8680" y="5702029"/>
            <a:ext cx="1687566" cy="498234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F9C8D99-5C44-42FA-9168-1C8280517583}"/>
              </a:ext>
            </a:extLst>
          </p:cNvPr>
          <p:cNvSpPr/>
          <p:nvPr/>
        </p:nvSpPr>
        <p:spPr>
          <a:xfrm>
            <a:off x="9135690" y="5657102"/>
            <a:ext cx="1793547" cy="551729"/>
          </a:xfrm>
          <a:prstGeom prst="rect">
            <a:avLst/>
          </a:prstGeom>
          <a:noFill/>
          <a:ln w="28575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9B5589B8-FA21-474B-9D76-7461993A3C07}"/>
              </a:ext>
            </a:extLst>
          </p:cNvPr>
          <p:cNvCxnSpPr>
            <a:stCxn id="107" idx="2"/>
            <a:endCxn id="124" idx="0"/>
          </p:cNvCxnSpPr>
          <p:nvPr/>
        </p:nvCxnSpPr>
        <p:spPr>
          <a:xfrm rot="5400000">
            <a:off x="9674580" y="4294642"/>
            <a:ext cx="1720344" cy="1004576"/>
          </a:xfrm>
          <a:prstGeom prst="bentConnector3">
            <a:avLst>
              <a:gd name="adj1" fmla="val 603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A9F1E485-C64C-4C3A-95B8-A5F97B37EBBF}"/>
              </a:ext>
            </a:extLst>
          </p:cNvPr>
          <p:cNvCxnSpPr>
            <a:cxnSpLocks/>
            <a:stCxn id="81" idx="3"/>
            <a:endCxn id="124" idx="0"/>
          </p:cNvCxnSpPr>
          <p:nvPr/>
        </p:nvCxnSpPr>
        <p:spPr>
          <a:xfrm>
            <a:off x="8352204" y="4971455"/>
            <a:ext cx="1680260" cy="6856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366C773-1EAB-4AB4-8FD5-FF199A50D622}"/>
              </a:ext>
            </a:extLst>
          </p:cNvPr>
          <p:cNvCxnSpPr>
            <a:stCxn id="124" idx="1"/>
            <a:endCxn id="25" idx="2"/>
          </p:cNvCxnSpPr>
          <p:nvPr/>
        </p:nvCxnSpPr>
        <p:spPr>
          <a:xfrm rot="10800000">
            <a:off x="4569508" y="4926565"/>
            <a:ext cx="4566183" cy="10064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74CCC54-5A7A-4E02-95A9-FFD1E4639418}"/>
              </a:ext>
            </a:extLst>
          </p:cNvPr>
          <p:cNvCxnSpPr/>
          <p:nvPr/>
        </p:nvCxnSpPr>
        <p:spPr>
          <a:xfrm flipV="1">
            <a:off x="4795930" y="2136710"/>
            <a:ext cx="0" cy="831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0BEB314-25FC-46DC-8797-ED5D820AFB79}"/>
              </a:ext>
            </a:extLst>
          </p:cNvPr>
          <p:cNvSpPr txBox="1"/>
          <p:nvPr/>
        </p:nvSpPr>
        <p:spPr>
          <a:xfrm>
            <a:off x="4777874" y="237728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6A5827D-B7FB-40D8-BE6F-27C7971A49A1}"/>
              </a:ext>
            </a:extLst>
          </p:cNvPr>
          <p:cNvCxnSpPr>
            <a:cxnSpLocks/>
          </p:cNvCxnSpPr>
          <p:nvPr/>
        </p:nvCxnSpPr>
        <p:spPr>
          <a:xfrm>
            <a:off x="4338035" y="2136710"/>
            <a:ext cx="0" cy="831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1DEB6A7-64CC-4402-B6EE-EC34BEA49FDC}"/>
              </a:ext>
            </a:extLst>
          </p:cNvPr>
          <p:cNvSpPr txBox="1"/>
          <p:nvPr/>
        </p:nvSpPr>
        <p:spPr>
          <a:xfrm>
            <a:off x="4338035" y="237728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</a:t>
            </a:r>
            <a:endParaRPr lang="ko-KR" altLang="en-US" sz="1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C69FC03-7819-416A-BFAD-AAB1AE3B8D66}"/>
              </a:ext>
            </a:extLst>
          </p:cNvPr>
          <p:cNvSpPr txBox="1"/>
          <p:nvPr/>
        </p:nvSpPr>
        <p:spPr>
          <a:xfrm>
            <a:off x="4569507" y="5932966"/>
            <a:ext cx="1504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Update by SGD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479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참고문헌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BD5E7A-DF46-4E73-85F4-68586FE6C3F3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BFDCF5-D22B-404F-9A80-C586F975C748}"/>
              </a:ext>
            </a:extLst>
          </p:cNvPr>
          <p:cNvSpPr txBox="1"/>
          <p:nvPr/>
        </p:nvSpPr>
        <p:spPr>
          <a:xfrm>
            <a:off x="707382" y="11831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  <a:hlinkClick r:id="rId4"/>
              </a:rPr>
              <a:t>https://newsight.tistory.com/250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  <a:hlinkClick r:id="rId5"/>
              </a:rPr>
              <a:t>https://data-newbie.tistory.com/543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  <a:hlinkClick r:id="rId6"/>
              </a:rPr>
              <a:t>https://engineering-ladder.tistory.com/69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  <a:hlinkClick r:id="rId7"/>
              </a:rPr>
              <a:t>https://ropiens.tistory.com/82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ea typeface="맑은 고딕"/>
                <a:hlinkClick r:id="rId8"/>
              </a:rPr>
              <a:t>https://github.com/CUN-bjy/rl-paper-review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Trust region policy optimization, J. Schulman</a:t>
            </a:r>
            <a:r>
              <a:rPr lang="ko-KR" altLang="en-US" sz="1400" dirty="0">
                <a:solidFill>
                  <a:schemeClr val="tx1"/>
                </a:solidFill>
              </a:rPr>
              <a:t> 외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명</a:t>
            </a:r>
            <a:r>
              <a:rPr lang="en-US" altLang="ko-KR" sz="1400" dirty="0">
                <a:solidFill>
                  <a:schemeClr val="tx1"/>
                </a:solidFill>
              </a:rPr>
              <a:t>,  International conference on machine learning, 2015</a:t>
            </a: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https://hyunw.kim/blog/2017/10/27/KL_divergence.html</a:t>
            </a: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Proximal policy optimization algorithms, J. Schulman </a:t>
            </a:r>
            <a:r>
              <a:rPr lang="ko-KR" altLang="en-US" sz="1400" dirty="0">
                <a:solidFill>
                  <a:schemeClr val="tx1"/>
                </a:solidFill>
              </a:rPr>
              <a:t>외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명</a:t>
            </a:r>
            <a:r>
              <a:rPr lang="en-US" altLang="ko-KR" sz="1400" dirty="0">
                <a:solidFill>
                  <a:schemeClr val="tx1"/>
                </a:solidFill>
              </a:rPr>
              <a:t>, arXiv preprint arXiv:1707.06347, 2017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파이썬과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케라스로 배우는 강화학습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위키북스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수학으로 풀어보는 강화학습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원리와 알고리즘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위키북스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강화학습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/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심층강화학습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특강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위키북스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73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592" y="85910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013E95"/>
                </a:solidFill>
                <a:latin typeface="+mj-ea"/>
                <a:ea typeface="+mj-ea"/>
              </a:rPr>
              <a:t>Contents</a:t>
            </a:r>
            <a:endParaRPr lang="ko-KR" altLang="en-US" sz="2800" b="1" spc="-150" dirty="0">
              <a:solidFill>
                <a:srgbClr val="013E95"/>
              </a:solidFill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26373" y="2112693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91146" y="216748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6630" y="2255052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On-Policy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Off-Policy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차이</a:t>
            </a:r>
          </a:p>
        </p:txBody>
      </p:sp>
      <p:sp>
        <p:nvSpPr>
          <p:cNvPr id="11" name="타원 10"/>
          <p:cNvSpPr/>
          <p:nvPr/>
        </p:nvSpPr>
        <p:spPr>
          <a:xfrm>
            <a:off x="3026373" y="4311301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91146" y="436609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6630" y="445366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PPO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6885" y="798775"/>
            <a:ext cx="327025" cy="60325"/>
          </a:xfrm>
          <a:prstGeom prst="rect">
            <a:avLst/>
          </a:prstGeom>
          <a:solidFill>
            <a:srgbClr val="F3A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311C72-3D74-481A-BBCC-ECB78DE5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BF1A55D-E452-4F1C-BE53-973C7BA26855}"/>
              </a:ext>
            </a:extLst>
          </p:cNvPr>
          <p:cNvSpPr/>
          <p:nvPr/>
        </p:nvSpPr>
        <p:spPr>
          <a:xfrm>
            <a:off x="3026373" y="3211997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3FDC4-F965-4415-8D18-5412F15E3690}"/>
              </a:ext>
            </a:extLst>
          </p:cNvPr>
          <p:cNvSpPr txBox="1"/>
          <p:nvPr/>
        </p:nvSpPr>
        <p:spPr>
          <a:xfrm>
            <a:off x="3091146" y="326678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1A23F-F477-4DD7-B5D5-17AC7515255C}"/>
              </a:ext>
            </a:extLst>
          </p:cNvPr>
          <p:cNvSpPr txBox="1"/>
          <p:nvPr/>
        </p:nvSpPr>
        <p:spPr>
          <a:xfrm>
            <a:off x="3796630" y="335435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TRPO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568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>
            <a:extLst>
              <a:ext uri="{FF2B5EF4-FFF2-40B4-BE49-F238E27FC236}">
                <a16:creationId xmlns:a16="http://schemas.microsoft.com/office/drawing/2014/main" id="{1BD29E0C-3163-449A-9F3E-48E52B6F6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01119"/>
            <a:ext cx="12192000" cy="1655762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DBEE3-6CAE-4BB0-B595-E2528776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08" y="6263011"/>
            <a:ext cx="1552616" cy="4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2FDB4B-9871-442E-83D3-A4AA0586DEFB}"/>
              </a:ext>
            </a:extLst>
          </p:cNvPr>
          <p:cNvSpPr txBox="1"/>
          <p:nvPr/>
        </p:nvSpPr>
        <p:spPr>
          <a:xfrm>
            <a:off x="554982" y="917023"/>
            <a:ext cx="11089621" cy="5586414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On-Policy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란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?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행동을 선택하는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와 학습을 하는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가 같아야 학습이 가능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번이라도 학습을 해서 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Policy improvement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를 시킨 순간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그 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Policy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가 했던 과거의 </a:t>
            </a:r>
            <a:r>
              <a:rPr lang="en-US" altLang="ko-KR" sz="1200" dirty="0">
                <a:ea typeface="맑은 고딕"/>
                <a:sym typeface="Wingdings" panose="05000000000000000000" pitchFamily="2" charset="2"/>
              </a:rPr>
              <a:t>Experience</a:t>
            </a:r>
            <a:r>
              <a:rPr lang="ko-KR" altLang="en-US" sz="1200" dirty="0">
                <a:ea typeface="맑은 고딕"/>
                <a:sym typeface="Wingdings" panose="05000000000000000000" pitchFamily="2" charset="2"/>
              </a:rPr>
              <a:t>들은 모두 사용 불가</a:t>
            </a:r>
            <a:endParaRPr lang="en-US" altLang="ko-KR" sz="1200" dirty="0">
              <a:ea typeface="맑은 고딕"/>
              <a:sym typeface="Wingdings" panose="05000000000000000000" pitchFamily="2" charset="2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200" dirty="0">
                <a:ea typeface="맑은 고딕"/>
              </a:rPr>
              <a:t>현재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 데이터를 취득한 </a:t>
            </a:r>
            <a:r>
              <a:rPr lang="en-US" altLang="ko-KR" sz="1200" b="1" dirty="0">
                <a:solidFill>
                  <a:srgbClr val="FF0000"/>
                </a:solidFill>
                <a:ea typeface="맑은 고딕"/>
              </a:rPr>
              <a:t>Policy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와 학습되는 </a:t>
            </a:r>
            <a:r>
              <a:rPr lang="en-US" altLang="ko-KR" sz="1200" b="1" dirty="0">
                <a:solidFill>
                  <a:srgbClr val="FF0000"/>
                </a:solidFill>
                <a:ea typeface="맑은 고딕"/>
              </a:rPr>
              <a:t>Policy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가 같아야 한다</a:t>
            </a:r>
            <a:r>
              <a:rPr lang="en-US" altLang="ko-KR" sz="1200" b="1" dirty="0">
                <a:solidFill>
                  <a:srgbClr val="FF0000"/>
                </a:solidFill>
                <a:ea typeface="맑은 고딕"/>
              </a:rPr>
              <a:t>.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lt"/>
                <a:ea typeface="맑은 고딕"/>
              </a:rPr>
              <a:t>데이터 효율성이 떨어진다</a:t>
            </a:r>
            <a:r>
              <a:rPr lang="en-US" altLang="ko-KR" sz="12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200" b="1" dirty="0">
                <a:ea typeface="맑은 고딕"/>
              </a:rPr>
              <a:t>예시 </a:t>
            </a:r>
            <a:r>
              <a:rPr lang="en-US" altLang="ko-KR" sz="1200" b="1" dirty="0">
                <a:ea typeface="맑은 고딕"/>
              </a:rPr>
              <a:t>: SARSA</a:t>
            </a:r>
            <a:endParaRPr lang="en-US" altLang="ko-KR" sz="1200" b="1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Off-Policy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란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?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ea typeface="맑은 고딕"/>
              </a:rPr>
              <a:t>행동을 선택하는 </a:t>
            </a:r>
            <a:r>
              <a:rPr lang="en-US" altLang="ko-KR" sz="1400" dirty="0">
                <a:ea typeface="맑은 고딕"/>
              </a:rPr>
              <a:t>Policy</a:t>
            </a:r>
            <a:r>
              <a:rPr lang="ko-KR" altLang="en-US" sz="1400" dirty="0">
                <a:ea typeface="맑은 고딕"/>
              </a:rPr>
              <a:t>와 학습하는 </a:t>
            </a:r>
            <a:r>
              <a:rPr lang="en-US" altLang="ko-KR" sz="1400" dirty="0">
                <a:ea typeface="맑은 고딕"/>
              </a:rPr>
              <a:t>Policy</a:t>
            </a:r>
            <a:r>
              <a:rPr lang="ko-KR" altLang="en-US" sz="1400" dirty="0">
                <a:ea typeface="맑은 고딕"/>
              </a:rPr>
              <a:t>가 같지 않아도 학습이 가능</a:t>
            </a:r>
            <a:endParaRPr lang="en-US" altLang="ko-KR" sz="1400" dirty="0"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200" dirty="0">
                <a:ea typeface="맑은 고딕"/>
              </a:rPr>
              <a:t>과거의 </a:t>
            </a:r>
            <a:r>
              <a:rPr lang="en-US" altLang="ko-KR" sz="1200" dirty="0">
                <a:ea typeface="맑은 고딕"/>
              </a:rPr>
              <a:t>Policy</a:t>
            </a:r>
            <a:r>
              <a:rPr lang="ko-KR" altLang="en-US" sz="1200" dirty="0">
                <a:ea typeface="맑은 고딕"/>
              </a:rPr>
              <a:t>를 통해 취한 행동을 포함한 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경험데이터를 통해서 현재의 </a:t>
            </a:r>
            <a:r>
              <a:rPr lang="en-US" altLang="ko-KR" sz="1200" b="1" dirty="0">
                <a:solidFill>
                  <a:srgbClr val="FF0000"/>
                </a:solidFill>
                <a:ea typeface="맑은 고딕"/>
              </a:rPr>
              <a:t>Policy 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학습 가능</a:t>
            </a:r>
            <a:endParaRPr lang="en-US" altLang="ko-KR" sz="1200" b="1" dirty="0">
              <a:solidFill>
                <a:srgbClr val="FF0000"/>
              </a:solidFill>
              <a:ea typeface="맑은 고딕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200" dirty="0">
                <a:ea typeface="맑은 고딕"/>
              </a:rPr>
              <a:t>사람이 한 데이터도 학습을 시킬 수 있다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200" dirty="0">
                <a:ea typeface="맑은 고딕"/>
              </a:rPr>
              <a:t>과거 데이터로만 학습하는 경우는 </a:t>
            </a:r>
            <a:r>
              <a:rPr lang="en-US" altLang="ko-KR" sz="1200" dirty="0">
                <a:ea typeface="맑은 고딕"/>
              </a:rPr>
              <a:t>Offline-RL</a:t>
            </a:r>
            <a:r>
              <a:rPr lang="ko-KR" altLang="en-US" sz="1200" dirty="0">
                <a:ea typeface="맑은 고딕"/>
              </a:rPr>
              <a:t>이라고 부른다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200" b="1" dirty="0">
                <a:ea typeface="맑은 고딕"/>
              </a:rPr>
              <a:t>예시 </a:t>
            </a:r>
            <a:r>
              <a:rPr lang="en-US" altLang="ko-KR" sz="1200" b="1" dirty="0">
                <a:ea typeface="맑은 고딕"/>
              </a:rPr>
              <a:t>: Q-learning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C0DC-A6D1-46FD-BFC3-1536765A78D6}"/>
              </a:ext>
            </a:extLst>
          </p:cNvPr>
          <p:cNvSpPr txBox="1"/>
          <p:nvPr/>
        </p:nvSpPr>
        <p:spPr>
          <a:xfrm>
            <a:off x="980309" y="136390"/>
            <a:ext cx="4480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On-Policy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와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Off-Policy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의 차이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0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C0DC-A6D1-46FD-BFC3-1536765A78D6}"/>
              </a:ext>
            </a:extLst>
          </p:cNvPr>
          <p:cNvSpPr txBox="1"/>
          <p:nvPr/>
        </p:nvSpPr>
        <p:spPr>
          <a:xfrm>
            <a:off x="980309" y="136390"/>
            <a:ext cx="4480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On-Policy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와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Off-Policy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의 차이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2D7E7E-A65D-45D4-B83E-15B12367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8003"/>
              </p:ext>
            </p:extLst>
          </p:nvPr>
        </p:nvGraphicFramePr>
        <p:xfrm>
          <a:off x="920879" y="1530724"/>
          <a:ext cx="10350241" cy="429158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17007">
                  <a:extLst>
                    <a:ext uri="{9D8B030D-6E8A-4147-A177-3AD203B41FA5}">
                      <a16:colId xmlns:a16="http://schemas.microsoft.com/office/drawing/2014/main" val="1950280848"/>
                    </a:ext>
                  </a:extLst>
                </a:gridCol>
                <a:gridCol w="2648254">
                  <a:extLst>
                    <a:ext uri="{9D8B030D-6E8A-4147-A177-3AD203B41FA5}">
                      <a16:colId xmlns:a16="http://schemas.microsoft.com/office/drawing/2014/main" val="1026658898"/>
                    </a:ext>
                  </a:extLst>
                </a:gridCol>
                <a:gridCol w="3172408">
                  <a:extLst>
                    <a:ext uri="{9D8B030D-6E8A-4147-A177-3AD203B41FA5}">
                      <a16:colId xmlns:a16="http://schemas.microsoft.com/office/drawing/2014/main" val="1899310964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749932648"/>
                    </a:ext>
                  </a:extLst>
                </a:gridCol>
              </a:tblGrid>
              <a:tr h="63546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Based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Based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Actor-Critic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8583201"/>
                  </a:ext>
                </a:extLst>
              </a:tr>
              <a:tr h="182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On-Policy</a:t>
                      </a:r>
                      <a:endParaRPr lang="ko-KR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Monte Carlo Learning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TD(0)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SARSA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REINFORCE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REINFORCE with Advantage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A2C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A3C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TRPO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PPO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66641"/>
                  </a:ext>
                </a:extLst>
              </a:tr>
              <a:tr h="1828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Off-Policy</a:t>
                      </a:r>
                      <a:endParaRPr lang="ko-KR" alt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Q-Learning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DQN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Double DQN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Dueling DQN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DDPG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TD3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SAC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/>
                        <a:t>IMPALA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299369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FD1B75-959A-44BE-AB77-110CCEC4F3A7}"/>
              </a:ext>
            </a:extLst>
          </p:cNvPr>
          <p:cNvSpPr txBox="1"/>
          <p:nvPr/>
        </p:nvSpPr>
        <p:spPr>
          <a:xfrm>
            <a:off x="554982" y="917023"/>
            <a:ext cx="11089621" cy="5586414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On-Policy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Off-Policy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알고리즘 정리</a:t>
            </a:r>
            <a:endParaRPr lang="en-US" altLang="ko-KR" sz="12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554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TRPO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52443C4-40B4-450D-9525-2566E2A87CDF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Trust Region Policy Optimization (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TRPO)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TRPO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는 </a:t>
            </a:r>
            <a:r>
              <a:rPr lang="en-US" altLang="ko-KR" sz="1400" b="1" dirty="0">
                <a:solidFill>
                  <a:srgbClr val="FF0000"/>
                </a:solidFill>
                <a:ea typeface="맑은 고딕"/>
              </a:rPr>
              <a:t>Stochastic Policy 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기반의 </a:t>
            </a:r>
            <a:r>
              <a:rPr lang="en-US" altLang="ko-KR" sz="1400" b="1" dirty="0">
                <a:solidFill>
                  <a:srgbClr val="FF0000"/>
                </a:solidFill>
                <a:ea typeface="맑은 고딕"/>
              </a:rPr>
              <a:t>Policy Optimization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</a:rPr>
              <a:t> 기법</a:t>
            </a:r>
            <a:r>
              <a:rPr lang="ko-KR" altLang="en-US" sz="1400" dirty="0">
                <a:ea typeface="맑은 고딕"/>
              </a:rPr>
              <a:t>이다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Trust Region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Performance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가 상승하는 방향으로 업데이트를 보장할 수 있는 구간을 뜻함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TRPO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는 이를 이용해 더 나은 </a:t>
            </a:r>
            <a:r>
              <a:rPr lang="en-US" altLang="ko-KR" sz="1400" dirty="0">
                <a:ea typeface="맑은 고딕"/>
              </a:rPr>
              <a:t>Policy</a:t>
            </a:r>
            <a:r>
              <a:rPr lang="ko-KR" altLang="en-US" sz="1400" dirty="0">
                <a:ea typeface="맑은 고딕"/>
              </a:rPr>
              <a:t>로 업데이트하기 위한 </a:t>
            </a:r>
            <a:r>
              <a:rPr lang="en-US" altLang="ko-KR" sz="1400" dirty="0">
                <a:ea typeface="맑은 고딕"/>
              </a:rPr>
              <a:t>Optimization </a:t>
            </a:r>
            <a:r>
              <a:rPr lang="ko-KR" altLang="en-US" sz="1400" dirty="0">
                <a:ea typeface="맑은 고딕"/>
              </a:rPr>
              <a:t>기법에 대한 방법론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C775DB-C237-445C-8A64-D084C912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95" y="2712098"/>
            <a:ext cx="5210175" cy="35052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FEA3E2-A6D2-44E6-847D-A3BD017033F6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5980921" y="4616712"/>
            <a:ext cx="1552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BAE5E9-E9CE-4B4F-AA88-06E6624ED8E2}"/>
              </a:ext>
            </a:extLst>
          </p:cNvPr>
          <p:cNvSpPr/>
          <p:nvPr/>
        </p:nvSpPr>
        <p:spPr>
          <a:xfrm>
            <a:off x="2323321" y="4394725"/>
            <a:ext cx="3657600" cy="443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92D8A-22E0-40AA-AC7F-D6740DBA6D0F}"/>
              </a:ext>
            </a:extLst>
          </p:cNvPr>
          <p:cNvSpPr txBox="1"/>
          <p:nvPr/>
        </p:nvSpPr>
        <p:spPr>
          <a:xfrm>
            <a:off x="7533496" y="4447435"/>
            <a:ext cx="202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Policy improvement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8A34C3-9408-4619-B88E-AF95E28919EE}"/>
              </a:ext>
            </a:extLst>
          </p:cNvPr>
          <p:cNvSpPr/>
          <p:nvPr/>
        </p:nvSpPr>
        <p:spPr>
          <a:xfrm>
            <a:off x="3007406" y="5127148"/>
            <a:ext cx="3883540" cy="5831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588856F-118A-493C-BF5F-A0C79C06D44F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6890946" y="5417004"/>
            <a:ext cx="642550" cy="1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67EE59-AD48-418E-8AFD-D383C661EE16}"/>
              </a:ext>
            </a:extLst>
          </p:cNvPr>
          <p:cNvSpPr txBox="1"/>
          <p:nvPr/>
        </p:nvSpPr>
        <p:spPr>
          <a:xfrm>
            <a:off x="7533496" y="5247727"/>
            <a:ext cx="174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Policy evaluation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50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TRPO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8938BB0-A26F-4FBD-A588-136131B6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96" y="1906789"/>
            <a:ext cx="4222890" cy="103613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7E67D9-AA0F-4D78-AE7F-DADF801934F6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Trust Region Policy Optimization (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TRPO)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를 위한 사전 준비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B95E6F-3500-4C27-871F-178C1F831582}"/>
              </a:ext>
            </a:extLst>
          </p:cNvPr>
          <p:cNvSpPr/>
          <p:nvPr/>
        </p:nvSpPr>
        <p:spPr>
          <a:xfrm>
            <a:off x="662257" y="1482334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Stochastic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Policy</a:t>
            </a:r>
            <a:r>
              <a:rPr lang="ko-KR" altLang="en-US" sz="1400" b="1" dirty="0"/>
              <a:t>에 대한 </a:t>
            </a:r>
            <a:r>
              <a:rPr lang="en-US" altLang="ko-KR" sz="1400" b="1" dirty="0"/>
              <a:t>Expected discounted reward </a:t>
            </a:r>
            <a:r>
              <a:rPr lang="ko-KR" altLang="en-US" sz="1400" b="1" dirty="0"/>
              <a:t>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5B886C-99C2-4B8B-A6AC-4D1058919317}"/>
              </a:ext>
            </a:extLst>
          </p:cNvPr>
          <p:cNvSpPr/>
          <p:nvPr/>
        </p:nvSpPr>
        <p:spPr>
          <a:xfrm>
            <a:off x="662257" y="1855688"/>
            <a:ext cx="4927168" cy="1138335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BEF1F0-4BFD-4996-AC13-3B048A76B4CC}"/>
              </a:ext>
            </a:extLst>
          </p:cNvPr>
          <p:cNvSpPr/>
          <p:nvPr/>
        </p:nvSpPr>
        <p:spPr>
          <a:xfrm>
            <a:off x="662257" y="4206182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Expectation of new Policy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313A44-7CD8-48CD-89BE-04219C1E9218}"/>
              </a:ext>
            </a:extLst>
          </p:cNvPr>
          <p:cNvSpPr/>
          <p:nvPr/>
        </p:nvSpPr>
        <p:spPr>
          <a:xfrm>
            <a:off x="662257" y="4579535"/>
            <a:ext cx="4927168" cy="1305455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6D2084-DBA4-423E-AED2-BA4BD9B478FA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3125841" y="2994023"/>
            <a:ext cx="0" cy="121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97307B-6CD1-410F-A938-44A31AF3D757}"/>
              </a:ext>
            </a:extLst>
          </p:cNvPr>
          <p:cNvSpPr txBox="1"/>
          <p:nvPr/>
        </p:nvSpPr>
        <p:spPr>
          <a:xfrm>
            <a:off x="5696700" y="1887024"/>
            <a:ext cx="3184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ko-KR" sz="1400" dirty="0"/>
              <a:t>π</a:t>
            </a:r>
            <a:r>
              <a:rPr lang="ko-KR" altLang="en-US" sz="1400" dirty="0"/>
              <a:t>의 </a:t>
            </a:r>
            <a:r>
              <a:rPr lang="en-US" altLang="ko-KR" sz="1400" dirty="0"/>
              <a:t>Discounted Reward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 err="1"/>
              <a:t>기대값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CBC272-D9E5-4B37-A2A7-C18BF7A7D8C7}"/>
                  </a:ext>
                </a:extLst>
              </p:cNvPr>
              <p:cNvSpPr txBox="1"/>
              <p:nvPr/>
            </p:nvSpPr>
            <p:spPr>
              <a:xfrm>
                <a:off x="5696699" y="4532881"/>
                <a:ext cx="6237154" cy="213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altLang="ko-K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4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ko-KR" altLang="en-US" sz="1400" dirty="0"/>
                  <a:t>은 </a:t>
                </a:r>
                <a:r>
                  <a:rPr lang="en-US" altLang="ko-KR" sz="1400" dirty="0"/>
                  <a:t>Policy </a:t>
                </a:r>
                <a:r>
                  <a:rPr lang="el-GR" altLang="ko-KR" sz="1400" dirty="0"/>
                  <a:t>π</a:t>
                </a:r>
                <a:r>
                  <a:rPr lang="ko-KR" altLang="en-US" sz="1400" dirty="0"/>
                  <a:t>에 대해 </a:t>
                </a:r>
                <a:r>
                  <a:rPr lang="en-US" altLang="ko-KR" sz="1400" dirty="0"/>
                  <a:t>Advantage</a:t>
                </a:r>
                <a:r>
                  <a:rPr lang="ko-KR" altLang="en-US" sz="1400" dirty="0"/>
                  <a:t>를 취한 </a:t>
                </a:r>
                <a:r>
                  <a:rPr lang="en-US" altLang="ko-KR" sz="1400" dirty="0"/>
                  <a:t>Policy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다음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식은 그 때의 </a:t>
                </a:r>
                <a:r>
                  <a:rPr lang="en-US" altLang="ko-KR" sz="1400" dirty="0"/>
                  <a:t>Expected Return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 식의 의미</a:t>
                </a:r>
                <a:endParaRPr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z="1200" dirty="0">
                    <a:sym typeface="Wingdings" panose="05000000000000000000" pitchFamily="2" charset="2"/>
                  </a:rPr>
                  <a:t>Nonnegative expected advantage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를 가지면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Policy performance</a:t>
                </a:r>
                <a:r>
                  <a:rPr lang="ko-KR" altLang="en-US" sz="1200" dirty="0">
                    <a:sym typeface="Wingdings" panose="05000000000000000000" pitchFamily="2" charset="2"/>
                  </a:rPr>
                  <a:t>의 상승을 보장할 수 있다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z="1200" dirty="0"/>
                  <a:t>하지만 추정과 근사의 과정에서 </a:t>
                </a:r>
                <a:r>
                  <a:rPr lang="en-US" altLang="ko-KR" sz="1200" dirty="0"/>
                  <a:t>error</a:t>
                </a:r>
                <a:r>
                  <a:rPr lang="ko-KR" altLang="en-US" sz="1200" dirty="0"/>
                  <a:t>가 존재해 모든 </a:t>
                </a:r>
                <a:r>
                  <a:rPr lang="en-US" altLang="ko-KR" sz="1200" dirty="0"/>
                  <a:t>state</a:t>
                </a:r>
                <a:r>
                  <a:rPr lang="ko-KR" altLang="en-US" sz="1200" dirty="0"/>
                  <a:t>가 </a:t>
                </a:r>
                <a:r>
                  <a:rPr lang="en-US" altLang="ko-KR" sz="1200" dirty="0"/>
                  <a:t>Nonnegative expected advantage</a:t>
                </a:r>
                <a:r>
                  <a:rPr lang="ko-KR" altLang="en-US" sz="1200" dirty="0"/>
                  <a:t>를 충족시키기는 어렵다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CBC272-D9E5-4B37-A2A7-C18BF7A7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699" y="4532881"/>
                <a:ext cx="6237154" cy="2134110"/>
              </a:xfrm>
              <a:prstGeom prst="rect">
                <a:avLst/>
              </a:prstGeom>
              <a:blipFill>
                <a:blip r:embed="rId5"/>
                <a:stretch>
                  <a:fillRect l="-98" b="-1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4343E02-95C5-4999-98B4-04318711AB81}"/>
              </a:ext>
            </a:extLst>
          </p:cNvPr>
          <p:cNvSpPr txBox="1"/>
          <p:nvPr/>
        </p:nvSpPr>
        <p:spPr>
          <a:xfrm>
            <a:off x="365726" y="3230246"/>
            <a:ext cx="276011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/>
              <a:t>Kakade</a:t>
            </a:r>
            <a:r>
              <a:rPr lang="en-US" altLang="ko-KR" sz="1200" dirty="0"/>
              <a:t> &amp; Langford (2002)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이론과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TRPO</a:t>
            </a:r>
            <a:r>
              <a:rPr lang="ko-KR" altLang="en-US" sz="1200" dirty="0"/>
              <a:t>의 </a:t>
            </a:r>
            <a:r>
              <a:rPr lang="en-US" altLang="ko-KR" sz="1200" dirty="0"/>
              <a:t>Appendix</a:t>
            </a:r>
            <a:r>
              <a:rPr lang="ko-KR" altLang="en-US" sz="1200" dirty="0"/>
              <a:t>에 따르면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D88578-1975-491A-B88C-10E53484D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752" y="4655738"/>
            <a:ext cx="4002178" cy="11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TRPO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7E67D9-AA0F-4D78-AE7F-DADF801934F6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Trust Region Policy Optimization (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TRPO)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를 위한 사전준비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8EA661-7E31-451D-88E5-12479921889A}"/>
              </a:ext>
            </a:extLst>
          </p:cNvPr>
          <p:cNvSpPr/>
          <p:nvPr/>
        </p:nvSpPr>
        <p:spPr>
          <a:xfrm>
            <a:off x="659361" y="1493388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Local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approximation of new Policy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79D78A-BCC0-4B83-9BDC-688662A63844}"/>
              </a:ext>
            </a:extLst>
          </p:cNvPr>
          <p:cNvSpPr/>
          <p:nvPr/>
        </p:nvSpPr>
        <p:spPr>
          <a:xfrm>
            <a:off x="659361" y="1866742"/>
            <a:ext cx="4927168" cy="1172967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34EC4DD-F94F-4FEA-9532-D281606D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06" y="1990047"/>
            <a:ext cx="4105275" cy="6286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1AA25A4-4310-4784-AFB9-BF22248042DF}"/>
              </a:ext>
            </a:extLst>
          </p:cNvPr>
          <p:cNvSpPr txBox="1"/>
          <p:nvPr/>
        </p:nvSpPr>
        <p:spPr>
          <a:xfrm>
            <a:off x="716547" y="2646270"/>
            <a:ext cx="4812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L</a:t>
            </a:r>
            <a:r>
              <a:rPr lang="ko-KR" altLang="en-US" sz="1200" dirty="0"/>
              <a:t>을 </a:t>
            </a:r>
            <a:r>
              <a:rPr lang="en-US" altLang="ko-KR" sz="1200" dirty="0"/>
              <a:t>Maximize</a:t>
            </a:r>
            <a:r>
              <a:rPr lang="ko-KR" altLang="en-US" sz="1200" dirty="0"/>
              <a:t>하는 </a:t>
            </a:r>
            <a:r>
              <a:rPr lang="en-US" altLang="ko-KR" sz="1200" dirty="0"/>
              <a:t>New Policy</a:t>
            </a:r>
            <a:r>
              <a:rPr lang="ko-KR" altLang="en-US" sz="1200" dirty="0"/>
              <a:t>를 찾아가는 과정으로</a:t>
            </a:r>
            <a:r>
              <a:rPr lang="en-US" altLang="ko-KR" sz="1200" dirty="0"/>
              <a:t> </a:t>
            </a:r>
            <a:r>
              <a:rPr lang="ko-KR" altLang="en-US" sz="1200" dirty="0"/>
              <a:t>최적화가 진행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4F49E6-198D-49F4-A19F-703BA9047265}"/>
              </a:ext>
            </a:extLst>
          </p:cNvPr>
          <p:cNvSpPr/>
          <p:nvPr/>
        </p:nvSpPr>
        <p:spPr>
          <a:xfrm>
            <a:off x="659361" y="3227266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Conservative policy iteration</a:t>
            </a:r>
            <a:endParaRPr lang="ko-KR" altLang="en-US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FFBD54-127C-456D-8401-B07EB1DC1CE2}"/>
              </a:ext>
            </a:extLst>
          </p:cNvPr>
          <p:cNvSpPr/>
          <p:nvPr/>
        </p:nvSpPr>
        <p:spPr>
          <a:xfrm>
            <a:off x="659361" y="3600620"/>
            <a:ext cx="4927168" cy="1288621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F203A-B898-439E-9369-BC37B8BFEB2C}"/>
                  </a:ext>
                </a:extLst>
              </p:cNvPr>
              <p:cNvSpPr txBox="1"/>
              <p:nvPr/>
            </p:nvSpPr>
            <p:spPr>
              <a:xfrm>
                <a:off x="5696700" y="1887024"/>
                <a:ext cx="6052282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다음 식은 </a:t>
                </a:r>
                <a:r>
                  <a:rPr lang="en-US" altLang="ko-KR" sz="1400" dirty="0"/>
                  <a:t>Advantage Policy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altLang="ko-KR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altLang="ko-KR" sz="14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l-GR" altLang="ko-K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로부터 직접 </a:t>
                </a:r>
                <a:r>
                  <a:rPr lang="en-US" altLang="ko-KR" sz="1400" dirty="0"/>
                  <a:t>sample</a:t>
                </a:r>
                <a:r>
                  <a:rPr lang="ko-KR" altLang="en-US" sz="1400" dirty="0"/>
                  <a:t>을 얻기 어려우므로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간접적으로 </a:t>
                </a:r>
                <a:r>
                  <a:rPr lang="en-US" altLang="ko-KR" sz="1400" dirty="0"/>
                  <a:t>Local policy</a:t>
                </a:r>
                <a:r>
                  <a:rPr lang="ko-KR" altLang="en-US" sz="1400" dirty="0"/>
                  <a:t> </a:t>
                </a:r>
                <a:r>
                  <a:rPr lang="el-GR" altLang="ko-KR" sz="1400" dirty="0"/>
                  <a:t>π</a:t>
                </a:r>
                <a:r>
                  <a:rPr lang="ko-KR" altLang="en-US" sz="1400" dirty="0"/>
                  <a:t>로부터 얻으려는 식이다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F203A-B898-439E-9369-BC37B8BFE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700" y="1887024"/>
                <a:ext cx="6052282" cy="697050"/>
              </a:xfrm>
              <a:prstGeom prst="rect">
                <a:avLst/>
              </a:prstGeom>
              <a:blipFill>
                <a:blip r:embed="rId4"/>
                <a:stretch>
                  <a:fillRect l="-101" r="-2014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EF031C0-673E-4F09-8F6C-55C59CD44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379" y="3738033"/>
            <a:ext cx="3993132" cy="10698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2CB96A-1B54-48CC-9A16-B04FEC07F159}"/>
              </a:ext>
            </a:extLst>
          </p:cNvPr>
          <p:cNvSpPr txBox="1"/>
          <p:nvPr/>
        </p:nvSpPr>
        <p:spPr>
          <a:xfrm>
            <a:off x="5696700" y="3600621"/>
            <a:ext cx="6227822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기존의 </a:t>
            </a:r>
            <a:r>
              <a:rPr lang="en-US" altLang="ko-KR" sz="1400" dirty="0"/>
              <a:t>Policy</a:t>
            </a:r>
            <a:r>
              <a:rPr lang="ko-KR" altLang="en-US" sz="1400" dirty="0"/>
              <a:t>를 업데이트함에 있어 </a:t>
            </a:r>
            <a:r>
              <a:rPr lang="en-US" altLang="ko-KR" sz="1400" dirty="0"/>
              <a:t>Approximation error</a:t>
            </a:r>
            <a:r>
              <a:rPr lang="ko-KR" altLang="en-US" sz="1400" dirty="0"/>
              <a:t>에 의해 </a:t>
            </a:r>
            <a:r>
              <a:rPr lang="en-US" altLang="ko-KR" sz="1400" dirty="0"/>
              <a:t>Improvement</a:t>
            </a:r>
            <a:r>
              <a:rPr lang="ko-KR" altLang="en-US" sz="1400" dirty="0"/>
              <a:t>가 보장되지 못할 수 있는 상황을 미연에 방지할 수 있음을 알려주는 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α</a:t>
            </a:r>
            <a:r>
              <a:rPr lang="ko-KR" altLang="en-US" sz="1400" dirty="0"/>
              <a:t>는 기존 </a:t>
            </a:r>
            <a:r>
              <a:rPr lang="en-US" altLang="ko-KR" sz="1400" dirty="0"/>
              <a:t>Policy</a:t>
            </a:r>
            <a:r>
              <a:rPr lang="ko-KR" altLang="en-US" sz="1400" dirty="0"/>
              <a:t>와 새로운 </a:t>
            </a:r>
            <a:r>
              <a:rPr lang="en-US" altLang="ko-KR" sz="1400" dirty="0"/>
              <a:t>Policy</a:t>
            </a:r>
            <a:r>
              <a:rPr lang="ko-KR" altLang="en-US" sz="1400" dirty="0"/>
              <a:t>간의 업데이트 비율을 결정하는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로 사용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6FBBCD-6283-484F-936C-686F5826EF63}"/>
              </a:ext>
            </a:extLst>
          </p:cNvPr>
          <p:cNvSpPr/>
          <p:nvPr/>
        </p:nvSpPr>
        <p:spPr>
          <a:xfrm>
            <a:off x="687951" y="5488233"/>
            <a:ext cx="4869982" cy="7277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위 식을 변형하여 </a:t>
            </a:r>
            <a:r>
              <a:rPr lang="en-US" altLang="ko-KR" sz="1600" b="1" dirty="0">
                <a:solidFill>
                  <a:schemeClr val="tx1"/>
                </a:solidFill>
              </a:rPr>
              <a:t>Policy iteration</a:t>
            </a:r>
            <a:r>
              <a:rPr lang="ko-KR" altLang="en-US" sz="1600" b="1" dirty="0">
                <a:solidFill>
                  <a:schemeClr val="tx1"/>
                </a:solidFill>
              </a:rPr>
              <a:t>에 사용 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747E9E6-916A-419D-A55A-3243BFBB0FFF}"/>
              </a:ext>
            </a:extLst>
          </p:cNvPr>
          <p:cNvSpPr/>
          <p:nvPr/>
        </p:nvSpPr>
        <p:spPr>
          <a:xfrm>
            <a:off x="2964321" y="4954555"/>
            <a:ext cx="317241" cy="468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TRPO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7E67D9-AA0F-4D78-AE7F-DADF801934F6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Theorem 1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B3F81E-C789-404F-A15B-C647A7A7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40" y="1975761"/>
            <a:ext cx="2962275" cy="12668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859D27-0431-49BF-828B-F38AFB9997DB}"/>
              </a:ext>
            </a:extLst>
          </p:cNvPr>
          <p:cNvSpPr/>
          <p:nvPr/>
        </p:nvSpPr>
        <p:spPr>
          <a:xfrm>
            <a:off x="668194" y="1500698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Theorem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2A0EF9-78AD-4DDB-8927-7123C33CDD82}"/>
              </a:ext>
            </a:extLst>
          </p:cNvPr>
          <p:cNvSpPr/>
          <p:nvPr/>
        </p:nvSpPr>
        <p:spPr>
          <a:xfrm>
            <a:off x="668194" y="1874053"/>
            <a:ext cx="4927168" cy="1412408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F52C7-3461-4C36-B3B0-0B9A7805428C}"/>
              </a:ext>
            </a:extLst>
          </p:cNvPr>
          <p:cNvSpPr txBox="1"/>
          <p:nvPr/>
        </p:nvSpPr>
        <p:spPr>
          <a:xfrm>
            <a:off x="611588" y="3371463"/>
            <a:ext cx="510334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α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기존 </a:t>
            </a:r>
            <a:r>
              <a:rPr lang="en-US" altLang="ko-KR" sz="1400" dirty="0"/>
              <a:t>Policy</a:t>
            </a:r>
            <a:r>
              <a:rPr lang="ko-KR" altLang="en-US" sz="1400" dirty="0"/>
              <a:t>와 새로운 </a:t>
            </a:r>
            <a:r>
              <a:rPr lang="en-US" altLang="ko-KR" sz="1400" dirty="0"/>
              <a:t>Policy</a:t>
            </a:r>
            <a:r>
              <a:rPr lang="ko-KR" altLang="en-US" sz="1400" dirty="0"/>
              <a:t>간의 </a:t>
            </a:r>
            <a:r>
              <a:rPr lang="en-US" altLang="ko-KR" sz="1400" dirty="0"/>
              <a:t>Distance measure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ε을</a:t>
            </a:r>
            <a:r>
              <a:rPr lang="ko-KR" altLang="en-US" sz="1400" dirty="0"/>
              <a:t> 적절히 변형해 다음 식을 도출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27A75F-9FD5-4C33-8C5A-BA9CE9743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20" y="2282087"/>
            <a:ext cx="2976896" cy="6220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4C61F2-E6E6-49AC-986A-2A93146DDCBF}"/>
              </a:ext>
            </a:extLst>
          </p:cNvPr>
          <p:cNvSpPr txBox="1"/>
          <p:nvPr/>
        </p:nvSpPr>
        <p:spPr>
          <a:xfrm>
            <a:off x="6303884" y="3306146"/>
            <a:ext cx="5564655" cy="1805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KL Divergence</a:t>
            </a:r>
            <a:r>
              <a:rPr lang="ko-KR" altLang="en-US" sz="1400" dirty="0"/>
              <a:t>란</a:t>
            </a:r>
            <a:r>
              <a:rPr lang="en-US" altLang="ko-KR" sz="1400" dirty="0"/>
              <a:t>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확률분포의 차이를 계산하는 데 사용하는 함수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어떤 이상적인 분포에 대해</a:t>
            </a:r>
            <a:r>
              <a:rPr lang="en-US" altLang="ko-KR" sz="1200" dirty="0"/>
              <a:t>, </a:t>
            </a:r>
            <a:r>
              <a:rPr lang="ko-KR" altLang="en-US" sz="1200" dirty="0"/>
              <a:t>그 분포를 근사하는 다른 분포를 사용해 샘플링을 한다면 발생할 수 있는 정보 엔트로피 차이를 계산한다</a:t>
            </a:r>
            <a:r>
              <a:rPr lang="en-US" altLang="ko-KR" sz="1200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결과적으로</a:t>
            </a:r>
            <a:r>
              <a:rPr lang="en-US" altLang="ko-KR" sz="1200" dirty="0"/>
              <a:t>, p</a:t>
            </a:r>
            <a:r>
              <a:rPr lang="ko-KR" altLang="en-US" sz="1200" dirty="0"/>
              <a:t>와 </a:t>
            </a:r>
            <a:r>
              <a:rPr lang="en-US" altLang="ko-KR" sz="1200" dirty="0"/>
              <a:t>q</a:t>
            </a:r>
            <a:r>
              <a:rPr lang="ko-KR" altLang="en-US" sz="1200" dirty="0"/>
              <a:t>의 </a:t>
            </a:r>
            <a:r>
              <a:rPr lang="en-US" altLang="ko-KR" sz="1200" dirty="0"/>
              <a:t>Cross entropy</a:t>
            </a:r>
            <a:r>
              <a:rPr lang="ko-KR" altLang="en-US" sz="1200" dirty="0"/>
              <a:t>에서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en-US" altLang="ko-KR" sz="1200" dirty="0"/>
              <a:t>entropy</a:t>
            </a:r>
            <a:r>
              <a:rPr lang="ko-KR" altLang="en-US" sz="1200" dirty="0"/>
              <a:t>를 뺀 값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1B618-D1CA-4564-B629-61BAB1BB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281" y="5432111"/>
            <a:ext cx="3079939" cy="111883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45AA9F-1AD3-4BA6-BE76-A81D9E441089}"/>
              </a:ext>
            </a:extLst>
          </p:cNvPr>
          <p:cNvSpPr/>
          <p:nvPr/>
        </p:nvSpPr>
        <p:spPr>
          <a:xfrm>
            <a:off x="6303884" y="1500698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Total variation divergence,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KL divergence</a:t>
            </a:r>
            <a:r>
              <a:rPr lang="ko-KR" altLang="en-US" sz="1400" b="1" dirty="0"/>
              <a:t>사이의 관계식</a:t>
            </a:r>
            <a:endParaRPr lang="en-US" altLang="ko-KR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C87038-2C85-47DC-8BF8-5AE1560AB2A6}"/>
              </a:ext>
            </a:extLst>
          </p:cNvPr>
          <p:cNvSpPr/>
          <p:nvPr/>
        </p:nvSpPr>
        <p:spPr>
          <a:xfrm>
            <a:off x="6303884" y="1874053"/>
            <a:ext cx="4927168" cy="1412408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4FAAB51-BF5E-463D-AE2B-C45AEED4B90D}"/>
              </a:ext>
            </a:extLst>
          </p:cNvPr>
          <p:cNvCxnSpPr>
            <a:cxnSpLocks/>
            <a:stCxn id="32" idx="1"/>
            <a:endCxn id="46" idx="0"/>
          </p:cNvCxnSpPr>
          <p:nvPr/>
        </p:nvCxnSpPr>
        <p:spPr>
          <a:xfrm rot="10800000" flipV="1">
            <a:off x="5949252" y="2580257"/>
            <a:ext cx="354633" cy="2414574"/>
          </a:xfrm>
          <a:prstGeom prst="bentConnector2">
            <a:avLst/>
          </a:prstGeom>
          <a:ln w="28575">
            <a:solidFill>
              <a:srgbClr val="103D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2253B61-39C0-458D-B07B-108362E272CE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5595362" y="2580257"/>
            <a:ext cx="353889" cy="2414574"/>
          </a:xfrm>
          <a:prstGeom prst="bentConnector2">
            <a:avLst/>
          </a:prstGeom>
          <a:ln w="28575">
            <a:solidFill>
              <a:srgbClr val="103D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EF2871-6BAF-4C66-9D01-4FBB455C30BF}"/>
              </a:ext>
            </a:extLst>
          </p:cNvPr>
          <p:cNvSpPr/>
          <p:nvPr/>
        </p:nvSpPr>
        <p:spPr>
          <a:xfrm>
            <a:off x="3485667" y="4994831"/>
            <a:ext cx="4927168" cy="323210"/>
          </a:xfrm>
          <a:prstGeom prst="rect">
            <a:avLst/>
          </a:prstGeom>
          <a:solidFill>
            <a:srgbClr val="103D78"/>
          </a:solidFill>
          <a:ln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Policy iteration</a:t>
            </a:r>
            <a:r>
              <a:rPr lang="ko-KR" altLang="en-US" sz="1400" b="1" dirty="0"/>
              <a:t>을 진행하는 알고리즘 식</a:t>
            </a:r>
            <a:endParaRPr lang="en-US" altLang="ko-KR" sz="14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D89E42F-7609-4EA3-8F9E-5A46B311754B}"/>
              </a:ext>
            </a:extLst>
          </p:cNvPr>
          <p:cNvSpPr/>
          <p:nvPr/>
        </p:nvSpPr>
        <p:spPr>
          <a:xfrm>
            <a:off x="3485667" y="5368186"/>
            <a:ext cx="4927168" cy="1222019"/>
          </a:xfrm>
          <a:prstGeom prst="rect">
            <a:avLst/>
          </a:prstGeom>
          <a:noFill/>
          <a:ln w="19050">
            <a:solidFill>
              <a:srgbClr val="103D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5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TRPO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7E67D9-AA0F-4D78-AE7F-DADF801934F6}"/>
              </a:ext>
            </a:extLst>
          </p:cNvPr>
          <p:cNvSpPr txBox="1"/>
          <p:nvPr/>
        </p:nvSpPr>
        <p:spPr>
          <a:xfrm>
            <a:off x="554982" y="917023"/>
            <a:ext cx="11089621" cy="5651728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</a:rPr>
              <a:t>Policy iteration algorithm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E1CF90-EB9D-4D7C-8762-0E505264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93" y="1928327"/>
            <a:ext cx="5210175" cy="3505200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5142D9-0679-4A59-BF35-19B3AA248445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559419" y="3832941"/>
            <a:ext cx="1552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23DED6-B015-4744-8032-EDB8B916FF5F}"/>
              </a:ext>
            </a:extLst>
          </p:cNvPr>
          <p:cNvSpPr/>
          <p:nvPr/>
        </p:nvSpPr>
        <p:spPr>
          <a:xfrm>
            <a:off x="2901819" y="3610954"/>
            <a:ext cx="3657600" cy="443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ADEAB-119F-43F3-9477-6C9544A02749}"/>
              </a:ext>
            </a:extLst>
          </p:cNvPr>
          <p:cNvSpPr txBox="1"/>
          <p:nvPr/>
        </p:nvSpPr>
        <p:spPr>
          <a:xfrm>
            <a:off x="8111994" y="3663664"/>
            <a:ext cx="202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Policy improvement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BA3B1A-EC7B-4AD0-ABBC-F2E2263254D6}"/>
              </a:ext>
            </a:extLst>
          </p:cNvPr>
          <p:cNvSpPr/>
          <p:nvPr/>
        </p:nvSpPr>
        <p:spPr>
          <a:xfrm>
            <a:off x="3585904" y="4343377"/>
            <a:ext cx="3883540" cy="5831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FD452C-620F-4686-A548-79CF87226C4C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7469444" y="4633233"/>
            <a:ext cx="642550" cy="1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9FC315-AEE3-4A56-9951-72151AE551BE}"/>
              </a:ext>
            </a:extLst>
          </p:cNvPr>
          <p:cNvSpPr txBox="1"/>
          <p:nvPr/>
        </p:nvSpPr>
        <p:spPr>
          <a:xfrm>
            <a:off x="8111994" y="4463956"/>
            <a:ext cx="1744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Policy evaluation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456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11399</TotalTime>
  <Words>1124</Words>
  <Application>Microsoft Office PowerPoint</Application>
  <PresentationFormat>와이드스크린</PresentationFormat>
  <Paragraphs>217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함초롬돋움</vt:lpstr>
      <vt:lpstr>Arial</vt:lpstr>
      <vt:lpstr>Cambria Math</vt:lpstr>
      <vt:lpstr>Times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PARKNAYUN</dc:creator>
  <cp:lastModifiedBy>User</cp:lastModifiedBy>
  <cp:revision>139</cp:revision>
  <dcterms:created xsi:type="dcterms:W3CDTF">2021-11-15T01:35:56Z</dcterms:created>
  <dcterms:modified xsi:type="dcterms:W3CDTF">2022-02-24T03:43:36Z</dcterms:modified>
</cp:coreProperties>
</file>