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PT100 RTD </a:t>
            </a:r>
            <a:r>
              <a:rPr lang="ko-KR" altLang="en-US" b="1" dirty="0" err="1" smtClean="0"/>
              <a:t>센서신호</a:t>
            </a:r>
            <a:r>
              <a:rPr lang="ko-KR" altLang="en-US" b="1" dirty="0" smtClean="0"/>
              <a:t> 분배</a:t>
            </a:r>
            <a:r>
              <a:rPr lang="ko-KR" altLang="en-US" b="1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SKYFARM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개요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이 프로젝트는 </a:t>
            </a:r>
            <a:r>
              <a:rPr lang="en-US" altLang="ko-KR" dirty="0"/>
              <a:t>PT100 RTD </a:t>
            </a:r>
            <a:r>
              <a:rPr lang="ko-KR" altLang="en-US" dirty="0"/>
              <a:t>센서의 온도 데이터를 두 개의 수신기</a:t>
            </a:r>
            <a:r>
              <a:rPr lang="en-US" altLang="ko-KR" dirty="0"/>
              <a:t>(DSFOX </a:t>
            </a:r>
            <a:r>
              <a:rPr lang="ko-KR" altLang="en-US" dirty="0"/>
              <a:t>온도 컨트롤러와 </a:t>
            </a:r>
            <a:r>
              <a:rPr lang="en-US" altLang="ko-KR" dirty="0"/>
              <a:t>MAX31865 RTD-to-Digital </a:t>
            </a:r>
            <a:r>
              <a:rPr lang="ko-KR" altLang="en-US" dirty="0"/>
              <a:t>컨버터</a:t>
            </a:r>
            <a:r>
              <a:rPr lang="en-US" altLang="ko-KR" dirty="0"/>
              <a:t>)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번갈아 가며 </a:t>
            </a:r>
            <a:r>
              <a:rPr lang="ko-KR" altLang="en-US" dirty="0"/>
              <a:t>전송하여 측정하는 시스템입니다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이를 </a:t>
            </a:r>
            <a:r>
              <a:rPr lang="ko-KR" altLang="en-US" dirty="0"/>
              <a:t>위해 </a:t>
            </a:r>
            <a:r>
              <a:rPr lang="en-US" altLang="ko-KR" dirty="0"/>
              <a:t>ESP32 </a:t>
            </a:r>
            <a:r>
              <a:rPr lang="ko-KR" altLang="en-US" dirty="0"/>
              <a:t>마이크로컨트롤러와 </a:t>
            </a:r>
            <a:r>
              <a:rPr lang="en-US" altLang="ko-KR" dirty="0"/>
              <a:t>HK4100F-DC3V-SHG </a:t>
            </a:r>
            <a:r>
              <a:rPr lang="ko-KR" altLang="en-US" dirty="0"/>
              <a:t>릴레이를 사용하여 신호를 전환합니다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기존 설치된 온도 컨트롤러에 영향을 주지 않으면서 최소한의 설비로 센서의 데이터를 수집하고 전송하는 것이 이 프로젝트의 핵심입니다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0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구성 요소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1619688"/>
            <a:ext cx="1062834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PT100 RTD 센서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3선식 온도 센서로, 저항 값의 변화로 온도를 측정합니다.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HK4100F-DC3V-SHG 릴레이 (3개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릴레이를 사용하여 PT100 RTD 센서의 신호를 두 개의 수신기(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DSFOX와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MAX31865)로 번갈아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가며 전환합니다.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릴레이를 제어하여 신호 전환을 수행하고,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MAX31865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수신기에서 온도 데이터를 읽어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나 블루투스 통신으로 데이터를 전송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합니다.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MAX31865 RTD-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-Digital 컨버터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RTD 센서의 아날로그 저항 값을 디지털 온도 값으로 변환하여 ESP32로 전송합니다.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DSFOX 온도 컨트롤러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RTD 센서의 신호를 수신하여 온도를 측정하고 제어하는 장치입니다.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하드웨어 구성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1. RTD </a:t>
            </a:r>
            <a:r>
              <a:rPr lang="ko-KR" altLang="en-US" b="1" dirty="0"/>
              <a:t>센서 </a:t>
            </a:r>
            <a:r>
              <a:rPr lang="ko-KR" altLang="en-US" b="1" dirty="0" smtClean="0"/>
              <a:t>연결</a:t>
            </a:r>
            <a:endParaRPr lang="en-US" altLang="ko-KR" dirty="0"/>
          </a:p>
          <a:p>
            <a:r>
              <a:rPr lang="en-US" altLang="ko-KR" sz="2000" dirty="0"/>
              <a:t>RTD </a:t>
            </a:r>
            <a:r>
              <a:rPr lang="ko-KR" altLang="en-US" sz="2000" dirty="0"/>
              <a:t>센서의 </a:t>
            </a:r>
            <a:r>
              <a:rPr lang="en-US" altLang="ko-KR" sz="2000" dirty="0"/>
              <a:t>A</a:t>
            </a:r>
            <a:r>
              <a:rPr lang="ko-KR" altLang="en-US" sz="2000" dirty="0"/>
              <a:t>선</a:t>
            </a:r>
            <a:r>
              <a:rPr lang="en-US" altLang="ko-KR" sz="2000" dirty="0"/>
              <a:t>(</a:t>
            </a:r>
            <a:r>
              <a:rPr lang="ko-KR" altLang="en-US" sz="2000" dirty="0"/>
              <a:t>빨강</a:t>
            </a:r>
            <a:r>
              <a:rPr lang="en-US" altLang="ko-KR" sz="2000" dirty="0"/>
              <a:t>)</a:t>
            </a:r>
            <a:r>
              <a:rPr lang="ko-KR" altLang="en-US" sz="2000" dirty="0"/>
              <a:t>을 첫 번째 릴레이의 </a:t>
            </a:r>
            <a:r>
              <a:rPr lang="en-US" altLang="ko-KR" sz="2000" dirty="0"/>
              <a:t>COM </a:t>
            </a:r>
            <a:r>
              <a:rPr lang="ko-KR" altLang="en-US" sz="2000" dirty="0"/>
              <a:t>핀에 </a:t>
            </a:r>
            <a:r>
              <a:rPr lang="ko-KR" altLang="en-US" sz="2000" dirty="0" smtClean="0"/>
              <a:t>연결</a:t>
            </a:r>
            <a:endParaRPr lang="en-US" altLang="ko-KR" sz="2000" dirty="0"/>
          </a:p>
          <a:p>
            <a:r>
              <a:rPr lang="en-US" altLang="ko-KR" sz="2000" dirty="0"/>
              <a:t>RTD </a:t>
            </a:r>
            <a:r>
              <a:rPr lang="ko-KR" altLang="en-US" sz="2000" dirty="0"/>
              <a:t>센서의 </a:t>
            </a:r>
            <a:r>
              <a:rPr lang="en-US" altLang="ko-KR" sz="2000" dirty="0"/>
              <a:t>B</a:t>
            </a:r>
            <a:r>
              <a:rPr lang="ko-KR" altLang="en-US" sz="2000" dirty="0"/>
              <a:t>선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흰색</a:t>
            </a:r>
            <a:r>
              <a:rPr lang="en-US" altLang="ko-KR" sz="2000" dirty="0" smtClean="0"/>
              <a:t>)</a:t>
            </a:r>
            <a:r>
              <a:rPr lang="ko-KR" altLang="en-US" sz="2000" dirty="0"/>
              <a:t>을 두 번째 릴레이의 </a:t>
            </a:r>
            <a:r>
              <a:rPr lang="en-US" altLang="ko-KR" sz="2000" dirty="0"/>
              <a:t>COM </a:t>
            </a:r>
            <a:r>
              <a:rPr lang="ko-KR" altLang="en-US" sz="2000" dirty="0"/>
              <a:t>핀에 </a:t>
            </a:r>
            <a:r>
              <a:rPr lang="ko-KR" altLang="en-US" sz="2000" dirty="0" smtClean="0"/>
              <a:t>연결</a:t>
            </a:r>
            <a:endParaRPr lang="en-US" altLang="ko-KR" sz="2000" dirty="0"/>
          </a:p>
          <a:p>
            <a:r>
              <a:rPr lang="en-US" altLang="ko-KR" sz="2000" dirty="0"/>
              <a:t>RTD </a:t>
            </a:r>
            <a:r>
              <a:rPr lang="ko-KR" altLang="en-US" sz="2000" dirty="0"/>
              <a:t>센서의 </a:t>
            </a:r>
            <a:r>
              <a:rPr lang="en-US" altLang="ko-KR" sz="2000" dirty="0" smtClean="0"/>
              <a:t>B-</a:t>
            </a:r>
            <a:r>
              <a:rPr lang="ko-KR" altLang="en-US" sz="2000" dirty="0" smtClean="0"/>
              <a:t>선</a:t>
            </a:r>
            <a:r>
              <a:rPr lang="en-US" altLang="ko-KR" sz="2000" dirty="0"/>
              <a:t>(</a:t>
            </a:r>
            <a:r>
              <a:rPr lang="ko-KR" altLang="en-US" sz="2000" dirty="0"/>
              <a:t>흰색</a:t>
            </a:r>
            <a:r>
              <a:rPr lang="en-US" altLang="ko-KR" sz="2000" dirty="0"/>
              <a:t>)</a:t>
            </a:r>
            <a:r>
              <a:rPr lang="ko-KR" altLang="en-US" sz="2000" dirty="0"/>
              <a:t>을 세 번째 릴레이의 </a:t>
            </a:r>
            <a:r>
              <a:rPr lang="en-US" altLang="ko-KR" sz="2000" dirty="0"/>
              <a:t>COM </a:t>
            </a:r>
            <a:r>
              <a:rPr lang="ko-KR" altLang="en-US" sz="2000" dirty="0"/>
              <a:t>핀에 </a:t>
            </a:r>
            <a:r>
              <a:rPr lang="ko-KR" altLang="en-US" sz="2000" dirty="0" smtClean="0"/>
              <a:t>연결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0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618518"/>
            <a:ext cx="9905999" cy="5172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릴레이 </a:t>
            </a:r>
            <a:r>
              <a:rPr lang="ko-KR" altLang="en-US" b="1" dirty="0"/>
              <a:t>출력 연결</a:t>
            </a:r>
            <a:r>
              <a:rPr lang="en-US" altLang="ko-KR" dirty="0"/>
              <a:t>:</a:t>
            </a:r>
          </a:p>
          <a:p>
            <a:r>
              <a:rPr lang="ko-KR" altLang="en-US" sz="2000" dirty="0"/>
              <a:t>첫 번째 </a:t>
            </a:r>
            <a:r>
              <a:rPr lang="ko-KR" altLang="en-US" sz="2000" dirty="0" smtClean="0"/>
              <a:t>릴레이</a:t>
            </a:r>
            <a:endParaRPr lang="en-US" altLang="ko-KR" sz="2000" dirty="0"/>
          </a:p>
          <a:p>
            <a:pPr lvl="1"/>
            <a:r>
              <a:rPr lang="en-US" altLang="ko-KR" dirty="0"/>
              <a:t>NO </a:t>
            </a:r>
            <a:r>
              <a:rPr lang="ko-KR" altLang="en-US" dirty="0"/>
              <a:t>핀을 </a:t>
            </a:r>
            <a:r>
              <a:rPr lang="en-US" altLang="ko-KR" dirty="0"/>
              <a:t>DSFOX</a:t>
            </a:r>
            <a:r>
              <a:rPr lang="ko-KR" altLang="en-US" dirty="0"/>
              <a:t>의 </a:t>
            </a:r>
            <a:r>
              <a:rPr lang="en-US" altLang="ko-KR" dirty="0"/>
              <a:t>RTDIN+ </a:t>
            </a:r>
            <a:r>
              <a:rPr lang="ko-KR" altLang="en-US" dirty="0"/>
              <a:t>핀에 </a:t>
            </a:r>
            <a:r>
              <a:rPr lang="ko-KR" altLang="en-US" dirty="0" smtClean="0"/>
              <a:t>연결</a:t>
            </a:r>
            <a:endParaRPr lang="en-US" altLang="ko-KR" dirty="0"/>
          </a:p>
          <a:p>
            <a:pPr lvl="1"/>
            <a:r>
              <a:rPr lang="en-US" altLang="ko-KR" dirty="0"/>
              <a:t>NC </a:t>
            </a:r>
            <a:r>
              <a:rPr lang="ko-KR" altLang="en-US" dirty="0"/>
              <a:t>핀을 </a:t>
            </a:r>
            <a:r>
              <a:rPr lang="en-US" altLang="ko-KR" dirty="0"/>
              <a:t>MAX31865</a:t>
            </a:r>
            <a:r>
              <a:rPr lang="ko-KR" altLang="en-US" dirty="0"/>
              <a:t>의 </a:t>
            </a:r>
            <a:r>
              <a:rPr lang="en-US" altLang="ko-KR" dirty="0"/>
              <a:t>RTDIN+ </a:t>
            </a:r>
            <a:r>
              <a:rPr lang="ko-KR" altLang="en-US" dirty="0"/>
              <a:t>핀에 </a:t>
            </a:r>
            <a:r>
              <a:rPr lang="ko-KR" altLang="en-US" dirty="0" smtClean="0"/>
              <a:t>연결</a:t>
            </a:r>
            <a:endParaRPr lang="en-US" altLang="ko-KR" dirty="0"/>
          </a:p>
          <a:p>
            <a:r>
              <a:rPr lang="ko-KR" altLang="en-US" sz="2000" dirty="0"/>
              <a:t>두 번째 릴레이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dirty="0"/>
              <a:t>NO </a:t>
            </a:r>
            <a:r>
              <a:rPr lang="ko-KR" altLang="en-US" dirty="0"/>
              <a:t>핀을 </a:t>
            </a:r>
            <a:r>
              <a:rPr lang="en-US" altLang="ko-KR" dirty="0"/>
              <a:t>DSFOX</a:t>
            </a:r>
            <a:r>
              <a:rPr lang="ko-KR" altLang="en-US" dirty="0"/>
              <a:t>의 </a:t>
            </a:r>
            <a:r>
              <a:rPr lang="en-US" altLang="ko-KR" dirty="0"/>
              <a:t>RTDIN- </a:t>
            </a:r>
            <a:r>
              <a:rPr lang="ko-KR" altLang="en-US" dirty="0"/>
              <a:t>핀에 </a:t>
            </a:r>
            <a:r>
              <a:rPr lang="ko-KR" altLang="en-US" dirty="0" smtClean="0"/>
              <a:t>연결</a:t>
            </a:r>
            <a:endParaRPr lang="en-US" altLang="ko-KR" dirty="0"/>
          </a:p>
          <a:p>
            <a:pPr lvl="1"/>
            <a:r>
              <a:rPr lang="en-US" altLang="ko-KR" dirty="0"/>
              <a:t>NC </a:t>
            </a:r>
            <a:r>
              <a:rPr lang="ko-KR" altLang="en-US" dirty="0"/>
              <a:t>핀을 </a:t>
            </a:r>
            <a:r>
              <a:rPr lang="en-US" altLang="ko-KR" dirty="0"/>
              <a:t>MAX31865</a:t>
            </a:r>
            <a:r>
              <a:rPr lang="ko-KR" altLang="en-US" dirty="0"/>
              <a:t>의 </a:t>
            </a:r>
            <a:r>
              <a:rPr lang="en-US" altLang="ko-KR" dirty="0"/>
              <a:t>RTDIN- </a:t>
            </a:r>
            <a:r>
              <a:rPr lang="ko-KR" altLang="en-US" dirty="0"/>
              <a:t>핀에 </a:t>
            </a:r>
            <a:r>
              <a:rPr lang="ko-KR" altLang="en-US" dirty="0" smtClean="0"/>
              <a:t>연결</a:t>
            </a:r>
            <a:endParaRPr lang="en-US" altLang="ko-KR" dirty="0"/>
          </a:p>
          <a:p>
            <a:r>
              <a:rPr lang="ko-KR" altLang="en-US" sz="2000" dirty="0"/>
              <a:t>세 번째 릴레이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dirty="0"/>
              <a:t>NO </a:t>
            </a:r>
            <a:r>
              <a:rPr lang="ko-KR" altLang="en-US" dirty="0"/>
              <a:t>핀을 </a:t>
            </a:r>
            <a:r>
              <a:rPr lang="en-US" altLang="ko-KR" dirty="0"/>
              <a:t>DSFOX</a:t>
            </a:r>
            <a:r>
              <a:rPr lang="ko-KR" altLang="en-US" dirty="0"/>
              <a:t>의 </a:t>
            </a:r>
            <a:r>
              <a:rPr lang="en-US" altLang="ko-KR" dirty="0"/>
              <a:t>RTDREF+ </a:t>
            </a:r>
            <a:r>
              <a:rPr lang="ko-KR" altLang="en-US" dirty="0"/>
              <a:t>핀에 </a:t>
            </a:r>
            <a:r>
              <a:rPr lang="ko-KR" altLang="en-US" dirty="0" smtClean="0"/>
              <a:t>연결</a:t>
            </a:r>
            <a:endParaRPr lang="en-US" altLang="ko-KR" dirty="0"/>
          </a:p>
          <a:p>
            <a:pPr lvl="1"/>
            <a:r>
              <a:rPr lang="en-US" altLang="ko-KR" dirty="0"/>
              <a:t>NC </a:t>
            </a:r>
            <a:r>
              <a:rPr lang="ko-KR" altLang="en-US" dirty="0"/>
              <a:t>핀을 </a:t>
            </a:r>
            <a:r>
              <a:rPr lang="en-US" altLang="ko-KR" dirty="0"/>
              <a:t>MAX31865</a:t>
            </a:r>
            <a:r>
              <a:rPr lang="ko-KR" altLang="en-US" dirty="0"/>
              <a:t>의 </a:t>
            </a:r>
            <a:r>
              <a:rPr lang="en-US" altLang="ko-KR" dirty="0"/>
              <a:t>RTDREF+ </a:t>
            </a:r>
            <a:r>
              <a:rPr lang="ko-KR" altLang="en-US" dirty="0"/>
              <a:t>핀에 </a:t>
            </a:r>
            <a:r>
              <a:rPr lang="ko-KR" altLang="en-US" dirty="0" smtClean="0"/>
              <a:t>연결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6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618518"/>
            <a:ext cx="9905999" cy="51726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3. ESP32</a:t>
            </a:r>
            <a:r>
              <a:rPr lang="ko-KR" altLang="en-US" b="1" dirty="0"/>
              <a:t>와 릴레이 연결</a:t>
            </a:r>
            <a:r>
              <a:rPr lang="en-US" altLang="ko-KR" dirty="0"/>
              <a:t>:</a:t>
            </a:r>
          </a:p>
          <a:p>
            <a:r>
              <a:rPr lang="ko-KR" altLang="en-US" sz="2000" dirty="0" smtClean="0"/>
              <a:t>릴레이</a:t>
            </a:r>
            <a:r>
              <a:rPr lang="en-US" altLang="ko-KR" sz="2000" dirty="0" smtClean="0"/>
              <a:t>1,2,3</a:t>
            </a:r>
            <a:r>
              <a:rPr lang="ko-KR" altLang="en-US" sz="2000" dirty="0" smtClean="0"/>
              <a:t> 의 </a:t>
            </a:r>
            <a:r>
              <a:rPr lang="ko-KR" altLang="en-US" sz="2000" dirty="0"/>
              <a:t>코일 핀</a:t>
            </a:r>
            <a:r>
              <a:rPr lang="en-US" altLang="ko-KR" sz="2000" dirty="0"/>
              <a:t>(+)</a:t>
            </a:r>
            <a:r>
              <a:rPr lang="ko-KR" altLang="en-US" sz="2000" dirty="0"/>
              <a:t>을 </a:t>
            </a:r>
            <a:r>
              <a:rPr lang="en-US" altLang="ko-KR" sz="2000" dirty="0"/>
              <a:t>ESP32</a:t>
            </a:r>
            <a:r>
              <a:rPr lang="ko-KR" altLang="en-US" sz="2000" dirty="0"/>
              <a:t>의 </a:t>
            </a:r>
            <a:r>
              <a:rPr lang="en-US" altLang="ko-KR" sz="2000" dirty="0"/>
              <a:t>GPIO </a:t>
            </a:r>
            <a:r>
              <a:rPr lang="en-US" altLang="ko-KR" sz="2000" dirty="0" smtClean="0"/>
              <a:t>33</a:t>
            </a:r>
            <a:r>
              <a:rPr lang="ko-KR" altLang="en-US" sz="2000" dirty="0" smtClean="0"/>
              <a:t>에 연결해서 </a:t>
            </a:r>
            <a:r>
              <a:rPr lang="ko-KR" altLang="en-US" sz="2000" dirty="0" err="1" smtClean="0"/>
              <a:t>출력방향을</a:t>
            </a:r>
            <a:r>
              <a:rPr lang="ko-KR" altLang="en-US" sz="2000" dirty="0" smtClean="0"/>
              <a:t> 제어</a:t>
            </a:r>
            <a:endParaRPr lang="en-US" altLang="ko-KR" sz="2000" dirty="0"/>
          </a:p>
          <a:p>
            <a:r>
              <a:rPr lang="ko-KR" altLang="en-US" sz="2000" dirty="0" smtClean="0"/>
              <a:t>릴레이 </a:t>
            </a:r>
            <a:r>
              <a:rPr lang="ko-KR" altLang="en-US" sz="2000" dirty="0"/>
              <a:t>코일의 </a:t>
            </a:r>
            <a:r>
              <a:rPr lang="en-US" altLang="ko-KR" sz="2000" dirty="0"/>
              <a:t>(-) </a:t>
            </a:r>
            <a:r>
              <a:rPr lang="ko-KR" altLang="en-US" sz="2000" dirty="0"/>
              <a:t>핀은 </a:t>
            </a:r>
            <a:r>
              <a:rPr lang="en-US" altLang="ko-KR" sz="2000" dirty="0"/>
              <a:t>GND</a:t>
            </a:r>
            <a:r>
              <a:rPr lang="ko-KR" altLang="en-US" sz="2000" dirty="0"/>
              <a:t>에 </a:t>
            </a:r>
            <a:r>
              <a:rPr lang="ko-KR" altLang="en-US" sz="2000" dirty="0" smtClean="0"/>
              <a:t>연결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029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구성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2450684"/>
            <a:ext cx="1096165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 초기 설정</a:t>
            </a:r>
            <a:endParaRPr kumimoji="0" lang="ko-KR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ESP32의 GPIO 핀을 릴레이 제어 핀으로 설정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MAX31865 모듈 초기화</a:t>
            </a:r>
            <a:endParaRPr kumimoji="0" lang="en-US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메인 루프</a:t>
            </a:r>
            <a:endParaRPr kumimoji="0" lang="ko-KR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릴레이를 제어하여 </a:t>
            </a:r>
            <a:r>
              <a:rPr lang="en-US" altLang="ko-KR" sz="2200" dirty="0">
                <a:latin typeface="Arial" panose="020B0604020202020204" pitchFamily="34" charset="0"/>
              </a:rPr>
              <a:t>1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ko-KR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초마다 RTD 센서의 신호를 두 개의 수신기로 번갈아 가며 전환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MAX31865에서 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센서</a:t>
            </a:r>
            <a:r>
              <a:rPr kumimoji="0" lang="ko-KR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데이터를 읽어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WIFI 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또는 블루투스를 통해 전송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(0.2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DSFOX 온도 컨트롤러에 </a:t>
            </a:r>
            <a:r>
              <a:rPr lang="en-US" altLang="ko-KR" sz="2200" dirty="0" smtClean="0">
                <a:latin typeface="Arial" panose="020B0604020202020204" pitchFamily="34" charset="0"/>
              </a:rPr>
              <a:t>RTD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센서</a:t>
            </a:r>
            <a:r>
              <a:rPr kumimoji="0" lang="ko-KR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데이터를 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전송</a:t>
            </a:r>
            <a:endParaRPr kumimoji="0" lang="ko-KR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6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chart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711420" y="2449579"/>
            <a:ext cx="7702639" cy="3649216"/>
            <a:chOff x="1145767" y="2769340"/>
            <a:chExt cx="7201550" cy="2075660"/>
          </a:xfrm>
        </p:grpSpPr>
        <p:sp>
          <p:nvSpPr>
            <p:cNvPr id="8" name="자유형 7"/>
            <p:cNvSpPr/>
            <p:nvPr/>
          </p:nvSpPr>
          <p:spPr>
            <a:xfrm>
              <a:off x="1145767" y="2769342"/>
              <a:ext cx="1491570" cy="535350"/>
            </a:xfrm>
            <a:custGeom>
              <a:avLst/>
              <a:gdLst>
                <a:gd name="connsiteX0" fmla="*/ 0 w 1903325"/>
                <a:gd name="connsiteY0" fmla="*/ 114200 h 1141995"/>
                <a:gd name="connsiteX1" fmla="*/ 114200 w 1903325"/>
                <a:gd name="connsiteY1" fmla="*/ 0 h 1141995"/>
                <a:gd name="connsiteX2" fmla="*/ 1789126 w 1903325"/>
                <a:gd name="connsiteY2" fmla="*/ 0 h 1141995"/>
                <a:gd name="connsiteX3" fmla="*/ 1903326 w 1903325"/>
                <a:gd name="connsiteY3" fmla="*/ 114200 h 1141995"/>
                <a:gd name="connsiteX4" fmla="*/ 1903325 w 1903325"/>
                <a:gd name="connsiteY4" fmla="*/ 1027796 h 1141995"/>
                <a:gd name="connsiteX5" fmla="*/ 1789125 w 1903325"/>
                <a:gd name="connsiteY5" fmla="*/ 1141996 h 1141995"/>
                <a:gd name="connsiteX6" fmla="*/ 114200 w 1903325"/>
                <a:gd name="connsiteY6" fmla="*/ 1141995 h 1141995"/>
                <a:gd name="connsiteX7" fmla="*/ 0 w 1903325"/>
                <a:gd name="connsiteY7" fmla="*/ 1027795 h 1141995"/>
                <a:gd name="connsiteX8" fmla="*/ 0 w 1903325"/>
                <a:gd name="connsiteY8" fmla="*/ 114200 h 114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3325" h="1141995">
                  <a:moveTo>
                    <a:pt x="0" y="114200"/>
                  </a:moveTo>
                  <a:cubicBezTo>
                    <a:pt x="0" y="51129"/>
                    <a:pt x="51129" y="0"/>
                    <a:pt x="114200" y="0"/>
                  </a:cubicBezTo>
                  <a:lnTo>
                    <a:pt x="1789126" y="0"/>
                  </a:lnTo>
                  <a:cubicBezTo>
                    <a:pt x="1852197" y="0"/>
                    <a:pt x="1903326" y="51129"/>
                    <a:pt x="1903326" y="114200"/>
                  </a:cubicBezTo>
                  <a:cubicBezTo>
                    <a:pt x="1903326" y="418732"/>
                    <a:pt x="1903325" y="723264"/>
                    <a:pt x="1903325" y="1027796"/>
                  </a:cubicBezTo>
                  <a:cubicBezTo>
                    <a:pt x="1903325" y="1090867"/>
                    <a:pt x="1852196" y="1141996"/>
                    <a:pt x="1789125" y="1141996"/>
                  </a:cubicBezTo>
                  <a:lnTo>
                    <a:pt x="114200" y="1141995"/>
                  </a:lnTo>
                  <a:cubicBezTo>
                    <a:pt x="51129" y="1141995"/>
                    <a:pt x="0" y="1090866"/>
                    <a:pt x="0" y="1027795"/>
                  </a:cubicBezTo>
                  <a:lnTo>
                    <a:pt x="0" y="1142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888" tIns="124888" rIns="124888" bIns="124888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kern="1200" dirty="0" smtClean="0"/>
                <a:t>PT100 RTD Sensor</a:t>
              </a:r>
              <a:endParaRPr lang="ko-KR" altLang="en-US" kern="1200" dirty="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1145767" y="3932693"/>
              <a:ext cx="1491570" cy="535350"/>
            </a:xfrm>
            <a:custGeom>
              <a:avLst/>
              <a:gdLst>
                <a:gd name="connsiteX0" fmla="*/ 0 w 1903325"/>
                <a:gd name="connsiteY0" fmla="*/ 114200 h 1141995"/>
                <a:gd name="connsiteX1" fmla="*/ 114200 w 1903325"/>
                <a:gd name="connsiteY1" fmla="*/ 0 h 1141995"/>
                <a:gd name="connsiteX2" fmla="*/ 1789126 w 1903325"/>
                <a:gd name="connsiteY2" fmla="*/ 0 h 1141995"/>
                <a:gd name="connsiteX3" fmla="*/ 1903326 w 1903325"/>
                <a:gd name="connsiteY3" fmla="*/ 114200 h 1141995"/>
                <a:gd name="connsiteX4" fmla="*/ 1903325 w 1903325"/>
                <a:gd name="connsiteY4" fmla="*/ 1027796 h 1141995"/>
                <a:gd name="connsiteX5" fmla="*/ 1789125 w 1903325"/>
                <a:gd name="connsiteY5" fmla="*/ 1141996 h 1141995"/>
                <a:gd name="connsiteX6" fmla="*/ 114200 w 1903325"/>
                <a:gd name="connsiteY6" fmla="*/ 1141995 h 1141995"/>
                <a:gd name="connsiteX7" fmla="*/ 0 w 1903325"/>
                <a:gd name="connsiteY7" fmla="*/ 1027795 h 1141995"/>
                <a:gd name="connsiteX8" fmla="*/ 0 w 1903325"/>
                <a:gd name="connsiteY8" fmla="*/ 114200 h 114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3325" h="1141995">
                  <a:moveTo>
                    <a:pt x="0" y="114200"/>
                  </a:moveTo>
                  <a:cubicBezTo>
                    <a:pt x="0" y="51129"/>
                    <a:pt x="51129" y="0"/>
                    <a:pt x="114200" y="0"/>
                  </a:cubicBezTo>
                  <a:lnTo>
                    <a:pt x="1789126" y="0"/>
                  </a:lnTo>
                  <a:cubicBezTo>
                    <a:pt x="1852197" y="0"/>
                    <a:pt x="1903326" y="51129"/>
                    <a:pt x="1903326" y="114200"/>
                  </a:cubicBezTo>
                  <a:cubicBezTo>
                    <a:pt x="1903326" y="418732"/>
                    <a:pt x="1903325" y="723264"/>
                    <a:pt x="1903325" y="1027796"/>
                  </a:cubicBezTo>
                  <a:cubicBezTo>
                    <a:pt x="1903325" y="1090867"/>
                    <a:pt x="1852196" y="1141996"/>
                    <a:pt x="1789125" y="1141996"/>
                  </a:cubicBezTo>
                  <a:lnTo>
                    <a:pt x="114200" y="1141995"/>
                  </a:lnTo>
                  <a:cubicBezTo>
                    <a:pt x="51129" y="1141995"/>
                    <a:pt x="0" y="1090866"/>
                    <a:pt x="0" y="1027795"/>
                  </a:cubicBezTo>
                  <a:lnTo>
                    <a:pt x="0" y="114200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888" tIns="124888" rIns="124888" bIns="124888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kern="1200" dirty="0" smtClean="0"/>
                <a:t>ESP32</a:t>
              </a:r>
              <a:endParaRPr lang="ko-KR" altLang="en-US" kern="1200" dirty="0"/>
            </a:p>
          </p:txBody>
        </p:sp>
        <p:sp>
          <p:nvSpPr>
            <p:cNvPr id="14" name="자유형 13"/>
            <p:cNvSpPr/>
            <p:nvPr/>
          </p:nvSpPr>
          <p:spPr>
            <a:xfrm>
              <a:off x="4000757" y="3539495"/>
              <a:ext cx="1491570" cy="535350"/>
            </a:xfrm>
            <a:custGeom>
              <a:avLst/>
              <a:gdLst>
                <a:gd name="connsiteX0" fmla="*/ 0 w 1903325"/>
                <a:gd name="connsiteY0" fmla="*/ 114200 h 1141995"/>
                <a:gd name="connsiteX1" fmla="*/ 114200 w 1903325"/>
                <a:gd name="connsiteY1" fmla="*/ 0 h 1141995"/>
                <a:gd name="connsiteX2" fmla="*/ 1789126 w 1903325"/>
                <a:gd name="connsiteY2" fmla="*/ 0 h 1141995"/>
                <a:gd name="connsiteX3" fmla="*/ 1903326 w 1903325"/>
                <a:gd name="connsiteY3" fmla="*/ 114200 h 1141995"/>
                <a:gd name="connsiteX4" fmla="*/ 1903325 w 1903325"/>
                <a:gd name="connsiteY4" fmla="*/ 1027796 h 1141995"/>
                <a:gd name="connsiteX5" fmla="*/ 1789125 w 1903325"/>
                <a:gd name="connsiteY5" fmla="*/ 1141996 h 1141995"/>
                <a:gd name="connsiteX6" fmla="*/ 114200 w 1903325"/>
                <a:gd name="connsiteY6" fmla="*/ 1141995 h 1141995"/>
                <a:gd name="connsiteX7" fmla="*/ 0 w 1903325"/>
                <a:gd name="connsiteY7" fmla="*/ 1027795 h 1141995"/>
                <a:gd name="connsiteX8" fmla="*/ 0 w 1903325"/>
                <a:gd name="connsiteY8" fmla="*/ 114200 h 114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3325" h="1141995">
                  <a:moveTo>
                    <a:pt x="0" y="114200"/>
                  </a:moveTo>
                  <a:cubicBezTo>
                    <a:pt x="0" y="51129"/>
                    <a:pt x="51129" y="0"/>
                    <a:pt x="114200" y="0"/>
                  </a:cubicBezTo>
                  <a:lnTo>
                    <a:pt x="1789126" y="0"/>
                  </a:lnTo>
                  <a:cubicBezTo>
                    <a:pt x="1852197" y="0"/>
                    <a:pt x="1903326" y="51129"/>
                    <a:pt x="1903326" y="114200"/>
                  </a:cubicBezTo>
                  <a:cubicBezTo>
                    <a:pt x="1903326" y="418732"/>
                    <a:pt x="1903325" y="723264"/>
                    <a:pt x="1903325" y="1027796"/>
                  </a:cubicBezTo>
                  <a:cubicBezTo>
                    <a:pt x="1903325" y="1090867"/>
                    <a:pt x="1852196" y="1141996"/>
                    <a:pt x="1789125" y="1141996"/>
                  </a:cubicBezTo>
                  <a:lnTo>
                    <a:pt x="114200" y="1141995"/>
                  </a:lnTo>
                  <a:cubicBezTo>
                    <a:pt x="51129" y="1141995"/>
                    <a:pt x="0" y="1090866"/>
                    <a:pt x="0" y="1027795"/>
                  </a:cubicBezTo>
                  <a:lnTo>
                    <a:pt x="0" y="11420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888" tIns="124888" rIns="124888" bIns="124888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kern="1200" dirty="0" smtClean="0"/>
                <a:t>Relay2</a:t>
              </a:r>
            </a:p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kern="1200" dirty="0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4000757" y="4309650"/>
              <a:ext cx="1491570" cy="535350"/>
            </a:xfrm>
            <a:custGeom>
              <a:avLst/>
              <a:gdLst>
                <a:gd name="connsiteX0" fmla="*/ 0 w 1903325"/>
                <a:gd name="connsiteY0" fmla="*/ 114200 h 1141995"/>
                <a:gd name="connsiteX1" fmla="*/ 114200 w 1903325"/>
                <a:gd name="connsiteY1" fmla="*/ 0 h 1141995"/>
                <a:gd name="connsiteX2" fmla="*/ 1789126 w 1903325"/>
                <a:gd name="connsiteY2" fmla="*/ 0 h 1141995"/>
                <a:gd name="connsiteX3" fmla="*/ 1903326 w 1903325"/>
                <a:gd name="connsiteY3" fmla="*/ 114200 h 1141995"/>
                <a:gd name="connsiteX4" fmla="*/ 1903325 w 1903325"/>
                <a:gd name="connsiteY4" fmla="*/ 1027796 h 1141995"/>
                <a:gd name="connsiteX5" fmla="*/ 1789125 w 1903325"/>
                <a:gd name="connsiteY5" fmla="*/ 1141996 h 1141995"/>
                <a:gd name="connsiteX6" fmla="*/ 114200 w 1903325"/>
                <a:gd name="connsiteY6" fmla="*/ 1141995 h 1141995"/>
                <a:gd name="connsiteX7" fmla="*/ 0 w 1903325"/>
                <a:gd name="connsiteY7" fmla="*/ 1027795 h 1141995"/>
                <a:gd name="connsiteX8" fmla="*/ 0 w 1903325"/>
                <a:gd name="connsiteY8" fmla="*/ 114200 h 114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3325" h="1141995">
                  <a:moveTo>
                    <a:pt x="0" y="114200"/>
                  </a:moveTo>
                  <a:cubicBezTo>
                    <a:pt x="0" y="51129"/>
                    <a:pt x="51129" y="0"/>
                    <a:pt x="114200" y="0"/>
                  </a:cubicBezTo>
                  <a:lnTo>
                    <a:pt x="1789126" y="0"/>
                  </a:lnTo>
                  <a:cubicBezTo>
                    <a:pt x="1852197" y="0"/>
                    <a:pt x="1903326" y="51129"/>
                    <a:pt x="1903326" y="114200"/>
                  </a:cubicBezTo>
                  <a:cubicBezTo>
                    <a:pt x="1903326" y="418732"/>
                    <a:pt x="1903325" y="723264"/>
                    <a:pt x="1903325" y="1027796"/>
                  </a:cubicBezTo>
                  <a:cubicBezTo>
                    <a:pt x="1903325" y="1090867"/>
                    <a:pt x="1852196" y="1141996"/>
                    <a:pt x="1789125" y="1141996"/>
                  </a:cubicBezTo>
                  <a:lnTo>
                    <a:pt x="114200" y="1141995"/>
                  </a:lnTo>
                  <a:cubicBezTo>
                    <a:pt x="51129" y="1141995"/>
                    <a:pt x="0" y="1090866"/>
                    <a:pt x="0" y="1027795"/>
                  </a:cubicBezTo>
                  <a:lnTo>
                    <a:pt x="0" y="11420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888" tIns="124888" rIns="124888" bIns="124888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kern="1200" dirty="0" smtClean="0"/>
                <a:t>Relay3</a:t>
              </a:r>
            </a:p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kern="1200" dirty="0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6855747" y="4309650"/>
              <a:ext cx="1491570" cy="535350"/>
            </a:xfrm>
            <a:custGeom>
              <a:avLst/>
              <a:gdLst>
                <a:gd name="connsiteX0" fmla="*/ 0 w 1903325"/>
                <a:gd name="connsiteY0" fmla="*/ 114200 h 1141995"/>
                <a:gd name="connsiteX1" fmla="*/ 114200 w 1903325"/>
                <a:gd name="connsiteY1" fmla="*/ 0 h 1141995"/>
                <a:gd name="connsiteX2" fmla="*/ 1789126 w 1903325"/>
                <a:gd name="connsiteY2" fmla="*/ 0 h 1141995"/>
                <a:gd name="connsiteX3" fmla="*/ 1903326 w 1903325"/>
                <a:gd name="connsiteY3" fmla="*/ 114200 h 1141995"/>
                <a:gd name="connsiteX4" fmla="*/ 1903325 w 1903325"/>
                <a:gd name="connsiteY4" fmla="*/ 1027796 h 1141995"/>
                <a:gd name="connsiteX5" fmla="*/ 1789125 w 1903325"/>
                <a:gd name="connsiteY5" fmla="*/ 1141996 h 1141995"/>
                <a:gd name="connsiteX6" fmla="*/ 114200 w 1903325"/>
                <a:gd name="connsiteY6" fmla="*/ 1141995 h 1141995"/>
                <a:gd name="connsiteX7" fmla="*/ 0 w 1903325"/>
                <a:gd name="connsiteY7" fmla="*/ 1027795 h 1141995"/>
                <a:gd name="connsiteX8" fmla="*/ 0 w 1903325"/>
                <a:gd name="connsiteY8" fmla="*/ 114200 h 114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3325" h="1141995">
                  <a:moveTo>
                    <a:pt x="0" y="114200"/>
                  </a:moveTo>
                  <a:cubicBezTo>
                    <a:pt x="0" y="51129"/>
                    <a:pt x="51129" y="0"/>
                    <a:pt x="114200" y="0"/>
                  </a:cubicBezTo>
                  <a:lnTo>
                    <a:pt x="1789126" y="0"/>
                  </a:lnTo>
                  <a:cubicBezTo>
                    <a:pt x="1852197" y="0"/>
                    <a:pt x="1903326" y="51129"/>
                    <a:pt x="1903326" y="114200"/>
                  </a:cubicBezTo>
                  <a:cubicBezTo>
                    <a:pt x="1903326" y="418732"/>
                    <a:pt x="1903325" y="723264"/>
                    <a:pt x="1903325" y="1027796"/>
                  </a:cubicBezTo>
                  <a:cubicBezTo>
                    <a:pt x="1903325" y="1090867"/>
                    <a:pt x="1852196" y="1141996"/>
                    <a:pt x="1789125" y="1141996"/>
                  </a:cubicBezTo>
                  <a:lnTo>
                    <a:pt x="114200" y="1141995"/>
                  </a:lnTo>
                  <a:cubicBezTo>
                    <a:pt x="51129" y="1141995"/>
                    <a:pt x="0" y="1090866"/>
                    <a:pt x="0" y="1027795"/>
                  </a:cubicBezTo>
                  <a:lnTo>
                    <a:pt x="0" y="11420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888" tIns="124888" rIns="124888" bIns="124888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kern="1200" dirty="0" smtClean="0"/>
                <a:t>DSFOX</a:t>
              </a:r>
              <a:endParaRPr lang="ko-KR" altLang="en-US" kern="1200" dirty="0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6855747" y="2769340"/>
              <a:ext cx="1491570" cy="535350"/>
            </a:xfrm>
            <a:custGeom>
              <a:avLst/>
              <a:gdLst>
                <a:gd name="connsiteX0" fmla="*/ 0 w 1903325"/>
                <a:gd name="connsiteY0" fmla="*/ 114200 h 1141995"/>
                <a:gd name="connsiteX1" fmla="*/ 114200 w 1903325"/>
                <a:gd name="connsiteY1" fmla="*/ 0 h 1141995"/>
                <a:gd name="connsiteX2" fmla="*/ 1789126 w 1903325"/>
                <a:gd name="connsiteY2" fmla="*/ 0 h 1141995"/>
                <a:gd name="connsiteX3" fmla="*/ 1903326 w 1903325"/>
                <a:gd name="connsiteY3" fmla="*/ 114200 h 1141995"/>
                <a:gd name="connsiteX4" fmla="*/ 1903325 w 1903325"/>
                <a:gd name="connsiteY4" fmla="*/ 1027796 h 1141995"/>
                <a:gd name="connsiteX5" fmla="*/ 1789125 w 1903325"/>
                <a:gd name="connsiteY5" fmla="*/ 1141996 h 1141995"/>
                <a:gd name="connsiteX6" fmla="*/ 114200 w 1903325"/>
                <a:gd name="connsiteY6" fmla="*/ 1141995 h 1141995"/>
                <a:gd name="connsiteX7" fmla="*/ 0 w 1903325"/>
                <a:gd name="connsiteY7" fmla="*/ 1027795 h 1141995"/>
                <a:gd name="connsiteX8" fmla="*/ 0 w 1903325"/>
                <a:gd name="connsiteY8" fmla="*/ 114200 h 114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3325" h="1141995">
                  <a:moveTo>
                    <a:pt x="0" y="114200"/>
                  </a:moveTo>
                  <a:cubicBezTo>
                    <a:pt x="0" y="51129"/>
                    <a:pt x="51129" y="0"/>
                    <a:pt x="114200" y="0"/>
                  </a:cubicBezTo>
                  <a:lnTo>
                    <a:pt x="1789126" y="0"/>
                  </a:lnTo>
                  <a:cubicBezTo>
                    <a:pt x="1852197" y="0"/>
                    <a:pt x="1903326" y="51129"/>
                    <a:pt x="1903326" y="114200"/>
                  </a:cubicBezTo>
                  <a:cubicBezTo>
                    <a:pt x="1903326" y="418732"/>
                    <a:pt x="1903325" y="723264"/>
                    <a:pt x="1903325" y="1027796"/>
                  </a:cubicBezTo>
                  <a:cubicBezTo>
                    <a:pt x="1903325" y="1090867"/>
                    <a:pt x="1852196" y="1141996"/>
                    <a:pt x="1789125" y="1141996"/>
                  </a:cubicBezTo>
                  <a:lnTo>
                    <a:pt x="114200" y="1141995"/>
                  </a:lnTo>
                  <a:cubicBezTo>
                    <a:pt x="51129" y="1141995"/>
                    <a:pt x="0" y="1090866"/>
                    <a:pt x="0" y="1027795"/>
                  </a:cubicBezTo>
                  <a:lnTo>
                    <a:pt x="0" y="11420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888" tIns="124888" rIns="124888" bIns="124888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kern="1200" dirty="0" smtClean="0"/>
                <a:t>MAX31865</a:t>
              </a:r>
              <a:endParaRPr lang="ko-KR" altLang="en-US" kern="1200" dirty="0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4000757" y="2769341"/>
              <a:ext cx="1491570" cy="535350"/>
            </a:xfrm>
            <a:custGeom>
              <a:avLst/>
              <a:gdLst>
                <a:gd name="connsiteX0" fmla="*/ 0 w 1903325"/>
                <a:gd name="connsiteY0" fmla="*/ 114200 h 1141995"/>
                <a:gd name="connsiteX1" fmla="*/ 114200 w 1903325"/>
                <a:gd name="connsiteY1" fmla="*/ 0 h 1141995"/>
                <a:gd name="connsiteX2" fmla="*/ 1789126 w 1903325"/>
                <a:gd name="connsiteY2" fmla="*/ 0 h 1141995"/>
                <a:gd name="connsiteX3" fmla="*/ 1903326 w 1903325"/>
                <a:gd name="connsiteY3" fmla="*/ 114200 h 1141995"/>
                <a:gd name="connsiteX4" fmla="*/ 1903325 w 1903325"/>
                <a:gd name="connsiteY4" fmla="*/ 1027796 h 1141995"/>
                <a:gd name="connsiteX5" fmla="*/ 1789125 w 1903325"/>
                <a:gd name="connsiteY5" fmla="*/ 1141996 h 1141995"/>
                <a:gd name="connsiteX6" fmla="*/ 114200 w 1903325"/>
                <a:gd name="connsiteY6" fmla="*/ 1141995 h 1141995"/>
                <a:gd name="connsiteX7" fmla="*/ 0 w 1903325"/>
                <a:gd name="connsiteY7" fmla="*/ 1027795 h 1141995"/>
                <a:gd name="connsiteX8" fmla="*/ 0 w 1903325"/>
                <a:gd name="connsiteY8" fmla="*/ 114200 h 114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3325" h="1141995">
                  <a:moveTo>
                    <a:pt x="0" y="114200"/>
                  </a:moveTo>
                  <a:cubicBezTo>
                    <a:pt x="0" y="51129"/>
                    <a:pt x="51129" y="0"/>
                    <a:pt x="114200" y="0"/>
                  </a:cubicBezTo>
                  <a:lnTo>
                    <a:pt x="1789126" y="0"/>
                  </a:lnTo>
                  <a:cubicBezTo>
                    <a:pt x="1852197" y="0"/>
                    <a:pt x="1903326" y="51129"/>
                    <a:pt x="1903326" y="114200"/>
                  </a:cubicBezTo>
                  <a:cubicBezTo>
                    <a:pt x="1903326" y="418732"/>
                    <a:pt x="1903325" y="723264"/>
                    <a:pt x="1903325" y="1027796"/>
                  </a:cubicBezTo>
                  <a:cubicBezTo>
                    <a:pt x="1903325" y="1090867"/>
                    <a:pt x="1852196" y="1141996"/>
                    <a:pt x="1789125" y="1141996"/>
                  </a:cubicBezTo>
                  <a:lnTo>
                    <a:pt x="114200" y="1141995"/>
                  </a:lnTo>
                  <a:cubicBezTo>
                    <a:pt x="51129" y="1141995"/>
                    <a:pt x="0" y="1090866"/>
                    <a:pt x="0" y="1027795"/>
                  </a:cubicBezTo>
                  <a:lnTo>
                    <a:pt x="0" y="11420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888" tIns="124888" rIns="124888" bIns="124888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kern="1200" dirty="0" smtClean="0"/>
                <a:t>Relay1</a:t>
              </a:r>
            </a:p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kern="1200" dirty="0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>
            <a:off x="3306775" y="2920178"/>
            <a:ext cx="1458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306775" y="2920178"/>
            <a:ext cx="1458287" cy="1354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3306775" y="2920177"/>
            <a:ext cx="1458287" cy="2784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236" y="26275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76755" y="32710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77061" y="39077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360417" y="2718841"/>
            <a:ext cx="1458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6356515" y="2920177"/>
            <a:ext cx="1462189" cy="1128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6348710" y="2920178"/>
            <a:ext cx="1469994" cy="2556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360417" y="3131653"/>
            <a:ext cx="1458287" cy="2496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356515" y="4461512"/>
            <a:ext cx="1462189" cy="1209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65062" y="2920177"/>
            <a:ext cx="797677" cy="1340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5562739" y="2718842"/>
            <a:ext cx="797678" cy="2080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562739" y="2933580"/>
            <a:ext cx="797678" cy="19407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6368222" y="5884057"/>
            <a:ext cx="1450482" cy="1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772867" y="4260784"/>
            <a:ext cx="797677" cy="1340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5570544" y="4059449"/>
            <a:ext cx="797678" cy="20803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570544" y="4274187"/>
            <a:ext cx="797678" cy="19407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767013" y="5677660"/>
            <a:ext cx="797677" cy="1340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5564690" y="5476325"/>
            <a:ext cx="797678" cy="20803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564690" y="5691063"/>
            <a:ext cx="797678" cy="19407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3314580" y="2940282"/>
            <a:ext cx="2257915" cy="20482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3314580" y="4267486"/>
            <a:ext cx="2255964" cy="7240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06775" y="4991507"/>
            <a:ext cx="2263769" cy="7130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035888" y="4848213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 Signals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5089508" y="2163577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RTDIN+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089509" y="351746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RTDIN-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007144" y="489162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RTDREF+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994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140</TotalTime>
  <Words>383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Tw Cen MT</vt:lpstr>
      <vt:lpstr>맑은 고딕</vt:lpstr>
      <vt:lpstr>Arial</vt:lpstr>
      <vt:lpstr>Trebuchet MS</vt:lpstr>
      <vt:lpstr>회로</vt:lpstr>
      <vt:lpstr>PT100 RTD 센서신호 분배기</vt:lpstr>
      <vt:lpstr>프로젝트 개요</vt:lpstr>
      <vt:lpstr>주요 구성 요소</vt:lpstr>
      <vt:lpstr>하드웨어 구성</vt:lpstr>
      <vt:lpstr>PowerPoint 프레젠테이션</vt:lpstr>
      <vt:lpstr>PowerPoint 프레젠테이션</vt:lpstr>
      <vt:lpstr>소프트웨어 구성</vt:lpstr>
      <vt:lpstr>Line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PT100 RTD 센서신호 분배</dc:title>
  <dc:creator>dahyun c</dc:creator>
  <cp:lastModifiedBy>dahyun c</cp:lastModifiedBy>
  <cp:revision>12</cp:revision>
  <dcterms:created xsi:type="dcterms:W3CDTF">2024-07-31T12:31:40Z</dcterms:created>
  <dcterms:modified xsi:type="dcterms:W3CDTF">2024-07-31T14:52:36Z</dcterms:modified>
</cp:coreProperties>
</file>