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5B38D-1C4C-4C37-A071-3502D71E0FB6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8320B-1501-41DD-86E3-954C6A2F7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306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PT100 RTD </a:t>
            </a:r>
            <a:r>
              <a:rPr lang="ko-KR" altLang="en-US" b="1" dirty="0" err="1" smtClean="0"/>
              <a:t>센서신호</a:t>
            </a:r>
            <a:r>
              <a:rPr lang="ko-KR" altLang="en-US" b="1" dirty="0" smtClean="0"/>
              <a:t> 분배</a:t>
            </a:r>
            <a:r>
              <a:rPr lang="ko-KR" altLang="en-US" b="1" dirty="0"/>
              <a:t>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SKYFARM SYSTEM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1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개요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이 프로젝트는 </a:t>
            </a:r>
            <a:r>
              <a:rPr lang="en-US" altLang="ko-KR" dirty="0"/>
              <a:t>PT100 RTD </a:t>
            </a:r>
            <a:r>
              <a:rPr lang="ko-KR" altLang="en-US" dirty="0"/>
              <a:t>센서의 온도 데이터를 두 개의 수신기</a:t>
            </a:r>
            <a:r>
              <a:rPr lang="en-US" altLang="ko-KR" dirty="0"/>
              <a:t>(DSFOX </a:t>
            </a:r>
            <a:r>
              <a:rPr lang="ko-KR" altLang="en-US" dirty="0"/>
              <a:t>온도 컨트롤러와 </a:t>
            </a:r>
            <a:r>
              <a:rPr lang="en-US" altLang="ko-KR" dirty="0"/>
              <a:t>MAX31865 RTD-to-Digital </a:t>
            </a:r>
            <a:r>
              <a:rPr lang="ko-KR" altLang="en-US" dirty="0"/>
              <a:t>컨버터</a:t>
            </a:r>
            <a:r>
              <a:rPr lang="en-US" altLang="ko-KR" dirty="0"/>
              <a:t>)</a:t>
            </a:r>
            <a:r>
              <a:rPr lang="ko-KR" altLang="en-US" dirty="0" smtClean="0"/>
              <a:t>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번갈아 가며 </a:t>
            </a:r>
            <a:r>
              <a:rPr lang="ko-KR" altLang="en-US" dirty="0"/>
              <a:t>전송하여 측정하는 </a:t>
            </a:r>
            <a:r>
              <a:rPr lang="ko-KR" altLang="en-US" dirty="0" err="1" smtClean="0"/>
              <a:t>장치개발</a:t>
            </a:r>
            <a:r>
              <a:rPr lang="ko-KR" altLang="en-US" dirty="0" smtClean="0"/>
              <a:t> 프로젝트 입니다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이를 </a:t>
            </a:r>
            <a:r>
              <a:rPr lang="ko-KR" altLang="en-US" dirty="0"/>
              <a:t>위해 </a:t>
            </a:r>
            <a:r>
              <a:rPr lang="en-US" altLang="ko-KR" dirty="0"/>
              <a:t>ESP32 </a:t>
            </a:r>
            <a:r>
              <a:rPr lang="ko-KR" altLang="en-US" dirty="0"/>
              <a:t>마이크로컨트롤러와 </a:t>
            </a:r>
            <a:r>
              <a:rPr lang="en-US" altLang="ko-KR" dirty="0"/>
              <a:t>HK4100F-DC3V-SHG </a:t>
            </a:r>
            <a:r>
              <a:rPr lang="ko-KR" altLang="en-US" dirty="0"/>
              <a:t>릴레이를 사용하여 신호를 전환합니다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기존 설치된 온도 컨트롤러에 영향을 주지 않으면서 최소한의 설비로 센서의 데이터를 수집하고 전송하는 것이 이 프로젝트의 핵심입니다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303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 구성 요소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2" y="1619688"/>
            <a:ext cx="10628342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PT100 RTD 센서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3선식 온도 센서로, 저항 값의 변화로 온도를 측정합니다.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HK4100F-DC3V-SHG 릴레이 (3개</a:t>
            </a: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릴레이를 사용하여 PT100 RTD 센서의 신호를 두 개의 수신기(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DSFOX와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MAX31865)로 번갈아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가며 전환합니다.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ESP32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릴레이를 제어하여 신호 전환을 수행하고, 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MAX31865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수신기에서 온도 데이터를 읽어 </a:t>
            </a:r>
            <a:r>
              <a:rPr kumimoji="0" lang="en-US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WiFi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나 블루투스 통신으로 데이터를 전송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합니다.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MAX31865 RTD-</a:t>
            </a:r>
            <a:r>
              <a:rPr kumimoji="0" lang="ko-KR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-Digital 컨버터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RTD 센서의 아날로그 저항 값을 디지털 온도 값으로 변환하여 ESP32로 전송합니다.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</a:t>
            </a: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DSFOX 온도 컨트롤러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RTD 센서의 신호를 수신하여 온도를 측정하고 제어하는 장치입니다.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7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하드웨어 구성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1. RTD </a:t>
            </a:r>
            <a:r>
              <a:rPr lang="ko-KR" altLang="en-US" b="1" dirty="0"/>
              <a:t>센서 </a:t>
            </a:r>
            <a:r>
              <a:rPr lang="ko-KR" altLang="en-US" b="1" dirty="0" smtClean="0"/>
              <a:t>연결</a:t>
            </a:r>
            <a:endParaRPr lang="en-US" altLang="ko-KR" dirty="0"/>
          </a:p>
          <a:p>
            <a:r>
              <a:rPr lang="en-US" altLang="ko-KR" sz="2000" dirty="0"/>
              <a:t>RTD </a:t>
            </a:r>
            <a:r>
              <a:rPr lang="ko-KR" altLang="en-US" sz="2000" dirty="0"/>
              <a:t>센서의 </a:t>
            </a:r>
            <a:r>
              <a:rPr lang="en-US" altLang="ko-KR" sz="2000" dirty="0"/>
              <a:t>A</a:t>
            </a:r>
            <a:r>
              <a:rPr lang="ko-KR" altLang="en-US" sz="2000" dirty="0"/>
              <a:t>선</a:t>
            </a:r>
            <a:r>
              <a:rPr lang="en-US" altLang="ko-KR" sz="2000" dirty="0"/>
              <a:t>(</a:t>
            </a:r>
            <a:r>
              <a:rPr lang="ko-KR" altLang="en-US" sz="2000" dirty="0"/>
              <a:t>빨강</a:t>
            </a:r>
            <a:r>
              <a:rPr lang="en-US" altLang="ko-KR" sz="2000" dirty="0"/>
              <a:t>)</a:t>
            </a:r>
            <a:r>
              <a:rPr lang="ko-KR" altLang="en-US" sz="2000" dirty="0"/>
              <a:t>을 첫 번째 릴레이의 </a:t>
            </a:r>
            <a:r>
              <a:rPr lang="en-US" altLang="ko-KR" sz="2000" dirty="0"/>
              <a:t>COM </a:t>
            </a:r>
            <a:r>
              <a:rPr lang="ko-KR" altLang="en-US" sz="2000" dirty="0"/>
              <a:t>핀에 </a:t>
            </a:r>
            <a:r>
              <a:rPr lang="ko-KR" altLang="en-US" sz="2000" dirty="0" smtClean="0"/>
              <a:t>연결</a:t>
            </a:r>
            <a:endParaRPr lang="en-US" altLang="ko-KR" sz="2000" dirty="0"/>
          </a:p>
          <a:p>
            <a:r>
              <a:rPr lang="en-US" altLang="ko-KR" sz="2000" dirty="0"/>
              <a:t>RTD </a:t>
            </a:r>
            <a:r>
              <a:rPr lang="ko-KR" altLang="en-US" sz="2000" dirty="0"/>
              <a:t>센서의 </a:t>
            </a:r>
            <a:r>
              <a:rPr lang="en-US" altLang="ko-KR" sz="2000" dirty="0"/>
              <a:t>B</a:t>
            </a:r>
            <a:r>
              <a:rPr lang="ko-KR" altLang="en-US" sz="2000" dirty="0"/>
              <a:t>선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흰색</a:t>
            </a:r>
            <a:r>
              <a:rPr lang="en-US" altLang="ko-KR" sz="2000" dirty="0" smtClean="0"/>
              <a:t>)</a:t>
            </a:r>
            <a:r>
              <a:rPr lang="ko-KR" altLang="en-US" sz="2000" dirty="0"/>
              <a:t>을 두 번째 릴레이의 </a:t>
            </a:r>
            <a:r>
              <a:rPr lang="en-US" altLang="ko-KR" sz="2000" dirty="0"/>
              <a:t>COM </a:t>
            </a:r>
            <a:r>
              <a:rPr lang="ko-KR" altLang="en-US" sz="2000" dirty="0"/>
              <a:t>핀에 </a:t>
            </a:r>
            <a:r>
              <a:rPr lang="ko-KR" altLang="en-US" sz="2000" dirty="0" smtClean="0"/>
              <a:t>연결</a:t>
            </a:r>
            <a:endParaRPr lang="en-US" altLang="ko-KR" sz="2000" dirty="0"/>
          </a:p>
          <a:p>
            <a:r>
              <a:rPr lang="en-US" altLang="ko-KR" sz="2000" dirty="0"/>
              <a:t>RTD </a:t>
            </a:r>
            <a:r>
              <a:rPr lang="ko-KR" altLang="en-US" sz="2000" dirty="0"/>
              <a:t>센서의 </a:t>
            </a:r>
            <a:r>
              <a:rPr lang="en-US" altLang="ko-KR" sz="2000" dirty="0" smtClean="0"/>
              <a:t>B-</a:t>
            </a:r>
            <a:r>
              <a:rPr lang="ko-KR" altLang="en-US" sz="2000" dirty="0" smtClean="0"/>
              <a:t>선</a:t>
            </a:r>
            <a:r>
              <a:rPr lang="en-US" altLang="ko-KR" sz="2000" dirty="0"/>
              <a:t>(</a:t>
            </a:r>
            <a:r>
              <a:rPr lang="ko-KR" altLang="en-US" sz="2000" dirty="0"/>
              <a:t>흰색</a:t>
            </a:r>
            <a:r>
              <a:rPr lang="en-US" altLang="ko-KR" sz="2000" dirty="0"/>
              <a:t>)</a:t>
            </a:r>
            <a:r>
              <a:rPr lang="ko-KR" altLang="en-US" sz="2000" dirty="0"/>
              <a:t>을 세 번째 릴레이의 </a:t>
            </a:r>
            <a:r>
              <a:rPr lang="en-US" altLang="ko-KR" sz="2000" dirty="0"/>
              <a:t>COM </a:t>
            </a:r>
            <a:r>
              <a:rPr lang="ko-KR" altLang="en-US" sz="2000" dirty="0"/>
              <a:t>핀에 </a:t>
            </a:r>
            <a:r>
              <a:rPr lang="ko-KR" altLang="en-US" sz="2000" dirty="0" smtClean="0"/>
              <a:t>연결</a:t>
            </a:r>
            <a:endParaRPr lang="en-US" altLang="ko-KR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007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2" y="618518"/>
            <a:ext cx="9905999" cy="5172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/>
              <a:t>2. </a:t>
            </a:r>
            <a:r>
              <a:rPr lang="ko-KR" altLang="en-US" b="1" dirty="0" smtClean="0"/>
              <a:t>릴레이 </a:t>
            </a:r>
            <a:r>
              <a:rPr lang="ko-KR" altLang="en-US" b="1" dirty="0"/>
              <a:t>출력 연결</a:t>
            </a:r>
            <a:r>
              <a:rPr lang="en-US" altLang="ko-KR" dirty="0"/>
              <a:t>:</a:t>
            </a:r>
          </a:p>
          <a:p>
            <a:r>
              <a:rPr lang="ko-KR" altLang="en-US" sz="2000" dirty="0"/>
              <a:t>첫 번째 </a:t>
            </a:r>
            <a:r>
              <a:rPr lang="ko-KR" altLang="en-US" sz="2000" dirty="0" smtClean="0"/>
              <a:t>릴레이</a:t>
            </a:r>
            <a:endParaRPr lang="en-US" altLang="ko-KR" sz="2000" dirty="0"/>
          </a:p>
          <a:p>
            <a:pPr lvl="1"/>
            <a:r>
              <a:rPr lang="en-US" altLang="ko-KR" dirty="0"/>
              <a:t>NO </a:t>
            </a:r>
            <a:r>
              <a:rPr lang="ko-KR" altLang="en-US" dirty="0"/>
              <a:t>핀을 </a:t>
            </a:r>
            <a:r>
              <a:rPr lang="en-US" altLang="ko-KR" dirty="0"/>
              <a:t>DSFOX</a:t>
            </a:r>
            <a:r>
              <a:rPr lang="ko-KR" altLang="en-US" dirty="0"/>
              <a:t>의 </a:t>
            </a:r>
            <a:r>
              <a:rPr lang="en-US" altLang="ko-KR" dirty="0"/>
              <a:t>RTDIN+ </a:t>
            </a:r>
            <a:r>
              <a:rPr lang="ko-KR" altLang="en-US" dirty="0"/>
              <a:t>핀에 </a:t>
            </a:r>
            <a:r>
              <a:rPr lang="ko-KR" altLang="en-US" dirty="0" smtClean="0"/>
              <a:t>연결</a:t>
            </a:r>
            <a:endParaRPr lang="en-US" altLang="ko-KR" dirty="0"/>
          </a:p>
          <a:p>
            <a:pPr lvl="1"/>
            <a:r>
              <a:rPr lang="en-US" altLang="ko-KR" dirty="0"/>
              <a:t>NC </a:t>
            </a:r>
            <a:r>
              <a:rPr lang="ko-KR" altLang="en-US" dirty="0"/>
              <a:t>핀을 </a:t>
            </a:r>
            <a:r>
              <a:rPr lang="en-US" altLang="ko-KR" dirty="0"/>
              <a:t>MAX31865</a:t>
            </a:r>
            <a:r>
              <a:rPr lang="ko-KR" altLang="en-US" dirty="0"/>
              <a:t>의 </a:t>
            </a:r>
            <a:r>
              <a:rPr lang="en-US" altLang="ko-KR" dirty="0"/>
              <a:t>RTDIN+ </a:t>
            </a:r>
            <a:r>
              <a:rPr lang="ko-KR" altLang="en-US" dirty="0"/>
              <a:t>핀에 </a:t>
            </a:r>
            <a:r>
              <a:rPr lang="ko-KR" altLang="en-US" dirty="0" smtClean="0"/>
              <a:t>연결</a:t>
            </a:r>
            <a:endParaRPr lang="en-US" altLang="ko-KR" dirty="0"/>
          </a:p>
          <a:p>
            <a:r>
              <a:rPr lang="ko-KR" altLang="en-US" sz="2000" dirty="0"/>
              <a:t>두 번째 릴레이</a:t>
            </a:r>
            <a:r>
              <a:rPr lang="en-US" altLang="ko-KR" sz="2000" dirty="0"/>
              <a:t>:</a:t>
            </a:r>
          </a:p>
          <a:p>
            <a:pPr lvl="1"/>
            <a:r>
              <a:rPr lang="en-US" altLang="ko-KR" dirty="0"/>
              <a:t>NO </a:t>
            </a:r>
            <a:r>
              <a:rPr lang="ko-KR" altLang="en-US" dirty="0"/>
              <a:t>핀을 </a:t>
            </a:r>
            <a:r>
              <a:rPr lang="en-US" altLang="ko-KR" dirty="0"/>
              <a:t>DSFOX</a:t>
            </a:r>
            <a:r>
              <a:rPr lang="ko-KR" altLang="en-US" dirty="0"/>
              <a:t>의 </a:t>
            </a:r>
            <a:r>
              <a:rPr lang="en-US" altLang="ko-KR" dirty="0"/>
              <a:t>RTDIN- </a:t>
            </a:r>
            <a:r>
              <a:rPr lang="ko-KR" altLang="en-US" dirty="0"/>
              <a:t>핀에 </a:t>
            </a:r>
            <a:r>
              <a:rPr lang="ko-KR" altLang="en-US" dirty="0" smtClean="0"/>
              <a:t>연결</a:t>
            </a:r>
            <a:endParaRPr lang="en-US" altLang="ko-KR" dirty="0"/>
          </a:p>
          <a:p>
            <a:pPr lvl="1"/>
            <a:r>
              <a:rPr lang="en-US" altLang="ko-KR" dirty="0"/>
              <a:t>NC </a:t>
            </a:r>
            <a:r>
              <a:rPr lang="ko-KR" altLang="en-US" dirty="0"/>
              <a:t>핀을 </a:t>
            </a:r>
            <a:r>
              <a:rPr lang="en-US" altLang="ko-KR" dirty="0"/>
              <a:t>MAX31865</a:t>
            </a:r>
            <a:r>
              <a:rPr lang="ko-KR" altLang="en-US" dirty="0"/>
              <a:t>의 </a:t>
            </a:r>
            <a:r>
              <a:rPr lang="en-US" altLang="ko-KR" dirty="0"/>
              <a:t>RTDIN- </a:t>
            </a:r>
            <a:r>
              <a:rPr lang="ko-KR" altLang="en-US" dirty="0"/>
              <a:t>핀에 </a:t>
            </a:r>
            <a:r>
              <a:rPr lang="ko-KR" altLang="en-US" dirty="0" smtClean="0"/>
              <a:t>연결</a:t>
            </a:r>
            <a:endParaRPr lang="en-US" altLang="ko-KR" dirty="0"/>
          </a:p>
          <a:p>
            <a:r>
              <a:rPr lang="ko-KR" altLang="en-US" sz="2000" dirty="0"/>
              <a:t>세 번째 릴레이</a:t>
            </a:r>
            <a:r>
              <a:rPr lang="en-US" altLang="ko-KR" sz="2000" dirty="0"/>
              <a:t>:</a:t>
            </a:r>
          </a:p>
          <a:p>
            <a:pPr lvl="1"/>
            <a:r>
              <a:rPr lang="en-US" altLang="ko-KR" dirty="0"/>
              <a:t>NO </a:t>
            </a:r>
            <a:r>
              <a:rPr lang="ko-KR" altLang="en-US" dirty="0"/>
              <a:t>핀을 </a:t>
            </a:r>
            <a:r>
              <a:rPr lang="en-US" altLang="ko-KR" dirty="0"/>
              <a:t>DSFOX</a:t>
            </a:r>
            <a:r>
              <a:rPr lang="ko-KR" altLang="en-US" dirty="0"/>
              <a:t>의 </a:t>
            </a:r>
            <a:r>
              <a:rPr lang="en-US" altLang="ko-KR" dirty="0"/>
              <a:t>RTDREF+ </a:t>
            </a:r>
            <a:r>
              <a:rPr lang="ko-KR" altLang="en-US" dirty="0"/>
              <a:t>핀에 </a:t>
            </a:r>
            <a:r>
              <a:rPr lang="ko-KR" altLang="en-US" dirty="0" smtClean="0"/>
              <a:t>연결</a:t>
            </a:r>
            <a:endParaRPr lang="en-US" altLang="ko-KR" dirty="0"/>
          </a:p>
          <a:p>
            <a:pPr lvl="1"/>
            <a:r>
              <a:rPr lang="en-US" altLang="ko-KR" dirty="0"/>
              <a:t>NC </a:t>
            </a:r>
            <a:r>
              <a:rPr lang="ko-KR" altLang="en-US" dirty="0"/>
              <a:t>핀을 </a:t>
            </a:r>
            <a:r>
              <a:rPr lang="en-US" altLang="ko-KR" dirty="0"/>
              <a:t>MAX31865</a:t>
            </a:r>
            <a:r>
              <a:rPr lang="ko-KR" altLang="en-US" dirty="0"/>
              <a:t>의 </a:t>
            </a:r>
            <a:r>
              <a:rPr lang="en-US" altLang="ko-KR" dirty="0"/>
              <a:t>RTDREF+ </a:t>
            </a:r>
            <a:r>
              <a:rPr lang="ko-KR" altLang="en-US" dirty="0"/>
              <a:t>핀에 </a:t>
            </a:r>
            <a:r>
              <a:rPr lang="ko-KR" altLang="en-US" dirty="0" smtClean="0"/>
              <a:t>연결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667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2" y="618518"/>
            <a:ext cx="9905999" cy="5172683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3. ESP32</a:t>
            </a:r>
            <a:r>
              <a:rPr lang="ko-KR" altLang="en-US" b="1" dirty="0"/>
              <a:t>와 릴레이 연결</a:t>
            </a:r>
            <a:r>
              <a:rPr lang="en-US" altLang="ko-KR" dirty="0"/>
              <a:t>:</a:t>
            </a:r>
          </a:p>
          <a:p>
            <a:r>
              <a:rPr lang="ko-KR" altLang="en-US" sz="2000" dirty="0" smtClean="0"/>
              <a:t>릴레이</a:t>
            </a:r>
            <a:r>
              <a:rPr lang="en-US" altLang="ko-KR" sz="2000" dirty="0" smtClean="0"/>
              <a:t>1,2,3</a:t>
            </a:r>
            <a:r>
              <a:rPr lang="ko-KR" altLang="en-US" sz="2000" dirty="0" smtClean="0"/>
              <a:t> 의 </a:t>
            </a:r>
            <a:r>
              <a:rPr lang="ko-KR" altLang="en-US" sz="2000" dirty="0"/>
              <a:t>코일 핀</a:t>
            </a:r>
            <a:r>
              <a:rPr lang="en-US" altLang="ko-KR" sz="2000" dirty="0"/>
              <a:t>(+)</a:t>
            </a:r>
            <a:r>
              <a:rPr lang="ko-KR" altLang="en-US" sz="2000" dirty="0"/>
              <a:t>을 </a:t>
            </a:r>
            <a:r>
              <a:rPr lang="en-US" altLang="ko-KR" sz="2000" dirty="0"/>
              <a:t>ESP32</a:t>
            </a:r>
            <a:r>
              <a:rPr lang="ko-KR" altLang="en-US" sz="2000" dirty="0"/>
              <a:t>의 </a:t>
            </a:r>
            <a:r>
              <a:rPr lang="en-US" altLang="ko-KR" sz="2000" dirty="0"/>
              <a:t>GPIO </a:t>
            </a:r>
            <a:r>
              <a:rPr lang="en-US" altLang="ko-KR" sz="2000" dirty="0" smtClean="0"/>
              <a:t>33</a:t>
            </a:r>
            <a:r>
              <a:rPr lang="ko-KR" altLang="en-US" sz="2000" dirty="0" smtClean="0"/>
              <a:t>에 연결해서 </a:t>
            </a:r>
            <a:r>
              <a:rPr lang="ko-KR" altLang="en-US" sz="2000" dirty="0" err="1" smtClean="0"/>
              <a:t>출력방향을</a:t>
            </a:r>
            <a:r>
              <a:rPr lang="ko-KR" altLang="en-US" sz="2000" dirty="0" smtClean="0"/>
              <a:t> 제어</a:t>
            </a:r>
            <a:endParaRPr lang="en-US" altLang="ko-KR" sz="2000" dirty="0"/>
          </a:p>
          <a:p>
            <a:r>
              <a:rPr lang="ko-KR" altLang="en-US" sz="2000" dirty="0" smtClean="0"/>
              <a:t>릴레이 </a:t>
            </a:r>
            <a:r>
              <a:rPr lang="ko-KR" altLang="en-US" sz="2000" dirty="0"/>
              <a:t>코일의 </a:t>
            </a:r>
            <a:r>
              <a:rPr lang="en-US" altLang="ko-KR" sz="2000" dirty="0"/>
              <a:t>(-) </a:t>
            </a:r>
            <a:r>
              <a:rPr lang="ko-KR" altLang="en-US" sz="2000" dirty="0"/>
              <a:t>핀은 </a:t>
            </a:r>
            <a:r>
              <a:rPr lang="en-US" altLang="ko-KR" sz="2000" dirty="0"/>
              <a:t>GND</a:t>
            </a:r>
            <a:r>
              <a:rPr lang="ko-KR" altLang="en-US" sz="2000" dirty="0"/>
              <a:t>에 </a:t>
            </a:r>
            <a:r>
              <a:rPr lang="ko-KR" altLang="en-US" sz="2000" dirty="0" smtClean="0"/>
              <a:t>연결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0292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소프트웨어 구성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2" y="2450684"/>
            <a:ext cx="1096165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ko-KR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ESP32 초기 설정</a:t>
            </a:r>
            <a:endParaRPr kumimoji="0" lang="ko-KR" altLang="ko-K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ESP32의 GPIO 핀을 릴레이 제어 핀으로 설정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MAX31865 모듈 초기화</a:t>
            </a:r>
            <a:endParaRPr kumimoji="0" lang="en-US" altLang="ko-K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ko-KR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메인 루프</a:t>
            </a:r>
            <a:endParaRPr kumimoji="0" lang="ko-KR" altLang="ko-K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릴레이를 제어하여 </a:t>
            </a:r>
            <a:r>
              <a:rPr lang="en-US" altLang="ko-KR" sz="2200" dirty="0">
                <a:latin typeface="Arial" panose="020B0604020202020204" pitchFamily="34" charset="0"/>
              </a:rPr>
              <a:t>1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</a:t>
            </a:r>
            <a:r>
              <a:rPr kumimoji="0" lang="ko-KR" altLang="ko-K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초마다 RTD 센서의 신호를 두 개의 수신기로 번갈아 가며 전환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MAX31865에서 </a:t>
            </a:r>
            <a:r>
              <a:rPr kumimoji="0" lang="ko-KR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센서</a:t>
            </a:r>
            <a:r>
              <a:rPr kumimoji="0" lang="ko-KR" altLang="ko-K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데이터를 읽어 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WIFI </a:t>
            </a:r>
            <a:r>
              <a:rPr kumimoji="0" lang="ko-KR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또는 블루투스를 통해 전송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(0.2</a:t>
            </a:r>
            <a:r>
              <a:rPr kumimoji="0" lang="ko-KR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초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ko-KR" altLang="ko-K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DSFOX 온도 컨트롤러에 </a:t>
            </a:r>
            <a:r>
              <a:rPr lang="en-US" altLang="ko-KR" sz="2200" dirty="0" smtClean="0">
                <a:latin typeface="Arial" panose="020B0604020202020204" pitchFamily="34" charset="0"/>
              </a:rPr>
              <a:t>RTD</a:t>
            </a:r>
            <a:r>
              <a:rPr kumimoji="0" lang="ko-KR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센서</a:t>
            </a:r>
            <a:r>
              <a:rPr kumimoji="0" lang="ko-KR" altLang="ko-K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데이터를 </a:t>
            </a:r>
            <a:r>
              <a:rPr kumimoji="0" lang="ko-KR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전송</a:t>
            </a:r>
            <a:endParaRPr kumimoji="0" lang="ko-KR" altLang="ko-K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763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 chart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772446" y="2406256"/>
            <a:ext cx="1595355" cy="941198"/>
          </a:xfrm>
          <a:custGeom>
            <a:avLst/>
            <a:gdLst>
              <a:gd name="connsiteX0" fmla="*/ 0 w 1903325"/>
              <a:gd name="connsiteY0" fmla="*/ 114200 h 1141995"/>
              <a:gd name="connsiteX1" fmla="*/ 114200 w 1903325"/>
              <a:gd name="connsiteY1" fmla="*/ 0 h 1141995"/>
              <a:gd name="connsiteX2" fmla="*/ 1789126 w 1903325"/>
              <a:gd name="connsiteY2" fmla="*/ 0 h 1141995"/>
              <a:gd name="connsiteX3" fmla="*/ 1903326 w 1903325"/>
              <a:gd name="connsiteY3" fmla="*/ 114200 h 1141995"/>
              <a:gd name="connsiteX4" fmla="*/ 1903325 w 1903325"/>
              <a:gd name="connsiteY4" fmla="*/ 1027796 h 1141995"/>
              <a:gd name="connsiteX5" fmla="*/ 1789125 w 1903325"/>
              <a:gd name="connsiteY5" fmla="*/ 1141996 h 1141995"/>
              <a:gd name="connsiteX6" fmla="*/ 114200 w 1903325"/>
              <a:gd name="connsiteY6" fmla="*/ 1141995 h 1141995"/>
              <a:gd name="connsiteX7" fmla="*/ 0 w 1903325"/>
              <a:gd name="connsiteY7" fmla="*/ 1027795 h 1141995"/>
              <a:gd name="connsiteX8" fmla="*/ 0 w 1903325"/>
              <a:gd name="connsiteY8" fmla="*/ 114200 h 1141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3325" h="1141995">
                <a:moveTo>
                  <a:pt x="0" y="114200"/>
                </a:moveTo>
                <a:cubicBezTo>
                  <a:pt x="0" y="51129"/>
                  <a:pt x="51129" y="0"/>
                  <a:pt x="114200" y="0"/>
                </a:cubicBezTo>
                <a:lnTo>
                  <a:pt x="1789126" y="0"/>
                </a:lnTo>
                <a:cubicBezTo>
                  <a:pt x="1852197" y="0"/>
                  <a:pt x="1903326" y="51129"/>
                  <a:pt x="1903326" y="114200"/>
                </a:cubicBezTo>
                <a:cubicBezTo>
                  <a:pt x="1903326" y="418732"/>
                  <a:pt x="1903325" y="723264"/>
                  <a:pt x="1903325" y="1027796"/>
                </a:cubicBezTo>
                <a:cubicBezTo>
                  <a:pt x="1903325" y="1090867"/>
                  <a:pt x="1852196" y="1141996"/>
                  <a:pt x="1789125" y="1141996"/>
                </a:cubicBezTo>
                <a:lnTo>
                  <a:pt x="114200" y="1141995"/>
                </a:lnTo>
                <a:cubicBezTo>
                  <a:pt x="51129" y="1141995"/>
                  <a:pt x="0" y="1090866"/>
                  <a:pt x="0" y="1027795"/>
                </a:cubicBezTo>
                <a:lnTo>
                  <a:pt x="0" y="11420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888" tIns="124888" rIns="124888" bIns="124888" numCol="1" spcCol="1270" anchor="ctr" anchorCtr="0">
            <a:noAutofit/>
          </a:bodyPr>
          <a:lstStyle/>
          <a:p>
            <a:pPr lvl="0" algn="ctr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kern="1200" dirty="0" smtClean="0"/>
              <a:t>PT100 RTD Sensor</a:t>
            </a:r>
            <a:endParaRPr lang="ko-KR" altLang="en-US" kern="1200" dirty="0"/>
          </a:p>
        </p:txBody>
      </p:sp>
      <p:sp>
        <p:nvSpPr>
          <p:cNvPr id="10" name="자유형 9"/>
          <p:cNvSpPr/>
          <p:nvPr/>
        </p:nvSpPr>
        <p:spPr>
          <a:xfrm>
            <a:off x="4761160" y="1277953"/>
            <a:ext cx="1595355" cy="941198"/>
          </a:xfrm>
          <a:custGeom>
            <a:avLst/>
            <a:gdLst>
              <a:gd name="connsiteX0" fmla="*/ 0 w 1903325"/>
              <a:gd name="connsiteY0" fmla="*/ 114200 h 1141995"/>
              <a:gd name="connsiteX1" fmla="*/ 114200 w 1903325"/>
              <a:gd name="connsiteY1" fmla="*/ 0 h 1141995"/>
              <a:gd name="connsiteX2" fmla="*/ 1789126 w 1903325"/>
              <a:gd name="connsiteY2" fmla="*/ 0 h 1141995"/>
              <a:gd name="connsiteX3" fmla="*/ 1903326 w 1903325"/>
              <a:gd name="connsiteY3" fmla="*/ 114200 h 1141995"/>
              <a:gd name="connsiteX4" fmla="*/ 1903325 w 1903325"/>
              <a:gd name="connsiteY4" fmla="*/ 1027796 h 1141995"/>
              <a:gd name="connsiteX5" fmla="*/ 1789125 w 1903325"/>
              <a:gd name="connsiteY5" fmla="*/ 1141996 h 1141995"/>
              <a:gd name="connsiteX6" fmla="*/ 114200 w 1903325"/>
              <a:gd name="connsiteY6" fmla="*/ 1141995 h 1141995"/>
              <a:gd name="connsiteX7" fmla="*/ 0 w 1903325"/>
              <a:gd name="connsiteY7" fmla="*/ 1027795 h 1141995"/>
              <a:gd name="connsiteX8" fmla="*/ 0 w 1903325"/>
              <a:gd name="connsiteY8" fmla="*/ 114200 h 1141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3325" h="1141995">
                <a:moveTo>
                  <a:pt x="0" y="114200"/>
                </a:moveTo>
                <a:cubicBezTo>
                  <a:pt x="0" y="51129"/>
                  <a:pt x="51129" y="0"/>
                  <a:pt x="114200" y="0"/>
                </a:cubicBezTo>
                <a:lnTo>
                  <a:pt x="1789126" y="0"/>
                </a:lnTo>
                <a:cubicBezTo>
                  <a:pt x="1852197" y="0"/>
                  <a:pt x="1903326" y="51129"/>
                  <a:pt x="1903326" y="114200"/>
                </a:cubicBezTo>
                <a:cubicBezTo>
                  <a:pt x="1903326" y="418732"/>
                  <a:pt x="1903325" y="723264"/>
                  <a:pt x="1903325" y="1027796"/>
                </a:cubicBezTo>
                <a:cubicBezTo>
                  <a:pt x="1903325" y="1090867"/>
                  <a:pt x="1852196" y="1141996"/>
                  <a:pt x="1789125" y="1141996"/>
                </a:cubicBezTo>
                <a:lnTo>
                  <a:pt x="114200" y="1141995"/>
                </a:lnTo>
                <a:cubicBezTo>
                  <a:pt x="51129" y="1141995"/>
                  <a:pt x="0" y="1090866"/>
                  <a:pt x="0" y="1027795"/>
                </a:cubicBezTo>
                <a:lnTo>
                  <a:pt x="0" y="114200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888" tIns="124888" rIns="124888" bIns="124888" numCol="1" spcCol="1270" anchor="ctr" anchorCtr="0">
            <a:noAutofit/>
          </a:bodyPr>
          <a:lstStyle/>
          <a:p>
            <a:pPr lvl="0" algn="ctr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kern="1200" dirty="0" smtClean="0"/>
              <a:t>ESP32 MCU</a:t>
            </a:r>
            <a:endParaRPr lang="ko-KR" altLang="en-US" kern="1200" dirty="0"/>
          </a:p>
        </p:txBody>
      </p:sp>
      <p:sp>
        <p:nvSpPr>
          <p:cNvPr id="14" name="자유형 13"/>
          <p:cNvSpPr/>
          <p:nvPr/>
        </p:nvSpPr>
        <p:spPr>
          <a:xfrm>
            <a:off x="4772867" y="3417927"/>
            <a:ext cx="1595355" cy="941198"/>
          </a:xfrm>
          <a:custGeom>
            <a:avLst/>
            <a:gdLst>
              <a:gd name="connsiteX0" fmla="*/ 0 w 1903325"/>
              <a:gd name="connsiteY0" fmla="*/ 114200 h 1141995"/>
              <a:gd name="connsiteX1" fmla="*/ 114200 w 1903325"/>
              <a:gd name="connsiteY1" fmla="*/ 0 h 1141995"/>
              <a:gd name="connsiteX2" fmla="*/ 1789126 w 1903325"/>
              <a:gd name="connsiteY2" fmla="*/ 0 h 1141995"/>
              <a:gd name="connsiteX3" fmla="*/ 1903326 w 1903325"/>
              <a:gd name="connsiteY3" fmla="*/ 114200 h 1141995"/>
              <a:gd name="connsiteX4" fmla="*/ 1903325 w 1903325"/>
              <a:gd name="connsiteY4" fmla="*/ 1027796 h 1141995"/>
              <a:gd name="connsiteX5" fmla="*/ 1789125 w 1903325"/>
              <a:gd name="connsiteY5" fmla="*/ 1141996 h 1141995"/>
              <a:gd name="connsiteX6" fmla="*/ 114200 w 1903325"/>
              <a:gd name="connsiteY6" fmla="*/ 1141995 h 1141995"/>
              <a:gd name="connsiteX7" fmla="*/ 0 w 1903325"/>
              <a:gd name="connsiteY7" fmla="*/ 1027795 h 1141995"/>
              <a:gd name="connsiteX8" fmla="*/ 0 w 1903325"/>
              <a:gd name="connsiteY8" fmla="*/ 114200 h 1141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3325" h="1141995">
                <a:moveTo>
                  <a:pt x="0" y="114200"/>
                </a:moveTo>
                <a:cubicBezTo>
                  <a:pt x="0" y="51129"/>
                  <a:pt x="51129" y="0"/>
                  <a:pt x="114200" y="0"/>
                </a:cubicBezTo>
                <a:lnTo>
                  <a:pt x="1789126" y="0"/>
                </a:lnTo>
                <a:cubicBezTo>
                  <a:pt x="1852197" y="0"/>
                  <a:pt x="1903326" y="51129"/>
                  <a:pt x="1903326" y="114200"/>
                </a:cubicBezTo>
                <a:cubicBezTo>
                  <a:pt x="1903326" y="418732"/>
                  <a:pt x="1903325" y="723264"/>
                  <a:pt x="1903325" y="1027796"/>
                </a:cubicBezTo>
                <a:cubicBezTo>
                  <a:pt x="1903325" y="1090867"/>
                  <a:pt x="1852196" y="1141996"/>
                  <a:pt x="1789125" y="1141996"/>
                </a:cubicBezTo>
                <a:lnTo>
                  <a:pt x="114200" y="1141995"/>
                </a:lnTo>
                <a:cubicBezTo>
                  <a:pt x="51129" y="1141995"/>
                  <a:pt x="0" y="1090866"/>
                  <a:pt x="0" y="1027795"/>
                </a:cubicBezTo>
                <a:lnTo>
                  <a:pt x="0" y="1142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888" tIns="124888" rIns="124888" bIns="124888" numCol="1" spcCol="1270" anchor="ctr" anchorCtr="0">
            <a:noAutofit/>
          </a:bodyPr>
          <a:lstStyle/>
          <a:p>
            <a:pPr lvl="0" algn="ctr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kern="1200" dirty="0" smtClean="0"/>
              <a:t>Relay2</a:t>
            </a:r>
          </a:p>
          <a:p>
            <a:pPr lvl="0" algn="ctr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kern="1200" dirty="0"/>
          </a:p>
        </p:txBody>
      </p:sp>
      <p:sp>
        <p:nvSpPr>
          <p:cNvPr id="16" name="자유형 15"/>
          <p:cNvSpPr/>
          <p:nvPr/>
        </p:nvSpPr>
        <p:spPr>
          <a:xfrm>
            <a:off x="4763111" y="4425986"/>
            <a:ext cx="1595355" cy="941198"/>
          </a:xfrm>
          <a:custGeom>
            <a:avLst/>
            <a:gdLst>
              <a:gd name="connsiteX0" fmla="*/ 0 w 1903325"/>
              <a:gd name="connsiteY0" fmla="*/ 114200 h 1141995"/>
              <a:gd name="connsiteX1" fmla="*/ 114200 w 1903325"/>
              <a:gd name="connsiteY1" fmla="*/ 0 h 1141995"/>
              <a:gd name="connsiteX2" fmla="*/ 1789126 w 1903325"/>
              <a:gd name="connsiteY2" fmla="*/ 0 h 1141995"/>
              <a:gd name="connsiteX3" fmla="*/ 1903326 w 1903325"/>
              <a:gd name="connsiteY3" fmla="*/ 114200 h 1141995"/>
              <a:gd name="connsiteX4" fmla="*/ 1903325 w 1903325"/>
              <a:gd name="connsiteY4" fmla="*/ 1027796 h 1141995"/>
              <a:gd name="connsiteX5" fmla="*/ 1789125 w 1903325"/>
              <a:gd name="connsiteY5" fmla="*/ 1141996 h 1141995"/>
              <a:gd name="connsiteX6" fmla="*/ 114200 w 1903325"/>
              <a:gd name="connsiteY6" fmla="*/ 1141995 h 1141995"/>
              <a:gd name="connsiteX7" fmla="*/ 0 w 1903325"/>
              <a:gd name="connsiteY7" fmla="*/ 1027795 h 1141995"/>
              <a:gd name="connsiteX8" fmla="*/ 0 w 1903325"/>
              <a:gd name="connsiteY8" fmla="*/ 114200 h 1141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3325" h="1141995">
                <a:moveTo>
                  <a:pt x="0" y="114200"/>
                </a:moveTo>
                <a:cubicBezTo>
                  <a:pt x="0" y="51129"/>
                  <a:pt x="51129" y="0"/>
                  <a:pt x="114200" y="0"/>
                </a:cubicBezTo>
                <a:lnTo>
                  <a:pt x="1789126" y="0"/>
                </a:lnTo>
                <a:cubicBezTo>
                  <a:pt x="1852197" y="0"/>
                  <a:pt x="1903326" y="51129"/>
                  <a:pt x="1903326" y="114200"/>
                </a:cubicBezTo>
                <a:cubicBezTo>
                  <a:pt x="1903326" y="418732"/>
                  <a:pt x="1903325" y="723264"/>
                  <a:pt x="1903325" y="1027796"/>
                </a:cubicBezTo>
                <a:cubicBezTo>
                  <a:pt x="1903325" y="1090867"/>
                  <a:pt x="1852196" y="1141996"/>
                  <a:pt x="1789125" y="1141996"/>
                </a:cubicBezTo>
                <a:lnTo>
                  <a:pt x="114200" y="1141995"/>
                </a:lnTo>
                <a:cubicBezTo>
                  <a:pt x="51129" y="1141995"/>
                  <a:pt x="0" y="1090866"/>
                  <a:pt x="0" y="1027795"/>
                </a:cubicBezTo>
                <a:lnTo>
                  <a:pt x="0" y="1142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888" tIns="124888" rIns="124888" bIns="124888" numCol="1" spcCol="1270" anchor="ctr" anchorCtr="0">
            <a:noAutofit/>
          </a:bodyPr>
          <a:lstStyle/>
          <a:p>
            <a:pPr lvl="0" algn="ctr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kern="1200" dirty="0" smtClean="0"/>
              <a:t>Relay3</a:t>
            </a:r>
          </a:p>
          <a:p>
            <a:pPr lvl="0" algn="ctr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kern="1200" dirty="0"/>
          </a:p>
        </p:txBody>
      </p:sp>
      <p:sp>
        <p:nvSpPr>
          <p:cNvPr id="18" name="자유형 17"/>
          <p:cNvSpPr/>
          <p:nvPr/>
        </p:nvSpPr>
        <p:spPr>
          <a:xfrm>
            <a:off x="9198202" y="2415816"/>
            <a:ext cx="1595355" cy="941198"/>
          </a:xfrm>
          <a:custGeom>
            <a:avLst/>
            <a:gdLst>
              <a:gd name="connsiteX0" fmla="*/ 0 w 1903325"/>
              <a:gd name="connsiteY0" fmla="*/ 114200 h 1141995"/>
              <a:gd name="connsiteX1" fmla="*/ 114200 w 1903325"/>
              <a:gd name="connsiteY1" fmla="*/ 0 h 1141995"/>
              <a:gd name="connsiteX2" fmla="*/ 1789126 w 1903325"/>
              <a:gd name="connsiteY2" fmla="*/ 0 h 1141995"/>
              <a:gd name="connsiteX3" fmla="*/ 1903326 w 1903325"/>
              <a:gd name="connsiteY3" fmla="*/ 114200 h 1141995"/>
              <a:gd name="connsiteX4" fmla="*/ 1903325 w 1903325"/>
              <a:gd name="connsiteY4" fmla="*/ 1027796 h 1141995"/>
              <a:gd name="connsiteX5" fmla="*/ 1789125 w 1903325"/>
              <a:gd name="connsiteY5" fmla="*/ 1141996 h 1141995"/>
              <a:gd name="connsiteX6" fmla="*/ 114200 w 1903325"/>
              <a:gd name="connsiteY6" fmla="*/ 1141995 h 1141995"/>
              <a:gd name="connsiteX7" fmla="*/ 0 w 1903325"/>
              <a:gd name="connsiteY7" fmla="*/ 1027795 h 1141995"/>
              <a:gd name="connsiteX8" fmla="*/ 0 w 1903325"/>
              <a:gd name="connsiteY8" fmla="*/ 114200 h 1141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3325" h="1141995">
                <a:moveTo>
                  <a:pt x="0" y="114200"/>
                </a:moveTo>
                <a:cubicBezTo>
                  <a:pt x="0" y="51129"/>
                  <a:pt x="51129" y="0"/>
                  <a:pt x="114200" y="0"/>
                </a:cubicBezTo>
                <a:lnTo>
                  <a:pt x="1789126" y="0"/>
                </a:lnTo>
                <a:cubicBezTo>
                  <a:pt x="1852197" y="0"/>
                  <a:pt x="1903326" y="51129"/>
                  <a:pt x="1903326" y="114200"/>
                </a:cubicBezTo>
                <a:cubicBezTo>
                  <a:pt x="1903326" y="418732"/>
                  <a:pt x="1903325" y="723264"/>
                  <a:pt x="1903325" y="1027796"/>
                </a:cubicBezTo>
                <a:cubicBezTo>
                  <a:pt x="1903325" y="1090867"/>
                  <a:pt x="1852196" y="1141996"/>
                  <a:pt x="1789125" y="1141996"/>
                </a:cubicBezTo>
                <a:lnTo>
                  <a:pt x="114200" y="1141995"/>
                </a:lnTo>
                <a:cubicBezTo>
                  <a:pt x="51129" y="1141995"/>
                  <a:pt x="0" y="1090866"/>
                  <a:pt x="0" y="1027795"/>
                </a:cubicBezTo>
                <a:lnTo>
                  <a:pt x="0" y="11420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888" tIns="124888" rIns="124888" bIns="124888" numCol="1" spcCol="1270" anchor="ctr" anchorCtr="0">
            <a:noAutofit/>
          </a:bodyPr>
          <a:lstStyle/>
          <a:p>
            <a:pPr lvl="0" algn="ctr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kern="1200" dirty="0" smtClean="0"/>
              <a:t>DSFOX</a:t>
            </a:r>
            <a:endParaRPr lang="ko-KR" altLang="en-US" kern="1200" dirty="0"/>
          </a:p>
        </p:txBody>
      </p:sp>
      <p:sp>
        <p:nvSpPr>
          <p:cNvPr id="20" name="자유형 19"/>
          <p:cNvSpPr/>
          <p:nvPr/>
        </p:nvSpPr>
        <p:spPr>
          <a:xfrm>
            <a:off x="7130007" y="4432688"/>
            <a:ext cx="1595355" cy="941198"/>
          </a:xfrm>
          <a:custGeom>
            <a:avLst/>
            <a:gdLst>
              <a:gd name="connsiteX0" fmla="*/ 0 w 1903325"/>
              <a:gd name="connsiteY0" fmla="*/ 114200 h 1141995"/>
              <a:gd name="connsiteX1" fmla="*/ 114200 w 1903325"/>
              <a:gd name="connsiteY1" fmla="*/ 0 h 1141995"/>
              <a:gd name="connsiteX2" fmla="*/ 1789126 w 1903325"/>
              <a:gd name="connsiteY2" fmla="*/ 0 h 1141995"/>
              <a:gd name="connsiteX3" fmla="*/ 1903326 w 1903325"/>
              <a:gd name="connsiteY3" fmla="*/ 114200 h 1141995"/>
              <a:gd name="connsiteX4" fmla="*/ 1903325 w 1903325"/>
              <a:gd name="connsiteY4" fmla="*/ 1027796 h 1141995"/>
              <a:gd name="connsiteX5" fmla="*/ 1789125 w 1903325"/>
              <a:gd name="connsiteY5" fmla="*/ 1141996 h 1141995"/>
              <a:gd name="connsiteX6" fmla="*/ 114200 w 1903325"/>
              <a:gd name="connsiteY6" fmla="*/ 1141995 h 1141995"/>
              <a:gd name="connsiteX7" fmla="*/ 0 w 1903325"/>
              <a:gd name="connsiteY7" fmla="*/ 1027795 h 1141995"/>
              <a:gd name="connsiteX8" fmla="*/ 0 w 1903325"/>
              <a:gd name="connsiteY8" fmla="*/ 114200 h 1141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3325" h="1141995">
                <a:moveTo>
                  <a:pt x="0" y="114200"/>
                </a:moveTo>
                <a:cubicBezTo>
                  <a:pt x="0" y="51129"/>
                  <a:pt x="51129" y="0"/>
                  <a:pt x="114200" y="0"/>
                </a:cubicBezTo>
                <a:lnTo>
                  <a:pt x="1789126" y="0"/>
                </a:lnTo>
                <a:cubicBezTo>
                  <a:pt x="1852197" y="0"/>
                  <a:pt x="1903326" y="51129"/>
                  <a:pt x="1903326" y="114200"/>
                </a:cubicBezTo>
                <a:cubicBezTo>
                  <a:pt x="1903326" y="418732"/>
                  <a:pt x="1903325" y="723264"/>
                  <a:pt x="1903325" y="1027796"/>
                </a:cubicBezTo>
                <a:cubicBezTo>
                  <a:pt x="1903325" y="1090867"/>
                  <a:pt x="1852196" y="1141996"/>
                  <a:pt x="1789125" y="1141996"/>
                </a:cubicBezTo>
                <a:lnTo>
                  <a:pt x="114200" y="1141995"/>
                </a:lnTo>
                <a:cubicBezTo>
                  <a:pt x="51129" y="1141995"/>
                  <a:pt x="0" y="1090866"/>
                  <a:pt x="0" y="1027795"/>
                </a:cubicBezTo>
                <a:lnTo>
                  <a:pt x="0" y="11420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888" tIns="124888" rIns="124888" bIns="124888" numCol="1" spcCol="1270" anchor="ctr" anchorCtr="0">
            <a:noAutofit/>
          </a:bodyPr>
          <a:lstStyle/>
          <a:p>
            <a:pPr lvl="0" algn="ctr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kern="1200" dirty="0" smtClean="0"/>
              <a:t>MAX31865</a:t>
            </a:r>
            <a:endParaRPr lang="ko-KR" altLang="en-US" kern="1200" dirty="0"/>
          </a:p>
        </p:txBody>
      </p:sp>
      <p:sp>
        <p:nvSpPr>
          <p:cNvPr id="12" name="자유형 11"/>
          <p:cNvSpPr/>
          <p:nvPr/>
        </p:nvSpPr>
        <p:spPr>
          <a:xfrm>
            <a:off x="4766345" y="2415816"/>
            <a:ext cx="1595355" cy="941198"/>
          </a:xfrm>
          <a:custGeom>
            <a:avLst/>
            <a:gdLst>
              <a:gd name="connsiteX0" fmla="*/ 0 w 1903325"/>
              <a:gd name="connsiteY0" fmla="*/ 114200 h 1141995"/>
              <a:gd name="connsiteX1" fmla="*/ 114200 w 1903325"/>
              <a:gd name="connsiteY1" fmla="*/ 0 h 1141995"/>
              <a:gd name="connsiteX2" fmla="*/ 1789126 w 1903325"/>
              <a:gd name="connsiteY2" fmla="*/ 0 h 1141995"/>
              <a:gd name="connsiteX3" fmla="*/ 1903326 w 1903325"/>
              <a:gd name="connsiteY3" fmla="*/ 114200 h 1141995"/>
              <a:gd name="connsiteX4" fmla="*/ 1903325 w 1903325"/>
              <a:gd name="connsiteY4" fmla="*/ 1027796 h 1141995"/>
              <a:gd name="connsiteX5" fmla="*/ 1789125 w 1903325"/>
              <a:gd name="connsiteY5" fmla="*/ 1141996 h 1141995"/>
              <a:gd name="connsiteX6" fmla="*/ 114200 w 1903325"/>
              <a:gd name="connsiteY6" fmla="*/ 1141995 h 1141995"/>
              <a:gd name="connsiteX7" fmla="*/ 0 w 1903325"/>
              <a:gd name="connsiteY7" fmla="*/ 1027795 h 1141995"/>
              <a:gd name="connsiteX8" fmla="*/ 0 w 1903325"/>
              <a:gd name="connsiteY8" fmla="*/ 114200 h 1141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3325" h="1141995">
                <a:moveTo>
                  <a:pt x="0" y="114200"/>
                </a:moveTo>
                <a:cubicBezTo>
                  <a:pt x="0" y="51129"/>
                  <a:pt x="51129" y="0"/>
                  <a:pt x="114200" y="0"/>
                </a:cubicBezTo>
                <a:lnTo>
                  <a:pt x="1789126" y="0"/>
                </a:lnTo>
                <a:cubicBezTo>
                  <a:pt x="1852197" y="0"/>
                  <a:pt x="1903326" y="51129"/>
                  <a:pt x="1903326" y="114200"/>
                </a:cubicBezTo>
                <a:cubicBezTo>
                  <a:pt x="1903326" y="418732"/>
                  <a:pt x="1903325" y="723264"/>
                  <a:pt x="1903325" y="1027796"/>
                </a:cubicBezTo>
                <a:cubicBezTo>
                  <a:pt x="1903325" y="1090867"/>
                  <a:pt x="1852196" y="1141996"/>
                  <a:pt x="1789125" y="1141996"/>
                </a:cubicBezTo>
                <a:lnTo>
                  <a:pt x="114200" y="1141995"/>
                </a:lnTo>
                <a:cubicBezTo>
                  <a:pt x="51129" y="1141995"/>
                  <a:pt x="0" y="1090866"/>
                  <a:pt x="0" y="1027795"/>
                </a:cubicBezTo>
                <a:lnTo>
                  <a:pt x="0" y="11420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888" tIns="124888" rIns="124888" bIns="124888" numCol="1" spcCol="1270" anchor="ctr" anchorCtr="0">
            <a:noAutofit/>
          </a:bodyPr>
          <a:lstStyle/>
          <a:p>
            <a:pPr lvl="0" algn="ctr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kern="1200" dirty="0" smtClean="0"/>
              <a:t>Relay1</a:t>
            </a:r>
          </a:p>
          <a:p>
            <a:pPr lvl="0" algn="ctr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kern="1200" dirty="0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2349665" y="2920178"/>
            <a:ext cx="2415397" cy="23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2349665" y="2957035"/>
            <a:ext cx="2449338" cy="1014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2350948" y="2943634"/>
            <a:ext cx="2413999" cy="2014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07158" y="26226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532806" y="321231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41201" y="375211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6360417" y="2718841"/>
            <a:ext cx="283778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6356515" y="2876855"/>
            <a:ext cx="2838453" cy="887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6333714" y="2993739"/>
            <a:ext cx="2871010" cy="1774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6360417" y="3131653"/>
            <a:ext cx="746122" cy="1642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6339568" y="4947817"/>
            <a:ext cx="805965" cy="2028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4765062" y="2920177"/>
            <a:ext cx="797677" cy="1340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V="1">
            <a:off x="5562739" y="2718842"/>
            <a:ext cx="797678" cy="20803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562739" y="2933580"/>
            <a:ext cx="797678" cy="194079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6372124" y="4151275"/>
            <a:ext cx="753312" cy="752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4765061" y="3957726"/>
            <a:ext cx="797677" cy="1340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V="1">
            <a:off x="5537886" y="3757357"/>
            <a:ext cx="797678" cy="208036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5576500" y="3963848"/>
            <a:ext cx="797678" cy="194079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4767013" y="4947817"/>
            <a:ext cx="797677" cy="1340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V="1">
            <a:off x="5564690" y="4746482"/>
            <a:ext cx="797678" cy="208036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5564690" y="4961220"/>
            <a:ext cx="797678" cy="194079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037597" y="1866871"/>
            <a:ext cx="1096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Control Signals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6" name="자유형 65"/>
          <p:cNvSpPr/>
          <p:nvPr/>
        </p:nvSpPr>
        <p:spPr>
          <a:xfrm>
            <a:off x="9188390" y="4432688"/>
            <a:ext cx="1595355" cy="941198"/>
          </a:xfrm>
          <a:custGeom>
            <a:avLst/>
            <a:gdLst>
              <a:gd name="connsiteX0" fmla="*/ 0 w 1903325"/>
              <a:gd name="connsiteY0" fmla="*/ 114200 h 1141995"/>
              <a:gd name="connsiteX1" fmla="*/ 114200 w 1903325"/>
              <a:gd name="connsiteY1" fmla="*/ 0 h 1141995"/>
              <a:gd name="connsiteX2" fmla="*/ 1789126 w 1903325"/>
              <a:gd name="connsiteY2" fmla="*/ 0 h 1141995"/>
              <a:gd name="connsiteX3" fmla="*/ 1903326 w 1903325"/>
              <a:gd name="connsiteY3" fmla="*/ 114200 h 1141995"/>
              <a:gd name="connsiteX4" fmla="*/ 1903325 w 1903325"/>
              <a:gd name="connsiteY4" fmla="*/ 1027796 h 1141995"/>
              <a:gd name="connsiteX5" fmla="*/ 1789125 w 1903325"/>
              <a:gd name="connsiteY5" fmla="*/ 1141996 h 1141995"/>
              <a:gd name="connsiteX6" fmla="*/ 114200 w 1903325"/>
              <a:gd name="connsiteY6" fmla="*/ 1141995 h 1141995"/>
              <a:gd name="connsiteX7" fmla="*/ 0 w 1903325"/>
              <a:gd name="connsiteY7" fmla="*/ 1027795 h 1141995"/>
              <a:gd name="connsiteX8" fmla="*/ 0 w 1903325"/>
              <a:gd name="connsiteY8" fmla="*/ 114200 h 1141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3325" h="1141995">
                <a:moveTo>
                  <a:pt x="0" y="114200"/>
                </a:moveTo>
                <a:cubicBezTo>
                  <a:pt x="0" y="51129"/>
                  <a:pt x="51129" y="0"/>
                  <a:pt x="114200" y="0"/>
                </a:cubicBezTo>
                <a:lnTo>
                  <a:pt x="1789126" y="0"/>
                </a:lnTo>
                <a:cubicBezTo>
                  <a:pt x="1852197" y="0"/>
                  <a:pt x="1903326" y="51129"/>
                  <a:pt x="1903326" y="114200"/>
                </a:cubicBezTo>
                <a:cubicBezTo>
                  <a:pt x="1903326" y="418732"/>
                  <a:pt x="1903325" y="723264"/>
                  <a:pt x="1903325" y="1027796"/>
                </a:cubicBezTo>
                <a:cubicBezTo>
                  <a:pt x="1903325" y="1090867"/>
                  <a:pt x="1852196" y="1141996"/>
                  <a:pt x="1789125" y="1141996"/>
                </a:cubicBezTo>
                <a:lnTo>
                  <a:pt x="114200" y="1141995"/>
                </a:lnTo>
                <a:cubicBezTo>
                  <a:pt x="51129" y="1141995"/>
                  <a:pt x="0" y="1090866"/>
                  <a:pt x="0" y="1027795"/>
                </a:cubicBezTo>
                <a:lnTo>
                  <a:pt x="0" y="11420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4888" tIns="124888" rIns="124888" bIns="124888" numCol="1" spcCol="1270" anchor="ctr" anchorCtr="0">
            <a:noAutofit/>
          </a:bodyPr>
          <a:lstStyle/>
          <a:p>
            <a:pPr lvl="0" algn="ctr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dirty="0" err="1" smtClean="0"/>
              <a:t>WiFi</a:t>
            </a:r>
            <a:r>
              <a:rPr lang="en-US" altLang="ko-KR" dirty="0" smtClean="0"/>
              <a:t> / BLE</a:t>
            </a:r>
            <a:endParaRPr lang="ko-KR" altLang="en-US" kern="1200" dirty="0"/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8725362" y="4897483"/>
            <a:ext cx="463028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952268" y="2626480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2"/>
                </a:solidFill>
              </a:rPr>
              <a:t>OFF</a:t>
            </a:r>
            <a:endParaRPr lang="ko-KR" altLang="en-US" sz="1200" dirty="0">
              <a:solidFill>
                <a:schemeClr val="bg2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67182" y="3651155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2"/>
                </a:solidFill>
              </a:rPr>
              <a:t>OFF</a:t>
            </a:r>
            <a:endParaRPr lang="ko-KR" altLang="en-US" sz="1200" dirty="0">
              <a:solidFill>
                <a:schemeClr val="bg2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975571" y="4631606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2"/>
                </a:solidFill>
              </a:rPr>
              <a:t>OFF</a:t>
            </a:r>
            <a:endParaRPr lang="ko-KR" altLang="en-US" sz="1200" dirty="0">
              <a:solidFill>
                <a:schemeClr val="bg2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968298" y="2939897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ON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980005" y="3981651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ON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990016" y="4980204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ON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405560" y="2050167"/>
            <a:ext cx="1141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/>
                </a:solidFill>
              </a:rPr>
              <a:t>Relay</a:t>
            </a:r>
            <a:r>
              <a:rPr lang="ko-KR" altLang="en-US" dirty="0">
                <a:solidFill>
                  <a:schemeClr val="bg2"/>
                </a:solidFill>
              </a:rPr>
              <a:t> </a:t>
            </a:r>
            <a:r>
              <a:rPr lang="en-US" altLang="ko-KR" dirty="0" smtClean="0">
                <a:solidFill>
                  <a:schemeClr val="bg2"/>
                </a:solidFill>
              </a:rPr>
              <a:t>OFF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281884" y="4081195"/>
            <a:ext cx="17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Relay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ON </a:t>
            </a:r>
            <a:r>
              <a:rPr lang="en-US" altLang="ko-KR" sz="1400" dirty="0" smtClean="0">
                <a:solidFill>
                  <a:srgbClr val="FF0000"/>
                </a:solidFill>
              </a:rPr>
              <a:t>(0.2 sec)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941645" y="2176159"/>
            <a:ext cx="187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/>
                </a:solidFill>
              </a:rPr>
              <a:t>Default Relay</a:t>
            </a:r>
            <a:r>
              <a:rPr lang="ko-KR" altLang="en-US" dirty="0" smtClean="0">
                <a:solidFill>
                  <a:schemeClr val="bg2"/>
                </a:solidFill>
              </a:rPr>
              <a:t> </a:t>
            </a:r>
            <a:r>
              <a:rPr lang="en-US" altLang="ko-KR" dirty="0" smtClean="0">
                <a:solidFill>
                  <a:schemeClr val="bg2"/>
                </a:solidFill>
              </a:rPr>
              <a:t>OFF</a:t>
            </a:r>
            <a:endParaRPr lang="ko-KR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564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TM04033919[[fn=회로]]</Template>
  <TotalTime>174</TotalTime>
  <Words>401</Words>
  <Application>Microsoft Office PowerPoint</Application>
  <PresentationFormat>와이드스크린</PresentationFormat>
  <Paragraphs>71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Trebuchet MS</vt:lpstr>
      <vt:lpstr>Tw Cen MT</vt:lpstr>
      <vt:lpstr>회로</vt:lpstr>
      <vt:lpstr>PT100 RTD 센서신호 분배기</vt:lpstr>
      <vt:lpstr>프로젝트 개요</vt:lpstr>
      <vt:lpstr>주요 구성 요소</vt:lpstr>
      <vt:lpstr>하드웨어 구성</vt:lpstr>
      <vt:lpstr>PowerPoint 프레젠테이션</vt:lpstr>
      <vt:lpstr>PowerPoint 프레젠테이션</vt:lpstr>
      <vt:lpstr>소프트웨어 구성</vt:lpstr>
      <vt:lpstr>Line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PT100 RTD 센서신호 분배</dc:title>
  <dc:creator>dahyun c</dc:creator>
  <cp:lastModifiedBy>join-jw100</cp:lastModifiedBy>
  <cp:revision>16</cp:revision>
  <cp:lastPrinted>2024-08-01T04:25:30Z</cp:lastPrinted>
  <dcterms:created xsi:type="dcterms:W3CDTF">2024-07-31T12:31:40Z</dcterms:created>
  <dcterms:modified xsi:type="dcterms:W3CDTF">2024-08-01T05:29:56Z</dcterms:modified>
</cp:coreProperties>
</file>