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3" r:id="rId19"/>
    <p:sldId id="276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05826" y="503159"/>
            <a:ext cx="3132348" cy="31323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5453"/>
            <a:ext cx="7772400" cy="1780108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Futura Md BT" panose="020B0602020204020303" pitchFamily="34" charset="0"/>
              </a:rPr>
              <a:t>Café’s Challenge </a:t>
            </a:r>
            <a:r>
              <a:rPr lang="en-US" b="1" u="sng" dirty="0" smtClean="0">
                <a:solidFill>
                  <a:srgbClr val="002060"/>
                </a:solidFill>
                <a:latin typeface="Futura Md BT" panose="020B0602020204020303" pitchFamily="34" charset="0"/>
              </a:rPr>
              <a:t>System</a:t>
            </a:r>
            <a:endParaRPr lang="id-ID" b="1" u="sng" dirty="0">
              <a:solidFill>
                <a:srgbClr val="002060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48697"/>
            <a:ext cx="6400800" cy="1473200"/>
          </a:xfrm>
        </p:spPr>
        <p:txBody>
          <a:bodyPr>
            <a:normAutofit/>
          </a:bodyPr>
          <a:lstStyle/>
          <a:p>
            <a:r>
              <a:rPr lang="id-ID" sz="2400" b="1" dirty="0"/>
              <a:t>Project </a:t>
            </a:r>
            <a:r>
              <a:rPr lang="en-US" sz="2400" b="1" dirty="0" smtClean="0"/>
              <a:t>Charter</a:t>
            </a:r>
            <a:endParaRPr lang="id-ID" sz="2400" b="1" dirty="0"/>
          </a:p>
        </p:txBody>
      </p:sp>
      <p:pic>
        <p:nvPicPr>
          <p:cNvPr id="1026" name="Picture 2" descr="C:\Users\User\Downloads\PngItem_7240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9173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/>
              <a:t>Work Plan</a:t>
            </a:r>
            <a:endParaRPr lang="id-ID" sz="5400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19026"/>
              </p:ext>
            </p:extLst>
          </p:nvPr>
        </p:nvGraphicFramePr>
        <p:xfrm>
          <a:off x="683568" y="2708920"/>
          <a:ext cx="7704856" cy="374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804"/>
                <a:gridCol w="5760203"/>
                <a:gridCol w="1271849"/>
              </a:tblGrid>
              <a:tr h="711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Task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Estimated Duration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Topic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Create Framework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PC Admin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Create Database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PC User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Smartphone User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Connecting All Platform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Write Papers Result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2 weeks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520" y="1844824"/>
            <a:ext cx="8650150" cy="4752527"/>
            <a:chOff x="-1981" y="0"/>
            <a:chExt cx="62705" cy="32258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-1981" y="0"/>
              <a:ext cx="62705" cy="32258"/>
            </a:xfrm>
            <a:prstGeom prst="rect">
              <a:avLst/>
            </a:prstGeom>
            <a:noFill/>
            <a:ln w="25400">
              <a:solidFill>
                <a:sysClr val="windowText" lastClr="000000">
                  <a:lumMod val="100000"/>
                  <a:lumOff val="0"/>
                </a:sys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4" name="Rounded Rectangle 3"/>
            <p:cNvSpPr>
              <a:spLocks noChangeArrowheads="1"/>
            </p:cNvSpPr>
            <p:nvPr/>
          </p:nvSpPr>
          <p:spPr bwMode="auto">
            <a:xfrm>
              <a:off x="29241" y="2762"/>
              <a:ext cx="7335" cy="3143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effectLst/>
                  <a:latin typeface="Futura Bk BT"/>
                  <a:ea typeface="ＭＳ 明朝"/>
                  <a:cs typeface="Times New Roman"/>
                </a:rPr>
                <a:t>CCS</a:t>
              </a:r>
              <a:endParaRPr lang="id-ID" dirty="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2571" y="10382"/>
              <a:ext cx="9049" cy="4953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Select Topic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13716" y="10382"/>
              <a:ext cx="11334" cy="5239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Create Framework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27813" y="10382"/>
              <a:ext cx="10096" cy="590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PC Admin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0576" y="10382"/>
              <a:ext cx="10859" cy="6572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Create Database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2095" y="22955"/>
              <a:ext cx="11144" cy="562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PC User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15144" y="22955"/>
              <a:ext cx="13523" cy="644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Smartphone User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30681" y="22955"/>
              <a:ext cx="12225" cy="552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Connecting All Platform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44443" y="23133"/>
              <a:ext cx="14954" cy="552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Write Papers Result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32766" y="5905"/>
              <a:ext cx="0" cy="2381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>
              <a:off x="6096" y="8382"/>
              <a:ext cx="51308" cy="0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>
              <a:off x="6191" y="8191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19526" y="8286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>
              <a:off x="32861" y="8191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>
              <a:off x="47053" y="8286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57435" y="8477"/>
              <a:ext cx="0" cy="12382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6191" y="20764"/>
              <a:ext cx="51212" cy="95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6286" y="20859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22955" y="20859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36576" y="20764"/>
              <a:ext cx="0" cy="2127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53405" y="20763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0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/>
              <a:t>Gantt Chart</a:t>
            </a:r>
            <a:endParaRPr lang="id-ID" sz="54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22718"/>
              </p:ext>
            </p:extLst>
          </p:nvPr>
        </p:nvGraphicFramePr>
        <p:xfrm>
          <a:off x="755576" y="2852936"/>
          <a:ext cx="7704854" cy="3483820"/>
        </p:xfrm>
        <a:graphic>
          <a:graphicData uri="http://schemas.openxmlformats.org/drawingml/2006/table">
            <a:tbl>
              <a:tblPr firstRow="1" firstCol="1" bandRow="1"/>
              <a:tblGrid>
                <a:gridCol w="2730936"/>
                <a:gridCol w="439141"/>
                <a:gridCol w="440143"/>
                <a:gridCol w="440143"/>
                <a:gridCol w="440143"/>
                <a:gridCol w="437135"/>
                <a:gridCol w="438138"/>
                <a:gridCol w="437135"/>
                <a:gridCol w="438138"/>
                <a:gridCol w="438138"/>
                <a:gridCol w="148385"/>
                <a:gridCol w="438138"/>
                <a:gridCol w="439141"/>
              </a:tblGrid>
              <a:tr h="299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 smtClean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Task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April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Mei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Juni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04875" algn="l"/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Select Topic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Create Framework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PC Admin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Create Database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PC User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Smartphone User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Connecting All Platform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Write Papers Result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—Pngtree—engineering project tools workshop processing_4770481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18967" r="18075" b="10986"/>
          <a:stretch/>
        </p:blipFill>
        <p:spPr bwMode="auto">
          <a:xfrm>
            <a:off x="683568" y="1628800"/>
            <a:ext cx="4391696" cy="48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"/>
          <p:cNvSpPr txBox="1">
            <a:spLocks/>
          </p:cNvSpPr>
          <p:nvPr/>
        </p:nvSpPr>
        <p:spPr>
          <a:xfrm>
            <a:off x="3027672" y="2161346"/>
            <a:ext cx="5310718" cy="37387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Symbol" pitchFamily="18" charset="2"/>
              <a:buNone/>
            </a:pPr>
            <a:r>
              <a:rPr lang="en-US" sz="7200" b="1" dirty="0"/>
              <a:t>4</a:t>
            </a:r>
            <a:r>
              <a:rPr lang="en-US" sz="7200" b="1" dirty="0" smtClean="0"/>
              <a:t>. </a:t>
            </a:r>
          </a:p>
          <a:p>
            <a:pPr marL="0" indent="0" algn="r">
              <a:buFont typeface="Symbol" pitchFamily="18" charset="2"/>
              <a:buNone/>
            </a:pPr>
            <a:r>
              <a:rPr lang="en-US" sz="7200" b="1" dirty="0" smtClean="0"/>
              <a:t>Project </a:t>
            </a:r>
          </a:p>
          <a:p>
            <a:pPr marL="0" indent="0" algn="r">
              <a:buFont typeface="Symbol" pitchFamily="18" charset="2"/>
              <a:buNone/>
            </a:pPr>
            <a:r>
              <a:rPr lang="en-US" sz="7200" b="1" dirty="0" smtClean="0"/>
              <a:t>Tool</a:t>
            </a:r>
            <a:endParaRPr lang="en-US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763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Project Man</a:t>
            </a:r>
            <a:r>
              <a:rPr lang="en-US" b="1" dirty="0"/>
              <a:t>a</a:t>
            </a:r>
            <a:r>
              <a:rPr lang="id-ID" b="1" dirty="0"/>
              <a:t>gement</a:t>
            </a:r>
            <a:r>
              <a:rPr lang="en-US" b="1" dirty="0"/>
              <a:t> Tool: </a:t>
            </a:r>
            <a:r>
              <a:rPr lang="en-US" sz="6000" b="1" u="sng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Asana</a:t>
            </a:r>
            <a:endParaRPr lang="id-ID" sz="6000" u="sng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581128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K</a:t>
            </a:r>
            <a:r>
              <a:rPr lang="en-US" sz="2400" dirty="0" smtClean="0"/>
              <a:t>ami </a:t>
            </a:r>
            <a:r>
              <a:rPr lang="en-US" sz="2400" dirty="0" err="1"/>
              <a:t>menggunakan</a:t>
            </a:r>
            <a:r>
              <a:rPr lang="en-US" sz="2400" dirty="0"/>
              <a:t> Asana </a:t>
            </a:r>
            <a:r>
              <a:rPr lang="en-US" sz="2400" dirty="0" err="1"/>
              <a:t>sebagai</a:t>
            </a:r>
            <a:r>
              <a:rPr lang="en-US" sz="2400" dirty="0"/>
              <a:t> project management. Kami </a:t>
            </a:r>
            <a:r>
              <a:rPr lang="en-US" sz="2400" dirty="0" err="1"/>
              <a:t>memilih</a:t>
            </a:r>
            <a:r>
              <a:rPr lang="en-US" sz="2400" dirty="0"/>
              <a:t> Asana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kami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memanage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project yang </a:t>
            </a:r>
            <a:r>
              <a:rPr lang="en-US" sz="2400" dirty="0" err="1"/>
              <a:t>akan</a:t>
            </a:r>
            <a:r>
              <a:rPr lang="en-US" sz="2400" dirty="0"/>
              <a:t> kami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kedepannya</a:t>
            </a:r>
            <a:r>
              <a:rPr lang="en-US" sz="2400" dirty="0"/>
              <a:t>.</a:t>
            </a:r>
            <a:endParaRPr lang="id-ID" sz="2400" dirty="0"/>
          </a:p>
        </p:txBody>
      </p:sp>
      <p:pic>
        <p:nvPicPr>
          <p:cNvPr id="10242" name="Picture 2" descr="C:\Users\User\Downloads\586ae70bb6fc1117b60b278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75" y="2352479"/>
            <a:ext cx="3425450" cy="23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</a:t>
            </a:r>
            <a:r>
              <a:rPr lang="en-US" dirty="0"/>
              <a:t>O</a:t>
            </a:r>
            <a:r>
              <a:rPr lang="en-US" dirty="0" smtClean="0"/>
              <a:t>ur Asana Work </a:t>
            </a:r>
            <a:r>
              <a:rPr lang="en-US" dirty="0"/>
              <a:t>P</a:t>
            </a:r>
            <a:r>
              <a:rPr lang="en-US" dirty="0" smtClean="0"/>
              <a:t>age</a:t>
            </a:r>
            <a:endParaRPr lang="id-ID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/>
          <a:stretch>
            <a:fillRect/>
          </a:stretch>
        </p:blipFill>
        <p:spPr bwMode="auto">
          <a:xfrm>
            <a:off x="395536" y="2492896"/>
            <a:ext cx="8600632" cy="4127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1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 Wireframe: </a:t>
            </a:r>
            <a:r>
              <a:rPr lang="en-US" sz="5400" b="1" u="sng" dirty="0" err="1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Balsamiq</a:t>
            </a:r>
            <a:r>
              <a:rPr lang="en-US" sz="5400" b="1" u="sng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Wireframes</a:t>
            </a:r>
            <a:endParaRPr lang="id-ID" dirty="0"/>
          </a:p>
        </p:txBody>
      </p:sp>
      <p:pic>
        <p:nvPicPr>
          <p:cNvPr id="11266" name="Picture 2" descr="C:\Users\User\Downloads\balsamiq-balsamiq-png-800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2564904"/>
            <a:ext cx="3377952" cy="25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509170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GUI, kami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balsamiq</a:t>
            </a:r>
            <a:r>
              <a:rPr lang="en-US" sz="2400" dirty="0"/>
              <a:t> </a:t>
            </a:r>
            <a:r>
              <a:rPr lang="en-US" sz="2400" dirty="0" smtClean="0"/>
              <a:t>Wireframes.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98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Semester 6\PPL\New folder\w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7" y="1613307"/>
            <a:ext cx="820236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484896" y="908720"/>
            <a:ext cx="4176464" cy="8640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3600" b="1" dirty="0" smtClean="0"/>
              <a:t>Our Wireframe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07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84896" y="908720"/>
            <a:ext cx="4176464" cy="8640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3600" b="1" dirty="0" smtClean="0"/>
              <a:t>Our Wireframe</a:t>
            </a:r>
            <a:endParaRPr lang="en-US" sz="3600" b="1" dirty="0" smtClean="0"/>
          </a:p>
        </p:txBody>
      </p:sp>
      <p:pic>
        <p:nvPicPr>
          <p:cNvPr id="2050" name="Picture 2" descr="D:\Kuliah\Semester 6\PPL\New folder\w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" y="1772816"/>
            <a:ext cx="897561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uliah\Semester 6\PPL\New folder\w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9" y="4259288"/>
            <a:ext cx="8920271" cy="24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3773"/>
            <a:ext cx="7772400" cy="4490454"/>
          </a:xfrm>
        </p:spPr>
        <p:txBody>
          <a:bodyPr anchor="ctr">
            <a:noAutofit/>
          </a:bodyPr>
          <a:lstStyle/>
          <a:p>
            <a:r>
              <a:rPr lang="en-US" sz="8000" dirty="0" err="1" smtClean="0">
                <a:ln w="19050">
                  <a:solidFill>
                    <a:sysClr val="windowText" lastClr="000000"/>
                  </a:solidFill>
                </a:ln>
              </a:rPr>
              <a:t>Terima</a:t>
            </a:r>
            <a:r>
              <a:rPr lang="en-US" sz="8000" dirty="0">
                <a:ln w="19050"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8000" dirty="0" err="1" smtClean="0">
                <a:ln w="19050">
                  <a:solidFill>
                    <a:sysClr val="windowText" lastClr="000000"/>
                  </a:solidFill>
                </a:ln>
              </a:rPr>
              <a:t>kasih</a:t>
            </a:r>
            <a:r>
              <a:rPr lang="en-US" sz="8000" dirty="0" smtClean="0">
                <a:ln w="19050">
                  <a:solidFill>
                    <a:sysClr val="windowText" lastClr="000000"/>
                  </a:solidFill>
                </a:ln>
              </a:rPr>
              <a:t> </a:t>
            </a:r>
            <a:br>
              <a:rPr lang="en-US" sz="8000" dirty="0" smtClean="0">
                <a:ln w="19050">
                  <a:solidFill>
                    <a:sysClr val="windowText" lastClr="000000"/>
                  </a:solidFill>
                </a:ln>
              </a:rPr>
            </a:br>
            <a:r>
              <a:rPr lang="en-US" sz="8000" dirty="0" err="1" smtClean="0">
                <a:ln w="19050">
                  <a:solidFill>
                    <a:sysClr val="windowText" lastClr="000000"/>
                  </a:solidFill>
                </a:ln>
              </a:rPr>
              <a:t>atas</a:t>
            </a:r>
            <a:r>
              <a:rPr lang="en-US" sz="8000" dirty="0" smtClean="0">
                <a:ln w="19050"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8000" dirty="0" err="1" smtClean="0">
                <a:ln w="19050">
                  <a:solidFill>
                    <a:sysClr val="windowText" lastClr="000000"/>
                  </a:solidFill>
                </a:ln>
              </a:rPr>
              <a:t>perhatiannya</a:t>
            </a:r>
            <a:r>
              <a:rPr lang="en-US" sz="8000" dirty="0" smtClean="0">
                <a:ln w="19050">
                  <a:solidFill>
                    <a:sysClr val="windowText" lastClr="000000"/>
                  </a:solidFill>
                </a:ln>
              </a:rPr>
              <a:t>~~~</a:t>
            </a:r>
            <a:endParaRPr lang="id-ID" sz="8000" dirty="0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2519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933" y="2636912"/>
            <a:ext cx="39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400" dirty="0"/>
              <a:t>Muhammad Syaiful </a:t>
            </a:r>
            <a:r>
              <a:rPr lang="id-ID" sz="2400" dirty="0" smtClean="0"/>
              <a:t>Islam</a:t>
            </a:r>
            <a:endParaRPr lang="en-US" sz="2400" dirty="0" smtClean="0"/>
          </a:p>
          <a:p>
            <a:pPr lvl="0" algn="r"/>
            <a:r>
              <a:rPr lang="id-ID" sz="2400" dirty="0" smtClean="0"/>
              <a:t>(A11.2018.11197</a:t>
            </a:r>
            <a:r>
              <a:rPr lang="id-ID" sz="2400" dirty="0"/>
              <a:t>)</a:t>
            </a:r>
          </a:p>
          <a:p>
            <a:pPr lvl="0"/>
            <a:r>
              <a:rPr lang="id-ID" sz="2400" dirty="0"/>
              <a:t>Gabriel Christoforus </a:t>
            </a:r>
            <a:endParaRPr lang="en-US" sz="2400" dirty="0" smtClean="0"/>
          </a:p>
          <a:p>
            <a:pPr lvl="0" algn="r"/>
            <a:r>
              <a:rPr lang="id-ID" sz="2400" dirty="0" smtClean="0"/>
              <a:t>(</a:t>
            </a:r>
            <a:r>
              <a:rPr lang="id-ID" sz="2400" dirty="0"/>
              <a:t>A11.2018.11180</a:t>
            </a:r>
            <a:r>
              <a:rPr lang="en-US" sz="2400" dirty="0"/>
              <a:t>)</a:t>
            </a:r>
            <a:endParaRPr lang="id-ID" sz="2400" dirty="0"/>
          </a:p>
          <a:p>
            <a:pPr lvl="0"/>
            <a:r>
              <a:rPr lang="id-ID" sz="2400" dirty="0"/>
              <a:t>Excel Oka Adhiyoso 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 lvl="0" algn="r"/>
            <a:r>
              <a:rPr lang="id-ID" sz="2400" dirty="0" smtClean="0"/>
              <a:t>(</a:t>
            </a:r>
            <a:r>
              <a:rPr lang="id-ID" sz="2400" dirty="0"/>
              <a:t>A11.2018.11421)</a:t>
            </a:r>
          </a:p>
          <a:p>
            <a:pPr lvl="0"/>
            <a:r>
              <a:rPr lang="en-US" sz="2400" dirty="0"/>
              <a:t>Arya Prima </a:t>
            </a:r>
            <a:r>
              <a:rPr lang="en-US" sz="2400" dirty="0" err="1"/>
              <a:t>Devara</a:t>
            </a:r>
            <a:r>
              <a:rPr lang="en-US" sz="2400" dirty="0"/>
              <a:t> </a:t>
            </a:r>
            <a:endParaRPr lang="en-US" sz="2400" dirty="0"/>
          </a:p>
          <a:p>
            <a:pPr lvl="0" algn="r"/>
            <a:r>
              <a:rPr lang="en-US" sz="2400" dirty="0" smtClean="0"/>
              <a:t>(</a:t>
            </a:r>
            <a:r>
              <a:rPr lang="en-US" sz="2400" dirty="0"/>
              <a:t>A11.2018.11555)</a:t>
            </a:r>
            <a:endParaRPr lang="id-ID" sz="2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61689" y="1046488"/>
            <a:ext cx="7848872" cy="15904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Our </a:t>
            </a:r>
            <a:r>
              <a:rPr lang="en-US" b="1" dirty="0" smtClean="0"/>
              <a:t>team members</a:t>
            </a:r>
            <a:r>
              <a:rPr lang="en-US" b="1" dirty="0" smtClean="0"/>
              <a:t>, </a:t>
            </a:r>
          </a:p>
          <a:p>
            <a:pPr marL="0" indent="0">
              <a:buNone/>
            </a:pPr>
            <a:r>
              <a:rPr lang="en-US" sz="3200" b="1" u="sng" dirty="0" smtClean="0"/>
              <a:t>Tim </a:t>
            </a:r>
            <a:r>
              <a:rPr lang="en-US" sz="3200" b="1" u="sng" dirty="0" err="1"/>
              <a:t>Pengembang</a:t>
            </a:r>
            <a:r>
              <a:rPr lang="en-US" sz="3200" b="1" u="sng" dirty="0"/>
              <a:t> CCS </a:t>
            </a:r>
            <a:r>
              <a:rPr lang="en-US" sz="3200" b="1" u="sng" dirty="0" smtClean="0"/>
              <a:t>UDINUS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sz="2800" b="1" u="sng" dirty="0" err="1" smtClean="0"/>
              <a:t>Kelompok</a:t>
            </a:r>
            <a:r>
              <a:rPr lang="en-US" sz="2800" b="1" u="sng" dirty="0" smtClean="0"/>
              <a:t> 8</a:t>
            </a:r>
            <a:r>
              <a:rPr lang="en-US" b="1" dirty="0" smtClean="0"/>
              <a:t>:</a:t>
            </a:r>
            <a:endParaRPr lang="en-US" sz="2800" b="1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04048" y="2636912"/>
            <a:ext cx="35505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Program </a:t>
            </a:r>
            <a:r>
              <a:rPr lang="en-US" sz="3200" b="1" dirty="0" err="1">
                <a:latin typeface="+mj-lt"/>
              </a:rPr>
              <a:t>Studi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Sarjana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Teknik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Informatika</a:t>
            </a:r>
            <a:endParaRPr lang="id-ID" sz="3200" dirty="0">
              <a:latin typeface="+mj-lt"/>
            </a:endParaRPr>
          </a:p>
          <a:p>
            <a:r>
              <a:rPr lang="en-US" sz="3200" b="1" dirty="0" err="1">
                <a:latin typeface="+mj-lt"/>
              </a:rPr>
              <a:t>Fakultas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Ilmu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Komputer</a:t>
            </a:r>
            <a:endParaRPr lang="id-ID" sz="3200" dirty="0">
              <a:latin typeface="+mj-lt"/>
            </a:endParaRPr>
          </a:p>
          <a:p>
            <a:r>
              <a:rPr lang="en-US" sz="3200" b="1" dirty="0" err="1">
                <a:latin typeface="+mj-lt"/>
              </a:rPr>
              <a:t>Universitas</a:t>
            </a:r>
            <a:r>
              <a:rPr lang="en-US" sz="3200" b="1" dirty="0">
                <a:latin typeface="+mj-lt"/>
              </a:rPr>
              <a:t> Dian </a:t>
            </a:r>
            <a:r>
              <a:rPr lang="en-US" sz="3200" b="1" dirty="0" err="1">
                <a:latin typeface="+mj-lt"/>
              </a:rPr>
              <a:t>Nuswantoro</a:t>
            </a:r>
            <a:endParaRPr lang="id-ID" sz="3200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2021</a:t>
            </a:r>
            <a:endParaRPr lang="id-ID" sz="3200" dirty="0">
              <a:latin typeface="+mj-lt"/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644008" y="2420888"/>
            <a:ext cx="3528392" cy="3263012"/>
          </a:xfrm>
          <a:prstGeom prst="bentConnector3">
            <a:avLst>
              <a:gd name="adj1" fmla="val -736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421730" y="2775121"/>
            <a:ext cx="3528392" cy="3263012"/>
          </a:xfrm>
          <a:prstGeom prst="bentConnector3">
            <a:avLst>
              <a:gd name="adj1" fmla="val -736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4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680" y="1912043"/>
            <a:ext cx="7688790" cy="43858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b="1" dirty="0"/>
              <a:t>Muhammad Syaiful Islam </a:t>
            </a:r>
            <a:r>
              <a:rPr lang="id-ID" sz="2400" dirty="0"/>
              <a:t>: </a:t>
            </a:r>
            <a:r>
              <a:rPr lang="id-ID" sz="2400" dirty="0" smtClean="0"/>
              <a:t>Sebagai </a:t>
            </a:r>
            <a:r>
              <a:rPr lang="id-ID" sz="2400" dirty="0"/>
              <a:t>Project Leader dan juga Sebagai UI Designer, juga membuat Project Scope Statement, Wireframe serta UI MockUp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b="1" dirty="0" smtClean="0"/>
              <a:t>Gabriel </a:t>
            </a:r>
            <a:r>
              <a:rPr lang="id-ID" sz="2400" b="1" dirty="0"/>
              <a:t>Christoforus </a:t>
            </a:r>
            <a:r>
              <a:rPr lang="id-ID" sz="2400" dirty="0"/>
              <a:t>: </a:t>
            </a:r>
            <a:r>
              <a:rPr lang="id-ID" sz="2400" dirty="0" smtClean="0"/>
              <a:t>Sebagai </a:t>
            </a:r>
            <a:r>
              <a:rPr lang="id-ID" sz="2400" dirty="0"/>
              <a:t>Business &amp; System Analyst, serta membuat WBS dan Project Management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b="1" dirty="0" smtClean="0"/>
              <a:t>Excel </a:t>
            </a:r>
            <a:r>
              <a:rPr lang="id-ID" sz="2400" b="1" dirty="0"/>
              <a:t>Oka Adhiyoso </a:t>
            </a:r>
            <a:r>
              <a:rPr lang="id-ID" sz="2400" dirty="0"/>
              <a:t>: </a:t>
            </a:r>
            <a:r>
              <a:rPr lang="id-ID" sz="2400" dirty="0" smtClean="0"/>
              <a:t>Sebagai </a:t>
            </a:r>
            <a:r>
              <a:rPr lang="id-ID" sz="2400" dirty="0"/>
              <a:t>Database Designer dan Back-End Programmer serta membuat Project Charter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b="1" dirty="0" smtClean="0"/>
              <a:t>Arya </a:t>
            </a:r>
            <a:r>
              <a:rPr lang="id-ID" sz="2400" b="1" dirty="0"/>
              <a:t>Prima Devara </a:t>
            </a:r>
            <a:r>
              <a:rPr lang="id-ID" sz="2400" dirty="0"/>
              <a:t>: </a:t>
            </a:r>
            <a:r>
              <a:rPr lang="id-ID" sz="2400" dirty="0" smtClean="0"/>
              <a:t>Membuat </a:t>
            </a:r>
            <a:r>
              <a:rPr lang="id-ID" sz="2400" dirty="0"/>
              <a:t>Gannt Chart,  dan juga sebagai Front-End Programmer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97435" y="1116831"/>
            <a:ext cx="7848872" cy="15904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4000" b="1" u="sng" dirty="0" err="1" smtClean="0"/>
              <a:t>Peran</a:t>
            </a:r>
            <a:r>
              <a:rPr lang="en-US" sz="4000" b="1" u="sng" dirty="0" smtClean="0"/>
              <a:t> &amp; </a:t>
            </a:r>
            <a:r>
              <a:rPr lang="en-US" sz="4000" b="1" u="sng" dirty="0" err="1" smtClean="0"/>
              <a:t>Pekerjaan</a:t>
            </a:r>
            <a:endParaRPr lang="en-US" sz="4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91206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924944"/>
            <a:ext cx="4203989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u="sng" dirty="0" err="1" smtClean="0"/>
              <a:t>Ruang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Lingkup</a:t>
            </a:r>
            <a:endParaRPr lang="en-US" sz="4000" u="sng" dirty="0" smtClean="0"/>
          </a:p>
          <a:p>
            <a:pPr marL="0" indent="0">
              <a:buNone/>
            </a:pPr>
            <a:r>
              <a:rPr lang="en-US" sz="6000" b="1" dirty="0" err="1" smtClean="0"/>
              <a:t>Apa</a:t>
            </a:r>
            <a:r>
              <a:rPr lang="en-US" sz="6000" b="1" dirty="0" smtClean="0"/>
              <a:t> yang kami </a:t>
            </a:r>
            <a:r>
              <a:rPr lang="en-US" sz="6000" b="1" dirty="0" err="1" smtClean="0"/>
              <a:t>buat</a:t>
            </a:r>
            <a:r>
              <a:rPr lang="en-US" sz="6000" b="1" dirty="0" smtClean="0"/>
              <a:t>?</a:t>
            </a:r>
            <a:endParaRPr lang="en-US" sz="40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utura Md BT" panose="020B0602020204020303" pitchFamily="34" charset="0"/>
              </a:rPr>
              <a:t>Project Scope Statement</a:t>
            </a:r>
            <a:endParaRPr lang="id-ID" sz="4800" dirty="0">
              <a:latin typeface="Futura Md BT" panose="020B0602020204020303" pitchFamily="34" charset="0"/>
            </a:endParaRPr>
          </a:p>
        </p:txBody>
      </p:sp>
      <p:pic>
        <p:nvPicPr>
          <p:cNvPr id="2050" name="Picture 2" descr="C:\Users\User\Downloads\thinking-220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861048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700808"/>
            <a:ext cx="32403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Café’s Challenge </a:t>
            </a:r>
            <a:r>
              <a:rPr lang="en-US" dirty="0" smtClean="0"/>
              <a:t>System,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sz="2400" b="1" dirty="0" smtClean="0"/>
              <a:t>CCS</a:t>
            </a:r>
            <a:r>
              <a:rPr lang="en-US" dirty="0" smtClean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dipasang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café. </a:t>
            </a:r>
            <a:r>
              <a:rPr lang="en-US" i="1" dirty="0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CCS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challenge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game master </a:t>
            </a:r>
            <a:r>
              <a:rPr lang="en-US" dirty="0"/>
              <a:t>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internet café)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café. 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463234" y="4869160"/>
            <a:ext cx="8217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Software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i="1" dirty="0" smtClean="0"/>
              <a:t>platform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café (yang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PC </a:t>
            </a:r>
            <a:r>
              <a:rPr lang="en-US" dirty="0" err="1" smtClean="0"/>
              <a:t>milik</a:t>
            </a:r>
            <a:r>
              <a:rPr lang="en-US" dirty="0" smtClean="0"/>
              <a:t> internet café,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game master </a:t>
            </a:r>
            <a:r>
              <a:rPr lang="en-US" dirty="0" err="1" smtClean="0"/>
              <a:t>tersendiri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PC admin internet café yang </a:t>
            </a:r>
            <a:r>
              <a:rPr lang="en-US" dirty="0" err="1" smtClean="0"/>
              <a:t>berintegrasi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admin café.</a:t>
            </a:r>
            <a:endParaRPr lang="id-ID" dirty="0"/>
          </a:p>
        </p:txBody>
      </p:sp>
      <p:pic>
        <p:nvPicPr>
          <p:cNvPr id="3074" name="Picture 2" descr="C:\Users\User\Downloads\24d9d4e5cb30e98cadbbc8fa3db88e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60" y="1943260"/>
            <a:ext cx="4893112" cy="23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3249" y="1451655"/>
            <a:ext cx="8415063" cy="5145697"/>
            <a:chOff x="0" y="0"/>
            <a:chExt cx="56388" cy="3448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5816" cy="34480"/>
            </a:xfrm>
            <a:prstGeom prst="rect">
              <a:avLst/>
            </a:prstGeom>
            <a:noFill/>
            <a:ln w="254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pic>
          <p:nvPicPr>
            <p:cNvPr id="4" name="Picture 3" descr="Person-Male-Light-ico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6" y="21336"/>
              <a:ext cx="7430" cy="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Office-Customer-Male-Light-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19" y="1333"/>
              <a:ext cx="8668" cy="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iPhone-ic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9" y="22479"/>
              <a:ext cx="5524" cy="5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omputer-ic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" y="4667"/>
              <a:ext cx="8001" cy="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omputer-ic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" y="6762"/>
              <a:ext cx="8001" cy="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76" y="10191"/>
              <a:ext cx="12382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b="1">
                  <a:effectLst/>
                  <a:latin typeface="Futura Bk BT"/>
                  <a:ea typeface="ＭＳ 明朝"/>
                  <a:cs typeface="Times New Roman"/>
                </a:rPr>
                <a:t>Admin Cafe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6478" y="14763"/>
              <a:ext cx="12382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Futura Bk BT"/>
                  <a:ea typeface="ＭＳ 明朝"/>
                  <a:cs typeface="Times New Roman"/>
                </a:rPr>
                <a:t>PC Admin Cafe</a:t>
              </a:r>
              <a:endParaRPr lang="id-ID" sz="1100" dirty="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 dirty="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8290" y="12668"/>
              <a:ext cx="12383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PC Cafe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27051" y="28003"/>
              <a:ext cx="15240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User’s Smartphone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41910" y="28956"/>
              <a:ext cx="14478" cy="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User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6576" y="24574"/>
              <a:ext cx="10572" cy="2477"/>
            </a:xfrm>
            <a:custGeom>
              <a:avLst/>
              <a:gdLst>
                <a:gd name="T0" fmla="*/ 1057275 w 1181100"/>
                <a:gd name="T1" fmla="*/ 0 h 87132"/>
                <a:gd name="T2" fmla="*/ 0 w 1181100"/>
                <a:gd name="T3" fmla="*/ 27072 h 871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1100" h="87132">
                  <a:moveTo>
                    <a:pt x="1181100" y="0"/>
                  </a:moveTo>
                  <a:cubicBezTo>
                    <a:pt x="782637" y="73818"/>
                    <a:pt x="384175" y="147637"/>
                    <a:pt x="0" y="9525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815" y="9429"/>
              <a:ext cx="3937" cy="11716"/>
            </a:xfrm>
            <a:custGeom>
              <a:avLst/>
              <a:gdLst>
                <a:gd name="T0" fmla="*/ 152400 w 393692"/>
                <a:gd name="T1" fmla="*/ 1171575 h 1171575"/>
                <a:gd name="T2" fmla="*/ 390525 w 393692"/>
                <a:gd name="T3" fmla="*/ 581025 h 1171575"/>
                <a:gd name="T4" fmla="*/ 0 w 393692"/>
                <a:gd name="T5" fmla="*/ 0 h 11715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3692" h="1171575">
                  <a:moveTo>
                    <a:pt x="152400" y="1171575"/>
                  </a:moveTo>
                  <a:cubicBezTo>
                    <a:pt x="284162" y="973931"/>
                    <a:pt x="415925" y="776287"/>
                    <a:pt x="390525" y="581025"/>
                  </a:cubicBezTo>
                  <a:cubicBezTo>
                    <a:pt x="365125" y="385763"/>
                    <a:pt x="141287" y="109537"/>
                    <a:pt x="0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431" y="8763"/>
              <a:ext cx="15526" cy="3191"/>
            </a:xfrm>
            <a:custGeom>
              <a:avLst/>
              <a:gdLst>
                <a:gd name="T0" fmla="*/ 1552575 w 1552575"/>
                <a:gd name="T1" fmla="*/ 121333 h 319160"/>
                <a:gd name="T2" fmla="*/ 771525 w 1552575"/>
                <a:gd name="T3" fmla="*/ 7033 h 319160"/>
                <a:gd name="T4" fmla="*/ 0 w 1552575"/>
                <a:gd name="T5" fmla="*/ 302308 h 3191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52575" h="319160">
                  <a:moveTo>
                    <a:pt x="1552575" y="121333"/>
                  </a:moveTo>
                  <a:cubicBezTo>
                    <a:pt x="1291431" y="49102"/>
                    <a:pt x="1030287" y="-23129"/>
                    <a:pt x="771525" y="7033"/>
                  </a:cubicBezTo>
                  <a:cubicBezTo>
                    <a:pt x="512763" y="37195"/>
                    <a:pt x="60325" y="400733"/>
                    <a:pt x="0" y="302308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383" y="17049"/>
              <a:ext cx="10954" cy="7144"/>
            </a:xfrm>
            <a:custGeom>
              <a:avLst/>
              <a:gdLst>
                <a:gd name="T0" fmla="*/ 1095375 w 1095375"/>
                <a:gd name="T1" fmla="*/ 714375 h 714375"/>
                <a:gd name="T2" fmla="*/ 314325 w 1095375"/>
                <a:gd name="T3" fmla="*/ 552450 h 714375"/>
                <a:gd name="T4" fmla="*/ 0 w 1095375"/>
                <a:gd name="T5" fmla="*/ 0 h 714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5375" h="714375">
                  <a:moveTo>
                    <a:pt x="1095375" y="714375"/>
                  </a:moveTo>
                  <a:cubicBezTo>
                    <a:pt x="796131" y="692943"/>
                    <a:pt x="496887" y="671512"/>
                    <a:pt x="314325" y="552450"/>
                  </a:cubicBezTo>
                  <a:cubicBezTo>
                    <a:pt x="131762" y="433387"/>
                    <a:pt x="160338" y="36513"/>
                    <a:pt x="0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001" y="6762"/>
              <a:ext cx="8858" cy="2763"/>
            </a:xfrm>
            <a:custGeom>
              <a:avLst/>
              <a:gdLst>
                <a:gd name="T0" fmla="*/ 0 w 885825"/>
                <a:gd name="T1" fmla="*/ 0 h 276225"/>
                <a:gd name="T2" fmla="*/ 638175 w 885825"/>
                <a:gd name="T3" fmla="*/ 57150 h 276225"/>
                <a:gd name="T4" fmla="*/ 885825 w 885825"/>
                <a:gd name="T5" fmla="*/ 276225 h 276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5825" h="276225">
                  <a:moveTo>
                    <a:pt x="0" y="0"/>
                  </a:moveTo>
                  <a:cubicBezTo>
                    <a:pt x="245269" y="5556"/>
                    <a:pt x="490538" y="11113"/>
                    <a:pt x="638175" y="57150"/>
                  </a:cubicBezTo>
                  <a:cubicBezTo>
                    <a:pt x="785812" y="103187"/>
                    <a:pt x="776287" y="238125"/>
                    <a:pt x="885825" y="276225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</p:grpSp>
      <p:pic>
        <p:nvPicPr>
          <p:cNvPr id="4098" name="Picture 2" descr="C:\Users\User\Downloads\kisspng-computer-icons-clip-art-shutter-stock-5b4c7d451961f5.3001659015317394611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623" y="4152400"/>
            <a:ext cx="2075612" cy="20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28420" y="836712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Mechanism Map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6896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611560" y="836712"/>
            <a:ext cx="6552728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2. </a:t>
            </a:r>
            <a:r>
              <a:rPr lang="en-US" sz="4000" u="sng" dirty="0" err="1" smtClean="0"/>
              <a:t>Deskripsi</a:t>
            </a:r>
            <a:r>
              <a:rPr lang="en-US" sz="4000" u="sng" dirty="0" smtClean="0"/>
              <a:t/>
            </a:r>
            <a:br>
              <a:rPr lang="en-US" sz="4000" u="sng" dirty="0" smtClean="0"/>
            </a:br>
            <a:r>
              <a:rPr lang="en-US" sz="4000" u="sng" dirty="0" err="1" smtClean="0"/>
              <a:t>Fungsionalitas</a:t>
            </a:r>
            <a:endParaRPr lang="en-US" sz="4000" u="sng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835696" y="2060848"/>
            <a:ext cx="6480720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</a:t>
            </a:r>
            <a:r>
              <a:rPr lang="en-US" b="1" dirty="0" err="1" smtClean="0"/>
              <a:t>fiturnya</a:t>
            </a:r>
            <a:r>
              <a:rPr lang="en-US" b="1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035" y="2920558"/>
            <a:ext cx="5365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Login </a:t>
            </a:r>
            <a:r>
              <a:rPr lang="en-US" sz="2400" dirty="0" err="1"/>
              <a:t>sebagai</a:t>
            </a:r>
            <a:r>
              <a:rPr lang="en-US" sz="2400" dirty="0"/>
              <a:t> admin / game master </a:t>
            </a:r>
            <a:r>
              <a:rPr lang="en-US" sz="2400" dirty="0" err="1"/>
              <a:t>dan</a:t>
            </a:r>
            <a:r>
              <a:rPr lang="en-US" sz="2400" dirty="0"/>
              <a:t> login </a:t>
            </a:r>
            <a:r>
              <a:rPr lang="en-US" sz="2400" dirty="0" err="1"/>
              <a:t>untuk</a:t>
            </a:r>
            <a:r>
              <a:rPr lang="en-US" sz="2400" dirty="0"/>
              <a:t> user / </a:t>
            </a:r>
            <a:r>
              <a:rPr lang="en-US" sz="2400" dirty="0" err="1"/>
              <a:t>pelanggan</a:t>
            </a:r>
            <a:r>
              <a:rPr lang="en-US" sz="2400" dirty="0"/>
              <a:t>;</a:t>
            </a:r>
            <a:endParaRPr lang="id-ID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user /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;</a:t>
            </a:r>
            <a:endParaRPr lang="id-ID" sz="2000" dirty="0"/>
          </a:p>
          <a:p>
            <a:pPr marL="342900" indent="-342900">
              <a:buFont typeface="+mj-lt"/>
              <a:buAutoNum type="alphaLcPeriod"/>
            </a:pPr>
            <a:endParaRPr lang="id-ID" dirty="0"/>
          </a:p>
        </p:txBody>
      </p:sp>
      <p:pic>
        <p:nvPicPr>
          <p:cNvPr id="10" name="Picture 2" descr="C:\Users\User\Downloads\6701_1385240922_gamesmasterlogo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14083" r="9499" b="11114"/>
          <a:stretch/>
        </p:blipFill>
        <p:spPr bwMode="auto">
          <a:xfrm>
            <a:off x="5831324" y="2060848"/>
            <a:ext cx="2665928" cy="19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5035" y="4489705"/>
            <a:ext cx="8138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challenge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dibagikan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user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PC admin;</a:t>
            </a:r>
            <a:endParaRPr lang="id-ID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 user yang </a:t>
            </a:r>
            <a:r>
              <a:rPr lang="en-US" sz="2400" dirty="0" err="1" smtClean="0"/>
              <a:t>terdaftar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pada</a:t>
            </a:r>
            <a:r>
              <a:rPr lang="en-US" sz="2400" dirty="0" smtClean="0"/>
              <a:t> PC admin;</a:t>
            </a: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38180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1089" y="1772816"/>
            <a:ext cx="45144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User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Admin </a:t>
            </a:r>
            <a:r>
              <a:rPr lang="en-US" sz="2000" dirty="0" err="1"/>
              <a:t>melalui</a:t>
            </a:r>
            <a:r>
              <a:rPr lang="en-US" sz="2000" dirty="0"/>
              <a:t>: PC café yang </a:t>
            </a:r>
            <a:r>
              <a:rPr lang="en-US" sz="2000" dirty="0" err="1"/>
              <a:t>dipakai</a:t>
            </a:r>
            <a:r>
              <a:rPr lang="en-US" sz="2000" dirty="0"/>
              <a:t> user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Smartphone;</a:t>
            </a:r>
            <a:endParaRPr lang="id-ID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Admin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user di PC admin;</a:t>
            </a: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sp>
        <p:nvSpPr>
          <p:cNvPr id="3" name="Rectangle 2"/>
          <p:cNvSpPr/>
          <p:nvPr/>
        </p:nvSpPr>
        <p:spPr>
          <a:xfrm>
            <a:off x="110272" y="4509120"/>
            <a:ext cx="8289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Penilaian</a:t>
            </a:r>
            <a:r>
              <a:rPr lang="en-US" sz="2000" dirty="0" smtClean="0"/>
              <a:t> admin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buktinya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tantangan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exp</a:t>
            </a:r>
            <a:r>
              <a:rPr lang="en-US" sz="2000" dirty="0" smtClean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Exp</a:t>
            </a:r>
            <a:r>
              <a:rPr lang="en-US" sz="2000" dirty="0" smtClean="0"/>
              <a:t> </a:t>
            </a:r>
            <a:r>
              <a:rPr lang="en-US" sz="2000" dirty="0" err="1" smtClean="0"/>
              <a:t>menaikkan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akun</a:t>
            </a:r>
            <a:r>
              <a:rPr lang="en-US" sz="2000" dirty="0" smtClean="0"/>
              <a:t> user;</a:t>
            </a:r>
            <a:endParaRPr lang="id-ID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dan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akunnya</a:t>
            </a:r>
            <a:r>
              <a:rPr lang="en-US" sz="2000" dirty="0" smtClean="0"/>
              <a:t> di PC user </a:t>
            </a:r>
            <a:r>
              <a:rPr lang="en-US" sz="2000" dirty="0" err="1" smtClean="0"/>
              <a:t>atau</a:t>
            </a:r>
            <a:r>
              <a:rPr lang="en-US" sz="2000" dirty="0" smtClean="0"/>
              <a:t> app Smartphone; </a:t>
            </a:r>
            <a:r>
              <a:rPr lang="en-US" sz="2000" dirty="0" err="1" smtClean="0"/>
              <a:t>dan</a:t>
            </a:r>
            <a:endParaRPr lang="id-ID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Admin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pencapaian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PC admin.</a:t>
            </a:r>
            <a:endParaRPr lang="id-ID" sz="2000" dirty="0"/>
          </a:p>
        </p:txBody>
      </p:sp>
      <p:pic>
        <p:nvPicPr>
          <p:cNvPr id="6148" name="Picture 4" descr="C:\Users\User\Downloads\77e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1619421"/>
            <a:ext cx="4131858" cy="27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pic>
        <p:nvPicPr>
          <p:cNvPr id="7170" name="Picture 2" descr="C:\Users\User\Downloads\PngItem_1887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20739"/>
            <a:ext cx="5148828" cy="321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2495766"/>
            <a:ext cx="5310718" cy="37387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7200" b="1" dirty="0" smtClean="0"/>
              <a:t>3. Schedule </a:t>
            </a:r>
            <a:r>
              <a:rPr lang="en-US" sz="6600" b="1" dirty="0" smtClean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7939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ustom 1">
      <a:majorFont>
        <a:latin typeface="Futura Condensed"/>
        <a:ea typeface=""/>
        <a:cs typeface=""/>
      </a:majorFont>
      <a:minorFont>
        <a:latin typeface="Futura Bk BT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567</TotalTime>
  <Words>530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Café’s Challenge System</vt:lpstr>
      <vt:lpstr>PowerPoint Presentation</vt:lpstr>
      <vt:lpstr>PowerPoint Presentation</vt:lpstr>
      <vt:lpstr>Project Scope Statement</vt:lpstr>
      <vt:lpstr>PowerPoint Presentation</vt:lpstr>
      <vt:lpstr>PowerPoint Presentation</vt:lpstr>
      <vt:lpstr>PowerPoint Presentation</vt:lpstr>
      <vt:lpstr>PowerPoint Presentation</vt:lpstr>
      <vt:lpstr>Work Breakdown Structure</vt:lpstr>
      <vt:lpstr>Work Plan</vt:lpstr>
      <vt:lpstr>PowerPoint Presentation</vt:lpstr>
      <vt:lpstr>Gantt Chart</vt:lpstr>
      <vt:lpstr>PowerPoint Presentation</vt:lpstr>
      <vt:lpstr>Project Management Tool: Asana</vt:lpstr>
      <vt:lpstr>Screenshot of Our Asana Work Page</vt:lpstr>
      <vt:lpstr>GUI Wireframe: Balsamiq Wireframes</vt:lpstr>
      <vt:lpstr>PowerPoint Presentation</vt:lpstr>
      <vt:lpstr>PowerPoint Presentation</vt:lpstr>
      <vt:lpstr>Terima kasih  atas perhatiannya~~~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Café’s Challenge System</dc:title>
  <dc:creator>User</dc:creator>
  <cp:lastModifiedBy>User</cp:lastModifiedBy>
  <cp:revision>20</cp:revision>
  <dcterms:created xsi:type="dcterms:W3CDTF">2021-04-21T18:46:23Z</dcterms:created>
  <dcterms:modified xsi:type="dcterms:W3CDTF">2021-04-22T04:16:44Z</dcterms:modified>
</cp:coreProperties>
</file>