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3" r:id="rId17"/>
    <p:sldId id="271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E9B-EE35-47F8-9994-FB8B80F93414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557E-56E1-4CB0-8FB7-55C3B8CC5C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E9B-EE35-47F8-9994-FB8B80F93414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557E-56E1-4CB0-8FB7-55C3B8CC5C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E9B-EE35-47F8-9994-FB8B80F93414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557E-56E1-4CB0-8FB7-55C3B8CC5C15}" type="slidenum">
              <a:rPr lang="id-ID" smtClean="0"/>
              <a:t>‹#›</a:t>
            </a:fld>
            <a:endParaRPr lang="id-ID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E9B-EE35-47F8-9994-FB8B80F93414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557E-56E1-4CB0-8FB7-55C3B8CC5C15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E9B-EE35-47F8-9994-FB8B80F93414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557E-56E1-4CB0-8FB7-55C3B8CC5C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E9B-EE35-47F8-9994-FB8B80F93414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557E-56E1-4CB0-8FB7-55C3B8CC5C15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E9B-EE35-47F8-9994-FB8B80F93414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557E-56E1-4CB0-8FB7-55C3B8CC5C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E9B-EE35-47F8-9994-FB8B80F93414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557E-56E1-4CB0-8FB7-55C3B8CC5C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E9B-EE35-47F8-9994-FB8B80F93414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557E-56E1-4CB0-8FB7-55C3B8CC5C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E9B-EE35-47F8-9994-FB8B80F93414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557E-56E1-4CB0-8FB7-55C3B8CC5C15}" type="slidenum">
              <a:rPr lang="id-ID" smtClean="0"/>
              <a:t>‹#›</a:t>
            </a:fld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AE9B-EE35-47F8-9994-FB8B80F93414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557E-56E1-4CB0-8FB7-55C3B8CC5C15}" type="slidenum">
              <a:rPr lang="id-ID" smtClean="0"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121AE9B-EE35-47F8-9994-FB8B80F93414}" type="datetimeFigureOut">
              <a:rPr lang="id-ID" smtClean="0"/>
              <a:t>22/04/2021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2B9557E-56E1-4CB0-8FB7-55C3B8CC5C15}" type="slidenum">
              <a:rPr lang="id-ID" smtClean="0"/>
              <a:t>‹#›</a:t>
            </a:fld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005826" y="503159"/>
            <a:ext cx="3132348" cy="3132348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5453"/>
            <a:ext cx="7772400" cy="1780108"/>
          </a:xfrm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latin typeface="Futura Md BT" panose="020B0602020204020303" pitchFamily="34" charset="0"/>
              </a:rPr>
              <a:t>Café’s Challenge </a:t>
            </a:r>
            <a:r>
              <a:rPr lang="en-US" b="1" u="sng" dirty="0" smtClean="0">
                <a:solidFill>
                  <a:srgbClr val="002060"/>
                </a:solidFill>
                <a:latin typeface="Futura Md BT" panose="020B0602020204020303" pitchFamily="34" charset="0"/>
              </a:rPr>
              <a:t>System</a:t>
            </a:r>
            <a:endParaRPr lang="id-ID" b="1" u="sng" dirty="0">
              <a:solidFill>
                <a:srgbClr val="002060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48697"/>
            <a:ext cx="6400800" cy="1473200"/>
          </a:xfrm>
        </p:spPr>
        <p:txBody>
          <a:bodyPr>
            <a:normAutofit/>
          </a:bodyPr>
          <a:lstStyle/>
          <a:p>
            <a:r>
              <a:rPr lang="id-ID" sz="2400" b="1" dirty="0"/>
              <a:t>Project </a:t>
            </a:r>
            <a:r>
              <a:rPr lang="en-US" sz="2400" b="1" dirty="0" smtClean="0"/>
              <a:t>Charter</a:t>
            </a:r>
            <a:endParaRPr lang="id-ID" sz="2400" b="1" dirty="0"/>
          </a:p>
        </p:txBody>
      </p:sp>
      <p:pic>
        <p:nvPicPr>
          <p:cNvPr id="1026" name="Picture 2" descr="C:\Users\User\Downloads\PngItem_7240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29173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75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 smtClean="0"/>
              <a:t>Gantt Chart</a:t>
            </a:r>
            <a:endParaRPr lang="id-ID" sz="5400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22718"/>
              </p:ext>
            </p:extLst>
          </p:nvPr>
        </p:nvGraphicFramePr>
        <p:xfrm>
          <a:off x="755576" y="2852936"/>
          <a:ext cx="7704854" cy="3483820"/>
        </p:xfrm>
        <a:graphic>
          <a:graphicData uri="http://schemas.openxmlformats.org/drawingml/2006/table">
            <a:tbl>
              <a:tblPr firstRow="1" firstCol="1" bandRow="1"/>
              <a:tblGrid>
                <a:gridCol w="2730936"/>
                <a:gridCol w="439141"/>
                <a:gridCol w="440143"/>
                <a:gridCol w="440143"/>
                <a:gridCol w="440143"/>
                <a:gridCol w="437135"/>
                <a:gridCol w="438138"/>
                <a:gridCol w="437135"/>
                <a:gridCol w="438138"/>
                <a:gridCol w="438138"/>
                <a:gridCol w="148385"/>
                <a:gridCol w="438138"/>
                <a:gridCol w="439141"/>
              </a:tblGrid>
              <a:tr h="2993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 smtClean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Task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April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Mei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Juni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71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904875" algn="l"/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Select Topic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71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Create Framework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71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PC Admin Coding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71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Create Database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4472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PC User Coding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Smartphone User Coding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Connecting All Platform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3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Write Papers Result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1800" dirty="0">
                          <a:effectLst/>
                          <a:latin typeface="Futura Bk BT"/>
                          <a:ea typeface="ＭＳ 明朝"/>
                          <a:cs typeface="Times New Roman"/>
                        </a:rPr>
                        <a:t> </a:t>
                      </a:r>
                      <a:endParaRPr lang="id-ID" sz="16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6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User\Downloads\—Pngtree—engineering project tools workshop processing_4770481 (1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7" t="18967" r="18075" b="10986"/>
          <a:stretch/>
        </p:blipFill>
        <p:spPr bwMode="auto">
          <a:xfrm>
            <a:off x="683568" y="1628800"/>
            <a:ext cx="4391696" cy="480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1"/>
          <p:cNvSpPr txBox="1">
            <a:spLocks/>
          </p:cNvSpPr>
          <p:nvPr/>
        </p:nvSpPr>
        <p:spPr>
          <a:xfrm>
            <a:off x="3027672" y="2161346"/>
            <a:ext cx="5310718" cy="373872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Symbol" pitchFamily="18" charset="2"/>
              <a:buNone/>
            </a:pPr>
            <a:r>
              <a:rPr lang="en-US" sz="7200" b="1" dirty="0"/>
              <a:t>4</a:t>
            </a:r>
            <a:r>
              <a:rPr lang="en-US" sz="7200" b="1" dirty="0" smtClean="0"/>
              <a:t>. </a:t>
            </a:r>
          </a:p>
          <a:p>
            <a:pPr marL="0" indent="0" algn="r">
              <a:buFont typeface="Symbol" pitchFamily="18" charset="2"/>
              <a:buNone/>
            </a:pPr>
            <a:r>
              <a:rPr lang="en-US" sz="7200" b="1" dirty="0" smtClean="0"/>
              <a:t>Project </a:t>
            </a:r>
          </a:p>
          <a:p>
            <a:pPr marL="0" indent="0" algn="r">
              <a:buFont typeface="Symbol" pitchFamily="18" charset="2"/>
              <a:buNone/>
            </a:pPr>
            <a:r>
              <a:rPr lang="en-US" sz="7200" b="1" dirty="0" smtClean="0"/>
              <a:t>Tool</a:t>
            </a:r>
            <a:endParaRPr lang="en-US" sz="6600" b="1" dirty="0" smtClean="0"/>
          </a:p>
        </p:txBody>
      </p:sp>
    </p:spTree>
    <p:extLst>
      <p:ext uri="{BB962C8B-B14F-4D97-AF65-F5344CB8AC3E}">
        <p14:creationId xmlns:p14="http://schemas.microsoft.com/office/powerpoint/2010/main" val="276324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Project Man</a:t>
            </a:r>
            <a:r>
              <a:rPr lang="en-US" b="1" dirty="0"/>
              <a:t>a</a:t>
            </a:r>
            <a:r>
              <a:rPr lang="id-ID" b="1" dirty="0"/>
              <a:t>gement</a:t>
            </a:r>
            <a:r>
              <a:rPr lang="en-US" b="1" dirty="0"/>
              <a:t> Tool: </a:t>
            </a:r>
            <a:r>
              <a:rPr lang="en-US" sz="6000" b="1" u="sng" dirty="0" smtClean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Asana</a:t>
            </a:r>
            <a:endParaRPr lang="id-ID" sz="6000" u="sng" dirty="0">
              <a:ln w="28575"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4581128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K</a:t>
            </a:r>
            <a:r>
              <a:rPr lang="en-US" sz="2400" dirty="0" smtClean="0"/>
              <a:t>ami </a:t>
            </a:r>
            <a:r>
              <a:rPr lang="en-US" sz="2400" dirty="0" err="1"/>
              <a:t>menggunakan</a:t>
            </a:r>
            <a:r>
              <a:rPr lang="en-US" sz="2400" dirty="0"/>
              <a:t> Asana </a:t>
            </a:r>
            <a:r>
              <a:rPr lang="en-US" sz="2400" dirty="0" err="1"/>
              <a:t>sebagai</a:t>
            </a:r>
            <a:r>
              <a:rPr lang="en-US" sz="2400" dirty="0"/>
              <a:t> project management. Kami </a:t>
            </a:r>
            <a:r>
              <a:rPr lang="en-US" sz="2400" dirty="0" err="1"/>
              <a:t>memilih</a:t>
            </a:r>
            <a:r>
              <a:rPr lang="en-US" sz="2400" dirty="0"/>
              <a:t> Asana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tersedia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kami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memanage</a:t>
            </a:r>
            <a:r>
              <a:rPr lang="en-US" sz="2400" dirty="0"/>
              <a:t> </a:t>
            </a:r>
            <a:r>
              <a:rPr lang="en-US" sz="2400" dirty="0" err="1"/>
              <a:t>pembagian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mengerjakan</a:t>
            </a:r>
            <a:r>
              <a:rPr lang="en-US" sz="2400" dirty="0"/>
              <a:t> project yang </a:t>
            </a:r>
            <a:r>
              <a:rPr lang="en-US" sz="2400" dirty="0" err="1"/>
              <a:t>akan</a:t>
            </a:r>
            <a:r>
              <a:rPr lang="en-US" sz="2400" dirty="0"/>
              <a:t> kami </a:t>
            </a:r>
            <a:r>
              <a:rPr lang="en-US" sz="2400" dirty="0" err="1"/>
              <a:t>kerjakan</a:t>
            </a:r>
            <a:r>
              <a:rPr lang="en-US" sz="2400" dirty="0"/>
              <a:t> </a:t>
            </a:r>
            <a:r>
              <a:rPr lang="en-US" sz="2400" dirty="0" err="1"/>
              <a:t>kedepannya</a:t>
            </a:r>
            <a:r>
              <a:rPr lang="en-US" sz="2400" dirty="0"/>
              <a:t>.</a:t>
            </a:r>
            <a:endParaRPr lang="id-ID" sz="2400" dirty="0"/>
          </a:p>
        </p:txBody>
      </p:sp>
      <p:pic>
        <p:nvPicPr>
          <p:cNvPr id="10242" name="Picture 2" descr="C:\Users\User\Downloads\586ae70bb6fc1117b60b278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275" y="2352479"/>
            <a:ext cx="3425450" cy="236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5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of </a:t>
            </a:r>
            <a:r>
              <a:rPr lang="en-US" dirty="0"/>
              <a:t>O</a:t>
            </a:r>
            <a:r>
              <a:rPr lang="en-US" dirty="0" smtClean="0"/>
              <a:t>ur Asana Work </a:t>
            </a:r>
            <a:r>
              <a:rPr lang="en-US" dirty="0"/>
              <a:t>P</a:t>
            </a:r>
            <a:r>
              <a:rPr lang="en-US" dirty="0" smtClean="0"/>
              <a:t>age</a:t>
            </a:r>
            <a:endParaRPr lang="id-ID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"/>
          <a:stretch>
            <a:fillRect/>
          </a:stretch>
        </p:blipFill>
        <p:spPr bwMode="auto">
          <a:xfrm>
            <a:off x="395536" y="2492896"/>
            <a:ext cx="8600632" cy="4127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01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 Wireframe: </a:t>
            </a:r>
            <a:r>
              <a:rPr lang="en-US" sz="5400" b="1" u="sng" dirty="0" err="1" smtClean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Balsamiq</a:t>
            </a:r>
            <a:r>
              <a:rPr lang="en-US" sz="5400" b="1" u="sng" dirty="0" smtClean="0">
                <a:ln w="28575"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Wireframes</a:t>
            </a:r>
            <a:endParaRPr lang="id-ID" dirty="0"/>
          </a:p>
        </p:txBody>
      </p:sp>
      <p:pic>
        <p:nvPicPr>
          <p:cNvPr id="11266" name="Picture 2" descr="C:\Users\User\Downloads\balsamiq-balsamiq-png-800_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024" y="2564904"/>
            <a:ext cx="3377952" cy="253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5091700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perancangan</a:t>
            </a:r>
            <a:r>
              <a:rPr lang="en-US" sz="2400" dirty="0" smtClean="0"/>
              <a:t> GUI, kami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balsamiq</a:t>
            </a:r>
            <a:r>
              <a:rPr lang="en-US" sz="2400" dirty="0"/>
              <a:t> </a:t>
            </a:r>
            <a:r>
              <a:rPr lang="en-US" sz="2400" dirty="0" smtClean="0"/>
              <a:t>Wireframes.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perancangan</a:t>
            </a:r>
            <a:r>
              <a:rPr lang="en-US" sz="2400" dirty="0" smtClean="0"/>
              <a:t> project </a:t>
            </a:r>
            <a:r>
              <a:rPr lang="en-US" sz="2400" dirty="0" err="1" smtClean="0"/>
              <a:t>ini</a:t>
            </a:r>
            <a:r>
              <a:rPr lang="en-US" sz="2400" dirty="0" smtClean="0"/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9987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Kuliah\Semester 6\PPL\New folder\w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17" y="1613307"/>
            <a:ext cx="8202366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"/>
          <p:cNvSpPr txBox="1">
            <a:spLocks/>
          </p:cNvSpPr>
          <p:nvPr/>
        </p:nvSpPr>
        <p:spPr>
          <a:xfrm>
            <a:off x="484896" y="908720"/>
            <a:ext cx="4176464" cy="86409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3600" b="1" dirty="0" smtClean="0"/>
              <a:t>Our Wireframe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007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484896" y="908720"/>
            <a:ext cx="4176464" cy="86409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3600" b="1" dirty="0" smtClean="0"/>
              <a:t>Our Wireframe</a:t>
            </a:r>
            <a:endParaRPr lang="en-US" sz="3600" b="1" dirty="0" smtClean="0"/>
          </a:p>
        </p:txBody>
      </p:sp>
      <p:pic>
        <p:nvPicPr>
          <p:cNvPr id="2050" name="Picture 2" descr="D:\Kuliah\Semester 6\PPL\New folder\w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1" y="1772816"/>
            <a:ext cx="897561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Kuliah\Semester 6\PPL\New folder\wr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39" y="4259288"/>
            <a:ext cx="8920271" cy="249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0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Thank you for listening~~~</a:t>
            </a:r>
            <a:endParaRPr lang="id-ID" sz="4800" dirty="0"/>
          </a:p>
        </p:txBody>
      </p:sp>
      <p:sp>
        <p:nvSpPr>
          <p:cNvPr id="3" name="Rectangle 2"/>
          <p:cNvSpPr/>
          <p:nvPr/>
        </p:nvSpPr>
        <p:spPr>
          <a:xfrm>
            <a:off x="796411" y="3212976"/>
            <a:ext cx="77768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sz="2800" dirty="0"/>
              <a:t>Muhammad Syaiful Islam </a:t>
            </a:r>
            <a:r>
              <a:rPr lang="en-US" sz="2800" dirty="0" smtClean="0"/>
              <a:t>	</a:t>
            </a:r>
            <a:r>
              <a:rPr lang="id-ID" sz="2800" dirty="0" smtClean="0"/>
              <a:t>(</a:t>
            </a:r>
            <a:r>
              <a:rPr lang="id-ID" sz="2800" dirty="0"/>
              <a:t>A11.2018.11197)</a:t>
            </a:r>
          </a:p>
          <a:p>
            <a:pPr lvl="0"/>
            <a:r>
              <a:rPr lang="id-ID" sz="2800" dirty="0"/>
              <a:t>Gabriel Christoforus </a:t>
            </a:r>
            <a:r>
              <a:rPr lang="en-US" sz="2800" dirty="0" smtClean="0"/>
              <a:t>		</a:t>
            </a:r>
            <a:r>
              <a:rPr lang="id-ID" sz="2800" dirty="0" smtClean="0"/>
              <a:t>(</a:t>
            </a:r>
            <a:r>
              <a:rPr lang="id-ID" sz="2800" dirty="0"/>
              <a:t>A11.2018.11180</a:t>
            </a:r>
            <a:r>
              <a:rPr lang="en-US" sz="2800" dirty="0"/>
              <a:t>)</a:t>
            </a:r>
            <a:endParaRPr lang="id-ID" sz="2800" dirty="0"/>
          </a:p>
          <a:p>
            <a:pPr lvl="0"/>
            <a:r>
              <a:rPr lang="id-ID" sz="2800" dirty="0"/>
              <a:t>Excel Oka Adhiyoso </a:t>
            </a:r>
            <a:r>
              <a:rPr lang="en-US" sz="2800" dirty="0" smtClean="0"/>
              <a:t>		</a:t>
            </a:r>
            <a:r>
              <a:rPr lang="id-ID" sz="2800" dirty="0" smtClean="0"/>
              <a:t>(</a:t>
            </a:r>
            <a:r>
              <a:rPr lang="id-ID" sz="2800" dirty="0"/>
              <a:t>A11.2018.11421)</a:t>
            </a:r>
          </a:p>
          <a:p>
            <a:pPr lvl="0"/>
            <a:r>
              <a:rPr lang="en-US" sz="2800" dirty="0"/>
              <a:t>Arya Prima </a:t>
            </a:r>
            <a:r>
              <a:rPr lang="en-US" sz="2800" dirty="0" err="1"/>
              <a:t>Devara</a:t>
            </a:r>
            <a:r>
              <a:rPr lang="en-US" sz="2800" dirty="0"/>
              <a:t> </a:t>
            </a:r>
            <a:r>
              <a:rPr lang="en-US" sz="2800" dirty="0" smtClean="0"/>
              <a:t>		(</a:t>
            </a:r>
            <a:r>
              <a:rPr lang="en-US" sz="2800" dirty="0"/>
              <a:t>A11.2018.11555)</a:t>
            </a:r>
            <a:endParaRPr lang="id-ID" sz="280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47564" y="1850512"/>
            <a:ext cx="7848872" cy="345069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4400" b="1" dirty="0" smtClean="0"/>
              <a:t>Our </a:t>
            </a:r>
            <a:br>
              <a:rPr lang="en-US" sz="4400" b="1" dirty="0" smtClean="0"/>
            </a:br>
            <a:r>
              <a:rPr lang="en-US" sz="4400" b="1" dirty="0" smtClean="0"/>
              <a:t>team members</a:t>
            </a:r>
            <a:r>
              <a:rPr lang="en-US" sz="4400" b="1" dirty="0" smtClean="0"/>
              <a:t>: </a:t>
            </a:r>
            <a:r>
              <a:rPr lang="en-US" sz="4400" b="1" dirty="0" err="1" smtClean="0"/>
              <a:t>Kelompok</a:t>
            </a:r>
            <a:r>
              <a:rPr lang="en-US" sz="4400" b="1" dirty="0" smtClean="0"/>
              <a:t> 8</a:t>
            </a:r>
            <a:endParaRPr lang="en-US" sz="48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1700808" y="5110152"/>
            <a:ext cx="57423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Program </a:t>
            </a:r>
            <a:r>
              <a:rPr lang="en-US" sz="2400" b="1" dirty="0" err="1"/>
              <a:t>Studi</a:t>
            </a:r>
            <a:r>
              <a:rPr lang="en-US" sz="2400" b="1" dirty="0"/>
              <a:t> </a:t>
            </a:r>
            <a:r>
              <a:rPr lang="en-US" sz="2400" b="1" dirty="0" err="1"/>
              <a:t>Sarjana</a:t>
            </a:r>
            <a:r>
              <a:rPr lang="en-US" sz="2400" b="1" dirty="0"/>
              <a:t> </a:t>
            </a:r>
            <a:r>
              <a:rPr lang="en-US" sz="2400" b="1" dirty="0" err="1"/>
              <a:t>Teknik</a:t>
            </a:r>
            <a:r>
              <a:rPr lang="en-US" sz="2400" b="1" dirty="0"/>
              <a:t> </a:t>
            </a:r>
            <a:r>
              <a:rPr lang="en-US" sz="2400" b="1" dirty="0" err="1"/>
              <a:t>Informatika</a:t>
            </a:r>
            <a:endParaRPr lang="id-ID" sz="2400" dirty="0"/>
          </a:p>
          <a:p>
            <a:pPr algn="ctr"/>
            <a:r>
              <a:rPr lang="en-US" sz="2400" b="1" dirty="0" err="1"/>
              <a:t>Fakultas</a:t>
            </a:r>
            <a:r>
              <a:rPr lang="en-US" sz="2400" b="1" dirty="0"/>
              <a:t> </a:t>
            </a:r>
            <a:r>
              <a:rPr lang="en-US" sz="2400" b="1" dirty="0" err="1"/>
              <a:t>Ilmu</a:t>
            </a:r>
            <a:r>
              <a:rPr lang="en-US" sz="2400" b="1" dirty="0"/>
              <a:t> </a:t>
            </a:r>
            <a:r>
              <a:rPr lang="en-US" sz="2400" b="1" dirty="0" err="1"/>
              <a:t>Komputer</a:t>
            </a:r>
            <a:endParaRPr lang="id-ID" sz="2400" dirty="0"/>
          </a:p>
          <a:p>
            <a:pPr algn="ctr"/>
            <a:r>
              <a:rPr lang="en-US" sz="2400" b="1" dirty="0" err="1"/>
              <a:t>Universitas</a:t>
            </a:r>
            <a:r>
              <a:rPr lang="en-US" sz="2400" b="1" dirty="0"/>
              <a:t> Dian </a:t>
            </a:r>
            <a:r>
              <a:rPr lang="en-US" sz="2400" b="1" dirty="0" err="1"/>
              <a:t>Nuswantoro</a:t>
            </a:r>
            <a:endParaRPr lang="id-ID" sz="2400" dirty="0"/>
          </a:p>
          <a:p>
            <a:pPr algn="ctr"/>
            <a:r>
              <a:rPr lang="en-US" sz="2400" b="1" dirty="0"/>
              <a:t>2021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6752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2924944"/>
            <a:ext cx="4203989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1. </a:t>
            </a:r>
            <a:r>
              <a:rPr lang="en-US" sz="4000" u="sng" dirty="0" err="1" smtClean="0"/>
              <a:t>Ruang</a:t>
            </a:r>
            <a:r>
              <a:rPr lang="en-US" sz="4000" u="sng" dirty="0" smtClean="0"/>
              <a:t> </a:t>
            </a:r>
            <a:r>
              <a:rPr lang="en-US" sz="4000" u="sng" dirty="0" err="1" smtClean="0"/>
              <a:t>Lingkup</a:t>
            </a:r>
            <a:endParaRPr lang="en-US" sz="4000" u="sng" dirty="0" smtClean="0"/>
          </a:p>
          <a:p>
            <a:pPr marL="0" indent="0">
              <a:buNone/>
            </a:pPr>
            <a:r>
              <a:rPr lang="en-US" sz="6000" b="1" dirty="0" err="1" smtClean="0"/>
              <a:t>Apa</a:t>
            </a:r>
            <a:r>
              <a:rPr lang="en-US" sz="6000" b="1" dirty="0" smtClean="0"/>
              <a:t> yang kami </a:t>
            </a:r>
            <a:r>
              <a:rPr lang="en-US" sz="6000" b="1" dirty="0" err="1" smtClean="0"/>
              <a:t>buat</a:t>
            </a:r>
            <a:r>
              <a:rPr lang="en-US" sz="6000" b="1" dirty="0" smtClean="0"/>
              <a:t>?</a:t>
            </a:r>
            <a:endParaRPr lang="en-US" sz="40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Futura Md BT" panose="020B0602020204020303" pitchFamily="34" charset="0"/>
              </a:rPr>
              <a:t>Project Scope Statement</a:t>
            </a:r>
            <a:endParaRPr lang="id-ID" sz="4800" dirty="0">
              <a:latin typeface="Futura Md BT" panose="020B0602020204020303" pitchFamily="34" charset="0"/>
            </a:endParaRPr>
          </a:p>
        </p:txBody>
      </p:sp>
      <p:pic>
        <p:nvPicPr>
          <p:cNvPr id="2050" name="Picture 2" descr="C:\Users\User\Downloads\thinking-220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48880"/>
            <a:ext cx="3861048" cy="38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1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700808"/>
            <a:ext cx="32403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Café’s Challenge </a:t>
            </a:r>
            <a:r>
              <a:rPr lang="en-US" dirty="0" smtClean="0"/>
              <a:t>System,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disingkat</a:t>
            </a:r>
            <a:r>
              <a:rPr lang="en-US" dirty="0"/>
              <a:t> </a:t>
            </a:r>
            <a:r>
              <a:rPr lang="en-US" sz="2400" b="1" dirty="0" smtClean="0"/>
              <a:t>CCS</a:t>
            </a:r>
            <a:r>
              <a:rPr lang="en-US" dirty="0" smtClean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dipasang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internet café. </a:t>
            </a:r>
            <a:r>
              <a:rPr lang="en-US" i="1" dirty="0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CCS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/>
              <a:t>challenge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i="1" dirty="0"/>
              <a:t>game master </a:t>
            </a:r>
            <a:r>
              <a:rPr lang="en-US" dirty="0"/>
              <a:t>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internet café)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café. 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463234" y="4869160"/>
            <a:ext cx="82175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Software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i="1" dirty="0" smtClean="0"/>
              <a:t>platform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café (yang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mendaftar</a:t>
            </a:r>
            <a:r>
              <a:rPr lang="en-US" dirty="0" smtClean="0"/>
              <a:t>), </a:t>
            </a:r>
            <a:r>
              <a:rPr lang="en-US" dirty="0" err="1" smtClean="0"/>
              <a:t>yaitu</a:t>
            </a:r>
            <a:r>
              <a:rPr lang="en-US" dirty="0" smtClean="0"/>
              <a:t> smartphone </a:t>
            </a:r>
            <a:r>
              <a:rPr lang="en-US" dirty="0" err="1" smtClean="0"/>
              <a:t>dan</a:t>
            </a:r>
            <a:r>
              <a:rPr lang="en-US" dirty="0" smtClean="0"/>
              <a:t> PC </a:t>
            </a:r>
            <a:r>
              <a:rPr lang="en-US" dirty="0" err="1" smtClean="0"/>
              <a:t>milik</a:t>
            </a:r>
            <a:r>
              <a:rPr lang="en-US" dirty="0" smtClean="0"/>
              <a:t> internet café,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game master </a:t>
            </a:r>
            <a:r>
              <a:rPr lang="en-US" dirty="0" err="1" smtClean="0"/>
              <a:t>tersendiri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PC admin internet café yang </a:t>
            </a:r>
            <a:r>
              <a:rPr lang="en-US" dirty="0" err="1" smtClean="0"/>
              <a:t>berintegrasi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admin café.</a:t>
            </a:r>
            <a:endParaRPr lang="id-ID" dirty="0"/>
          </a:p>
        </p:txBody>
      </p:sp>
      <p:pic>
        <p:nvPicPr>
          <p:cNvPr id="3074" name="Picture 2" descr="C:\Users\User\Downloads\24d9d4e5cb30e98cadbbc8fa3db88e4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360" y="1943260"/>
            <a:ext cx="4893112" cy="237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33249" y="1451655"/>
            <a:ext cx="8415063" cy="5145697"/>
            <a:chOff x="0" y="0"/>
            <a:chExt cx="56388" cy="34480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55816" cy="34480"/>
            </a:xfrm>
            <a:prstGeom prst="rect">
              <a:avLst/>
            </a:prstGeom>
            <a:noFill/>
            <a:ln w="2540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id-ID"/>
            </a:p>
          </p:txBody>
        </p:sp>
        <p:pic>
          <p:nvPicPr>
            <p:cNvPr id="4" name="Picture 3" descr="Person-Male-Light-ico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86" y="21336"/>
              <a:ext cx="7430" cy="7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Office-Customer-Male-Light-ico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19" y="1333"/>
              <a:ext cx="8668" cy="8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iPhone-ic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9" y="22479"/>
              <a:ext cx="5524" cy="5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Computer-ico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" y="4667"/>
              <a:ext cx="8001" cy="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Computer-ico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97" y="6762"/>
              <a:ext cx="8001" cy="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476" y="10191"/>
              <a:ext cx="12382" cy="3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b="1">
                  <a:effectLst/>
                  <a:latin typeface="Futura Bk BT"/>
                  <a:ea typeface="ＭＳ 明朝"/>
                  <a:cs typeface="Times New Roman"/>
                </a:rPr>
                <a:t>Admin Cafe</a:t>
              </a:r>
              <a:endParaRPr lang="id-ID" sz="1100">
                <a:effectLst/>
                <a:latin typeface="Calibri"/>
                <a:ea typeface="ＭＳ 明朝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b="1">
                  <a:effectLst/>
                  <a:latin typeface="Futura Bk BT"/>
                  <a:ea typeface="ＭＳ 明朝"/>
                  <a:cs typeface="Times New Roman"/>
                </a:rPr>
                <a:t> </a:t>
              </a:r>
              <a:endParaRPr lang="id-ID" sz="1100">
                <a:effectLst/>
                <a:latin typeface="Calibri"/>
                <a:ea typeface="ＭＳ 明朝"/>
                <a:cs typeface="Times New Roman"/>
              </a:endParaRPr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6478" y="14763"/>
              <a:ext cx="12382" cy="3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 dirty="0">
                  <a:effectLst/>
                  <a:latin typeface="Futura Bk BT"/>
                  <a:ea typeface="ＭＳ 明朝"/>
                  <a:cs typeface="Times New Roman"/>
                </a:rPr>
                <a:t>PC Admin Cafe</a:t>
              </a:r>
              <a:endParaRPr lang="id-ID" sz="1100" dirty="0">
                <a:effectLst/>
                <a:latin typeface="Calibri"/>
                <a:ea typeface="ＭＳ 明朝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 dirty="0">
                  <a:effectLst/>
                  <a:latin typeface="Futura Bk BT"/>
                  <a:ea typeface="ＭＳ 明朝"/>
                  <a:cs typeface="Times New Roman"/>
                </a:rPr>
                <a:t> </a:t>
              </a:r>
              <a:endParaRPr lang="id-ID" sz="1100" dirty="0">
                <a:effectLst/>
                <a:latin typeface="Calibri"/>
                <a:ea typeface="ＭＳ 明朝"/>
                <a:cs typeface="Times New Roman"/>
              </a:endParaRPr>
            </a:p>
          </p:txBody>
        </p:sp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38290" y="12668"/>
              <a:ext cx="12383" cy="3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>
                  <a:effectLst/>
                  <a:latin typeface="Futura Bk BT"/>
                  <a:ea typeface="ＭＳ 明朝"/>
                  <a:cs typeface="Times New Roman"/>
                </a:rPr>
                <a:t>PC Cafe</a:t>
              </a:r>
              <a:endParaRPr lang="id-ID" sz="1100">
                <a:effectLst/>
                <a:latin typeface="Calibri"/>
                <a:ea typeface="ＭＳ 明朝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>
                  <a:effectLst/>
                  <a:latin typeface="Futura Bk BT"/>
                  <a:ea typeface="ＭＳ 明朝"/>
                  <a:cs typeface="Times New Roman"/>
                </a:rPr>
                <a:t> </a:t>
              </a:r>
              <a:endParaRPr lang="id-ID" sz="1100">
                <a:effectLst/>
                <a:latin typeface="Calibri"/>
                <a:ea typeface="ＭＳ 明朝"/>
                <a:cs typeface="Times New Roman"/>
              </a:endParaRPr>
            </a:p>
          </p:txBody>
        </p: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27051" y="28003"/>
              <a:ext cx="15240" cy="3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>
                  <a:effectLst/>
                  <a:latin typeface="Futura Bk BT"/>
                  <a:ea typeface="ＭＳ 明朝"/>
                  <a:cs typeface="Times New Roman"/>
                </a:rPr>
                <a:t>User’s Smartphone</a:t>
              </a:r>
              <a:endParaRPr lang="id-ID" sz="1100">
                <a:effectLst/>
                <a:latin typeface="Calibri"/>
                <a:ea typeface="ＭＳ 明朝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>
                  <a:effectLst/>
                  <a:latin typeface="Futura Bk BT"/>
                  <a:ea typeface="ＭＳ 明朝"/>
                  <a:cs typeface="Times New Roman"/>
                </a:rPr>
                <a:t> </a:t>
              </a:r>
              <a:endParaRPr lang="id-ID" sz="1100">
                <a:effectLst/>
                <a:latin typeface="Calibri"/>
                <a:ea typeface="ＭＳ 明朝"/>
                <a:cs typeface="Times New Roman"/>
              </a:endParaRPr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41910" y="28956"/>
              <a:ext cx="14478" cy="3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>
                  <a:effectLst/>
                  <a:latin typeface="Futura Bk BT"/>
                  <a:ea typeface="ＭＳ 明朝"/>
                  <a:cs typeface="Times New Roman"/>
                </a:rPr>
                <a:t>User</a:t>
              </a:r>
              <a:endParaRPr lang="id-ID" sz="1100">
                <a:effectLst/>
                <a:latin typeface="Calibri"/>
                <a:ea typeface="ＭＳ 明朝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>
                  <a:effectLst/>
                  <a:latin typeface="Futura Bk BT"/>
                  <a:ea typeface="ＭＳ 明朝"/>
                  <a:cs typeface="Times New Roman"/>
                </a:rPr>
                <a:t> </a:t>
              </a:r>
              <a:endParaRPr lang="id-ID" sz="1100">
                <a:effectLst/>
                <a:latin typeface="Calibri"/>
                <a:ea typeface="ＭＳ 明朝"/>
                <a:cs typeface="Times New Roman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6576" y="24574"/>
              <a:ext cx="10572" cy="2477"/>
            </a:xfrm>
            <a:custGeom>
              <a:avLst/>
              <a:gdLst>
                <a:gd name="T0" fmla="*/ 1057275 w 1181100"/>
                <a:gd name="T1" fmla="*/ 0 h 87132"/>
                <a:gd name="T2" fmla="*/ 0 w 1181100"/>
                <a:gd name="T3" fmla="*/ 27072 h 871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81100" h="87132">
                  <a:moveTo>
                    <a:pt x="1181100" y="0"/>
                  </a:moveTo>
                  <a:cubicBezTo>
                    <a:pt x="782637" y="73818"/>
                    <a:pt x="384175" y="147637"/>
                    <a:pt x="0" y="9525"/>
                  </a:cubicBezTo>
                </a:path>
              </a:pathLst>
            </a:custGeom>
            <a:noFill/>
            <a:ln w="25400">
              <a:solidFill>
                <a:schemeClr val="accent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id-ID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7815" y="9429"/>
              <a:ext cx="3937" cy="11716"/>
            </a:xfrm>
            <a:custGeom>
              <a:avLst/>
              <a:gdLst>
                <a:gd name="T0" fmla="*/ 152400 w 393692"/>
                <a:gd name="T1" fmla="*/ 1171575 h 1171575"/>
                <a:gd name="T2" fmla="*/ 390525 w 393692"/>
                <a:gd name="T3" fmla="*/ 581025 h 1171575"/>
                <a:gd name="T4" fmla="*/ 0 w 393692"/>
                <a:gd name="T5" fmla="*/ 0 h 11715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93692" h="1171575">
                  <a:moveTo>
                    <a:pt x="152400" y="1171575"/>
                  </a:moveTo>
                  <a:cubicBezTo>
                    <a:pt x="284162" y="973931"/>
                    <a:pt x="415925" y="776287"/>
                    <a:pt x="390525" y="581025"/>
                  </a:cubicBezTo>
                  <a:cubicBezTo>
                    <a:pt x="365125" y="385763"/>
                    <a:pt x="141287" y="109537"/>
                    <a:pt x="0" y="0"/>
                  </a:cubicBezTo>
                </a:path>
              </a:pathLst>
            </a:custGeom>
            <a:noFill/>
            <a:ln w="25400">
              <a:solidFill>
                <a:schemeClr val="accent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id-ID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5431" y="8763"/>
              <a:ext cx="15526" cy="3191"/>
            </a:xfrm>
            <a:custGeom>
              <a:avLst/>
              <a:gdLst>
                <a:gd name="T0" fmla="*/ 1552575 w 1552575"/>
                <a:gd name="T1" fmla="*/ 121333 h 319160"/>
                <a:gd name="T2" fmla="*/ 771525 w 1552575"/>
                <a:gd name="T3" fmla="*/ 7033 h 319160"/>
                <a:gd name="T4" fmla="*/ 0 w 1552575"/>
                <a:gd name="T5" fmla="*/ 302308 h 3191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52575" h="319160">
                  <a:moveTo>
                    <a:pt x="1552575" y="121333"/>
                  </a:moveTo>
                  <a:cubicBezTo>
                    <a:pt x="1291431" y="49102"/>
                    <a:pt x="1030287" y="-23129"/>
                    <a:pt x="771525" y="7033"/>
                  </a:cubicBezTo>
                  <a:cubicBezTo>
                    <a:pt x="512763" y="37195"/>
                    <a:pt x="60325" y="400733"/>
                    <a:pt x="0" y="302308"/>
                  </a:cubicBezTo>
                </a:path>
              </a:pathLst>
            </a:custGeom>
            <a:noFill/>
            <a:ln w="25400">
              <a:solidFill>
                <a:schemeClr val="accent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id-ID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2383" y="17049"/>
              <a:ext cx="10954" cy="7144"/>
            </a:xfrm>
            <a:custGeom>
              <a:avLst/>
              <a:gdLst>
                <a:gd name="T0" fmla="*/ 1095375 w 1095375"/>
                <a:gd name="T1" fmla="*/ 714375 h 714375"/>
                <a:gd name="T2" fmla="*/ 314325 w 1095375"/>
                <a:gd name="T3" fmla="*/ 552450 h 714375"/>
                <a:gd name="T4" fmla="*/ 0 w 1095375"/>
                <a:gd name="T5" fmla="*/ 0 h 7143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5375" h="714375">
                  <a:moveTo>
                    <a:pt x="1095375" y="714375"/>
                  </a:moveTo>
                  <a:cubicBezTo>
                    <a:pt x="796131" y="692943"/>
                    <a:pt x="496887" y="671512"/>
                    <a:pt x="314325" y="552450"/>
                  </a:cubicBezTo>
                  <a:cubicBezTo>
                    <a:pt x="131762" y="433387"/>
                    <a:pt x="160338" y="36513"/>
                    <a:pt x="0" y="0"/>
                  </a:cubicBezTo>
                </a:path>
              </a:pathLst>
            </a:custGeom>
            <a:noFill/>
            <a:ln w="25400">
              <a:solidFill>
                <a:schemeClr val="accent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id-ID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0001" y="6762"/>
              <a:ext cx="8858" cy="2763"/>
            </a:xfrm>
            <a:custGeom>
              <a:avLst/>
              <a:gdLst>
                <a:gd name="T0" fmla="*/ 0 w 885825"/>
                <a:gd name="T1" fmla="*/ 0 h 276225"/>
                <a:gd name="T2" fmla="*/ 638175 w 885825"/>
                <a:gd name="T3" fmla="*/ 57150 h 276225"/>
                <a:gd name="T4" fmla="*/ 885825 w 885825"/>
                <a:gd name="T5" fmla="*/ 276225 h 2762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85825" h="276225">
                  <a:moveTo>
                    <a:pt x="0" y="0"/>
                  </a:moveTo>
                  <a:cubicBezTo>
                    <a:pt x="245269" y="5556"/>
                    <a:pt x="490538" y="11113"/>
                    <a:pt x="638175" y="57150"/>
                  </a:cubicBezTo>
                  <a:cubicBezTo>
                    <a:pt x="785812" y="103187"/>
                    <a:pt x="776287" y="238125"/>
                    <a:pt x="885825" y="276225"/>
                  </a:cubicBezTo>
                </a:path>
              </a:pathLst>
            </a:custGeom>
            <a:noFill/>
            <a:ln w="25400">
              <a:solidFill>
                <a:schemeClr val="accent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id-ID"/>
            </a:p>
          </p:txBody>
        </p:sp>
      </p:grpSp>
      <p:pic>
        <p:nvPicPr>
          <p:cNvPr id="4098" name="Picture 2" descr="C:\Users\User\Downloads\kisspng-computer-icons-clip-art-shutter-stock-5b4c7d451961f5.30016590153173946110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623" y="4152400"/>
            <a:ext cx="2075612" cy="205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728420" y="836712"/>
            <a:ext cx="2419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Mechanism Map</a:t>
            </a:r>
            <a:endParaRPr lang="en-US" sz="2400" u="sng" dirty="0" smtClean="0"/>
          </a:p>
        </p:txBody>
      </p:sp>
    </p:spTree>
    <p:extLst>
      <p:ext uri="{BB962C8B-B14F-4D97-AF65-F5344CB8AC3E}">
        <p14:creationId xmlns:p14="http://schemas.microsoft.com/office/powerpoint/2010/main" val="268962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611560" y="836712"/>
            <a:ext cx="6552728" cy="345069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/>
              <a:t>2. </a:t>
            </a:r>
            <a:r>
              <a:rPr lang="en-US" sz="4000" u="sng" dirty="0" err="1" smtClean="0"/>
              <a:t>Deskripsi</a:t>
            </a:r>
            <a:r>
              <a:rPr lang="en-US" sz="4000" u="sng" dirty="0" smtClean="0"/>
              <a:t/>
            </a:r>
            <a:br>
              <a:rPr lang="en-US" sz="4000" u="sng" dirty="0" smtClean="0"/>
            </a:br>
            <a:r>
              <a:rPr lang="en-US" sz="4000" u="sng" dirty="0" err="1" smtClean="0"/>
              <a:t>Fungsionalitas</a:t>
            </a:r>
            <a:endParaRPr lang="en-US" sz="4000" u="sng" dirty="0" smtClean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835696" y="2060848"/>
            <a:ext cx="6480720" cy="345069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b="1" dirty="0" err="1"/>
              <a:t>a</a:t>
            </a:r>
            <a:r>
              <a:rPr lang="en-US" b="1" dirty="0" err="1" smtClean="0"/>
              <a:t>pa</a:t>
            </a:r>
            <a:r>
              <a:rPr lang="en-US" b="1" dirty="0" smtClean="0"/>
              <a:t> </a:t>
            </a:r>
            <a:r>
              <a:rPr lang="en-US" b="1" dirty="0" err="1" smtClean="0"/>
              <a:t>saja</a:t>
            </a:r>
            <a:r>
              <a:rPr lang="en-US" b="1" dirty="0" smtClean="0"/>
              <a:t> </a:t>
            </a:r>
            <a:r>
              <a:rPr lang="en-US" b="1" dirty="0" err="1" smtClean="0"/>
              <a:t>fiturnya</a:t>
            </a:r>
            <a:r>
              <a:rPr lang="en-US" b="1" dirty="0" smtClean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035" y="2920558"/>
            <a:ext cx="53650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Login </a:t>
            </a:r>
            <a:r>
              <a:rPr lang="en-US" sz="2400" dirty="0" err="1"/>
              <a:t>sebagai</a:t>
            </a:r>
            <a:r>
              <a:rPr lang="en-US" sz="2400" dirty="0"/>
              <a:t> admin / game master </a:t>
            </a:r>
            <a:r>
              <a:rPr lang="en-US" sz="2400" dirty="0" err="1"/>
              <a:t>dan</a:t>
            </a:r>
            <a:r>
              <a:rPr lang="en-US" sz="2400" dirty="0"/>
              <a:t> login </a:t>
            </a:r>
            <a:r>
              <a:rPr lang="en-US" sz="2400" dirty="0" err="1"/>
              <a:t>untuk</a:t>
            </a:r>
            <a:r>
              <a:rPr lang="en-US" sz="2400" dirty="0"/>
              <a:t> user / </a:t>
            </a:r>
            <a:r>
              <a:rPr lang="en-US" sz="2400" dirty="0" err="1"/>
              <a:t>pelanggan</a:t>
            </a:r>
            <a:r>
              <a:rPr lang="en-US" sz="2400" dirty="0"/>
              <a:t>;</a:t>
            </a:r>
            <a:endParaRPr lang="id-ID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Register user /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;</a:t>
            </a:r>
            <a:endParaRPr lang="id-ID" sz="2000" dirty="0"/>
          </a:p>
          <a:p>
            <a:pPr marL="342900" indent="-342900">
              <a:buFont typeface="+mj-lt"/>
              <a:buAutoNum type="alphaLcPeriod"/>
            </a:pPr>
            <a:endParaRPr lang="id-ID" dirty="0"/>
          </a:p>
        </p:txBody>
      </p:sp>
      <p:pic>
        <p:nvPicPr>
          <p:cNvPr id="10" name="Picture 2" descr="C:\Users\User\Downloads\6701_1385240922_gamesmasterlogo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3" t="14083" r="9499" b="11114"/>
          <a:stretch/>
        </p:blipFill>
        <p:spPr bwMode="auto">
          <a:xfrm>
            <a:off x="5831324" y="2060848"/>
            <a:ext cx="2665928" cy="199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15035" y="4489705"/>
            <a:ext cx="8138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Admin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challenge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dibagikan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user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PC admin;</a:t>
            </a:r>
            <a:endParaRPr lang="id-ID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List user yang </a:t>
            </a:r>
            <a:r>
              <a:rPr lang="en-US" sz="2400" dirty="0" err="1" smtClean="0"/>
              <a:t>terdaftar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software </a:t>
            </a:r>
            <a:r>
              <a:rPr lang="en-US" sz="2400" dirty="0" err="1" smtClean="0"/>
              <a:t>pada</a:t>
            </a:r>
            <a:r>
              <a:rPr lang="en-US" sz="2400" dirty="0" smtClean="0"/>
              <a:t> PC admin;</a:t>
            </a:r>
            <a:endParaRPr lang="id-ID" sz="2000" dirty="0" smtClean="0"/>
          </a:p>
        </p:txBody>
      </p:sp>
    </p:spTree>
    <p:extLst>
      <p:ext uri="{BB962C8B-B14F-4D97-AF65-F5344CB8AC3E}">
        <p14:creationId xmlns:p14="http://schemas.microsoft.com/office/powerpoint/2010/main" val="38180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1089" y="1772816"/>
            <a:ext cx="451441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User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mengirimkan</a:t>
            </a:r>
            <a:r>
              <a:rPr lang="en-US" sz="2000" dirty="0"/>
              <a:t> </a:t>
            </a:r>
            <a:r>
              <a:rPr lang="en-US" sz="2000" dirty="0" err="1"/>
              <a:t>foto</a:t>
            </a:r>
            <a:r>
              <a:rPr lang="en-US" sz="2000" dirty="0"/>
              <a:t> </a:t>
            </a:r>
            <a:r>
              <a:rPr lang="en-US" sz="2000" dirty="0" err="1"/>
              <a:t>bukti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Admin </a:t>
            </a:r>
            <a:r>
              <a:rPr lang="en-US" sz="2000" dirty="0" err="1"/>
              <a:t>melalui</a:t>
            </a:r>
            <a:r>
              <a:rPr lang="en-US" sz="2000" dirty="0"/>
              <a:t>: PC café yang </a:t>
            </a:r>
            <a:r>
              <a:rPr lang="en-US" sz="2000" dirty="0" err="1"/>
              <a:t>dipakai</a:t>
            </a:r>
            <a:r>
              <a:rPr lang="en-US" sz="2000" dirty="0"/>
              <a:t> user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Smartphone;</a:t>
            </a:r>
            <a:endParaRPr lang="id-ID" sz="2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Admin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</a:t>
            </a:r>
            <a:r>
              <a:rPr lang="en-US" sz="2000" dirty="0" err="1"/>
              <a:t>foto</a:t>
            </a:r>
            <a:r>
              <a:rPr lang="en-US" sz="2000" dirty="0"/>
              <a:t> </a:t>
            </a:r>
            <a:r>
              <a:rPr lang="en-US" sz="2000" dirty="0" err="1"/>
              <a:t>bukti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user di PC admin;</a:t>
            </a:r>
            <a:endParaRPr lang="id-ID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d-ID" sz="2400" dirty="0"/>
          </a:p>
        </p:txBody>
      </p:sp>
      <p:sp>
        <p:nvSpPr>
          <p:cNvPr id="3" name="Rectangle 2"/>
          <p:cNvSpPr/>
          <p:nvPr/>
        </p:nvSpPr>
        <p:spPr>
          <a:xfrm>
            <a:off x="110272" y="4509120"/>
            <a:ext cx="82891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Penilaian</a:t>
            </a:r>
            <a:r>
              <a:rPr lang="en-US" sz="2000" dirty="0" smtClean="0"/>
              <a:t> admin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buktinya</a:t>
            </a:r>
            <a:r>
              <a:rPr lang="en-US" sz="2000" dirty="0" smtClean="0"/>
              <a:t>.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berhasil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tantangan</a:t>
            </a:r>
            <a:r>
              <a:rPr lang="en-US" sz="2000" dirty="0" smtClean="0"/>
              <a:t> </a:t>
            </a:r>
            <a:r>
              <a:rPr lang="en-US" sz="2000" dirty="0" err="1" smtClean="0"/>
              <a:t>selesai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user </a:t>
            </a:r>
            <a:r>
              <a:rPr lang="en-US" sz="2000" dirty="0" err="1" smtClean="0"/>
              <a:t>mendapatkan</a:t>
            </a:r>
            <a:r>
              <a:rPr lang="en-US" sz="2000" dirty="0" smtClean="0"/>
              <a:t> </a:t>
            </a:r>
            <a:r>
              <a:rPr lang="en-US" sz="2000" dirty="0" err="1" smtClean="0"/>
              <a:t>exp</a:t>
            </a:r>
            <a:r>
              <a:rPr lang="en-US" sz="2000" dirty="0" smtClean="0"/>
              <a:t>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Exp</a:t>
            </a:r>
            <a:r>
              <a:rPr lang="en-US" sz="2000" dirty="0" smtClean="0"/>
              <a:t> </a:t>
            </a:r>
            <a:r>
              <a:rPr lang="en-US" sz="2000" dirty="0" err="1" smtClean="0"/>
              <a:t>menaikkan</a:t>
            </a:r>
            <a:r>
              <a:rPr lang="en-US" sz="2000" dirty="0" smtClean="0"/>
              <a:t> level </a:t>
            </a:r>
            <a:r>
              <a:rPr lang="en-US" sz="2000" dirty="0" err="1" smtClean="0"/>
              <a:t>akun</a:t>
            </a:r>
            <a:r>
              <a:rPr lang="en-US" sz="2000" dirty="0" smtClean="0"/>
              <a:t> user;</a:t>
            </a:r>
            <a:endParaRPr lang="id-ID" sz="2000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User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status </a:t>
            </a:r>
            <a:r>
              <a:rPr lang="en-US" sz="2000" dirty="0" err="1" smtClean="0"/>
              <a:t>dan</a:t>
            </a:r>
            <a:r>
              <a:rPr lang="en-US" sz="2000" dirty="0" smtClean="0"/>
              <a:t> level </a:t>
            </a:r>
            <a:r>
              <a:rPr lang="en-US" sz="2000" dirty="0" err="1" smtClean="0"/>
              <a:t>akunnya</a:t>
            </a:r>
            <a:r>
              <a:rPr lang="en-US" sz="2000" dirty="0" smtClean="0"/>
              <a:t> di PC user </a:t>
            </a:r>
            <a:r>
              <a:rPr lang="en-US" sz="2000" dirty="0" err="1" smtClean="0"/>
              <a:t>atau</a:t>
            </a:r>
            <a:r>
              <a:rPr lang="en-US" sz="2000" dirty="0" smtClean="0"/>
              <a:t> app Smartphone; </a:t>
            </a:r>
            <a:r>
              <a:rPr lang="en-US" sz="2000" dirty="0" err="1" smtClean="0"/>
              <a:t>dan</a:t>
            </a:r>
            <a:endParaRPr lang="id-ID" sz="2000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Admin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pencapaian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user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PC admin.</a:t>
            </a:r>
            <a:endParaRPr lang="id-ID" sz="2000" dirty="0"/>
          </a:p>
        </p:txBody>
      </p:sp>
      <p:pic>
        <p:nvPicPr>
          <p:cNvPr id="6148" name="Picture 4" descr="C:\Users\User\Downloads\77e4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1619421"/>
            <a:ext cx="4131858" cy="275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2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Work Breakdown Structure</a:t>
            </a:r>
          </a:p>
        </p:txBody>
      </p:sp>
      <p:pic>
        <p:nvPicPr>
          <p:cNvPr id="7170" name="Picture 2" descr="C:\Users\User\Downloads\PngItem_18875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20739"/>
            <a:ext cx="5148828" cy="321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"/>
          <p:cNvSpPr txBox="1">
            <a:spLocks/>
          </p:cNvSpPr>
          <p:nvPr/>
        </p:nvSpPr>
        <p:spPr>
          <a:xfrm>
            <a:off x="395536" y="2495766"/>
            <a:ext cx="5310718" cy="373872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7200" b="1" dirty="0" smtClean="0"/>
              <a:t>3. Schedule </a:t>
            </a:r>
            <a:r>
              <a:rPr lang="en-US" sz="6600" b="1" dirty="0" smtClean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7939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 smtClean="0"/>
              <a:t>Work Plan</a:t>
            </a:r>
            <a:endParaRPr lang="id-ID" sz="5400" u="sn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719026"/>
              </p:ext>
            </p:extLst>
          </p:nvPr>
        </p:nvGraphicFramePr>
        <p:xfrm>
          <a:off x="683568" y="2708920"/>
          <a:ext cx="7704856" cy="3744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2804"/>
                <a:gridCol w="5760203"/>
                <a:gridCol w="1271849"/>
              </a:tblGrid>
              <a:tr h="711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 dirty="0">
                          <a:effectLst/>
                        </a:rPr>
                        <a:t>No</a:t>
                      </a:r>
                      <a:endParaRPr lang="id-ID" sz="18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 dirty="0">
                          <a:effectLst/>
                        </a:rPr>
                        <a:t>Task</a:t>
                      </a:r>
                      <a:endParaRPr lang="id-ID" sz="18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Estimated Duration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91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 dirty="0">
                          <a:effectLst/>
                        </a:rPr>
                        <a:t>Select Topic</a:t>
                      </a:r>
                      <a:endParaRPr lang="id-ID" sz="18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1 week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1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Create Framework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1 week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1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PC Admin Coding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2 weeks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1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Create Database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1 week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1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PC User Coding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2 weeks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1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Smartphone User Coding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2 weeks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1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Connecting All Platform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1 week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91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id-ID" sz="180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 dirty="0">
                          <a:effectLst/>
                        </a:rPr>
                        <a:t>Write Papers Result</a:t>
                      </a:r>
                      <a:endParaRPr lang="id-ID" sz="18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US" sz="2000" dirty="0">
                          <a:effectLst/>
                        </a:rPr>
                        <a:t>2 weeks</a:t>
                      </a:r>
                      <a:endParaRPr lang="id-ID" sz="1800" dirty="0">
                        <a:effectLst/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33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520" y="1844824"/>
            <a:ext cx="8650150" cy="4752527"/>
            <a:chOff x="-1981" y="0"/>
            <a:chExt cx="62705" cy="32258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-1981" y="0"/>
              <a:ext cx="62705" cy="32258"/>
            </a:xfrm>
            <a:prstGeom prst="rect">
              <a:avLst/>
            </a:prstGeom>
            <a:noFill/>
            <a:ln w="25400">
              <a:solidFill>
                <a:sysClr val="windowText" lastClr="000000">
                  <a:lumMod val="100000"/>
                  <a:lumOff val="0"/>
                </a:sys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id-ID"/>
            </a:p>
          </p:txBody>
        </p:sp>
        <p:sp>
          <p:nvSpPr>
            <p:cNvPr id="4" name="Rounded Rectangle 3"/>
            <p:cNvSpPr>
              <a:spLocks noChangeArrowheads="1"/>
            </p:cNvSpPr>
            <p:nvPr/>
          </p:nvSpPr>
          <p:spPr bwMode="auto">
            <a:xfrm>
              <a:off x="29241" y="2762"/>
              <a:ext cx="7335" cy="3143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100000"/>
                <a:lumOff val="0"/>
              </a:sysClr>
            </a:solidFill>
            <a:ln w="25400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dirty="0">
                  <a:effectLst/>
                  <a:latin typeface="Futura Bk BT"/>
                  <a:ea typeface="ＭＳ 明朝"/>
                  <a:cs typeface="Times New Roman"/>
                </a:rPr>
                <a:t>CCS</a:t>
              </a:r>
              <a:endParaRPr lang="id-ID" dirty="0">
                <a:effectLst/>
                <a:latin typeface="Calibri"/>
                <a:ea typeface="ＭＳ 明朝"/>
                <a:cs typeface="Times New Roman"/>
              </a:endParaRPr>
            </a:p>
          </p:txBody>
        </p:sp>
        <p:sp>
          <p:nvSpPr>
            <p:cNvPr id="5" name="Rounded Rectangle 4"/>
            <p:cNvSpPr>
              <a:spLocks noChangeArrowheads="1"/>
            </p:cNvSpPr>
            <p:nvPr/>
          </p:nvSpPr>
          <p:spPr bwMode="auto">
            <a:xfrm>
              <a:off x="2571" y="10382"/>
              <a:ext cx="9049" cy="4953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100000"/>
                <a:lumOff val="0"/>
              </a:sysClr>
            </a:solidFill>
            <a:ln w="25400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>
                  <a:effectLst/>
                  <a:latin typeface="Futura Bk BT"/>
                  <a:ea typeface="ＭＳ 明朝"/>
                  <a:cs typeface="Times New Roman"/>
                </a:rPr>
                <a:t>Select Topic</a:t>
              </a:r>
              <a:endParaRPr lang="id-ID">
                <a:effectLst/>
                <a:latin typeface="Calibri"/>
                <a:ea typeface="ＭＳ 明朝"/>
                <a:cs typeface="Times New Roman"/>
              </a:endParaRPr>
            </a:p>
          </p:txBody>
        </p:sp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13716" y="10382"/>
              <a:ext cx="11334" cy="5239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100000"/>
                <a:lumOff val="0"/>
              </a:sysClr>
            </a:solidFill>
            <a:ln w="25400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>
                  <a:effectLst/>
                  <a:latin typeface="Futura Bk BT"/>
                  <a:ea typeface="ＭＳ 明朝"/>
                  <a:cs typeface="Times New Roman"/>
                </a:rPr>
                <a:t>Create Framework</a:t>
              </a:r>
              <a:endParaRPr lang="id-ID">
                <a:effectLst/>
                <a:latin typeface="Calibri"/>
                <a:ea typeface="ＭＳ 明朝"/>
                <a:cs typeface="Times New Roman"/>
              </a:endParaRPr>
            </a:p>
          </p:txBody>
        </p:sp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27813" y="10382"/>
              <a:ext cx="10096" cy="5905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100000"/>
                <a:lumOff val="0"/>
              </a:sysClr>
            </a:solidFill>
            <a:ln w="25400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>
                  <a:effectLst/>
                  <a:latin typeface="Futura Bk BT"/>
                  <a:ea typeface="ＭＳ 明朝"/>
                  <a:cs typeface="Times New Roman"/>
                </a:rPr>
                <a:t>PC Admin Coding</a:t>
              </a:r>
              <a:endParaRPr lang="id-ID">
                <a:effectLst/>
                <a:latin typeface="Calibri"/>
                <a:ea typeface="ＭＳ 明朝"/>
                <a:cs typeface="Times New Roman"/>
              </a:endParaRPr>
            </a:p>
          </p:txBody>
        </p:sp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40576" y="10382"/>
              <a:ext cx="10859" cy="6572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100000"/>
                <a:lumOff val="0"/>
              </a:sysClr>
            </a:solidFill>
            <a:ln w="25400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>
                  <a:effectLst/>
                  <a:latin typeface="Futura Bk BT"/>
                  <a:ea typeface="ＭＳ 明朝"/>
                  <a:cs typeface="Times New Roman"/>
                </a:rPr>
                <a:t>Create Database</a:t>
              </a:r>
              <a:endParaRPr lang="id-ID">
                <a:effectLst/>
                <a:latin typeface="Calibri"/>
                <a:ea typeface="ＭＳ 明朝"/>
                <a:cs typeface="Times New Roman"/>
              </a:endParaRPr>
            </a:p>
          </p:txBody>
        </p:sp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2095" y="22955"/>
              <a:ext cx="11144" cy="5620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100000"/>
                <a:lumOff val="0"/>
              </a:sysClr>
            </a:solidFill>
            <a:ln w="25400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>
                  <a:effectLst/>
                  <a:latin typeface="Futura Bk BT"/>
                  <a:ea typeface="ＭＳ 明朝"/>
                  <a:cs typeface="Times New Roman"/>
                </a:rPr>
                <a:t>PC User Coding</a:t>
              </a:r>
              <a:endParaRPr lang="id-ID">
                <a:effectLst/>
                <a:latin typeface="Calibri"/>
                <a:ea typeface="ＭＳ 明朝"/>
                <a:cs typeface="Times New Roman"/>
              </a:endParaRPr>
            </a:p>
          </p:txBody>
        </p:sp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15144" y="22955"/>
              <a:ext cx="13523" cy="6444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100000"/>
                <a:lumOff val="0"/>
              </a:sysClr>
            </a:solidFill>
            <a:ln w="25400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>
                  <a:effectLst/>
                  <a:latin typeface="Futura Bk BT"/>
                  <a:ea typeface="ＭＳ 明朝"/>
                  <a:cs typeface="Times New Roman"/>
                </a:rPr>
                <a:t>Smartphone User Coding</a:t>
              </a:r>
              <a:endParaRPr lang="id-ID">
                <a:effectLst/>
                <a:latin typeface="Calibri"/>
                <a:ea typeface="ＭＳ 明朝"/>
                <a:cs typeface="Times New Roman"/>
              </a:endParaRPr>
            </a:p>
          </p:txBody>
        </p:sp>
        <p:sp>
          <p:nvSpPr>
            <p:cNvPr id="11" name="Rounded Rectangle 10"/>
            <p:cNvSpPr>
              <a:spLocks noChangeArrowheads="1"/>
            </p:cNvSpPr>
            <p:nvPr/>
          </p:nvSpPr>
          <p:spPr bwMode="auto">
            <a:xfrm>
              <a:off x="30681" y="22955"/>
              <a:ext cx="12225" cy="5524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100000"/>
                <a:lumOff val="0"/>
              </a:sysClr>
            </a:solidFill>
            <a:ln w="25400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>
                  <a:effectLst/>
                  <a:latin typeface="Futura Bk BT"/>
                  <a:ea typeface="ＭＳ 明朝"/>
                  <a:cs typeface="Times New Roman"/>
                </a:rPr>
                <a:t>Connecting All Platform</a:t>
              </a:r>
              <a:endParaRPr lang="id-ID">
                <a:effectLst/>
                <a:latin typeface="Calibri"/>
                <a:ea typeface="ＭＳ 明朝"/>
                <a:cs typeface="Times New Roman"/>
              </a:endParaRPr>
            </a:p>
          </p:txBody>
        </p:sp>
        <p:sp>
          <p:nvSpPr>
            <p:cNvPr id="12" name="Rounded Rectangle 11"/>
            <p:cNvSpPr>
              <a:spLocks noChangeArrowheads="1"/>
            </p:cNvSpPr>
            <p:nvPr/>
          </p:nvSpPr>
          <p:spPr bwMode="auto">
            <a:xfrm>
              <a:off x="44443" y="23133"/>
              <a:ext cx="14954" cy="5525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100000"/>
                <a:lumOff val="0"/>
              </a:sysClr>
            </a:solidFill>
            <a:ln w="25400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>
                  <a:effectLst/>
                  <a:latin typeface="Futura Bk BT"/>
                  <a:ea typeface="ＭＳ 明朝"/>
                  <a:cs typeface="Times New Roman"/>
                </a:rPr>
                <a:t>Write Papers Result</a:t>
              </a:r>
              <a:endParaRPr lang="id-ID">
                <a:effectLst/>
                <a:latin typeface="Calibri"/>
                <a:ea typeface="ＭＳ 明朝"/>
                <a:cs typeface="Times New Roman"/>
              </a:endParaRPr>
            </a:p>
          </p:txBody>
        </p:sp>
        <p:cxnSp>
          <p:nvCxnSpPr>
            <p:cNvPr id="13" name="Straight Connector 12"/>
            <p:cNvCxnSpPr>
              <a:cxnSpLocks noChangeShapeType="1"/>
            </p:cNvCxnSpPr>
            <p:nvPr/>
          </p:nvCxnSpPr>
          <p:spPr bwMode="auto">
            <a:xfrm>
              <a:off x="32766" y="5905"/>
              <a:ext cx="0" cy="2381"/>
            </a:xfrm>
            <a:prstGeom prst="line">
              <a:avLst/>
            </a:prstGeom>
            <a:noFill/>
            <a:ln w="28575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3"/>
            <p:cNvCxnSpPr>
              <a:cxnSpLocks noChangeShapeType="1"/>
            </p:cNvCxnSpPr>
            <p:nvPr/>
          </p:nvCxnSpPr>
          <p:spPr bwMode="auto">
            <a:xfrm>
              <a:off x="6096" y="8382"/>
              <a:ext cx="51308" cy="0"/>
            </a:xfrm>
            <a:prstGeom prst="line">
              <a:avLst/>
            </a:prstGeom>
            <a:noFill/>
            <a:ln w="28575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4"/>
            <p:cNvCxnSpPr>
              <a:cxnSpLocks noChangeShapeType="1"/>
            </p:cNvCxnSpPr>
            <p:nvPr/>
          </p:nvCxnSpPr>
          <p:spPr bwMode="auto">
            <a:xfrm>
              <a:off x="6191" y="8191"/>
              <a:ext cx="0" cy="2128"/>
            </a:xfrm>
            <a:prstGeom prst="line">
              <a:avLst/>
            </a:prstGeom>
            <a:noFill/>
            <a:ln w="28575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>
              <a:off x="19526" y="8286"/>
              <a:ext cx="0" cy="2128"/>
            </a:xfrm>
            <a:prstGeom prst="line">
              <a:avLst/>
            </a:prstGeom>
            <a:noFill/>
            <a:ln w="28575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>
              <a:off x="32861" y="8191"/>
              <a:ext cx="0" cy="2128"/>
            </a:xfrm>
            <a:prstGeom prst="line">
              <a:avLst/>
            </a:prstGeom>
            <a:noFill/>
            <a:ln w="28575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17"/>
            <p:cNvCxnSpPr>
              <a:cxnSpLocks noChangeShapeType="1"/>
            </p:cNvCxnSpPr>
            <p:nvPr/>
          </p:nvCxnSpPr>
          <p:spPr bwMode="auto">
            <a:xfrm>
              <a:off x="47053" y="8286"/>
              <a:ext cx="0" cy="2128"/>
            </a:xfrm>
            <a:prstGeom prst="line">
              <a:avLst/>
            </a:prstGeom>
            <a:noFill/>
            <a:ln w="28575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Connector 18"/>
            <p:cNvCxnSpPr>
              <a:cxnSpLocks noChangeShapeType="1"/>
            </p:cNvCxnSpPr>
            <p:nvPr/>
          </p:nvCxnSpPr>
          <p:spPr bwMode="auto">
            <a:xfrm>
              <a:off x="57435" y="8477"/>
              <a:ext cx="0" cy="12382"/>
            </a:xfrm>
            <a:prstGeom prst="line">
              <a:avLst/>
            </a:prstGeom>
            <a:noFill/>
            <a:ln w="28575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Connector 19"/>
            <p:cNvCxnSpPr>
              <a:cxnSpLocks noChangeShapeType="1"/>
            </p:cNvCxnSpPr>
            <p:nvPr/>
          </p:nvCxnSpPr>
          <p:spPr bwMode="auto">
            <a:xfrm>
              <a:off x="6191" y="20764"/>
              <a:ext cx="51212" cy="95"/>
            </a:xfrm>
            <a:prstGeom prst="line">
              <a:avLst/>
            </a:prstGeom>
            <a:noFill/>
            <a:ln w="28575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Connector 20"/>
            <p:cNvCxnSpPr>
              <a:cxnSpLocks noChangeShapeType="1"/>
            </p:cNvCxnSpPr>
            <p:nvPr/>
          </p:nvCxnSpPr>
          <p:spPr bwMode="auto">
            <a:xfrm>
              <a:off x="6286" y="20859"/>
              <a:ext cx="0" cy="2128"/>
            </a:xfrm>
            <a:prstGeom prst="line">
              <a:avLst/>
            </a:prstGeom>
            <a:noFill/>
            <a:ln w="28575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Connector 21"/>
            <p:cNvCxnSpPr>
              <a:cxnSpLocks noChangeShapeType="1"/>
            </p:cNvCxnSpPr>
            <p:nvPr/>
          </p:nvCxnSpPr>
          <p:spPr bwMode="auto">
            <a:xfrm>
              <a:off x="22955" y="20859"/>
              <a:ext cx="0" cy="2128"/>
            </a:xfrm>
            <a:prstGeom prst="line">
              <a:avLst/>
            </a:prstGeom>
            <a:noFill/>
            <a:ln w="28575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Connector 22"/>
            <p:cNvCxnSpPr>
              <a:cxnSpLocks noChangeShapeType="1"/>
            </p:cNvCxnSpPr>
            <p:nvPr/>
          </p:nvCxnSpPr>
          <p:spPr bwMode="auto">
            <a:xfrm>
              <a:off x="36576" y="20764"/>
              <a:ext cx="0" cy="2127"/>
            </a:xfrm>
            <a:prstGeom prst="line">
              <a:avLst/>
            </a:prstGeom>
            <a:noFill/>
            <a:ln w="28575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Connector 23"/>
            <p:cNvCxnSpPr>
              <a:cxnSpLocks noChangeShapeType="1"/>
            </p:cNvCxnSpPr>
            <p:nvPr/>
          </p:nvCxnSpPr>
          <p:spPr bwMode="auto">
            <a:xfrm>
              <a:off x="53405" y="20763"/>
              <a:ext cx="0" cy="2128"/>
            </a:xfrm>
            <a:prstGeom prst="line">
              <a:avLst/>
            </a:prstGeom>
            <a:noFill/>
            <a:ln w="28575">
              <a:solidFill>
                <a:sysClr val="windowText" lastClr="000000">
                  <a:lumMod val="10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7908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Custom 1">
      <a:majorFont>
        <a:latin typeface="Futura Condensed"/>
        <a:ea typeface=""/>
        <a:cs typeface=""/>
      </a:majorFont>
      <a:minorFont>
        <a:latin typeface="Futura Bk BT"/>
        <a:ea typeface=""/>
        <a:cs typeface="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420</TotalTime>
  <Words>443</Words>
  <Application>Microsoft Office PowerPoint</Application>
  <PresentationFormat>On-screen Show (4:3)</PresentationFormat>
  <Paragraphs>137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Waveform</vt:lpstr>
      <vt:lpstr>Café’s Challenge System</vt:lpstr>
      <vt:lpstr>Project Scope Statement</vt:lpstr>
      <vt:lpstr>PowerPoint Presentation</vt:lpstr>
      <vt:lpstr>PowerPoint Presentation</vt:lpstr>
      <vt:lpstr>PowerPoint Presentation</vt:lpstr>
      <vt:lpstr>PowerPoint Presentation</vt:lpstr>
      <vt:lpstr>Work Breakdown Structure</vt:lpstr>
      <vt:lpstr>Work Plan</vt:lpstr>
      <vt:lpstr>PowerPoint Presentation</vt:lpstr>
      <vt:lpstr>Gantt Chart</vt:lpstr>
      <vt:lpstr>PowerPoint Presentation</vt:lpstr>
      <vt:lpstr>Project Management Tool: Asana</vt:lpstr>
      <vt:lpstr>Screenshot of Our Asana Work Page</vt:lpstr>
      <vt:lpstr>GUI Wireframe: Balsamiq Wireframes</vt:lpstr>
      <vt:lpstr>PowerPoint Presentation</vt:lpstr>
      <vt:lpstr>PowerPoint Presentation</vt:lpstr>
      <vt:lpstr>Thank you for listening~~~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Café’s Challenge System</dc:title>
  <dc:creator>User</dc:creator>
  <cp:lastModifiedBy>User</cp:lastModifiedBy>
  <cp:revision>18</cp:revision>
  <dcterms:created xsi:type="dcterms:W3CDTF">2021-04-21T18:46:23Z</dcterms:created>
  <dcterms:modified xsi:type="dcterms:W3CDTF">2021-04-22T01:49:32Z</dcterms:modified>
</cp:coreProperties>
</file>