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300" r:id="rId3"/>
    <p:sldId id="330" r:id="rId4"/>
    <p:sldId id="259" r:id="rId5"/>
    <p:sldId id="331" r:id="rId6"/>
    <p:sldId id="334" r:id="rId7"/>
    <p:sldId id="338" r:id="rId8"/>
    <p:sldId id="339" r:id="rId9"/>
    <p:sldId id="340" r:id="rId10"/>
    <p:sldId id="337" r:id="rId11"/>
    <p:sldId id="302" r:id="rId12"/>
    <p:sldId id="341" r:id="rId13"/>
    <p:sldId id="303" r:id="rId14"/>
    <p:sldId id="335" r:id="rId15"/>
    <p:sldId id="336" r:id="rId16"/>
    <p:sldId id="342" r:id="rId17"/>
    <p:sldId id="374" r:id="rId18"/>
    <p:sldId id="343" r:id="rId19"/>
    <p:sldId id="345" r:id="rId20"/>
    <p:sldId id="347" r:id="rId21"/>
    <p:sldId id="352" r:id="rId22"/>
    <p:sldId id="353" r:id="rId23"/>
    <p:sldId id="348" r:id="rId24"/>
    <p:sldId id="344" r:id="rId25"/>
    <p:sldId id="351" r:id="rId26"/>
    <p:sldId id="326" r:id="rId27"/>
    <p:sldId id="349" r:id="rId28"/>
    <p:sldId id="350" r:id="rId29"/>
    <p:sldId id="354" r:id="rId30"/>
    <p:sldId id="356" r:id="rId31"/>
    <p:sldId id="357" r:id="rId32"/>
    <p:sldId id="358" r:id="rId33"/>
    <p:sldId id="359" r:id="rId34"/>
    <p:sldId id="360" r:id="rId35"/>
    <p:sldId id="355" r:id="rId36"/>
    <p:sldId id="361" r:id="rId37"/>
    <p:sldId id="304" r:id="rId38"/>
    <p:sldId id="362" r:id="rId39"/>
    <p:sldId id="363" r:id="rId40"/>
    <p:sldId id="386" r:id="rId41"/>
    <p:sldId id="364" r:id="rId42"/>
    <p:sldId id="365" r:id="rId43"/>
    <p:sldId id="366" r:id="rId44"/>
    <p:sldId id="367" r:id="rId45"/>
    <p:sldId id="368" r:id="rId46"/>
    <p:sldId id="369" r:id="rId47"/>
    <p:sldId id="370" r:id="rId48"/>
    <p:sldId id="371" r:id="rId49"/>
    <p:sldId id="372" r:id="rId50"/>
    <p:sldId id="373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382" r:id="rId59"/>
    <p:sldId id="383" r:id="rId60"/>
    <p:sldId id="384" r:id="rId6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7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66E215E-0C53-40C6-9E16-E0336D1D46E9}" type="datetimeFigureOut">
              <a:rPr lang="en-IE" smtClean="0"/>
              <a:t>26/01/2023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F0CC796-39DD-46E5-9489-CDF52DF201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151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8DBD-0350-49A9-A766-25E043C27A92}" type="datetime1">
              <a:rPr lang="en-IE" smtClean="0"/>
              <a:t>26/01/2023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59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FE7E-0D03-4ADA-A37E-B4A8A809E2B5}" type="datetime1">
              <a:rPr lang="en-IE" smtClean="0"/>
              <a:t>26/01/2023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662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7D76-6E29-462B-A43E-43335B2F3F96}" type="datetime1">
              <a:rPr lang="en-IE" smtClean="0"/>
              <a:t>26/01/2023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75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C688-5093-4B12-A49A-15294F8015DE}" type="datetime1">
              <a:rPr lang="en-IE" smtClean="0"/>
              <a:t>26/01/2023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108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2444-CC94-498F-82F6-E7A3DB33647E}" type="datetime1">
              <a:rPr lang="en-IE" smtClean="0"/>
              <a:t>26/01/2023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161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F734-C7CF-45EB-8322-CADA14AC6457}" type="datetime1">
              <a:rPr lang="en-IE" smtClean="0"/>
              <a:t>26/01/2023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95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8D2D-5099-41B7-A8F9-62A251CE375E}" type="datetime1">
              <a:rPr lang="en-IE" smtClean="0"/>
              <a:t>26/01/2023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168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B575-E711-4720-878D-65CD8CD1CDF9}" type="datetime1">
              <a:rPr lang="en-IE" smtClean="0"/>
              <a:t>26/01/2023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283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E5B9-41EB-4CC5-A638-5F23DCFA4C59}" type="datetime1">
              <a:rPr lang="en-IE" smtClean="0"/>
              <a:t>26/01/2023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340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9AD4-9EA1-444B-952F-52E40F30D732}" type="datetime1">
              <a:rPr lang="en-IE" smtClean="0"/>
              <a:t>26/01/2023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931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85CA-9A1A-4A74-A583-37E13523E30D}" type="datetime1">
              <a:rPr lang="en-IE" smtClean="0"/>
              <a:t>26/01/2023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69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E572-13D1-429F-B042-2D337C8215E9}" type="datetime1">
              <a:rPr lang="en-IE" smtClean="0"/>
              <a:t>26/01/2023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31565-3AFB-459A-80F1-7D3C6FF520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8715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980728"/>
            <a:ext cx="7772400" cy="1470025"/>
          </a:xfrm>
        </p:spPr>
        <p:txBody>
          <a:bodyPr/>
          <a:lstStyle/>
          <a:p>
            <a:r>
              <a:rPr lang="en-IE" dirty="0"/>
              <a:t>Vector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2780928"/>
            <a:ext cx="6400800" cy="1752600"/>
          </a:xfrm>
        </p:spPr>
        <p:txBody>
          <a:bodyPr>
            <a:normAutofit/>
          </a:bodyPr>
          <a:lstStyle/>
          <a:p>
            <a:r>
              <a:rPr lang="en-IE" sz="2800" dirty="0">
                <a:solidFill>
                  <a:schemeClr val="tx1"/>
                </a:solidFill>
              </a:rPr>
              <a:t>David Gregg</a:t>
            </a:r>
          </a:p>
          <a:p>
            <a:r>
              <a:rPr lang="en-IE" sz="2800" dirty="0">
                <a:solidFill>
                  <a:schemeClr val="tx1"/>
                </a:solidFill>
              </a:rPr>
              <a:t>Trinity College Dublin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293096"/>
            <a:ext cx="1512168" cy="2027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457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Other Approaches to Programming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 lnSpcReduction="10000"/>
          </a:bodyPr>
          <a:lstStyle/>
          <a:p>
            <a:r>
              <a:rPr lang="en-IE" dirty="0"/>
              <a:t>Program in a domain-specific language</a:t>
            </a:r>
          </a:p>
          <a:p>
            <a:pPr lvl="1"/>
            <a:r>
              <a:rPr lang="en-IE" dirty="0"/>
              <a:t>Aimed at vector types</a:t>
            </a:r>
          </a:p>
          <a:p>
            <a:pPr lvl="1"/>
            <a:r>
              <a:rPr lang="en-IE" dirty="0"/>
              <a:t>Often obscure languages</a:t>
            </a:r>
          </a:p>
          <a:p>
            <a:pPr lvl="2"/>
            <a:r>
              <a:rPr lang="en-IE" dirty="0"/>
              <a:t>“Mom and pop” languages</a:t>
            </a:r>
          </a:p>
          <a:p>
            <a:pPr lvl="2"/>
            <a:r>
              <a:rPr lang="en-IE" dirty="0"/>
              <a:t>Maintenance, legacy problems</a:t>
            </a:r>
          </a:p>
          <a:p>
            <a:r>
              <a:rPr lang="en-IE" dirty="0"/>
              <a:t>More recently mainstream languages are starting to add vector features</a:t>
            </a:r>
          </a:p>
          <a:p>
            <a:pPr lvl="1"/>
            <a:r>
              <a:rPr lang="en-IE" dirty="0"/>
              <a:t>E.g. vector types in C source code using Clang/LLVM</a:t>
            </a:r>
          </a:p>
          <a:p>
            <a:pPr lvl="1"/>
            <a:r>
              <a:rPr lang="en-IE" dirty="0"/>
              <a:t>“parallel SIMD” in </a:t>
            </a:r>
            <a:r>
              <a:rPr lang="en-IE" dirty="0" err="1"/>
              <a:t>OpenMP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9894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Other Approaches to Programming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r>
              <a:rPr lang="en-IE" dirty="0"/>
              <a:t>Assembly</a:t>
            </a:r>
          </a:p>
          <a:p>
            <a:pPr lvl="1"/>
            <a:r>
              <a:rPr lang="en-IE" dirty="0"/>
              <a:t>Gives complete control over the machine</a:t>
            </a:r>
          </a:p>
          <a:p>
            <a:pPr lvl="1"/>
            <a:r>
              <a:rPr lang="en-IE" dirty="0"/>
              <a:t>Can pick exactly the right vector instructions</a:t>
            </a:r>
          </a:p>
          <a:p>
            <a:pPr lvl="1"/>
            <a:r>
              <a:rPr lang="en-IE" dirty="0"/>
              <a:t>Tedious, error prone, hard to maintain</a:t>
            </a:r>
          </a:p>
          <a:p>
            <a:r>
              <a:rPr lang="en-IE" dirty="0"/>
              <a:t>Compiler “</a:t>
            </a:r>
            <a:r>
              <a:rPr lang="en-IE" dirty="0" err="1"/>
              <a:t>intrinsics</a:t>
            </a:r>
            <a:r>
              <a:rPr lang="en-IE" dirty="0"/>
              <a:t>”</a:t>
            </a:r>
          </a:p>
          <a:p>
            <a:pPr lvl="1"/>
            <a:r>
              <a:rPr lang="en-IE" dirty="0"/>
              <a:t>Functions that are built into compiler</a:t>
            </a:r>
          </a:p>
          <a:p>
            <a:pPr lvl="1"/>
            <a:r>
              <a:rPr lang="en-IE" dirty="0"/>
              <a:t>Vector machine instructions are expressed as C function calls</a:t>
            </a:r>
          </a:p>
          <a:p>
            <a:pPr lvl="1"/>
            <a:r>
              <a:rPr lang="en-IE" dirty="0"/>
              <a:t>Middle ground between assembly and pure C</a:t>
            </a:r>
          </a:p>
          <a:p>
            <a:pPr lvl="2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090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Compiler </a:t>
            </a:r>
            <a:r>
              <a:rPr lang="en-IE" dirty="0" err="1"/>
              <a:t>Intrinsics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r>
              <a:rPr lang="en-IE" dirty="0"/>
              <a:t>We will do vector programming using compiler </a:t>
            </a:r>
            <a:r>
              <a:rPr lang="en-IE" dirty="0" err="1"/>
              <a:t>intrinsics</a:t>
            </a:r>
            <a:endParaRPr lang="en-IE" dirty="0"/>
          </a:p>
          <a:p>
            <a:r>
              <a:rPr lang="en-IE" dirty="0"/>
              <a:t>It’s sort of low-level, but we want to understand the architectures</a:t>
            </a:r>
          </a:p>
          <a:p>
            <a:endParaRPr lang="en-IE" dirty="0"/>
          </a:p>
          <a:p>
            <a:pPr lvl="2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013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Vector Load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endParaRPr lang="en-IE" dirty="0"/>
          </a:p>
          <a:p>
            <a:pPr lvl="2"/>
            <a:endParaRPr lang="en-I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2603" y="1772816"/>
            <a:ext cx="7931224" cy="4680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dirty="0"/>
              <a:t>__m128 _</a:t>
            </a:r>
            <a:r>
              <a:rPr lang="en-IE" dirty="0" err="1"/>
              <a:t>mm_load_ps</a:t>
            </a:r>
            <a:r>
              <a:rPr lang="en-IE" dirty="0"/>
              <a:t>(float * </a:t>
            </a:r>
            <a:r>
              <a:rPr lang="en-IE" dirty="0" err="1"/>
              <a:t>src</a:t>
            </a:r>
            <a:r>
              <a:rPr lang="en-IE" dirty="0"/>
              <a:t>);</a:t>
            </a:r>
          </a:p>
          <a:p>
            <a:pPr marL="0" indent="0">
              <a:buNone/>
            </a:pPr>
            <a:r>
              <a:rPr lang="en-IE" dirty="0"/>
              <a:t>Load 4 floats from a 16-byte aligned address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__m128 _</a:t>
            </a:r>
            <a:r>
              <a:rPr lang="en-IE" dirty="0" err="1"/>
              <a:t>mm_loadu_ps</a:t>
            </a:r>
            <a:r>
              <a:rPr lang="en-IE" dirty="0"/>
              <a:t>(float * </a:t>
            </a:r>
            <a:r>
              <a:rPr lang="en-IE" dirty="0" err="1"/>
              <a:t>src</a:t>
            </a:r>
            <a:r>
              <a:rPr lang="en-IE" dirty="0"/>
              <a:t>);</a:t>
            </a:r>
          </a:p>
          <a:p>
            <a:pPr marL="0" indent="0">
              <a:buNone/>
            </a:pPr>
            <a:r>
              <a:rPr lang="en-IE" dirty="0"/>
              <a:t>Load 4 floats from a (possibly) unaligned address; slightly slower than aligned instruction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__m128 _mm_load1_ps(float * </a:t>
            </a:r>
            <a:r>
              <a:rPr lang="en-IE" dirty="0" err="1"/>
              <a:t>src</a:t>
            </a:r>
            <a:r>
              <a:rPr lang="en-IE" dirty="0"/>
              <a:t>);</a:t>
            </a:r>
          </a:p>
          <a:p>
            <a:pPr marL="0" indent="0">
              <a:buNone/>
            </a:pPr>
            <a:r>
              <a:rPr lang="en-IE" dirty="0"/>
              <a:t>Load one float into all four lanes of a vector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__m128 _</a:t>
            </a:r>
            <a:r>
              <a:rPr lang="en-IE" dirty="0" err="1"/>
              <a:t>mm_setr_ps</a:t>
            </a:r>
            <a:r>
              <a:rPr lang="en-IE" dirty="0"/>
              <a:t>(float a, float b, float c, float d);</a:t>
            </a:r>
          </a:p>
          <a:p>
            <a:pPr marL="0" indent="0">
              <a:buNone/>
            </a:pPr>
            <a:r>
              <a:rPr lang="en-IE" dirty="0"/>
              <a:t>Insert four values into four lanes of a vector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__m128 _mm_set1_ps(float a);</a:t>
            </a:r>
          </a:p>
          <a:p>
            <a:pPr marL="0" indent="0">
              <a:buNone/>
            </a:pPr>
            <a:r>
              <a:rPr lang="en-IE" dirty="0"/>
              <a:t>Insert a single value into all four lanes of a vector</a:t>
            </a:r>
          </a:p>
          <a:p>
            <a:pPr marL="0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415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Vector Store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endParaRPr lang="en-IE" dirty="0"/>
          </a:p>
          <a:p>
            <a:pPr lvl="2"/>
            <a:endParaRPr lang="en-I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2603" y="1772816"/>
            <a:ext cx="7931224" cy="4680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dirty="0"/>
              <a:t>void _</a:t>
            </a:r>
            <a:r>
              <a:rPr lang="en-IE" dirty="0" err="1"/>
              <a:t>mm_store_ps</a:t>
            </a:r>
            <a:r>
              <a:rPr lang="en-IE" dirty="0"/>
              <a:t>(float * </a:t>
            </a:r>
            <a:r>
              <a:rPr lang="en-IE" dirty="0" err="1"/>
              <a:t>dest</a:t>
            </a:r>
            <a:r>
              <a:rPr lang="en-IE" dirty="0"/>
              <a:t> __m128 value);</a:t>
            </a:r>
          </a:p>
          <a:p>
            <a:pPr marL="0" indent="0">
              <a:buNone/>
            </a:pPr>
            <a:r>
              <a:rPr lang="en-IE" dirty="0"/>
              <a:t>Store a vector of floats to a 16-byte aligned address</a:t>
            </a:r>
          </a:p>
          <a:p>
            <a:pPr marL="0" indent="0">
              <a:buNone/>
            </a:pPr>
            <a:r>
              <a:rPr lang="en-IE" dirty="0"/>
              <a:t>Segmentation fault if the address is not aligned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void _</a:t>
            </a:r>
            <a:r>
              <a:rPr lang="en-IE" dirty="0" err="1"/>
              <a:t>mm_storeu_ps</a:t>
            </a:r>
            <a:r>
              <a:rPr lang="en-IE" dirty="0"/>
              <a:t>(float * </a:t>
            </a:r>
            <a:r>
              <a:rPr lang="en-IE" dirty="0" err="1"/>
              <a:t>dest</a:t>
            </a:r>
            <a:r>
              <a:rPr lang="en-IE" dirty="0"/>
              <a:t>, __m128 value);</a:t>
            </a:r>
          </a:p>
          <a:p>
            <a:pPr marL="0" indent="0">
              <a:buNone/>
            </a:pPr>
            <a:r>
              <a:rPr lang="en-IE" dirty="0"/>
              <a:t>Store a vector of floats to a 16-byte unaligned address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void _</a:t>
            </a:r>
            <a:r>
              <a:rPr lang="en-IE" dirty="0" err="1"/>
              <a:t>mm_store_ss</a:t>
            </a:r>
            <a:r>
              <a:rPr lang="en-IE" dirty="0"/>
              <a:t>(float * </a:t>
            </a:r>
            <a:r>
              <a:rPr lang="en-IE" dirty="0" err="1"/>
              <a:t>dest</a:t>
            </a:r>
            <a:r>
              <a:rPr lang="en-IE" dirty="0"/>
              <a:t> __m128 value);</a:t>
            </a:r>
          </a:p>
          <a:p>
            <a:pPr marL="0" indent="0">
              <a:buNone/>
            </a:pPr>
            <a:r>
              <a:rPr lang="en-IE" dirty="0"/>
              <a:t>Store the float value in lane zero to memory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There also exists:</a:t>
            </a:r>
          </a:p>
          <a:p>
            <a:pPr marL="0" indent="0">
              <a:buNone/>
            </a:pPr>
            <a:r>
              <a:rPr lang="en-IE" dirty="0"/>
              <a:t>__m128 _</a:t>
            </a:r>
            <a:r>
              <a:rPr lang="en-IE" dirty="0" err="1"/>
              <a:t>mm_load_ss</a:t>
            </a:r>
            <a:r>
              <a:rPr lang="en-IE" dirty="0"/>
              <a:t>(float * </a:t>
            </a:r>
            <a:r>
              <a:rPr lang="en-IE" dirty="0" err="1"/>
              <a:t>src</a:t>
            </a:r>
            <a:r>
              <a:rPr lang="en-IE" dirty="0"/>
              <a:t>)</a:t>
            </a:r>
          </a:p>
          <a:p>
            <a:pPr marL="0" indent="0">
              <a:buNone/>
            </a:pPr>
            <a:r>
              <a:rPr lang="en-IE" dirty="0"/>
              <a:t>Load a single float to lane zero of the destination vector; set other lanes to zero</a:t>
            </a:r>
          </a:p>
          <a:p>
            <a:pPr marL="0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61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Arithmetic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endParaRPr lang="en-IE" dirty="0"/>
          </a:p>
          <a:p>
            <a:pPr lvl="2"/>
            <a:endParaRPr lang="en-I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2603" y="1772816"/>
            <a:ext cx="7931224" cy="4680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dirty="0"/>
              <a:t>__m128 _</a:t>
            </a:r>
            <a:r>
              <a:rPr lang="en-IE" dirty="0" err="1"/>
              <a:t>mm_add_ps</a:t>
            </a:r>
            <a:r>
              <a:rPr lang="en-IE" dirty="0"/>
              <a:t>(__m128 a, __m128 b);</a:t>
            </a:r>
          </a:p>
          <a:p>
            <a:pPr marL="0" indent="0">
              <a:buNone/>
            </a:pPr>
            <a:r>
              <a:rPr lang="en-IE" dirty="0"/>
              <a:t>Add corresponding lanes of a and b, and return a vector result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__m128 _</a:t>
            </a:r>
            <a:r>
              <a:rPr lang="en-IE" dirty="0" err="1"/>
              <a:t>mm_sub_ps</a:t>
            </a:r>
            <a:r>
              <a:rPr lang="en-IE" dirty="0"/>
              <a:t>(__m128 a, __m128 b);</a:t>
            </a:r>
          </a:p>
          <a:p>
            <a:pPr marL="0" indent="0">
              <a:buNone/>
            </a:pPr>
            <a:r>
              <a:rPr lang="en-IE" dirty="0"/>
              <a:t>Subtract corresponding lanes of a and b, and return a vector result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__m128 _</a:t>
            </a:r>
            <a:r>
              <a:rPr lang="en-IE" dirty="0" err="1"/>
              <a:t>mm_mul_ps</a:t>
            </a:r>
            <a:r>
              <a:rPr lang="en-IE" dirty="0"/>
              <a:t>(__m128 a, __m128 b);</a:t>
            </a:r>
          </a:p>
          <a:p>
            <a:pPr marL="0" indent="0">
              <a:buNone/>
            </a:pPr>
            <a:r>
              <a:rPr lang="en-IE" dirty="0"/>
              <a:t>Multiply corresponding lanes of a and b, and return a vector result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__m128 _</a:t>
            </a:r>
            <a:r>
              <a:rPr lang="en-IE" dirty="0" err="1"/>
              <a:t>mm_div_ps</a:t>
            </a:r>
            <a:r>
              <a:rPr lang="en-IE" dirty="0"/>
              <a:t>(__m128 a, __m128 b);</a:t>
            </a:r>
          </a:p>
          <a:p>
            <a:pPr marL="0" indent="0">
              <a:buNone/>
            </a:pPr>
            <a:r>
              <a:rPr lang="en-IE" dirty="0"/>
              <a:t>Divide corresponding lanes of a and b, and return a vector result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__m128 _</a:t>
            </a:r>
            <a:r>
              <a:rPr lang="en-IE" dirty="0" err="1"/>
              <a:t>mm_sqrt_ps</a:t>
            </a:r>
            <a:r>
              <a:rPr lang="en-IE" dirty="0"/>
              <a:t>(__m128 a);</a:t>
            </a:r>
          </a:p>
          <a:p>
            <a:pPr marL="0" indent="0">
              <a:buNone/>
            </a:pPr>
            <a:r>
              <a:rPr lang="en-IE" dirty="0"/>
              <a:t>Return a vector containing the square root of each value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4044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endParaRPr lang="en-IE" dirty="0"/>
          </a:p>
          <a:p>
            <a:pPr lvl="2"/>
            <a:endParaRPr lang="en-I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2603" y="1772816"/>
            <a:ext cx="7931224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dirty="0"/>
              <a:t>void sum(float * a, float * b, float * c) {</a:t>
            </a:r>
          </a:p>
          <a:p>
            <a:pPr marL="0" indent="0">
              <a:buNone/>
            </a:pPr>
            <a:r>
              <a:rPr lang="en-IE" dirty="0"/>
              <a:t>	for ( </a:t>
            </a:r>
            <a:r>
              <a:rPr lang="en-IE" dirty="0" err="1"/>
              <a:t>int</a:t>
            </a:r>
            <a:r>
              <a:rPr lang="en-IE" dirty="0"/>
              <a:t> </a:t>
            </a:r>
            <a:r>
              <a:rPr lang="en-IE" dirty="0" err="1"/>
              <a:t>i</a:t>
            </a:r>
            <a:r>
              <a:rPr lang="en-IE" dirty="0"/>
              <a:t> = 0; </a:t>
            </a:r>
            <a:r>
              <a:rPr lang="en-IE" dirty="0" err="1"/>
              <a:t>i</a:t>
            </a:r>
            <a:r>
              <a:rPr lang="en-IE" dirty="0"/>
              <a:t> &lt; 1024; </a:t>
            </a:r>
            <a:r>
              <a:rPr lang="en-IE" dirty="0" err="1"/>
              <a:t>i</a:t>
            </a:r>
            <a:r>
              <a:rPr lang="en-IE" dirty="0"/>
              <a:t>++ ) {</a:t>
            </a:r>
          </a:p>
          <a:p>
            <a:pPr marL="0" indent="0">
              <a:buNone/>
            </a:pPr>
            <a:r>
              <a:rPr lang="en-IE" dirty="0"/>
              <a:t>		a[</a:t>
            </a:r>
            <a:r>
              <a:rPr lang="en-IE" dirty="0" err="1"/>
              <a:t>i</a:t>
            </a:r>
            <a:r>
              <a:rPr lang="en-IE" dirty="0"/>
              <a:t>] = b[</a:t>
            </a:r>
            <a:r>
              <a:rPr lang="en-IE" dirty="0" err="1"/>
              <a:t>i</a:t>
            </a:r>
            <a:r>
              <a:rPr lang="en-IE" dirty="0"/>
              <a:t>] + c[</a:t>
            </a:r>
            <a:r>
              <a:rPr lang="en-IE" dirty="0" err="1"/>
              <a:t>i</a:t>
            </a:r>
            <a:r>
              <a:rPr lang="en-IE" dirty="0"/>
              <a:t>];</a:t>
            </a:r>
          </a:p>
          <a:p>
            <a:pPr marL="0" indent="0">
              <a:buNone/>
            </a:pPr>
            <a:r>
              <a:rPr lang="en-IE" dirty="0"/>
              <a:t>	}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4856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endParaRPr lang="en-IE" dirty="0"/>
          </a:p>
          <a:p>
            <a:pPr lvl="2"/>
            <a:endParaRPr lang="en-I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2603" y="1772816"/>
            <a:ext cx="7931224" cy="4680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dirty="0"/>
              <a:t>void sum(float * restrict a, float * restrict b, float * restrict c) {</a:t>
            </a:r>
          </a:p>
          <a:p>
            <a:pPr marL="0" indent="0">
              <a:buNone/>
            </a:pPr>
            <a:r>
              <a:rPr lang="en-IE" dirty="0"/>
              <a:t>	for ( </a:t>
            </a:r>
            <a:r>
              <a:rPr lang="en-IE" dirty="0" err="1"/>
              <a:t>int</a:t>
            </a:r>
            <a:r>
              <a:rPr lang="en-IE" dirty="0"/>
              <a:t> </a:t>
            </a:r>
            <a:r>
              <a:rPr lang="en-IE" dirty="0" err="1"/>
              <a:t>i</a:t>
            </a:r>
            <a:r>
              <a:rPr lang="en-IE" dirty="0"/>
              <a:t> = 0; </a:t>
            </a:r>
            <a:r>
              <a:rPr lang="en-IE" dirty="0" err="1"/>
              <a:t>i</a:t>
            </a:r>
            <a:r>
              <a:rPr lang="en-IE" dirty="0"/>
              <a:t> &lt; 1024; </a:t>
            </a:r>
            <a:r>
              <a:rPr lang="en-IE" dirty="0" err="1"/>
              <a:t>i</a:t>
            </a:r>
            <a:r>
              <a:rPr lang="en-IE" dirty="0"/>
              <a:t>++ ) {</a:t>
            </a:r>
          </a:p>
          <a:p>
            <a:pPr marL="0" indent="0">
              <a:buNone/>
            </a:pPr>
            <a:r>
              <a:rPr lang="en-IE" dirty="0"/>
              <a:t>		a[</a:t>
            </a:r>
            <a:r>
              <a:rPr lang="en-IE" dirty="0" err="1"/>
              <a:t>i</a:t>
            </a:r>
            <a:r>
              <a:rPr lang="en-IE" dirty="0"/>
              <a:t>] = b[</a:t>
            </a:r>
            <a:r>
              <a:rPr lang="en-IE" dirty="0" err="1"/>
              <a:t>i</a:t>
            </a:r>
            <a:r>
              <a:rPr lang="en-IE" dirty="0"/>
              <a:t>] + c[</a:t>
            </a:r>
            <a:r>
              <a:rPr lang="en-IE" dirty="0" err="1"/>
              <a:t>i</a:t>
            </a:r>
            <a:r>
              <a:rPr lang="en-IE" dirty="0"/>
              <a:t>];</a:t>
            </a:r>
          </a:p>
          <a:p>
            <a:pPr marL="0" indent="0">
              <a:buNone/>
            </a:pPr>
            <a:r>
              <a:rPr lang="en-IE" dirty="0"/>
              <a:t>	}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This might be </a:t>
            </a:r>
            <a:r>
              <a:rPr lang="en-IE" dirty="0" err="1"/>
              <a:t>vectorized</a:t>
            </a:r>
            <a:r>
              <a:rPr lang="en-IE" dirty="0"/>
              <a:t> as:</a:t>
            </a:r>
          </a:p>
          <a:p>
            <a:pPr marL="0" indent="0">
              <a:buNone/>
            </a:pPr>
            <a:r>
              <a:rPr lang="en-IE" dirty="0"/>
              <a:t>void sum(float * a, float * b, float * c) {</a:t>
            </a:r>
          </a:p>
          <a:p>
            <a:pPr marL="0" indent="0">
              <a:buNone/>
            </a:pPr>
            <a:r>
              <a:rPr lang="en-IE" dirty="0"/>
              <a:t>	for ( </a:t>
            </a:r>
            <a:r>
              <a:rPr lang="en-IE" dirty="0" err="1"/>
              <a:t>int</a:t>
            </a:r>
            <a:r>
              <a:rPr lang="en-IE" dirty="0"/>
              <a:t> </a:t>
            </a:r>
            <a:r>
              <a:rPr lang="en-IE" dirty="0" err="1"/>
              <a:t>i</a:t>
            </a:r>
            <a:r>
              <a:rPr lang="en-IE" dirty="0"/>
              <a:t> = 0; </a:t>
            </a:r>
            <a:r>
              <a:rPr lang="en-IE" dirty="0" err="1"/>
              <a:t>i</a:t>
            </a:r>
            <a:r>
              <a:rPr lang="en-IE" dirty="0"/>
              <a:t> &lt; 1024; i = </a:t>
            </a:r>
            <a:r>
              <a:rPr lang="en-IE" dirty="0" err="1"/>
              <a:t>i</a:t>
            </a:r>
            <a:r>
              <a:rPr lang="en-IE" dirty="0"/>
              <a:t>+ 4 ) {</a:t>
            </a:r>
          </a:p>
          <a:p>
            <a:pPr marL="0" indent="0">
              <a:buNone/>
            </a:pPr>
            <a:r>
              <a:rPr lang="en-IE" dirty="0"/>
              <a:t>		__m128 b4 = _</a:t>
            </a:r>
            <a:r>
              <a:rPr lang="en-IE" dirty="0" err="1"/>
              <a:t>mm_loadu_ps</a:t>
            </a:r>
            <a:r>
              <a:rPr lang="en-IE" dirty="0"/>
              <a:t>(&amp;b[</a:t>
            </a:r>
            <a:r>
              <a:rPr lang="en-IE" dirty="0" err="1"/>
              <a:t>i</a:t>
            </a:r>
            <a:r>
              <a:rPr lang="en-IE" dirty="0"/>
              <a:t>]);</a:t>
            </a:r>
          </a:p>
          <a:p>
            <a:pPr marL="0" indent="0">
              <a:buNone/>
            </a:pPr>
            <a:r>
              <a:rPr lang="en-IE" dirty="0"/>
              <a:t>		__m128 c4 = _</a:t>
            </a:r>
            <a:r>
              <a:rPr lang="en-IE" dirty="0" err="1"/>
              <a:t>mm_loadu_ps</a:t>
            </a:r>
            <a:r>
              <a:rPr lang="en-IE" dirty="0"/>
              <a:t>(&amp;c[</a:t>
            </a:r>
            <a:r>
              <a:rPr lang="en-IE" dirty="0" err="1"/>
              <a:t>i</a:t>
            </a:r>
            <a:r>
              <a:rPr lang="en-IE" dirty="0"/>
              <a:t>]);</a:t>
            </a:r>
          </a:p>
          <a:p>
            <a:pPr marL="0" indent="0">
              <a:buNone/>
            </a:pPr>
            <a:r>
              <a:rPr lang="en-IE" dirty="0"/>
              <a:t>		__m128 a4 = _</a:t>
            </a:r>
            <a:r>
              <a:rPr lang="en-IE" dirty="0" err="1"/>
              <a:t>mm_add_ps</a:t>
            </a:r>
            <a:r>
              <a:rPr lang="en-IE" dirty="0"/>
              <a:t>(b4, c4);</a:t>
            </a:r>
          </a:p>
          <a:p>
            <a:pPr marL="0" indent="0">
              <a:buNone/>
            </a:pPr>
            <a:r>
              <a:rPr lang="en-IE" dirty="0"/>
              <a:t>		_</a:t>
            </a:r>
            <a:r>
              <a:rPr lang="en-IE" dirty="0" err="1"/>
              <a:t>mm_storeu_ps</a:t>
            </a:r>
            <a:r>
              <a:rPr lang="en-IE" dirty="0"/>
              <a:t>(&amp;a[i], a4);</a:t>
            </a:r>
          </a:p>
          <a:p>
            <a:pPr marL="0" indent="0">
              <a:buNone/>
            </a:pPr>
            <a:r>
              <a:rPr lang="en-IE" dirty="0"/>
              <a:t>	}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7509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endParaRPr lang="en-IE" dirty="0"/>
          </a:p>
          <a:p>
            <a:pPr lvl="2"/>
            <a:endParaRPr lang="en-I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2603" y="1772816"/>
            <a:ext cx="7931224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dirty="0"/>
              <a:t>void sum(float * a, float * b, float * c, </a:t>
            </a:r>
            <a:r>
              <a:rPr lang="en-IE" dirty="0" err="1"/>
              <a:t>int</a:t>
            </a:r>
            <a:r>
              <a:rPr lang="en-IE" dirty="0"/>
              <a:t> size) {</a:t>
            </a:r>
          </a:p>
          <a:p>
            <a:pPr marL="0" indent="0">
              <a:buNone/>
            </a:pPr>
            <a:r>
              <a:rPr lang="en-IE" dirty="0"/>
              <a:t>	for ( </a:t>
            </a:r>
            <a:r>
              <a:rPr lang="en-IE" dirty="0" err="1"/>
              <a:t>int</a:t>
            </a:r>
            <a:r>
              <a:rPr lang="en-IE" dirty="0"/>
              <a:t> </a:t>
            </a:r>
            <a:r>
              <a:rPr lang="en-IE" dirty="0" err="1"/>
              <a:t>i</a:t>
            </a:r>
            <a:r>
              <a:rPr lang="en-IE" dirty="0"/>
              <a:t> = 0; </a:t>
            </a:r>
            <a:r>
              <a:rPr lang="en-IE" dirty="0" err="1"/>
              <a:t>i</a:t>
            </a:r>
            <a:r>
              <a:rPr lang="en-IE" dirty="0"/>
              <a:t> &lt; size; </a:t>
            </a:r>
            <a:r>
              <a:rPr lang="en-IE" dirty="0" err="1"/>
              <a:t>i</a:t>
            </a:r>
            <a:r>
              <a:rPr lang="en-IE" dirty="0"/>
              <a:t>++ ) {</a:t>
            </a:r>
          </a:p>
          <a:p>
            <a:pPr marL="0" indent="0">
              <a:buNone/>
            </a:pPr>
            <a:r>
              <a:rPr lang="en-IE" dirty="0"/>
              <a:t>		a[</a:t>
            </a:r>
            <a:r>
              <a:rPr lang="en-IE" dirty="0" err="1"/>
              <a:t>i</a:t>
            </a:r>
            <a:r>
              <a:rPr lang="en-IE" dirty="0"/>
              <a:t>] = b[</a:t>
            </a:r>
            <a:r>
              <a:rPr lang="en-IE" dirty="0" err="1"/>
              <a:t>i</a:t>
            </a:r>
            <a:r>
              <a:rPr lang="en-IE" dirty="0"/>
              <a:t>] + c[</a:t>
            </a:r>
            <a:r>
              <a:rPr lang="en-IE" dirty="0" err="1"/>
              <a:t>i</a:t>
            </a:r>
            <a:r>
              <a:rPr lang="en-IE" dirty="0"/>
              <a:t>];</a:t>
            </a:r>
          </a:p>
          <a:p>
            <a:pPr marL="0" indent="0">
              <a:buNone/>
            </a:pPr>
            <a:r>
              <a:rPr lang="en-IE" dirty="0"/>
              <a:t>	}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8527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endParaRPr lang="en-IE" dirty="0"/>
          </a:p>
          <a:p>
            <a:pPr lvl="2"/>
            <a:endParaRPr lang="en-I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2603" y="1772816"/>
            <a:ext cx="7931224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dirty="0"/>
              <a:t>void sum(float * a, float * b, float * c, </a:t>
            </a:r>
            <a:r>
              <a:rPr lang="en-IE" dirty="0" err="1"/>
              <a:t>int</a:t>
            </a:r>
            <a:r>
              <a:rPr lang="en-IE" dirty="0"/>
              <a:t> size) {</a:t>
            </a:r>
          </a:p>
          <a:p>
            <a:pPr marL="0" indent="0">
              <a:buNone/>
            </a:pPr>
            <a:r>
              <a:rPr lang="en-IE" dirty="0"/>
              <a:t>	for ( </a:t>
            </a:r>
            <a:r>
              <a:rPr lang="en-IE" dirty="0" err="1"/>
              <a:t>int</a:t>
            </a:r>
            <a:r>
              <a:rPr lang="en-IE" dirty="0"/>
              <a:t> </a:t>
            </a:r>
            <a:r>
              <a:rPr lang="en-IE" dirty="0" err="1"/>
              <a:t>i</a:t>
            </a:r>
            <a:r>
              <a:rPr lang="en-IE" dirty="0"/>
              <a:t> = 0; </a:t>
            </a:r>
            <a:r>
              <a:rPr lang="en-IE" dirty="0" err="1"/>
              <a:t>i</a:t>
            </a:r>
            <a:r>
              <a:rPr lang="en-IE" dirty="0"/>
              <a:t> &lt; size; </a:t>
            </a:r>
            <a:r>
              <a:rPr lang="en-IE" dirty="0" err="1"/>
              <a:t>i</a:t>
            </a:r>
            <a:r>
              <a:rPr lang="en-IE" dirty="0"/>
              <a:t>++ ) {</a:t>
            </a:r>
          </a:p>
          <a:p>
            <a:pPr marL="0" indent="0">
              <a:buNone/>
            </a:pPr>
            <a:r>
              <a:rPr lang="en-IE" dirty="0"/>
              <a:t>		a[</a:t>
            </a:r>
            <a:r>
              <a:rPr lang="en-IE" dirty="0" err="1"/>
              <a:t>i</a:t>
            </a:r>
            <a:r>
              <a:rPr lang="en-IE" dirty="0"/>
              <a:t>] = b[i+1] + c[</a:t>
            </a:r>
            <a:r>
              <a:rPr lang="en-IE" dirty="0" err="1"/>
              <a:t>i</a:t>
            </a:r>
            <a:r>
              <a:rPr lang="en-IE" dirty="0"/>
              <a:t>];</a:t>
            </a:r>
          </a:p>
          <a:p>
            <a:pPr marL="0" indent="0">
              <a:buNone/>
            </a:pPr>
            <a:r>
              <a:rPr lang="en-IE" dirty="0"/>
              <a:t>	}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177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Vector Parallel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r>
              <a:rPr lang="en-IE" dirty="0"/>
              <a:t>Vector computers</a:t>
            </a:r>
          </a:p>
          <a:p>
            <a:pPr lvl="1"/>
            <a:r>
              <a:rPr lang="en-IE" dirty="0"/>
              <a:t>One of the most powerful type of early supercomputers</a:t>
            </a:r>
          </a:p>
          <a:p>
            <a:pPr lvl="1"/>
            <a:r>
              <a:rPr lang="en-IE" dirty="0"/>
              <a:t>SIMD model</a:t>
            </a:r>
          </a:p>
          <a:p>
            <a:pPr lvl="2"/>
            <a:r>
              <a:rPr lang="en-IE" dirty="0"/>
              <a:t>One instruction performs the same operations on a whole bunch of data</a:t>
            </a:r>
          </a:p>
          <a:p>
            <a:r>
              <a:rPr lang="en-IE" dirty="0"/>
              <a:t>Mathematicians call a 1D array a vector</a:t>
            </a:r>
          </a:p>
          <a:p>
            <a:pPr lvl="1"/>
            <a:r>
              <a:rPr lang="en-IE" dirty="0"/>
              <a:t>Vector instructions operate on 1D array</a:t>
            </a:r>
          </a:p>
          <a:p>
            <a:pPr lvl="1"/>
            <a:r>
              <a:rPr lang="en-IE" dirty="0"/>
              <a:t>Usually a short subsequence at a time</a:t>
            </a:r>
          </a:p>
          <a:p>
            <a:pPr lvl="1"/>
            <a:r>
              <a:rPr lang="en-IE" dirty="0"/>
              <a:t>Operations on 2D arrays built from 1D primitives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4339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endParaRPr lang="en-IE" dirty="0"/>
          </a:p>
          <a:p>
            <a:pPr lvl="2"/>
            <a:endParaRPr lang="en-I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2603" y="1772816"/>
            <a:ext cx="7931224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dirty="0"/>
              <a:t>void sum(float * a, float * b, </a:t>
            </a:r>
            <a:r>
              <a:rPr lang="en-IE" dirty="0" err="1"/>
              <a:t>int</a:t>
            </a:r>
            <a:r>
              <a:rPr lang="en-IE" dirty="0"/>
              <a:t> size) {</a:t>
            </a:r>
          </a:p>
          <a:p>
            <a:pPr marL="0" indent="0">
              <a:buNone/>
            </a:pPr>
            <a:r>
              <a:rPr lang="en-IE" dirty="0"/>
              <a:t>	for ( </a:t>
            </a:r>
            <a:r>
              <a:rPr lang="en-IE" dirty="0" err="1"/>
              <a:t>int</a:t>
            </a:r>
            <a:r>
              <a:rPr lang="en-IE" dirty="0"/>
              <a:t> </a:t>
            </a:r>
            <a:r>
              <a:rPr lang="en-IE" dirty="0" err="1"/>
              <a:t>i</a:t>
            </a:r>
            <a:r>
              <a:rPr lang="en-IE" dirty="0"/>
              <a:t> = 1; </a:t>
            </a:r>
            <a:r>
              <a:rPr lang="en-IE" dirty="0" err="1"/>
              <a:t>i</a:t>
            </a:r>
            <a:r>
              <a:rPr lang="en-IE" dirty="0"/>
              <a:t> &lt; size; </a:t>
            </a:r>
            <a:r>
              <a:rPr lang="en-IE" dirty="0" err="1"/>
              <a:t>i</a:t>
            </a:r>
            <a:r>
              <a:rPr lang="en-IE" dirty="0"/>
              <a:t>++ ) {</a:t>
            </a:r>
          </a:p>
          <a:p>
            <a:pPr marL="0" indent="0">
              <a:buNone/>
            </a:pPr>
            <a:r>
              <a:rPr lang="en-IE" dirty="0"/>
              <a:t>		a[</a:t>
            </a:r>
            <a:r>
              <a:rPr lang="en-IE" dirty="0" err="1"/>
              <a:t>i</a:t>
            </a:r>
            <a:r>
              <a:rPr lang="en-IE" dirty="0"/>
              <a:t>] = a[i-1] + b[</a:t>
            </a:r>
            <a:r>
              <a:rPr lang="en-IE" dirty="0" err="1"/>
              <a:t>i</a:t>
            </a:r>
            <a:r>
              <a:rPr lang="en-IE" dirty="0"/>
              <a:t>];</a:t>
            </a:r>
          </a:p>
          <a:p>
            <a:pPr marL="0" indent="0">
              <a:buNone/>
            </a:pPr>
            <a:r>
              <a:rPr lang="en-IE" dirty="0"/>
              <a:t>	}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7725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endParaRPr lang="en-IE" dirty="0"/>
          </a:p>
          <a:p>
            <a:pPr lvl="2"/>
            <a:endParaRPr lang="en-I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2603" y="1772816"/>
            <a:ext cx="7931224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dirty="0"/>
              <a:t>void sum(float * a, </a:t>
            </a:r>
            <a:r>
              <a:rPr lang="en-IE" dirty="0" err="1"/>
              <a:t>int</a:t>
            </a:r>
            <a:r>
              <a:rPr lang="en-IE" dirty="0"/>
              <a:t> size) {</a:t>
            </a:r>
          </a:p>
          <a:p>
            <a:pPr marL="0" indent="0">
              <a:buNone/>
            </a:pPr>
            <a:r>
              <a:rPr lang="en-IE" dirty="0"/>
              <a:t>	for ( </a:t>
            </a:r>
            <a:r>
              <a:rPr lang="en-IE" dirty="0" err="1"/>
              <a:t>int</a:t>
            </a:r>
            <a:r>
              <a:rPr lang="en-IE" dirty="0"/>
              <a:t> </a:t>
            </a:r>
            <a:r>
              <a:rPr lang="en-IE" dirty="0" err="1"/>
              <a:t>i</a:t>
            </a:r>
            <a:r>
              <a:rPr lang="en-IE" dirty="0"/>
              <a:t> = 1; </a:t>
            </a:r>
            <a:r>
              <a:rPr lang="en-IE" dirty="0" err="1"/>
              <a:t>i</a:t>
            </a:r>
            <a:r>
              <a:rPr lang="en-IE" dirty="0"/>
              <a:t> &lt; size; </a:t>
            </a:r>
            <a:r>
              <a:rPr lang="en-IE" dirty="0" err="1"/>
              <a:t>i</a:t>
            </a:r>
            <a:r>
              <a:rPr lang="en-IE" dirty="0"/>
              <a:t>++ ) {</a:t>
            </a:r>
          </a:p>
          <a:p>
            <a:pPr marL="0" indent="0">
              <a:buNone/>
            </a:pPr>
            <a:r>
              <a:rPr lang="en-IE" dirty="0"/>
              <a:t>		a[</a:t>
            </a:r>
            <a:r>
              <a:rPr lang="en-IE" dirty="0" err="1"/>
              <a:t>i</a:t>
            </a:r>
            <a:r>
              <a:rPr lang="en-IE" dirty="0"/>
              <a:t>] = a[i-1];</a:t>
            </a:r>
          </a:p>
          <a:p>
            <a:pPr marL="0" indent="0">
              <a:buNone/>
            </a:pPr>
            <a:r>
              <a:rPr lang="en-IE" dirty="0"/>
              <a:t>	}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9412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endParaRPr lang="en-IE" dirty="0"/>
          </a:p>
          <a:p>
            <a:pPr lvl="2"/>
            <a:endParaRPr lang="en-I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2603" y="1772816"/>
            <a:ext cx="7931224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dirty="0"/>
              <a:t>void sum(float * a, float * b, </a:t>
            </a:r>
            <a:r>
              <a:rPr lang="en-IE" dirty="0" err="1"/>
              <a:t>int</a:t>
            </a:r>
            <a:r>
              <a:rPr lang="en-IE" dirty="0"/>
              <a:t> size) {</a:t>
            </a:r>
          </a:p>
          <a:p>
            <a:pPr marL="0" indent="0">
              <a:buNone/>
            </a:pPr>
            <a:r>
              <a:rPr lang="en-IE" dirty="0"/>
              <a:t>	for ( </a:t>
            </a:r>
            <a:r>
              <a:rPr lang="en-IE" dirty="0" err="1"/>
              <a:t>int</a:t>
            </a:r>
            <a:r>
              <a:rPr lang="en-IE" dirty="0"/>
              <a:t> </a:t>
            </a:r>
            <a:r>
              <a:rPr lang="en-IE" dirty="0" err="1"/>
              <a:t>i</a:t>
            </a:r>
            <a:r>
              <a:rPr lang="en-IE" dirty="0"/>
              <a:t> = 4; </a:t>
            </a:r>
            <a:r>
              <a:rPr lang="en-IE" dirty="0" err="1"/>
              <a:t>i</a:t>
            </a:r>
            <a:r>
              <a:rPr lang="en-IE" dirty="0"/>
              <a:t> &lt; size; </a:t>
            </a:r>
            <a:r>
              <a:rPr lang="en-IE" dirty="0" err="1"/>
              <a:t>i</a:t>
            </a:r>
            <a:r>
              <a:rPr lang="en-IE" dirty="0"/>
              <a:t>++ ) {</a:t>
            </a:r>
          </a:p>
          <a:p>
            <a:pPr marL="0" indent="0">
              <a:buNone/>
            </a:pPr>
            <a:r>
              <a:rPr lang="en-IE" dirty="0"/>
              <a:t>		a[</a:t>
            </a:r>
            <a:r>
              <a:rPr lang="en-IE" dirty="0" err="1"/>
              <a:t>i</a:t>
            </a:r>
            <a:r>
              <a:rPr lang="en-IE" dirty="0"/>
              <a:t>] = a[i-4] + b[</a:t>
            </a:r>
            <a:r>
              <a:rPr lang="en-IE" dirty="0" err="1"/>
              <a:t>i</a:t>
            </a:r>
            <a:r>
              <a:rPr lang="en-IE" dirty="0"/>
              <a:t>];</a:t>
            </a:r>
          </a:p>
          <a:p>
            <a:pPr marL="0" indent="0">
              <a:buNone/>
            </a:pPr>
            <a:r>
              <a:rPr lang="en-IE" dirty="0"/>
              <a:t>	}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6880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Operating Across 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The examples we have seen so far have all involved arithmetic on values of</a:t>
            </a:r>
          </a:p>
          <a:p>
            <a:pPr lvl="1"/>
            <a:r>
              <a:rPr lang="en-IE" dirty="0"/>
              <a:t>The same lane</a:t>
            </a:r>
          </a:p>
          <a:p>
            <a:pPr lvl="1"/>
            <a:r>
              <a:rPr lang="en-IE" dirty="0"/>
              <a:t>But Different vectors</a:t>
            </a:r>
          </a:p>
          <a:p>
            <a:pPr lvl="1"/>
            <a:endParaRPr lang="en-IE" dirty="0"/>
          </a:p>
          <a:p>
            <a:r>
              <a:rPr lang="en-IE" dirty="0"/>
              <a:t>Sometimes you want to be able to mix values from different lanes</a:t>
            </a:r>
          </a:p>
          <a:p>
            <a:pPr lvl="1"/>
            <a:r>
              <a:rPr lang="en-IE" dirty="0"/>
              <a:t>Simplest (but slow) solution is to store a vector to a temporary array:</a:t>
            </a:r>
          </a:p>
          <a:p>
            <a:pPr marL="0" indent="0">
              <a:buNone/>
            </a:pPr>
            <a:r>
              <a:rPr lang="en-IE" dirty="0"/>
              <a:t>	float temp[4];</a:t>
            </a:r>
          </a:p>
          <a:p>
            <a:pPr marL="0" indent="0">
              <a:buNone/>
            </a:pPr>
            <a:r>
              <a:rPr lang="en-IE" dirty="0"/>
              <a:t>	_</a:t>
            </a:r>
            <a:r>
              <a:rPr lang="en-IE" dirty="0" err="1"/>
              <a:t>mm_store_ps</a:t>
            </a:r>
            <a:r>
              <a:rPr lang="en-IE" dirty="0"/>
              <a:t>(temp, </a:t>
            </a:r>
            <a:r>
              <a:rPr lang="en-IE" dirty="0" err="1"/>
              <a:t>my_vector</a:t>
            </a:r>
            <a:r>
              <a:rPr lang="en-IE" dirty="0"/>
              <a:t>);</a:t>
            </a:r>
          </a:p>
          <a:p>
            <a:pPr lvl="2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296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endParaRPr lang="en-IE" dirty="0"/>
          </a:p>
          <a:p>
            <a:pPr lvl="2"/>
            <a:endParaRPr lang="en-I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2603" y="1772816"/>
            <a:ext cx="7931224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dirty="0"/>
              <a:t>float mean(float * a, </a:t>
            </a:r>
            <a:r>
              <a:rPr lang="en-IE" dirty="0" err="1"/>
              <a:t>int</a:t>
            </a:r>
            <a:r>
              <a:rPr lang="en-IE" dirty="0"/>
              <a:t> size) {</a:t>
            </a:r>
          </a:p>
          <a:p>
            <a:pPr marL="0" indent="0">
              <a:buNone/>
            </a:pPr>
            <a:r>
              <a:rPr lang="en-IE" dirty="0"/>
              <a:t>	float sum = 0.0;</a:t>
            </a:r>
          </a:p>
          <a:p>
            <a:pPr marL="0" indent="0">
              <a:buNone/>
            </a:pPr>
            <a:r>
              <a:rPr lang="en-IE" dirty="0"/>
              <a:t>	for ( </a:t>
            </a:r>
            <a:r>
              <a:rPr lang="en-IE" dirty="0" err="1"/>
              <a:t>int</a:t>
            </a:r>
            <a:r>
              <a:rPr lang="en-IE" dirty="0"/>
              <a:t> </a:t>
            </a:r>
            <a:r>
              <a:rPr lang="en-IE" dirty="0" err="1"/>
              <a:t>i</a:t>
            </a:r>
            <a:r>
              <a:rPr lang="en-IE" dirty="0"/>
              <a:t> = 0; </a:t>
            </a:r>
            <a:r>
              <a:rPr lang="en-IE" dirty="0" err="1"/>
              <a:t>i</a:t>
            </a:r>
            <a:r>
              <a:rPr lang="en-IE" dirty="0"/>
              <a:t> &lt; size; </a:t>
            </a:r>
            <a:r>
              <a:rPr lang="en-IE" dirty="0" err="1"/>
              <a:t>i</a:t>
            </a:r>
            <a:r>
              <a:rPr lang="en-IE" dirty="0"/>
              <a:t>++ ) {</a:t>
            </a:r>
          </a:p>
          <a:p>
            <a:pPr marL="0" indent="0">
              <a:buNone/>
            </a:pPr>
            <a:r>
              <a:rPr lang="en-IE" dirty="0"/>
              <a:t>		sum = sum + a[</a:t>
            </a:r>
            <a:r>
              <a:rPr lang="en-IE" dirty="0" err="1"/>
              <a:t>i</a:t>
            </a:r>
            <a:r>
              <a:rPr lang="en-IE" dirty="0"/>
              <a:t>];</a:t>
            </a:r>
          </a:p>
          <a:p>
            <a:pPr marL="0" indent="0">
              <a:buNone/>
            </a:pPr>
            <a:r>
              <a:rPr lang="en-IE" dirty="0"/>
              <a:t>	}</a:t>
            </a:r>
          </a:p>
          <a:p>
            <a:pPr marL="0" indent="0">
              <a:buNone/>
            </a:pPr>
            <a:r>
              <a:rPr lang="en-IE" dirty="0"/>
              <a:t>	return sum/(float)size;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185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Operating Across 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r>
              <a:rPr lang="en-IE" dirty="0"/>
              <a:t>There is also a very small number of arithmetic instructions that operate across lanes</a:t>
            </a:r>
          </a:p>
          <a:p>
            <a:r>
              <a:rPr lang="en-IE" dirty="0"/>
              <a:t>By far the most important is:</a:t>
            </a:r>
          </a:p>
          <a:p>
            <a:pPr marL="0" indent="0">
              <a:buNone/>
            </a:pPr>
            <a:r>
              <a:rPr lang="en-IE" dirty="0"/>
              <a:t>_m128 _</a:t>
            </a:r>
            <a:r>
              <a:rPr lang="en-IE" dirty="0" err="1"/>
              <a:t>mm_hadd_ps</a:t>
            </a:r>
            <a:r>
              <a:rPr lang="en-IE" dirty="0"/>
              <a:t>(_m128 a, _m128 b);</a:t>
            </a:r>
          </a:p>
          <a:p>
            <a:pPr lvl="1"/>
            <a:r>
              <a:rPr lang="en-IE" dirty="0"/>
              <a:t>Takes operand a: [a3, a2, a1, a0]</a:t>
            </a:r>
          </a:p>
          <a:p>
            <a:pPr lvl="1"/>
            <a:r>
              <a:rPr lang="en-IE" dirty="0"/>
              <a:t>Operand b: [b3, b2, b1, b0]</a:t>
            </a:r>
          </a:p>
          <a:p>
            <a:pPr lvl="1"/>
            <a:r>
              <a:rPr lang="en-IE" dirty="0"/>
              <a:t>Returns: [a3+a2, a1+a0, b3+b2, b1+b0]</a:t>
            </a:r>
          </a:p>
          <a:p>
            <a:pPr lvl="2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1388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Operating Across 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r>
              <a:rPr lang="en-IE" dirty="0"/>
              <a:t>There is also a very small number of arithmetic instructions that operate across lanes</a:t>
            </a:r>
          </a:p>
          <a:p>
            <a:r>
              <a:rPr lang="en-IE" dirty="0"/>
              <a:t>By far the most important is:</a:t>
            </a:r>
          </a:p>
          <a:p>
            <a:pPr marL="0" indent="0">
              <a:buNone/>
            </a:pPr>
            <a:r>
              <a:rPr lang="en-IE" dirty="0"/>
              <a:t>_m128 _</a:t>
            </a:r>
            <a:r>
              <a:rPr lang="en-IE" dirty="0" err="1"/>
              <a:t>mm_hadd_ps</a:t>
            </a:r>
            <a:r>
              <a:rPr lang="en-IE" dirty="0"/>
              <a:t>(_m128 a, _m128 b);</a:t>
            </a:r>
          </a:p>
          <a:p>
            <a:pPr lvl="1"/>
            <a:r>
              <a:rPr lang="en-IE" dirty="0"/>
              <a:t>Takes operand a: [a3, a2, a1, a0]</a:t>
            </a:r>
          </a:p>
          <a:p>
            <a:pPr lvl="1"/>
            <a:r>
              <a:rPr lang="en-IE" dirty="0"/>
              <a:t>Operand b: [b3, b2, b1, b0]</a:t>
            </a:r>
          </a:p>
          <a:p>
            <a:pPr lvl="1"/>
            <a:r>
              <a:rPr lang="en-IE" dirty="0"/>
              <a:t>Returns: [a3+a2, a1+a0, b3+b2, b1+b0]</a:t>
            </a:r>
          </a:p>
          <a:p>
            <a:pPr lvl="2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6586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endParaRPr lang="en-IE" dirty="0"/>
          </a:p>
          <a:p>
            <a:pPr lvl="2"/>
            <a:endParaRPr lang="en-I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2603" y="1772816"/>
            <a:ext cx="7931224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dirty="0"/>
              <a:t>float mean(float * a, </a:t>
            </a:r>
            <a:r>
              <a:rPr lang="en-IE" dirty="0" err="1"/>
              <a:t>int</a:t>
            </a:r>
            <a:r>
              <a:rPr lang="en-IE" dirty="0"/>
              <a:t> size) {</a:t>
            </a:r>
          </a:p>
          <a:p>
            <a:pPr marL="0" indent="0">
              <a:buNone/>
            </a:pPr>
            <a:r>
              <a:rPr lang="en-IE" dirty="0"/>
              <a:t>	float sum = 0.0;</a:t>
            </a:r>
          </a:p>
          <a:p>
            <a:pPr marL="0" indent="0">
              <a:buNone/>
            </a:pPr>
            <a:r>
              <a:rPr lang="en-IE" dirty="0"/>
              <a:t>	for ( </a:t>
            </a:r>
            <a:r>
              <a:rPr lang="en-IE" dirty="0" err="1"/>
              <a:t>int</a:t>
            </a:r>
            <a:r>
              <a:rPr lang="en-IE" dirty="0"/>
              <a:t> </a:t>
            </a:r>
            <a:r>
              <a:rPr lang="en-IE" dirty="0" err="1"/>
              <a:t>i</a:t>
            </a:r>
            <a:r>
              <a:rPr lang="en-IE" dirty="0"/>
              <a:t> = 0; </a:t>
            </a:r>
            <a:r>
              <a:rPr lang="en-IE" dirty="0" err="1"/>
              <a:t>i</a:t>
            </a:r>
            <a:r>
              <a:rPr lang="en-IE" dirty="0"/>
              <a:t> &lt; size; </a:t>
            </a:r>
            <a:r>
              <a:rPr lang="en-IE" dirty="0" err="1"/>
              <a:t>i</a:t>
            </a:r>
            <a:r>
              <a:rPr lang="en-IE" dirty="0"/>
              <a:t>++ ) {</a:t>
            </a:r>
          </a:p>
          <a:p>
            <a:pPr marL="0" indent="0">
              <a:buNone/>
            </a:pPr>
            <a:r>
              <a:rPr lang="en-IE" dirty="0"/>
              <a:t>		sum = sum + a[</a:t>
            </a:r>
            <a:r>
              <a:rPr lang="en-IE" dirty="0" err="1"/>
              <a:t>i</a:t>
            </a:r>
            <a:r>
              <a:rPr lang="en-IE" dirty="0"/>
              <a:t>];</a:t>
            </a:r>
          </a:p>
          <a:p>
            <a:pPr marL="0" indent="0">
              <a:buNone/>
            </a:pPr>
            <a:r>
              <a:rPr lang="en-IE" dirty="0"/>
              <a:t>	}</a:t>
            </a:r>
          </a:p>
          <a:p>
            <a:pPr marL="0" indent="0">
              <a:buNone/>
            </a:pPr>
            <a:r>
              <a:rPr lang="en-IE" dirty="0"/>
              <a:t>	return sum/(float)size;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27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7114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Operating Across 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 lnSpcReduction="10000"/>
          </a:bodyPr>
          <a:lstStyle/>
          <a:p>
            <a:r>
              <a:rPr lang="en-IE" dirty="0"/>
              <a:t>Vector “swizzles” can also operate across lanes</a:t>
            </a:r>
          </a:p>
          <a:p>
            <a:pPr lvl="1"/>
            <a:r>
              <a:rPr lang="en-IE" dirty="0"/>
              <a:t>Permute: re-orders lanes within a vector</a:t>
            </a:r>
          </a:p>
          <a:p>
            <a:pPr lvl="2"/>
            <a:r>
              <a:rPr lang="en-IE" dirty="0"/>
              <a:t>Note that when we talk about “permute” we typically allow an element to be repeated</a:t>
            </a:r>
          </a:p>
          <a:p>
            <a:pPr lvl="2"/>
            <a:r>
              <a:rPr lang="en-IE" dirty="0"/>
              <a:t>This is different from a permutation in the mathematical sense of a reordering of the same elements</a:t>
            </a:r>
          </a:p>
          <a:p>
            <a:pPr lvl="1"/>
            <a:r>
              <a:rPr lang="en-IE" dirty="0"/>
              <a:t>Blend: Select corresponding lanes from two vectors</a:t>
            </a:r>
          </a:p>
          <a:p>
            <a:pPr lvl="1"/>
            <a:r>
              <a:rPr lang="en-IE" dirty="0"/>
              <a:t>Shuffle: A combination of permutes and blends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4653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Vector Swizzles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There are *lots* of swizzle operations in most vector instruction sets</a:t>
            </a:r>
          </a:p>
          <a:p>
            <a:pPr lvl="1"/>
            <a:r>
              <a:rPr lang="en-IE" dirty="0"/>
              <a:t>Lots of restrictions and special cases</a:t>
            </a:r>
          </a:p>
          <a:p>
            <a:r>
              <a:rPr lang="en-IE" dirty="0"/>
              <a:t>This may seem odd</a:t>
            </a:r>
          </a:p>
          <a:p>
            <a:pPr lvl="1"/>
            <a:r>
              <a:rPr lang="en-IE" dirty="0"/>
              <a:t>It’s much easier for programmers and compiler-writers to use a small number of general instructions</a:t>
            </a:r>
          </a:p>
          <a:p>
            <a:r>
              <a:rPr lang="en-IE" dirty="0"/>
              <a:t>For example we might like:</a:t>
            </a:r>
          </a:p>
          <a:p>
            <a:pPr lvl="1"/>
            <a:r>
              <a:rPr lang="en-IE" dirty="0"/>
              <a:t>An arbitrary permute operation</a:t>
            </a:r>
          </a:p>
          <a:p>
            <a:pPr lvl="2"/>
            <a:r>
              <a:rPr lang="en-IE" dirty="0"/>
              <a:t>Permute(|</a:t>
            </a:r>
            <a:r>
              <a:rPr lang="en-IE" dirty="0" err="1"/>
              <a:t>a,b,c,d</a:t>
            </a:r>
            <a:r>
              <a:rPr lang="en-IE" dirty="0"/>
              <a:t>|) -&gt; any permutation, e.g. |</a:t>
            </a:r>
            <a:r>
              <a:rPr lang="en-IE" dirty="0" err="1"/>
              <a:t>b,d,c,a</a:t>
            </a:r>
            <a:r>
              <a:rPr lang="en-IE" dirty="0"/>
              <a:t>|</a:t>
            </a:r>
          </a:p>
          <a:p>
            <a:pPr lvl="1"/>
            <a:r>
              <a:rPr lang="en-IE" dirty="0"/>
              <a:t>An arbitrary blend operation</a:t>
            </a:r>
          </a:p>
          <a:p>
            <a:pPr lvl="2"/>
            <a:r>
              <a:rPr lang="en-IE" dirty="0"/>
              <a:t>Blend(|</a:t>
            </a:r>
            <a:r>
              <a:rPr lang="en-IE" dirty="0" err="1"/>
              <a:t>a,b,c,d</a:t>
            </a:r>
            <a:r>
              <a:rPr lang="en-IE" dirty="0"/>
              <a:t>|, |</a:t>
            </a:r>
            <a:r>
              <a:rPr lang="en-IE" dirty="0" err="1"/>
              <a:t>x,y,z,w</a:t>
            </a:r>
            <a:r>
              <a:rPr lang="en-IE" dirty="0"/>
              <a:t>|) -&gt; any lane-wise selection</a:t>
            </a:r>
          </a:p>
          <a:p>
            <a:pPr lvl="2"/>
            <a:r>
              <a:rPr lang="en-IE" dirty="0"/>
              <a:t>E.g. |</a:t>
            </a:r>
            <a:r>
              <a:rPr lang="en-IE" dirty="0" err="1"/>
              <a:t>a,y,z,d</a:t>
            </a:r>
            <a:r>
              <a:rPr lang="en-IE" dirty="0"/>
              <a:t>|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29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493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Vector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 lnSpcReduction="10000"/>
          </a:bodyPr>
          <a:lstStyle/>
          <a:p>
            <a:r>
              <a:rPr lang="en-IE" dirty="0"/>
              <a:t>Many processor designers have added a vector unit to their existing processors</a:t>
            </a:r>
          </a:p>
          <a:p>
            <a:pPr lvl="1"/>
            <a:r>
              <a:rPr lang="en-IE" dirty="0"/>
              <a:t>Intel</a:t>
            </a:r>
          </a:p>
          <a:p>
            <a:pPr lvl="2"/>
            <a:r>
              <a:rPr lang="en-IE" dirty="0"/>
              <a:t>Multimedia Extensions (MMX)</a:t>
            </a:r>
          </a:p>
          <a:p>
            <a:pPr lvl="2"/>
            <a:r>
              <a:rPr lang="en-IE" dirty="0"/>
              <a:t>Streaming SIMD Extensions (SSE)</a:t>
            </a:r>
          </a:p>
          <a:p>
            <a:pPr lvl="2"/>
            <a:r>
              <a:rPr lang="en-IE" dirty="0"/>
              <a:t>Advanced Vector Extensions (AVX)</a:t>
            </a:r>
          </a:p>
          <a:p>
            <a:pPr lvl="3"/>
            <a:r>
              <a:rPr lang="en-IE" dirty="0"/>
              <a:t>256 and 512 bit variants</a:t>
            </a:r>
          </a:p>
          <a:p>
            <a:pPr lvl="1"/>
            <a:r>
              <a:rPr lang="en-IE" dirty="0"/>
              <a:t>ARM</a:t>
            </a:r>
          </a:p>
          <a:p>
            <a:pPr lvl="2"/>
            <a:r>
              <a:rPr lang="en-IE" i="1" dirty="0"/>
              <a:t>NEON, SVE</a:t>
            </a:r>
            <a:endParaRPr lang="en-IE" dirty="0"/>
          </a:p>
          <a:p>
            <a:pPr lvl="1"/>
            <a:r>
              <a:rPr lang="en-IE" dirty="0"/>
              <a:t>RISC V</a:t>
            </a:r>
          </a:p>
          <a:p>
            <a:pPr lvl="2"/>
            <a:r>
              <a:rPr lang="en-IE" dirty="0"/>
              <a:t>“V”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9011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Vector Permutation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8208912" cy="4987814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Arbitrary permute instructions are expensive to implement</a:t>
            </a:r>
          </a:p>
          <a:p>
            <a:pPr lvl="1"/>
            <a:r>
              <a:rPr lang="en-IE" dirty="0"/>
              <a:t>E.g. Vector with four lanes</a:t>
            </a:r>
          </a:p>
          <a:p>
            <a:pPr lvl="1"/>
            <a:r>
              <a:rPr lang="en-IE" dirty="0"/>
              <a:t>Each of the four result lanes can be any of the four input lanes</a:t>
            </a:r>
          </a:p>
          <a:p>
            <a:pPr lvl="1"/>
            <a:r>
              <a:rPr lang="en-IE" dirty="0"/>
              <a:t>Total possible permutations is 4</a:t>
            </a:r>
            <a:r>
              <a:rPr lang="en-IE" baseline="30000" dirty="0"/>
              <a:t>4</a:t>
            </a:r>
            <a:r>
              <a:rPr lang="en-IE" dirty="0"/>
              <a:t> = 256</a:t>
            </a:r>
          </a:p>
          <a:p>
            <a:pPr lvl="1"/>
            <a:r>
              <a:rPr lang="en-IE" dirty="0"/>
              <a:t>Or if we restrict ourselves to permutation in the mathematical sense that 4! =24 possibilities</a:t>
            </a:r>
          </a:p>
          <a:p>
            <a:r>
              <a:rPr lang="en-IE" dirty="0"/>
              <a:t>To implement this instruction we need</a:t>
            </a:r>
          </a:p>
          <a:p>
            <a:pPr lvl="1"/>
            <a:r>
              <a:rPr lang="en-IE" dirty="0"/>
              <a:t>A circuit that can map any input lane to any output lane</a:t>
            </a:r>
          </a:p>
          <a:p>
            <a:pPr lvl="1"/>
            <a:r>
              <a:rPr lang="en-IE" dirty="0"/>
              <a:t>An operand that specifies which of the possible 256 permutations should be implemented in this case</a:t>
            </a:r>
          </a:p>
          <a:p>
            <a:pPr lvl="1"/>
            <a:endParaRPr lang="en-IE" dirty="0"/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30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3820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Vector Permutation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8208912" cy="4987814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Permutation circuit</a:t>
            </a:r>
          </a:p>
          <a:p>
            <a:pPr lvl="1"/>
            <a:r>
              <a:rPr lang="en-IE" dirty="0"/>
              <a:t>For each output lane</a:t>
            </a:r>
          </a:p>
          <a:p>
            <a:pPr lvl="2"/>
            <a:r>
              <a:rPr lang="en-IE" dirty="0"/>
              <a:t>Select from any of the input lanes</a:t>
            </a:r>
          </a:p>
          <a:p>
            <a:pPr lvl="2"/>
            <a:r>
              <a:rPr lang="en-IE" dirty="0"/>
              <a:t>#lanes == N,      bit-width of lane == B</a:t>
            </a:r>
          </a:p>
          <a:p>
            <a:pPr lvl="2"/>
            <a:r>
              <a:rPr lang="en-IE" dirty="0"/>
              <a:t>Circuit of at least O(BN) gates per output lane</a:t>
            </a:r>
          </a:p>
          <a:p>
            <a:pPr lvl="3"/>
            <a:r>
              <a:rPr lang="en-IE" dirty="0"/>
              <a:t>Using “log shifter” circuits</a:t>
            </a:r>
          </a:p>
          <a:p>
            <a:pPr lvl="2"/>
            <a:r>
              <a:rPr lang="en-IE" dirty="0"/>
              <a:t>Total circuit at least O(BN</a:t>
            </a:r>
            <a:r>
              <a:rPr lang="en-IE" baseline="30000" dirty="0"/>
              <a:t>2</a:t>
            </a:r>
            <a:r>
              <a:rPr lang="en-IE" dirty="0"/>
              <a:t>) gates</a:t>
            </a:r>
          </a:p>
          <a:p>
            <a:pPr lvl="2"/>
            <a:r>
              <a:rPr lang="en-IE" dirty="0"/>
              <a:t>Bigger circuits are slower, and may need pipelining</a:t>
            </a:r>
          </a:p>
          <a:p>
            <a:pPr lvl="2"/>
            <a:r>
              <a:rPr lang="en-IE" dirty="0"/>
              <a:t>Lots of cross-wise interconnection</a:t>
            </a:r>
          </a:p>
          <a:p>
            <a:pPr lvl="1"/>
            <a:r>
              <a:rPr lang="en-IE" dirty="0"/>
              <a:t>For #lanes == 4, this is not a problem</a:t>
            </a:r>
          </a:p>
          <a:p>
            <a:pPr lvl="1"/>
            <a:r>
              <a:rPr lang="en-IE" dirty="0"/>
              <a:t>For #lanes == 32, this is a big problem</a:t>
            </a:r>
          </a:p>
          <a:p>
            <a:pPr lvl="2"/>
            <a:r>
              <a:rPr lang="en-IE" dirty="0"/>
              <a:t>Even if we restrict ourselves to strict permutations, 32! Is a large number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31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1776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Vector Permutation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8208912" cy="4987814"/>
          </a:xfrm>
        </p:spPr>
        <p:txBody>
          <a:bodyPr>
            <a:normAutofit/>
          </a:bodyPr>
          <a:lstStyle/>
          <a:p>
            <a:r>
              <a:rPr lang="en-IE" dirty="0"/>
              <a:t>Specifying which permutation</a:t>
            </a:r>
          </a:p>
          <a:p>
            <a:pPr lvl="1"/>
            <a:r>
              <a:rPr lang="en-IE" dirty="0"/>
              <a:t>For #lanes == N</a:t>
            </a:r>
          </a:p>
          <a:p>
            <a:pPr lvl="1"/>
            <a:r>
              <a:rPr lang="en-IE" dirty="0"/>
              <a:t>Number of possible permutations is N</a:t>
            </a:r>
            <a:r>
              <a:rPr lang="en-IE" baseline="30000" dirty="0"/>
              <a:t>N</a:t>
            </a:r>
          </a:p>
          <a:p>
            <a:pPr lvl="2"/>
            <a:r>
              <a:rPr lang="en-IE" dirty="0"/>
              <a:t>E.g. N == 4, N</a:t>
            </a:r>
            <a:r>
              <a:rPr lang="en-IE" baseline="30000" dirty="0"/>
              <a:t>N</a:t>
            </a:r>
            <a:r>
              <a:rPr lang="en-IE" dirty="0"/>
              <a:t> == 256 == 2</a:t>
            </a:r>
            <a:r>
              <a:rPr lang="en-IE" baseline="30000" dirty="0"/>
              <a:t>8</a:t>
            </a:r>
          </a:p>
          <a:p>
            <a:pPr lvl="3"/>
            <a:r>
              <a:rPr lang="en-IE" dirty="0"/>
              <a:t>Requires 1 byte to specify which permutation</a:t>
            </a:r>
          </a:p>
          <a:p>
            <a:pPr lvl="2"/>
            <a:r>
              <a:rPr lang="en-IE" dirty="0"/>
              <a:t>N == 8, N</a:t>
            </a:r>
            <a:r>
              <a:rPr lang="en-IE" baseline="30000" dirty="0"/>
              <a:t>N</a:t>
            </a:r>
            <a:r>
              <a:rPr lang="en-IE" dirty="0"/>
              <a:t> == 16,777,216 = 2</a:t>
            </a:r>
            <a:r>
              <a:rPr lang="en-IE" baseline="30000" dirty="0"/>
              <a:t>24</a:t>
            </a:r>
          </a:p>
          <a:p>
            <a:pPr lvl="3"/>
            <a:r>
              <a:rPr lang="en-IE" dirty="0"/>
              <a:t>Requires 3 bytes to specify which permutation</a:t>
            </a:r>
          </a:p>
          <a:p>
            <a:pPr lvl="2"/>
            <a:r>
              <a:rPr lang="en-IE" dirty="0"/>
              <a:t>N == 16, N</a:t>
            </a:r>
            <a:r>
              <a:rPr lang="en-IE" baseline="30000" dirty="0"/>
              <a:t>N</a:t>
            </a:r>
            <a:r>
              <a:rPr lang="en-IE" dirty="0"/>
              <a:t> == 1.845 × 10</a:t>
            </a:r>
            <a:r>
              <a:rPr lang="en-IE" baseline="30000" dirty="0"/>
              <a:t>19</a:t>
            </a:r>
            <a:r>
              <a:rPr lang="en-IE" dirty="0"/>
              <a:t>  == 2</a:t>
            </a:r>
            <a:r>
              <a:rPr lang="en-IE" baseline="30000" dirty="0"/>
              <a:t>64</a:t>
            </a:r>
          </a:p>
          <a:p>
            <a:pPr lvl="3"/>
            <a:r>
              <a:rPr lang="en-IE" dirty="0"/>
              <a:t>Requires 8 bytes to specify which permutation</a:t>
            </a:r>
          </a:p>
          <a:p>
            <a:pPr lvl="2"/>
            <a:r>
              <a:rPr lang="en-IE" dirty="0"/>
              <a:t>N == 32, N</a:t>
            </a:r>
            <a:r>
              <a:rPr lang="en-IE" baseline="30000" dirty="0"/>
              <a:t>N</a:t>
            </a:r>
            <a:r>
              <a:rPr lang="en-IE" dirty="0"/>
              <a:t> == 1.461 × 10</a:t>
            </a:r>
            <a:r>
              <a:rPr lang="en-IE" baseline="30000" dirty="0"/>
              <a:t>48</a:t>
            </a:r>
            <a:r>
              <a:rPr lang="en-IE" dirty="0"/>
              <a:t>  == 2</a:t>
            </a:r>
            <a:r>
              <a:rPr lang="en-IE" baseline="30000" dirty="0"/>
              <a:t>160</a:t>
            </a:r>
          </a:p>
          <a:p>
            <a:pPr lvl="3"/>
            <a:r>
              <a:rPr lang="en-IE" dirty="0"/>
              <a:t>Requires 20 bytes to specify which permutation</a:t>
            </a:r>
          </a:p>
          <a:p>
            <a:pPr lvl="2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32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9796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Vector </a:t>
            </a:r>
            <a:r>
              <a:rPr lang="en-IE" dirty="0" err="1"/>
              <a:t>Swizzling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8496944" cy="4987814"/>
          </a:xfrm>
        </p:spPr>
        <p:txBody>
          <a:bodyPr>
            <a:normAutofit/>
          </a:bodyPr>
          <a:lstStyle/>
          <a:p>
            <a:r>
              <a:rPr lang="en-IE" dirty="0"/>
              <a:t>Several vector permutation instructions in real  instruction sets</a:t>
            </a:r>
          </a:p>
          <a:p>
            <a:pPr lvl="1"/>
            <a:r>
              <a:rPr lang="en-IE" dirty="0"/>
              <a:t>But often restrictions to reduce</a:t>
            </a:r>
          </a:p>
          <a:p>
            <a:pPr lvl="2"/>
            <a:r>
              <a:rPr lang="en-IE" dirty="0"/>
              <a:t>Circuit complexity</a:t>
            </a:r>
          </a:p>
          <a:p>
            <a:pPr lvl="2"/>
            <a:r>
              <a:rPr lang="en-IE" dirty="0"/>
              <a:t>Instruction length</a:t>
            </a:r>
          </a:p>
          <a:p>
            <a:pPr lvl="2"/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33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0874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Vector </a:t>
            </a:r>
            <a:r>
              <a:rPr lang="en-IE" dirty="0" err="1"/>
              <a:t>Swizzling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14663"/>
            <a:ext cx="8712968" cy="4987814"/>
          </a:xfrm>
        </p:spPr>
        <p:txBody>
          <a:bodyPr>
            <a:normAutofit lnSpcReduction="10000"/>
          </a:bodyPr>
          <a:lstStyle/>
          <a:p>
            <a:r>
              <a:rPr lang="en-IE" dirty="0"/>
              <a:t>We will primarily use</a:t>
            </a:r>
          </a:p>
          <a:p>
            <a:pPr marL="457200" lvl="1" indent="0">
              <a:buNone/>
            </a:pPr>
            <a:r>
              <a:rPr lang="en-IE" dirty="0"/>
              <a:t>_m128 _</a:t>
            </a:r>
            <a:r>
              <a:rPr lang="en-IE" dirty="0" err="1"/>
              <a:t>mm_shuffle_ps</a:t>
            </a:r>
            <a:r>
              <a:rPr lang="en-IE" dirty="0"/>
              <a:t>(a, b, _MM_SHUFFLE(1, 0, 3, 2);</a:t>
            </a:r>
          </a:p>
          <a:p>
            <a:pPr lvl="1"/>
            <a:r>
              <a:rPr lang="en-IE" dirty="0"/>
              <a:t>Two input vectors:</a:t>
            </a:r>
          </a:p>
          <a:p>
            <a:pPr lvl="2"/>
            <a:r>
              <a:rPr lang="en-IE" dirty="0"/>
              <a:t>|a3, a2, a1, a0|</a:t>
            </a:r>
          </a:p>
          <a:p>
            <a:pPr lvl="2"/>
            <a:r>
              <a:rPr lang="en-IE" dirty="0"/>
              <a:t>|b3, b2, b1, b0|</a:t>
            </a:r>
          </a:p>
          <a:p>
            <a:pPr lvl="1"/>
            <a:r>
              <a:rPr lang="en-IE" dirty="0"/>
              <a:t>Creates output vector based on _MM_SHUFFLE</a:t>
            </a:r>
          </a:p>
          <a:p>
            <a:pPr lvl="2"/>
            <a:r>
              <a:rPr lang="en-IE" dirty="0"/>
              <a:t>Selects first two lanes of result from a, second two lanes from b</a:t>
            </a:r>
          </a:p>
          <a:p>
            <a:pPr lvl="2"/>
            <a:r>
              <a:rPr lang="en-IE" dirty="0"/>
              <a:t>In this example parameters are (1, 0, 3, 2)</a:t>
            </a:r>
          </a:p>
          <a:p>
            <a:pPr lvl="2"/>
            <a:r>
              <a:rPr lang="en-IE" dirty="0"/>
              <a:t>Output: |a1, a0, b3, b2|</a:t>
            </a:r>
          </a:p>
          <a:p>
            <a:pPr lvl="2"/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34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5143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 - </a:t>
            </a:r>
            <a:r>
              <a:rPr lang="en-IE" dirty="0" err="1"/>
              <a:t>Hadd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r>
              <a:rPr lang="en-IE" dirty="0"/>
              <a:t>Create a sequence of vector instructions that replicates the behaviour of the _</a:t>
            </a:r>
            <a:r>
              <a:rPr lang="en-IE" dirty="0" err="1"/>
              <a:t>mm_hadd_ps</a:t>
            </a:r>
            <a:r>
              <a:rPr lang="en-IE" dirty="0"/>
              <a:t> instruction</a:t>
            </a:r>
          </a:p>
          <a:p>
            <a:endParaRPr lang="en-IE" dirty="0"/>
          </a:p>
          <a:p>
            <a:r>
              <a:rPr lang="en-IE" dirty="0"/>
              <a:t>result = _</a:t>
            </a:r>
            <a:r>
              <a:rPr lang="en-IE" dirty="0" err="1"/>
              <a:t>mm_hadd_ps</a:t>
            </a:r>
            <a:r>
              <a:rPr lang="en-IE" dirty="0"/>
              <a:t>(a, b);</a:t>
            </a:r>
          </a:p>
          <a:p>
            <a:r>
              <a:rPr lang="en-IE" dirty="0"/>
              <a:t>Inputs: |a3, a2, a1, a0|, |b3, b2, b1, b0|</a:t>
            </a:r>
          </a:p>
          <a:p>
            <a:r>
              <a:rPr lang="en-IE" dirty="0"/>
              <a:t>Outputs|a3+a2, a1+a0, b3+b2, b1+b0|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35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5058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 – Complex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dirty="0" err="1"/>
              <a:t>struct</a:t>
            </a:r>
            <a:r>
              <a:rPr lang="en-IE" dirty="0"/>
              <a:t> complex {</a:t>
            </a:r>
          </a:p>
          <a:p>
            <a:pPr marL="0" indent="0">
              <a:buNone/>
            </a:pPr>
            <a:r>
              <a:rPr lang="en-IE" dirty="0"/>
              <a:t>	float r;	// real</a:t>
            </a:r>
          </a:p>
          <a:p>
            <a:pPr marL="0" indent="0">
              <a:buNone/>
            </a:pPr>
            <a:r>
              <a:rPr lang="en-IE" dirty="0"/>
              <a:t>	float </a:t>
            </a:r>
            <a:r>
              <a:rPr lang="en-IE" dirty="0" err="1"/>
              <a:t>i</a:t>
            </a:r>
            <a:r>
              <a:rPr lang="en-IE" dirty="0"/>
              <a:t>;	// imaginary</a:t>
            </a:r>
          </a:p>
          <a:p>
            <a:pPr marL="0" indent="0">
              <a:buNone/>
            </a:pPr>
            <a:r>
              <a:rPr lang="en-IE" dirty="0"/>
              <a:t>};</a:t>
            </a:r>
          </a:p>
          <a:p>
            <a:pPr marL="0" indent="0">
              <a:buNone/>
            </a:pPr>
            <a:r>
              <a:rPr lang="en-IE" dirty="0" err="1"/>
              <a:t>struct</a:t>
            </a:r>
            <a:r>
              <a:rPr lang="en-IE" dirty="0"/>
              <a:t> complex a[1024], b[1024], c[1024];</a:t>
            </a:r>
          </a:p>
          <a:p>
            <a:pPr marL="0" indent="0">
              <a:buNone/>
            </a:pPr>
            <a:r>
              <a:rPr lang="en-IE" dirty="0"/>
              <a:t>for ( </a:t>
            </a:r>
            <a:r>
              <a:rPr lang="en-IE" dirty="0" err="1"/>
              <a:t>int</a:t>
            </a:r>
            <a:r>
              <a:rPr lang="en-IE" dirty="0"/>
              <a:t> j = 0; j &lt; 1024; </a:t>
            </a:r>
            <a:r>
              <a:rPr lang="en-IE" dirty="0" err="1"/>
              <a:t>j++</a:t>
            </a:r>
            <a:r>
              <a:rPr lang="en-IE" dirty="0"/>
              <a:t> ) {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err="1"/>
              <a:t>a.r</a:t>
            </a:r>
            <a:r>
              <a:rPr lang="en-IE" dirty="0"/>
              <a:t> = (</a:t>
            </a:r>
            <a:r>
              <a:rPr lang="en-IE" dirty="0" err="1"/>
              <a:t>b.r</a:t>
            </a:r>
            <a:r>
              <a:rPr lang="en-IE" dirty="0"/>
              <a:t> * </a:t>
            </a:r>
            <a:r>
              <a:rPr lang="en-IE" dirty="0" err="1"/>
              <a:t>c.r</a:t>
            </a:r>
            <a:r>
              <a:rPr lang="en-IE" dirty="0"/>
              <a:t>) – (</a:t>
            </a:r>
            <a:r>
              <a:rPr lang="en-IE" dirty="0" err="1"/>
              <a:t>b.i</a:t>
            </a:r>
            <a:r>
              <a:rPr lang="en-IE" dirty="0"/>
              <a:t> * </a:t>
            </a:r>
            <a:r>
              <a:rPr lang="en-IE" dirty="0" err="1"/>
              <a:t>c.i</a:t>
            </a:r>
            <a:r>
              <a:rPr lang="en-IE" dirty="0"/>
              <a:t>);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err="1"/>
              <a:t>a.i</a:t>
            </a:r>
            <a:r>
              <a:rPr lang="en-IE" dirty="0"/>
              <a:t> = (</a:t>
            </a:r>
            <a:r>
              <a:rPr lang="en-IE" dirty="0" err="1"/>
              <a:t>b.r</a:t>
            </a:r>
            <a:r>
              <a:rPr lang="en-IE" dirty="0"/>
              <a:t> * </a:t>
            </a:r>
            <a:r>
              <a:rPr lang="en-IE" dirty="0" err="1"/>
              <a:t>c.i</a:t>
            </a:r>
            <a:r>
              <a:rPr lang="en-IE" dirty="0"/>
              <a:t>) + (</a:t>
            </a:r>
            <a:r>
              <a:rPr lang="en-IE" dirty="0" err="1"/>
              <a:t>b.i</a:t>
            </a:r>
            <a:r>
              <a:rPr lang="en-IE" dirty="0"/>
              <a:t> * </a:t>
            </a:r>
            <a:r>
              <a:rPr lang="en-IE" dirty="0" err="1"/>
              <a:t>c.r</a:t>
            </a:r>
            <a:r>
              <a:rPr lang="en-IE" dirty="0"/>
              <a:t>);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36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0461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Accessing Individual 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r>
              <a:rPr lang="en-IE" dirty="0"/>
              <a:t>Most vector instruction sets have some mechanism to insert/extract a value to/from an individual lane within a vector</a:t>
            </a:r>
          </a:p>
          <a:p>
            <a:r>
              <a:rPr lang="en-IE" dirty="0"/>
              <a:t>E.g. in Intel SSE</a:t>
            </a:r>
          </a:p>
          <a:p>
            <a:pPr marL="457200" lvl="1" indent="0">
              <a:buNone/>
            </a:pPr>
            <a:r>
              <a:rPr lang="en-IE" dirty="0"/>
              <a:t>__m128i _mm_insert_epi32(__m128i a, </a:t>
            </a:r>
            <a:r>
              <a:rPr lang="en-IE" dirty="0" err="1"/>
              <a:t>int</a:t>
            </a:r>
            <a:r>
              <a:rPr lang="en-IE" dirty="0"/>
              <a:t> b, </a:t>
            </a:r>
            <a:r>
              <a:rPr lang="en-IE" dirty="0" err="1"/>
              <a:t>const</a:t>
            </a:r>
            <a:r>
              <a:rPr lang="en-IE" dirty="0"/>
              <a:t> </a:t>
            </a:r>
            <a:r>
              <a:rPr lang="en-IE" dirty="0" err="1"/>
              <a:t>int</a:t>
            </a:r>
            <a:r>
              <a:rPr lang="en-IE" dirty="0"/>
              <a:t> </a:t>
            </a:r>
            <a:r>
              <a:rPr lang="en-IE" dirty="0" err="1"/>
              <a:t>lane_no</a:t>
            </a:r>
            <a:r>
              <a:rPr lang="en-IE" dirty="0"/>
              <a:t>);</a:t>
            </a:r>
          </a:p>
          <a:p>
            <a:pPr marL="457200" lvl="1" indent="0">
              <a:buNone/>
            </a:pPr>
            <a:r>
              <a:rPr lang="en-IE" dirty="0"/>
              <a:t>Returns a vector that consists of the original vector a, but with lane number </a:t>
            </a:r>
            <a:r>
              <a:rPr lang="en-IE" dirty="0" err="1"/>
              <a:t>lane_no</a:t>
            </a:r>
            <a:r>
              <a:rPr lang="en-IE" dirty="0"/>
              <a:t> overwritten with the value of b.</a:t>
            </a:r>
          </a:p>
          <a:p>
            <a:pPr lvl="1"/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37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4154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Accessing Individual 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8064896" cy="4987814"/>
          </a:xfrm>
        </p:spPr>
        <p:txBody>
          <a:bodyPr>
            <a:normAutofit fontScale="92500"/>
          </a:bodyPr>
          <a:lstStyle/>
          <a:p>
            <a:r>
              <a:rPr lang="en-IE" dirty="0"/>
              <a:t>Also in Intel SSE</a:t>
            </a:r>
          </a:p>
          <a:p>
            <a:pPr marL="457200" lvl="1" indent="0">
              <a:buNone/>
            </a:pPr>
            <a:r>
              <a:rPr lang="en-IE" dirty="0"/>
              <a:t>int _mm_extract_epi32(__m128i a, </a:t>
            </a:r>
            <a:r>
              <a:rPr lang="en-IE" dirty="0" err="1"/>
              <a:t>const</a:t>
            </a:r>
            <a:r>
              <a:rPr lang="en-IE" dirty="0"/>
              <a:t> int </a:t>
            </a:r>
            <a:r>
              <a:rPr lang="en-IE" dirty="0" err="1"/>
              <a:t>lane_no</a:t>
            </a:r>
            <a:r>
              <a:rPr lang="en-IE" dirty="0"/>
              <a:t>);</a:t>
            </a:r>
          </a:p>
          <a:p>
            <a:pPr marL="457200" lvl="1" indent="0">
              <a:buNone/>
            </a:pPr>
            <a:r>
              <a:rPr lang="en-IE" dirty="0"/>
              <a:t>Returns the integer stored in lane </a:t>
            </a:r>
            <a:r>
              <a:rPr lang="en-IE" dirty="0" err="1"/>
              <a:t>lane_no</a:t>
            </a:r>
            <a:endParaRPr lang="en-IE" dirty="0"/>
          </a:p>
          <a:p>
            <a:endParaRPr lang="en-IE" dirty="0"/>
          </a:p>
          <a:p>
            <a:r>
              <a:rPr lang="en-IE" dirty="0"/>
              <a:t>Strangely, there is no equivalent instruction in SSE for floating point numbers</a:t>
            </a:r>
          </a:p>
          <a:p>
            <a:pPr lvl="1"/>
            <a:r>
              <a:rPr lang="en-IE" dirty="0"/>
              <a:t>In other words you can move a value from the vector registers to the general-purpose registers</a:t>
            </a:r>
          </a:p>
          <a:p>
            <a:pPr lvl="1"/>
            <a:r>
              <a:rPr lang="en-IE" dirty="0"/>
              <a:t>You cannot move a value from the vector registers to a floating-point register</a:t>
            </a:r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lvl="1"/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38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4596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Accessing Individual 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In practice the lack of floating point insert/extract instructions means that loading/storing directly to a lane is a pain</a:t>
            </a:r>
          </a:p>
          <a:p>
            <a:pPr marL="0" indent="0">
              <a:buNone/>
            </a:pPr>
            <a:r>
              <a:rPr lang="en-IE" dirty="0"/>
              <a:t>union m128convert {</a:t>
            </a:r>
          </a:p>
          <a:p>
            <a:pPr marL="0" indent="0">
              <a:buNone/>
            </a:pPr>
            <a:r>
              <a:rPr lang="en-IE" dirty="0"/>
              <a:t>	_m128 f4;</a:t>
            </a:r>
          </a:p>
          <a:p>
            <a:pPr marL="0" indent="0">
              <a:buNone/>
            </a:pPr>
            <a:r>
              <a:rPr lang="en-IE" dirty="0"/>
              <a:t>	_m128i i4;</a:t>
            </a:r>
          </a:p>
          <a:p>
            <a:pPr marL="0" indent="0">
              <a:buNone/>
            </a:pPr>
            <a:r>
              <a:rPr lang="en-IE" dirty="0"/>
              <a:t>};</a:t>
            </a:r>
          </a:p>
          <a:p>
            <a:pPr marL="457200" lvl="1" indent="0">
              <a:buNone/>
            </a:pPr>
            <a:r>
              <a:rPr lang="en-IE" strike="sngStrike" dirty="0"/>
              <a:t>_m128 r = (m128) _mm_insert_epi32((_m128i) a, *((</a:t>
            </a:r>
            <a:r>
              <a:rPr lang="en-IE" strike="sngStrike" dirty="0" err="1"/>
              <a:t>int</a:t>
            </a:r>
            <a:r>
              <a:rPr lang="en-IE" strike="sngStrike" dirty="0"/>
              <a:t>*)</a:t>
            </a:r>
            <a:r>
              <a:rPr lang="en-IE" strike="sngStrike" dirty="0" err="1"/>
              <a:t>ptr</a:t>
            </a:r>
            <a:r>
              <a:rPr lang="en-IE" strike="sngStrike" dirty="0"/>
              <a:t>), LANE_NUM);</a:t>
            </a:r>
          </a:p>
          <a:p>
            <a:pPr marL="457200" lvl="1" indent="0">
              <a:buNone/>
            </a:pPr>
            <a:r>
              <a:rPr lang="en-IE" strike="sngStrike" dirty="0"/>
              <a:t>*((</a:t>
            </a:r>
            <a:r>
              <a:rPr lang="en-IE" strike="sngStrike" dirty="0" err="1"/>
              <a:t>int</a:t>
            </a:r>
            <a:r>
              <a:rPr lang="en-IE" strike="sngStrike" dirty="0"/>
              <a:t>*)p) = _mm_extract_epi32((_m128)a, LANE_NUM);</a:t>
            </a:r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lvl="1"/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39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338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E096230-4A09-4090-AD62-A61D9EA4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9A71A6-A069-4217-9537-7DEB4341949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0F5F74E-6E08-4413-9B71-3702175E9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latin typeface="Comic Sans MS" panose="030F0702030302020204" pitchFamily="66" charset="0"/>
              </a:rPr>
              <a:t>Vector Architectures</a:t>
            </a: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AEFF74D8-678A-47F0-B513-D78CC4463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800" dirty="0">
                <a:latin typeface="Comic Sans MS" panose="030F0702030302020204" pitchFamily="66" charset="0"/>
              </a:rPr>
              <a:t>Vector architectures are a type of SIMD</a:t>
            </a:r>
          </a:p>
          <a:p>
            <a:pPr eaLnBrk="1" hangingPunct="1"/>
            <a:r>
              <a:rPr lang="en-IE" altLang="en-US" sz="2800" dirty="0">
                <a:latin typeface="Comic Sans MS" panose="030F0702030302020204" pitchFamily="66" charset="0"/>
              </a:rPr>
              <a:t>Registers contain a short array of values</a:t>
            </a:r>
          </a:p>
          <a:p>
            <a:pPr lvl="1" eaLnBrk="1" hangingPunct="1"/>
            <a:r>
              <a:rPr lang="en-IE" altLang="en-US" sz="2400" dirty="0">
                <a:latin typeface="Comic Sans MS" panose="030F0702030302020204" pitchFamily="66" charset="0"/>
              </a:rPr>
              <a:t>Intel SSE: 128 bits, four FP32 numbers</a:t>
            </a:r>
          </a:p>
          <a:p>
            <a:pPr lvl="1" eaLnBrk="1" hangingPunct="1"/>
            <a:r>
              <a:rPr lang="en-IE" altLang="en-US" sz="2400" dirty="0">
                <a:latin typeface="Comic Sans MS" panose="030F0702030302020204" pitchFamily="66" charset="0"/>
              </a:rPr>
              <a:t>Intel AVX: 256 bits, eight FP32 numbers</a:t>
            </a:r>
          </a:p>
          <a:p>
            <a:pPr lvl="1" eaLnBrk="1" hangingPunct="1"/>
            <a:r>
              <a:rPr lang="en-IE" altLang="en-US" sz="2400" dirty="0">
                <a:latin typeface="Comic Sans MS" panose="030F0702030302020204" pitchFamily="66" charset="0"/>
              </a:rPr>
              <a:t>Intel AVX512: 512 bits, 16 FP32 numbers</a:t>
            </a:r>
          </a:p>
          <a:p>
            <a:pPr eaLnBrk="1" hangingPunct="1"/>
            <a:r>
              <a:rPr lang="en-IE" altLang="en-US" sz="2800" dirty="0">
                <a:latin typeface="Comic Sans MS" panose="030F0702030302020204" pitchFamily="66" charset="0"/>
              </a:rPr>
              <a:t>Vector machine instructions operate on all “lanes” of a vector instruction</a:t>
            </a:r>
          </a:p>
          <a:p>
            <a:pPr lvl="1" eaLnBrk="1" hangingPunct="1"/>
            <a:endParaRPr lang="en-IE" altLang="en-US"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Accessing Individual 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8568952" cy="4987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union m128convert {</a:t>
            </a:r>
          </a:p>
          <a:p>
            <a:pPr marL="0" indent="0">
              <a:buNone/>
            </a:pPr>
            <a:r>
              <a:rPr lang="en-IE" dirty="0"/>
              <a:t>	_m128 f4;</a:t>
            </a:r>
          </a:p>
          <a:p>
            <a:pPr marL="0" indent="0">
              <a:buNone/>
            </a:pPr>
            <a:r>
              <a:rPr lang="en-IE" dirty="0"/>
              <a:t>	_m128i i4;</a:t>
            </a:r>
          </a:p>
          <a:p>
            <a:pPr marL="0" indent="0">
              <a:buNone/>
            </a:pPr>
            <a:r>
              <a:rPr lang="en-IE" dirty="0"/>
              <a:t>};</a:t>
            </a:r>
          </a:p>
          <a:p>
            <a:pPr marL="0" indent="0">
              <a:buNone/>
            </a:pPr>
            <a:r>
              <a:rPr lang="en-IE" dirty="0"/>
              <a:t>union i2fconvert { int </a:t>
            </a:r>
            <a:r>
              <a:rPr lang="en-IE" dirty="0" err="1"/>
              <a:t>i,float</a:t>
            </a:r>
            <a:r>
              <a:rPr lang="en-IE" dirty="0"/>
              <a:t> f; };</a:t>
            </a:r>
          </a:p>
          <a:p>
            <a:pPr marL="0" indent="0">
              <a:buNone/>
            </a:pPr>
            <a:r>
              <a:rPr lang="en-IE" dirty="0"/>
              <a:t>_m128 insert2lane(_m128 a, float value, int lane) {</a:t>
            </a:r>
          </a:p>
          <a:p>
            <a:pPr marL="0" indent="0">
              <a:buNone/>
            </a:pPr>
            <a:r>
              <a:rPr lang="en-IE" dirty="0"/>
              <a:t>	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pPr marL="457200" lvl="1" indent="0">
              <a:buNone/>
            </a:pPr>
            <a:endParaRPr lang="en-IE" dirty="0"/>
          </a:p>
          <a:p>
            <a:pPr lvl="1"/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40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1077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Accessing Individual 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14663"/>
            <a:ext cx="8856984" cy="4987814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E" dirty="0"/>
              <a:t>We could also define some standard macros to load/store floating point values to individual lanes.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IE" dirty="0"/>
          </a:p>
          <a:p>
            <a:pPr marL="0" lvl="1" indent="0">
              <a:buNone/>
            </a:pPr>
            <a:r>
              <a:rPr lang="en-IE" strike="sngStrike" dirty="0"/>
              <a:t>#define LOAD_LANE_PS(</a:t>
            </a:r>
            <a:r>
              <a:rPr lang="en-IE" strike="sngStrike" dirty="0" err="1"/>
              <a:t>out_vec</a:t>
            </a:r>
            <a:r>
              <a:rPr lang="en-IE" strike="sngStrike" dirty="0"/>
              <a:t>, </a:t>
            </a:r>
            <a:r>
              <a:rPr lang="en-IE" strike="sngStrike" dirty="0" err="1"/>
              <a:t>in_vec</a:t>
            </a:r>
            <a:r>
              <a:rPr lang="en-IE" strike="sngStrike" dirty="0"/>
              <a:t>, </a:t>
            </a:r>
            <a:r>
              <a:rPr lang="en-IE" strike="sngStrike" dirty="0" err="1"/>
              <a:t>addr</a:t>
            </a:r>
            <a:r>
              <a:rPr lang="en-IE" strike="sngStrike" dirty="0"/>
              <a:t>, </a:t>
            </a:r>
            <a:r>
              <a:rPr lang="en-IE" strike="sngStrike" dirty="0" err="1"/>
              <a:t>lane_no</a:t>
            </a:r>
            <a:r>
              <a:rPr lang="en-IE" strike="sngStrike" dirty="0"/>
              <a:t>) \</a:t>
            </a:r>
          </a:p>
          <a:p>
            <a:pPr marL="457200" lvl="1" indent="0">
              <a:buNone/>
            </a:pPr>
            <a:r>
              <a:rPr lang="en-IE" strike="sngStrike" dirty="0"/>
              <a:t>(</a:t>
            </a:r>
            <a:r>
              <a:rPr lang="en-IE" strike="sngStrike" dirty="0" err="1"/>
              <a:t>out_vec</a:t>
            </a:r>
            <a:r>
              <a:rPr lang="en-IE" strike="sngStrike" dirty="0"/>
              <a:t>) = (m128) _mm_insert_epi32((_m128i) (</a:t>
            </a:r>
            <a:r>
              <a:rPr lang="en-IE" strike="sngStrike" dirty="0" err="1"/>
              <a:t>in_vec</a:t>
            </a:r>
            <a:r>
              <a:rPr lang="en-IE" strike="sngStrike" dirty="0"/>
              <a:t>), *((</a:t>
            </a:r>
            <a:r>
              <a:rPr lang="en-IE" strike="sngStrike" dirty="0" err="1"/>
              <a:t>int</a:t>
            </a:r>
            <a:r>
              <a:rPr lang="en-IE" strike="sngStrike" dirty="0"/>
              <a:t>*)(</a:t>
            </a:r>
            <a:r>
              <a:rPr lang="en-IE" strike="sngStrike" dirty="0" err="1"/>
              <a:t>addr</a:t>
            </a:r>
            <a:r>
              <a:rPr lang="en-IE" strike="sngStrike" dirty="0"/>
              <a:t>)), (</a:t>
            </a:r>
            <a:r>
              <a:rPr lang="en-IE" strike="sngStrike" dirty="0" err="1"/>
              <a:t>lane_no</a:t>
            </a:r>
            <a:r>
              <a:rPr lang="en-IE" strike="sngStrike" dirty="0"/>
              <a:t>));</a:t>
            </a:r>
          </a:p>
          <a:p>
            <a:pPr marL="57150" indent="0">
              <a:buNone/>
            </a:pPr>
            <a:r>
              <a:rPr lang="en-IE" strike="sngStrike" dirty="0"/>
              <a:t>#define STORE_LANE_PS(</a:t>
            </a:r>
            <a:r>
              <a:rPr lang="en-IE" strike="sngStrike" dirty="0" err="1"/>
              <a:t>vec</a:t>
            </a:r>
            <a:r>
              <a:rPr lang="en-IE" strike="sngStrike" dirty="0"/>
              <a:t>, </a:t>
            </a:r>
            <a:r>
              <a:rPr lang="en-IE" strike="sngStrike" dirty="0" err="1"/>
              <a:t>addr</a:t>
            </a:r>
            <a:r>
              <a:rPr lang="en-IE" strike="sngStrike" dirty="0"/>
              <a:t>, </a:t>
            </a:r>
            <a:r>
              <a:rPr lang="en-IE" strike="sngStrike" dirty="0" err="1"/>
              <a:t>lane_no</a:t>
            </a:r>
            <a:r>
              <a:rPr lang="en-IE" strike="sngStrike" dirty="0"/>
              <a:t>) \</a:t>
            </a:r>
          </a:p>
          <a:p>
            <a:pPr marL="457200" lvl="1" indent="0">
              <a:buNone/>
            </a:pPr>
            <a:r>
              <a:rPr lang="en-IE" strike="sngStrike" dirty="0"/>
              <a:t>*((</a:t>
            </a:r>
            <a:r>
              <a:rPr lang="en-IE" strike="sngStrike" dirty="0" err="1"/>
              <a:t>int</a:t>
            </a:r>
            <a:r>
              <a:rPr lang="en-IE" strike="sngStrike" dirty="0"/>
              <a:t>*)</a:t>
            </a:r>
            <a:r>
              <a:rPr lang="en-IE" strike="sngStrike" dirty="0" err="1"/>
              <a:t>addr</a:t>
            </a:r>
            <a:r>
              <a:rPr lang="en-IE" strike="sngStrike" dirty="0"/>
              <a:t>) = _mm_extract_epi32((_m128)</a:t>
            </a:r>
            <a:r>
              <a:rPr lang="en-IE" strike="sngStrike" dirty="0" err="1"/>
              <a:t>vec</a:t>
            </a:r>
            <a:r>
              <a:rPr lang="en-IE" strike="sngStrike" dirty="0"/>
              <a:t>, </a:t>
            </a:r>
            <a:r>
              <a:rPr lang="en-IE" strike="sngStrike" dirty="0" err="1"/>
              <a:t>lane_no</a:t>
            </a:r>
            <a:r>
              <a:rPr lang="en-IE" strike="sngStrike" dirty="0"/>
              <a:t>);</a:t>
            </a:r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lvl="1"/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41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8230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8208912" cy="4987814"/>
          </a:xfrm>
        </p:spPr>
        <p:txBody>
          <a:bodyPr>
            <a:normAutofit lnSpcReduction="10000"/>
          </a:bodyPr>
          <a:lstStyle/>
          <a:p>
            <a:r>
              <a:rPr lang="en-IE" dirty="0"/>
              <a:t>Like most vector instruction sets, SSE provides a variety of bitwise instructions</a:t>
            </a:r>
          </a:p>
          <a:p>
            <a:pPr marL="0" indent="0">
              <a:buNone/>
            </a:pPr>
            <a:r>
              <a:rPr lang="en-IE" sz="2800" dirty="0"/>
              <a:t>__m128 _</a:t>
            </a:r>
            <a:r>
              <a:rPr lang="en-IE" sz="2800" dirty="0" err="1"/>
              <a:t>mm_and_ps</a:t>
            </a:r>
            <a:r>
              <a:rPr lang="en-IE" sz="2800" dirty="0"/>
              <a:t>(__m128 a, __m128 b)</a:t>
            </a:r>
          </a:p>
          <a:p>
            <a:pPr marL="0" indent="0">
              <a:buNone/>
            </a:pPr>
            <a:r>
              <a:rPr lang="en-IE" sz="2800" dirty="0"/>
              <a:t>__m128 _</a:t>
            </a:r>
            <a:r>
              <a:rPr lang="en-IE" sz="2800" dirty="0" err="1"/>
              <a:t>mm_or_ps</a:t>
            </a:r>
            <a:r>
              <a:rPr lang="en-IE" sz="2800" dirty="0"/>
              <a:t>(__m128 a, __m128 b)</a:t>
            </a:r>
          </a:p>
          <a:p>
            <a:pPr marL="0" indent="0">
              <a:buNone/>
            </a:pPr>
            <a:r>
              <a:rPr lang="en-IE" sz="2800" dirty="0"/>
              <a:t>__m128 _</a:t>
            </a:r>
            <a:r>
              <a:rPr lang="en-IE" sz="2800" dirty="0" err="1"/>
              <a:t>mm_andnot_ps</a:t>
            </a:r>
            <a:r>
              <a:rPr lang="en-IE" sz="2800" dirty="0"/>
              <a:t>(__m128 a, __m128 b) </a:t>
            </a:r>
          </a:p>
          <a:p>
            <a:pPr marL="0" indent="0">
              <a:buNone/>
            </a:pPr>
            <a:r>
              <a:rPr lang="pt-BR" sz="2800" dirty="0"/>
              <a:t>__m128 _mm_xor_ps(__m128 a, __m128 b)</a:t>
            </a:r>
            <a:endParaRPr lang="en-IE" sz="2800" dirty="0"/>
          </a:p>
          <a:p>
            <a:pPr lvl="1"/>
            <a:endParaRPr lang="en-IE" dirty="0"/>
          </a:p>
          <a:p>
            <a:r>
              <a:rPr lang="en-IE" dirty="0"/>
              <a:t>Bitwise vector operations allow lots of bitwise parallelism</a:t>
            </a:r>
          </a:p>
          <a:p>
            <a:pPr lvl="1"/>
            <a:r>
              <a:rPr lang="en-IE" dirty="0"/>
              <a:t>E.g. union/intersection of bit vector sets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42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32165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8208912" cy="498781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E" dirty="0"/>
              <a:t>We can compare corresponding lanes of pairs of vectors</a:t>
            </a:r>
          </a:p>
          <a:p>
            <a:r>
              <a:rPr lang="en-IE" sz="2800" dirty="0"/>
              <a:t>__m128 _</a:t>
            </a:r>
            <a:r>
              <a:rPr lang="en-IE" sz="2800" dirty="0" err="1"/>
              <a:t>mm_cmpeq_ps</a:t>
            </a:r>
            <a:r>
              <a:rPr lang="en-IE" sz="2800" dirty="0"/>
              <a:t>(__m128 a, __m128 b); 	// =</a:t>
            </a:r>
          </a:p>
          <a:p>
            <a:r>
              <a:rPr lang="en-IE" sz="2800" dirty="0"/>
              <a:t>__m128 _</a:t>
            </a:r>
            <a:r>
              <a:rPr lang="en-IE" sz="2800" dirty="0" err="1"/>
              <a:t>mm_cmplt_ps</a:t>
            </a:r>
            <a:r>
              <a:rPr lang="en-IE" sz="2800" dirty="0"/>
              <a:t>(__m128 a, __m128 b); 		// &lt;</a:t>
            </a:r>
          </a:p>
          <a:p>
            <a:r>
              <a:rPr lang="en-IE" sz="2800" dirty="0"/>
              <a:t>__m128 _</a:t>
            </a:r>
            <a:r>
              <a:rPr lang="en-IE" sz="2800" dirty="0" err="1"/>
              <a:t>mm_cmple_ps</a:t>
            </a:r>
            <a:r>
              <a:rPr lang="en-IE" sz="2800" dirty="0"/>
              <a:t>(__m128 a, __m128 b); 		// &lt;=</a:t>
            </a:r>
          </a:p>
          <a:p>
            <a:r>
              <a:rPr lang="en-IE" sz="2800" dirty="0"/>
              <a:t>__m128 _</a:t>
            </a:r>
            <a:r>
              <a:rPr lang="en-IE" sz="2800" dirty="0" err="1"/>
              <a:t>mm_cmpgt_ps</a:t>
            </a:r>
            <a:r>
              <a:rPr lang="en-IE" sz="2800" dirty="0"/>
              <a:t>(__m128 a, __m128 b);		// &gt;</a:t>
            </a:r>
          </a:p>
          <a:p>
            <a:r>
              <a:rPr lang="en-IE" sz="2800" dirty="0"/>
              <a:t>__m128 _</a:t>
            </a:r>
            <a:r>
              <a:rPr lang="en-IE" sz="2800" dirty="0" err="1"/>
              <a:t>mm_cmpge_ps</a:t>
            </a:r>
            <a:r>
              <a:rPr lang="en-IE" sz="2800" dirty="0"/>
              <a:t>(__m128 a, __m128 b);		// &gt;=</a:t>
            </a:r>
          </a:p>
          <a:p>
            <a:r>
              <a:rPr lang="en-IE" sz="2800" dirty="0"/>
              <a:t>__m128 _</a:t>
            </a:r>
            <a:r>
              <a:rPr lang="en-IE" sz="2800" dirty="0" err="1"/>
              <a:t>mm_cmpneq_ps</a:t>
            </a:r>
            <a:r>
              <a:rPr lang="en-IE" sz="2800" dirty="0"/>
              <a:t>(__m128 a, __m128 b);	// !=</a:t>
            </a:r>
          </a:p>
          <a:p>
            <a:r>
              <a:rPr lang="en-IE" sz="2800" dirty="0"/>
              <a:t>__m128 _</a:t>
            </a:r>
            <a:r>
              <a:rPr lang="en-IE" sz="2800" dirty="0" err="1"/>
              <a:t>mm_cmpnlt_ps</a:t>
            </a:r>
            <a:r>
              <a:rPr lang="en-IE" sz="2800" dirty="0"/>
              <a:t>(__m128 a, __m128 b);		// !&lt;</a:t>
            </a:r>
          </a:p>
          <a:p>
            <a:r>
              <a:rPr lang="en-IE" sz="2800" dirty="0"/>
              <a:t>__m128 _</a:t>
            </a:r>
            <a:r>
              <a:rPr lang="en-IE" sz="2800" dirty="0" err="1"/>
              <a:t>mm_cmpnle_ps</a:t>
            </a:r>
            <a:r>
              <a:rPr lang="en-IE" sz="2800" dirty="0"/>
              <a:t>(__m128 a, __m128 b);	// !&lt;=</a:t>
            </a:r>
          </a:p>
          <a:p>
            <a:r>
              <a:rPr lang="en-IE" sz="2800" dirty="0"/>
              <a:t>__m128 _</a:t>
            </a:r>
            <a:r>
              <a:rPr lang="en-IE" sz="2800" dirty="0" err="1"/>
              <a:t>mm_cmpngt_ps</a:t>
            </a:r>
            <a:r>
              <a:rPr lang="en-IE" sz="2800" dirty="0"/>
              <a:t>(__m128 a, __m128 b);	// !&gt;</a:t>
            </a:r>
          </a:p>
          <a:p>
            <a:r>
              <a:rPr lang="en-IE" sz="2800" dirty="0"/>
              <a:t>__m128 _</a:t>
            </a:r>
            <a:r>
              <a:rPr lang="en-IE" sz="2800" dirty="0" err="1"/>
              <a:t>mm_cmpnge_ps</a:t>
            </a:r>
            <a:r>
              <a:rPr lang="en-IE" sz="2800" dirty="0"/>
              <a:t>(__m128 a, __m128 b);	// !&gt;=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43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19168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8208912" cy="4987814"/>
          </a:xfrm>
        </p:spPr>
        <p:txBody>
          <a:bodyPr>
            <a:normAutofit/>
          </a:bodyPr>
          <a:lstStyle/>
          <a:p>
            <a:r>
              <a:rPr lang="en-IE" dirty="0"/>
              <a:t>The result of a comparison operation is always a mask with values:</a:t>
            </a:r>
          </a:p>
          <a:p>
            <a:pPr lvl="1"/>
            <a:r>
              <a:rPr lang="en-IE" dirty="0"/>
              <a:t>Integer 0 in false lanes</a:t>
            </a:r>
          </a:p>
          <a:p>
            <a:pPr lvl="1"/>
            <a:r>
              <a:rPr lang="en-IE" dirty="0"/>
              <a:t>Integer -1 in true lanes</a:t>
            </a:r>
          </a:p>
          <a:p>
            <a:pPr marL="57150" indent="0">
              <a:buNone/>
            </a:pPr>
            <a:endParaRPr lang="en-IE" sz="1500" dirty="0"/>
          </a:p>
          <a:p>
            <a:pPr marL="57150" indent="0">
              <a:buNone/>
            </a:pPr>
            <a:r>
              <a:rPr lang="en-IE" dirty="0"/>
              <a:t>__m128 a = _</a:t>
            </a:r>
            <a:r>
              <a:rPr lang="en-IE" dirty="0" err="1"/>
              <a:t>mm_set_ps</a:t>
            </a:r>
            <a:r>
              <a:rPr lang="en-IE" dirty="0"/>
              <a:t>(0.0f, 1.0f, 2.0f, 3.0f);</a:t>
            </a:r>
          </a:p>
          <a:p>
            <a:pPr marL="0" indent="0">
              <a:buNone/>
            </a:pPr>
            <a:r>
              <a:rPr lang="da-DK" dirty="0"/>
              <a:t>__m128 b = _mm_set_ps(3.0f, 2.0f, 1.0f, 0.0f);</a:t>
            </a:r>
          </a:p>
          <a:p>
            <a:pPr marL="0" indent="0">
              <a:buNone/>
            </a:pPr>
            <a:r>
              <a:rPr lang="en-IE" dirty="0"/>
              <a:t>__m128 mask = _</a:t>
            </a:r>
            <a:r>
              <a:rPr lang="en-IE" dirty="0" err="1"/>
              <a:t>mm_cmpgt_ps</a:t>
            </a:r>
            <a:r>
              <a:rPr lang="en-IE" dirty="0"/>
              <a:t>(a, b);</a:t>
            </a:r>
          </a:p>
          <a:p>
            <a:pPr marL="0" indent="0">
              <a:buNone/>
            </a:pPr>
            <a:r>
              <a:rPr lang="en-IE" dirty="0"/>
              <a:t>// mask now has value [0, 0, -1, -1]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44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71434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Comparisons and masking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0/-1 masks can be used with bitwise ops</a:t>
            </a:r>
          </a:p>
          <a:p>
            <a:pPr lvl="1"/>
            <a:r>
              <a:rPr lang="en-IE" dirty="0"/>
              <a:t>Integer zero is 	0000000000000</a:t>
            </a:r>
          </a:p>
          <a:p>
            <a:pPr lvl="1"/>
            <a:r>
              <a:rPr lang="en-IE" dirty="0"/>
              <a:t>Integer -1 is 		1111111111111</a:t>
            </a:r>
          </a:p>
          <a:p>
            <a:endParaRPr lang="en-IE" dirty="0"/>
          </a:p>
          <a:p>
            <a:r>
              <a:rPr lang="en-IE" dirty="0"/>
              <a:t>These can be used to mask out values</a:t>
            </a:r>
          </a:p>
          <a:p>
            <a:pPr marL="0" indent="0">
              <a:buNone/>
            </a:pPr>
            <a:r>
              <a:rPr lang="en-IE" dirty="0"/>
              <a:t>	for ( </a:t>
            </a:r>
            <a:r>
              <a:rPr lang="en-IE" dirty="0" err="1"/>
              <a:t>i</a:t>
            </a:r>
            <a:r>
              <a:rPr lang="en-IE" dirty="0"/>
              <a:t> = 0; </a:t>
            </a:r>
            <a:r>
              <a:rPr lang="en-IE" dirty="0" err="1"/>
              <a:t>i</a:t>
            </a:r>
            <a:r>
              <a:rPr lang="en-IE" dirty="0"/>
              <a:t> &lt; 1024; </a:t>
            </a:r>
            <a:r>
              <a:rPr lang="en-IE" dirty="0" err="1"/>
              <a:t>i</a:t>
            </a:r>
            <a:r>
              <a:rPr lang="en-IE" dirty="0"/>
              <a:t>++ ) {</a:t>
            </a:r>
          </a:p>
          <a:p>
            <a:pPr marL="0" indent="0">
              <a:buNone/>
            </a:pPr>
            <a:r>
              <a:rPr lang="en-IE" dirty="0"/>
              <a:t>		if ( a[</a:t>
            </a:r>
            <a:r>
              <a:rPr lang="en-IE" dirty="0" err="1"/>
              <a:t>i</a:t>
            </a:r>
            <a:r>
              <a:rPr lang="en-IE" dirty="0"/>
              <a:t>] &lt; b[</a:t>
            </a:r>
            <a:r>
              <a:rPr lang="en-IE" dirty="0" err="1"/>
              <a:t>i</a:t>
            </a:r>
            <a:r>
              <a:rPr lang="en-IE" dirty="0"/>
              <a:t>] ) {</a:t>
            </a:r>
          </a:p>
          <a:p>
            <a:pPr marL="0" indent="0">
              <a:buNone/>
            </a:pPr>
            <a:r>
              <a:rPr lang="en-IE" dirty="0"/>
              <a:t>			a[</a:t>
            </a:r>
            <a:r>
              <a:rPr lang="en-IE" dirty="0" err="1"/>
              <a:t>i</a:t>
            </a:r>
            <a:r>
              <a:rPr lang="en-IE" dirty="0"/>
              <a:t>] = 0.0;</a:t>
            </a:r>
          </a:p>
          <a:p>
            <a:pPr marL="0" indent="0">
              <a:buNone/>
            </a:pPr>
            <a:r>
              <a:rPr lang="en-IE" dirty="0"/>
              <a:t>		}</a:t>
            </a:r>
          </a:p>
          <a:p>
            <a:pPr marL="0" indent="0">
              <a:buNone/>
            </a:pPr>
            <a:r>
              <a:rPr lang="en-IE" dirty="0"/>
              <a:t>	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45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41264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Comparisons and masking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 fontScale="85000" lnSpcReduction="10000"/>
          </a:bodyPr>
          <a:lstStyle/>
          <a:p>
            <a:r>
              <a:rPr lang="en-IE" dirty="0"/>
              <a:t>Masking can be used to </a:t>
            </a:r>
            <a:r>
              <a:rPr lang="en-IE" dirty="0" err="1"/>
              <a:t>vectorize</a:t>
            </a:r>
            <a:r>
              <a:rPr lang="en-IE" dirty="0"/>
              <a:t> many loops containing if statements</a:t>
            </a:r>
          </a:p>
          <a:p>
            <a:pPr lvl="1"/>
            <a:r>
              <a:rPr lang="en-IE" dirty="0"/>
              <a:t>First compute both sides of the if statement</a:t>
            </a:r>
          </a:p>
          <a:p>
            <a:pPr lvl="1"/>
            <a:r>
              <a:rPr lang="en-IE" dirty="0"/>
              <a:t>Then select the correct result for each lane using masks</a:t>
            </a:r>
          </a:p>
          <a:p>
            <a:pPr lvl="1"/>
            <a:r>
              <a:rPr lang="en-IE" dirty="0"/>
              <a:t>E.g.</a:t>
            </a:r>
          </a:p>
          <a:p>
            <a:pPr marL="0" indent="0">
              <a:buNone/>
            </a:pPr>
            <a:r>
              <a:rPr lang="en-IE" dirty="0"/>
              <a:t>	for ( </a:t>
            </a:r>
            <a:r>
              <a:rPr lang="en-IE" dirty="0" err="1"/>
              <a:t>i</a:t>
            </a:r>
            <a:r>
              <a:rPr lang="en-IE" dirty="0"/>
              <a:t> = 0; </a:t>
            </a:r>
            <a:r>
              <a:rPr lang="en-IE" dirty="0" err="1"/>
              <a:t>i</a:t>
            </a:r>
            <a:r>
              <a:rPr lang="en-IE" dirty="0"/>
              <a:t> &lt; 1024; </a:t>
            </a:r>
            <a:r>
              <a:rPr lang="en-IE" dirty="0" err="1"/>
              <a:t>i</a:t>
            </a:r>
            <a:r>
              <a:rPr lang="en-IE" dirty="0"/>
              <a:t>++ ) {</a:t>
            </a:r>
          </a:p>
          <a:p>
            <a:pPr marL="0" indent="0">
              <a:buNone/>
            </a:pPr>
            <a:r>
              <a:rPr lang="en-IE" dirty="0"/>
              <a:t>		if ( a[</a:t>
            </a:r>
            <a:r>
              <a:rPr lang="en-IE" dirty="0" err="1"/>
              <a:t>i</a:t>
            </a:r>
            <a:r>
              <a:rPr lang="en-IE" dirty="0"/>
              <a:t>] &gt; b[</a:t>
            </a:r>
            <a:r>
              <a:rPr lang="en-IE" dirty="0" err="1"/>
              <a:t>i</a:t>
            </a:r>
            <a:r>
              <a:rPr lang="en-IE" dirty="0"/>
              <a:t>] )</a:t>
            </a:r>
          </a:p>
          <a:p>
            <a:pPr marL="0" indent="0">
              <a:buNone/>
            </a:pPr>
            <a:r>
              <a:rPr lang="en-IE" dirty="0"/>
              <a:t>			c[</a:t>
            </a:r>
            <a:r>
              <a:rPr lang="en-IE" dirty="0" err="1"/>
              <a:t>i</a:t>
            </a:r>
            <a:r>
              <a:rPr lang="en-IE" dirty="0"/>
              <a:t>] = a[</a:t>
            </a:r>
            <a:r>
              <a:rPr lang="en-IE" dirty="0" err="1"/>
              <a:t>i</a:t>
            </a:r>
            <a:r>
              <a:rPr lang="en-IE" dirty="0"/>
              <a:t>];</a:t>
            </a:r>
          </a:p>
          <a:p>
            <a:pPr marL="0" indent="0">
              <a:buNone/>
            </a:pPr>
            <a:r>
              <a:rPr lang="en-IE" dirty="0"/>
              <a:t>		else</a:t>
            </a:r>
          </a:p>
          <a:p>
            <a:pPr marL="0" indent="0">
              <a:buNone/>
            </a:pPr>
            <a:r>
              <a:rPr lang="en-IE" dirty="0"/>
              <a:t>			c[</a:t>
            </a:r>
            <a:r>
              <a:rPr lang="en-IE" dirty="0" err="1"/>
              <a:t>i</a:t>
            </a:r>
            <a:r>
              <a:rPr lang="en-IE" dirty="0"/>
              <a:t>] = b[</a:t>
            </a:r>
            <a:r>
              <a:rPr lang="en-IE" dirty="0" err="1"/>
              <a:t>i</a:t>
            </a:r>
            <a:r>
              <a:rPr lang="en-IE" dirty="0"/>
              <a:t>];</a:t>
            </a:r>
          </a:p>
          <a:p>
            <a:pPr marL="0" indent="0">
              <a:buNone/>
            </a:pPr>
            <a:r>
              <a:rPr lang="en-IE" dirty="0"/>
              <a:t>	}</a:t>
            </a:r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46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99711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Comparisons and masking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 fontScale="92500"/>
          </a:bodyPr>
          <a:lstStyle/>
          <a:p>
            <a:r>
              <a:rPr lang="en-IE" dirty="0"/>
              <a:t>SSE also allows us to convert a full-width vector mask to a bit-by-bit integer mask</a:t>
            </a:r>
          </a:p>
          <a:p>
            <a:pPr lvl="1"/>
            <a:r>
              <a:rPr lang="en-IE" dirty="0" err="1"/>
              <a:t>int</a:t>
            </a:r>
            <a:r>
              <a:rPr lang="en-IE" dirty="0"/>
              <a:t> _</a:t>
            </a:r>
            <a:r>
              <a:rPr lang="en-IE" dirty="0" err="1"/>
              <a:t>mm_movemask_ps</a:t>
            </a:r>
            <a:r>
              <a:rPr lang="en-IE" dirty="0"/>
              <a:t>(mask);</a:t>
            </a:r>
          </a:p>
          <a:p>
            <a:pPr lvl="1"/>
            <a:r>
              <a:rPr lang="en-IE" dirty="0"/>
              <a:t>Takes a mask of 0/-1 lanes and converts each lane to a single bit of a result integer</a:t>
            </a:r>
          </a:p>
          <a:p>
            <a:pPr lvl="1"/>
            <a:r>
              <a:rPr lang="en-IE" dirty="0"/>
              <a:t>For example</a:t>
            </a:r>
          </a:p>
          <a:p>
            <a:pPr marL="914400" lvl="2" indent="0">
              <a:buNone/>
            </a:pPr>
            <a:r>
              <a:rPr lang="en-IE" dirty="0"/>
              <a:t>Bitmask 	Meaning</a:t>
            </a:r>
          </a:p>
          <a:p>
            <a:pPr marL="914400" lvl="2" indent="0">
              <a:buNone/>
            </a:pPr>
            <a:r>
              <a:rPr lang="en-IE" dirty="0"/>
              <a:t>1111 		Comparison True for all 4 floats</a:t>
            </a:r>
          </a:p>
          <a:p>
            <a:pPr marL="914400" lvl="2" indent="0">
              <a:buNone/>
            </a:pPr>
            <a:r>
              <a:rPr lang="en-IE" dirty="0"/>
              <a:t>0000 		Comparison False for all 4 floats</a:t>
            </a:r>
          </a:p>
          <a:p>
            <a:pPr marL="914400" lvl="2" indent="0">
              <a:buNone/>
            </a:pPr>
            <a:r>
              <a:rPr lang="en-IE" dirty="0"/>
              <a:t>1100 		Comparison True for first two floats</a:t>
            </a:r>
          </a:p>
          <a:p>
            <a:pPr marL="914400" lvl="2" indent="0">
              <a:buNone/>
            </a:pPr>
            <a:r>
              <a:rPr lang="en-IE" dirty="0"/>
              <a:t>1010 		Comparison True for first and third floats</a:t>
            </a:r>
          </a:p>
          <a:p>
            <a:pPr lvl="1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47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47423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Comparisons and masking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r>
              <a:rPr lang="en-IE" dirty="0"/>
              <a:t>The </a:t>
            </a:r>
            <a:r>
              <a:rPr lang="en-IE" dirty="0" err="1"/>
              <a:t>movemask</a:t>
            </a:r>
            <a:r>
              <a:rPr lang="en-IE" dirty="0"/>
              <a:t> converts a vector mask to an integer</a:t>
            </a:r>
          </a:p>
          <a:p>
            <a:pPr lvl="1"/>
            <a:r>
              <a:rPr lang="en-IE" dirty="0"/>
              <a:t>Integer can be stored to summarize comparison</a:t>
            </a:r>
          </a:p>
          <a:p>
            <a:pPr lvl="1"/>
            <a:r>
              <a:rPr lang="en-IE" dirty="0"/>
              <a:t>Integer can be tested with if or switch statement</a:t>
            </a:r>
          </a:p>
          <a:p>
            <a:pPr lvl="1"/>
            <a:r>
              <a:rPr lang="en-IE" dirty="0"/>
              <a:t>For example</a:t>
            </a:r>
          </a:p>
          <a:p>
            <a:pPr marL="457200" lvl="1" indent="0">
              <a:buNone/>
            </a:pPr>
            <a:r>
              <a:rPr lang="en-IE" dirty="0"/>
              <a:t>_m128 </a:t>
            </a:r>
            <a:r>
              <a:rPr lang="en-IE" dirty="0" err="1"/>
              <a:t>vec_mask</a:t>
            </a:r>
            <a:r>
              <a:rPr lang="en-IE" dirty="0"/>
              <a:t> = _</a:t>
            </a:r>
            <a:r>
              <a:rPr lang="en-IE" dirty="0" err="1"/>
              <a:t>mm_gt_ps</a:t>
            </a:r>
            <a:r>
              <a:rPr lang="en-IE" dirty="0"/>
              <a:t>(a, b);</a:t>
            </a:r>
          </a:p>
          <a:p>
            <a:pPr marL="457200" lvl="1" indent="0">
              <a:buNone/>
            </a:pPr>
            <a:r>
              <a:rPr lang="en-IE" dirty="0" err="1"/>
              <a:t>int</a:t>
            </a:r>
            <a:r>
              <a:rPr lang="en-IE" dirty="0"/>
              <a:t> mask = _</a:t>
            </a:r>
            <a:r>
              <a:rPr lang="en-IE" dirty="0" err="1"/>
              <a:t>mm_movemask_ps</a:t>
            </a:r>
            <a:r>
              <a:rPr lang="en-IE" dirty="0"/>
              <a:t>(</a:t>
            </a:r>
            <a:r>
              <a:rPr lang="en-IE" dirty="0" err="1"/>
              <a:t>vec_mask</a:t>
            </a:r>
            <a:r>
              <a:rPr lang="en-IE" dirty="0"/>
              <a:t>);</a:t>
            </a:r>
          </a:p>
          <a:p>
            <a:pPr marL="457200" lvl="1" indent="0">
              <a:buNone/>
            </a:pPr>
            <a:r>
              <a:rPr lang="en-IE"/>
              <a:t>switch ( mask </a:t>
            </a:r>
            <a:r>
              <a:rPr lang="en-IE" dirty="0"/>
              <a:t>) {</a:t>
            </a:r>
          </a:p>
          <a:p>
            <a:pPr marL="457200" lvl="1" indent="0">
              <a:buNone/>
            </a:pPr>
            <a:r>
              <a:rPr lang="en-IE" dirty="0"/>
              <a:t>	case 0: // all false 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48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10099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Comparisons and masking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r>
              <a:rPr lang="en-IE" dirty="0" err="1"/>
              <a:t>Vectorize</a:t>
            </a:r>
            <a:r>
              <a:rPr lang="en-IE" dirty="0"/>
              <a:t> the following code</a:t>
            </a:r>
          </a:p>
          <a:p>
            <a:pPr marL="0" indent="0">
              <a:buNone/>
            </a:pPr>
            <a:r>
              <a:rPr lang="en-IE" dirty="0"/>
              <a:t>float min = a[0];</a:t>
            </a:r>
          </a:p>
          <a:p>
            <a:pPr marL="0" indent="0">
              <a:buNone/>
            </a:pPr>
            <a:r>
              <a:rPr lang="en-IE" dirty="0"/>
              <a:t>for (</a:t>
            </a:r>
            <a:r>
              <a:rPr lang="en-IE" dirty="0" err="1"/>
              <a:t>i</a:t>
            </a:r>
            <a:r>
              <a:rPr lang="en-IE" dirty="0"/>
              <a:t>=1; </a:t>
            </a:r>
            <a:r>
              <a:rPr lang="en-IE" dirty="0" err="1"/>
              <a:t>i</a:t>
            </a:r>
            <a:r>
              <a:rPr lang="en-IE" dirty="0"/>
              <a:t> &lt; 1024; </a:t>
            </a:r>
            <a:r>
              <a:rPr lang="en-IE" dirty="0" err="1"/>
              <a:t>i</a:t>
            </a:r>
            <a:r>
              <a:rPr lang="en-IE" dirty="0"/>
              <a:t>++ ) {</a:t>
            </a:r>
          </a:p>
          <a:p>
            <a:pPr marL="0" indent="0">
              <a:buNone/>
            </a:pPr>
            <a:r>
              <a:rPr lang="en-IE" dirty="0"/>
              <a:t>	if ( a[</a:t>
            </a:r>
            <a:r>
              <a:rPr lang="en-IE" dirty="0" err="1"/>
              <a:t>i</a:t>
            </a:r>
            <a:r>
              <a:rPr lang="en-IE" dirty="0"/>
              <a:t>] &lt; min ) {</a:t>
            </a:r>
          </a:p>
          <a:p>
            <a:pPr marL="0" indent="0">
              <a:buNone/>
            </a:pPr>
            <a:r>
              <a:rPr lang="en-IE" dirty="0"/>
              <a:t>		min = a[</a:t>
            </a:r>
            <a:r>
              <a:rPr lang="en-IE" dirty="0" err="1"/>
              <a:t>i</a:t>
            </a:r>
            <a:r>
              <a:rPr lang="en-IE" dirty="0"/>
              <a:t>];</a:t>
            </a:r>
          </a:p>
          <a:p>
            <a:pPr marL="0" indent="0">
              <a:buNone/>
            </a:pPr>
            <a:r>
              <a:rPr lang="en-IE" dirty="0"/>
              <a:t>	}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49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012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We are going to look at SSE</a:t>
            </a:r>
          </a:p>
          <a:p>
            <a:r>
              <a:rPr lang="en-IE" dirty="0"/>
              <a:t>It’s quite old but…</a:t>
            </a:r>
          </a:p>
          <a:p>
            <a:pPr lvl="1"/>
            <a:r>
              <a:rPr lang="en-IE" dirty="0"/>
              <a:t>It’s supported on our lab machine</a:t>
            </a:r>
          </a:p>
          <a:p>
            <a:pPr lvl="1"/>
            <a:r>
              <a:rPr lang="en-IE" dirty="0"/>
              <a:t>It’s very similar to more recent, wider Intel vector instruction sets</a:t>
            </a:r>
          </a:p>
          <a:p>
            <a:r>
              <a:rPr lang="en-IE" dirty="0"/>
              <a:t>Streaming SIMD extension (SSE)</a:t>
            </a:r>
          </a:p>
          <a:p>
            <a:pPr lvl="1"/>
            <a:r>
              <a:rPr lang="en-IE" dirty="0"/>
              <a:t>It’s just a brand name that’s supposed to sound high-tech</a:t>
            </a:r>
          </a:p>
          <a:p>
            <a:pPr lvl="2"/>
            <a:r>
              <a:rPr lang="en-IE" dirty="0"/>
              <a:t>“Flux capacitor”</a:t>
            </a:r>
          </a:p>
          <a:p>
            <a:pPr lvl="2"/>
            <a:r>
              <a:rPr lang="en-IE" dirty="0"/>
              <a:t>“Millennium Falcon”</a:t>
            </a:r>
          </a:p>
          <a:p>
            <a:pPr lvl="2"/>
            <a:r>
              <a:rPr lang="en-IE" dirty="0"/>
              <a:t>“Pan galactic gargle blaster”</a:t>
            </a:r>
          </a:p>
          <a:p>
            <a:pPr lvl="1"/>
            <a:r>
              <a:rPr lang="en-IE" dirty="0"/>
              <a:t>It’s a plain old short vector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63020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Max and 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r>
              <a:rPr lang="en-IE" dirty="0"/>
              <a:t>Finding the minimum or maximum of pairs of numbers is so common that most vector instruction sets provide instructions</a:t>
            </a:r>
          </a:p>
          <a:p>
            <a:pPr marL="0" indent="0">
              <a:buNone/>
            </a:pPr>
            <a:r>
              <a:rPr lang="en-IE" dirty="0"/>
              <a:t>_m128 _</a:t>
            </a:r>
            <a:r>
              <a:rPr lang="en-IE" dirty="0" err="1"/>
              <a:t>mm_max_ps</a:t>
            </a:r>
            <a:r>
              <a:rPr lang="en-IE" dirty="0"/>
              <a:t>(_m128 a, _m128 b);</a:t>
            </a:r>
          </a:p>
          <a:p>
            <a:pPr marL="0" indent="0">
              <a:buNone/>
            </a:pPr>
            <a:r>
              <a:rPr lang="en-IE" dirty="0"/>
              <a:t>_m128 _</a:t>
            </a:r>
            <a:r>
              <a:rPr lang="en-IE" dirty="0" err="1"/>
              <a:t>mm_max_ps</a:t>
            </a:r>
            <a:r>
              <a:rPr lang="en-IE" dirty="0"/>
              <a:t>(_m128 a, _m128 b);</a:t>
            </a:r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50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96826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0AFD8C3E-BD98-41AB-8F6F-F2877519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80FEE2-D618-426D-AA59-234FC3D1F20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AE66942-F621-48F9-97C5-A2E5DB203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When can we vectorize?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2A38C39-653E-416C-9A24-7DF047B02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820150" cy="4525963"/>
          </a:xfrm>
        </p:spPr>
        <p:txBody>
          <a:bodyPr/>
          <a:lstStyle/>
          <a:p>
            <a:pPr eaLnBrk="1" hangingPunct="1"/>
            <a:r>
              <a:rPr lang="en-US" altLang="en-US" sz="2800">
                <a:latin typeface="Comic Sans MS" panose="030F0702030302020204" pitchFamily="66" charset="0"/>
              </a:rPr>
              <a:t>We normally vectorize loops</a:t>
            </a:r>
          </a:p>
          <a:p>
            <a:pPr lvl="1" eaLnBrk="1" hangingPunct="1"/>
            <a:r>
              <a:rPr lang="en-US" altLang="en-US" sz="2400">
                <a:latin typeface="Comic Sans MS" panose="030F0702030302020204" pitchFamily="66" charset="0"/>
              </a:rPr>
              <a:t>It’s possible to use vector operations outside loops</a:t>
            </a:r>
          </a:p>
          <a:p>
            <a:pPr lvl="1" eaLnBrk="1" hangingPunct="1"/>
            <a:r>
              <a:rPr lang="en-US" altLang="en-US" sz="2400">
                <a:latin typeface="Comic Sans MS" panose="030F0702030302020204" pitchFamily="66" charset="0"/>
              </a:rPr>
              <a:t>But loops are the most common use</a:t>
            </a:r>
          </a:p>
          <a:p>
            <a:pPr eaLnBrk="1" hangingPunct="1"/>
            <a:r>
              <a:rPr lang="en-US" altLang="en-US" sz="2800">
                <a:latin typeface="Comic Sans MS" panose="030F0702030302020204" pitchFamily="66" charset="0"/>
              </a:rPr>
              <a:t>We normally vectorize array code</a:t>
            </a:r>
          </a:p>
          <a:p>
            <a:pPr lvl="1" eaLnBrk="1" hangingPunct="1"/>
            <a:r>
              <a:rPr lang="en-US" altLang="en-US" sz="2400">
                <a:latin typeface="Comic Sans MS" panose="030F0702030302020204" pitchFamily="66" charset="0"/>
              </a:rPr>
              <a:t>A “vector” is a one-dimensional array</a:t>
            </a:r>
          </a:p>
          <a:p>
            <a:pPr lvl="1" eaLnBrk="1" hangingPunct="1"/>
            <a:r>
              <a:rPr lang="en-US" altLang="en-US" sz="2400">
                <a:latin typeface="Comic Sans MS" panose="030F0702030302020204" pitchFamily="66" charset="0"/>
              </a:rPr>
              <a:t>Vector machines are aimed at array code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3BE178CB-F8B5-4F93-9664-9B83E322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BA4295-8FF3-458F-B22B-7676ABFB170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C26E5A99-DD5C-472E-ADAA-C91FF9242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When can we vectorize?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93BBD4B-7CEB-47DF-8725-DE4AED104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82015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A key factor is data dependencies between iterations of the loop</a:t>
            </a:r>
            <a:endParaRPr lang="en-US" altLang="en-US" sz="2400" dirty="0">
              <a:latin typeface="Comic Sans MS" panose="030F0702030302020204" pitchFamily="66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en-US" sz="2400" dirty="0">
                <a:latin typeface="Comic Sans MS" panose="030F0702030302020204" pitchFamily="66" charset="0"/>
              </a:rPr>
              <a:t>	for ( int i = 1; i &lt; size; i++ 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400" dirty="0">
                <a:latin typeface="Comic Sans MS" panose="030F0702030302020204" pitchFamily="66" charset="0"/>
              </a:rPr>
              <a:t>		a[i] = a[i-1] * b[i]</a:t>
            </a:r>
          </a:p>
          <a:p>
            <a:pPr eaLnBrk="1" hangingPunct="1">
              <a:defRPr/>
            </a:pPr>
            <a:r>
              <a:rPr lang="en-US" altLang="en-US" sz="2400" dirty="0">
                <a:latin typeface="Comic Sans MS" panose="030F0702030302020204" pitchFamily="66" charset="0"/>
              </a:rPr>
              <a:t>To compute a[i], we must already know the value of a[i-1]</a:t>
            </a:r>
          </a:p>
          <a:p>
            <a:pPr eaLnBrk="1" hangingPunct="1">
              <a:defRPr/>
            </a:pPr>
            <a:r>
              <a:rPr lang="en-US" altLang="en-US" sz="2400" dirty="0">
                <a:latin typeface="Comic Sans MS" panose="030F0702030302020204" pitchFamily="66" charset="0"/>
              </a:rPr>
              <a:t>Thus, we must compute a[i-1] before we compute a[i]</a:t>
            </a:r>
          </a:p>
          <a:p>
            <a:pPr eaLnBrk="1" hangingPunct="1">
              <a:defRPr/>
            </a:pPr>
            <a:r>
              <a:rPr lang="en-US" altLang="en-US" sz="2400" dirty="0">
                <a:latin typeface="Comic Sans MS" panose="030F0702030302020204" pitchFamily="66" charset="0"/>
              </a:rPr>
              <a:t>Thus, we cannot compute a[i] and a[i-1] at the same time</a:t>
            </a:r>
          </a:p>
          <a:p>
            <a:pPr eaLnBrk="1" hangingPunct="1">
              <a:defRPr/>
            </a:pPr>
            <a:r>
              <a:rPr lang="en-US" altLang="en-US" sz="2400" dirty="0">
                <a:latin typeface="Comic Sans MS" panose="030F0702030302020204" pitchFamily="66" charset="0"/>
              </a:rPr>
              <a:t>Thus, we cannot vectorize this loop in its current form</a:t>
            </a:r>
          </a:p>
          <a:p>
            <a:pPr lvl="1" eaLnBrk="1" hangingPunct="1"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And we probably can’t vectorize this loop at all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664B51DF-04B6-409C-9DFA-D4F0AAF9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01E8E9-13FE-4DA7-95A5-4D3204EF174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2DA3840-242B-40A3-84B9-8541B54FF8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When can we vectorize?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B1B3599-2C11-4398-98C3-84FFF08553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82015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Here there are no data dependencies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400" dirty="0">
                <a:latin typeface="Comic Sans MS" panose="030F0702030302020204" pitchFamily="66" charset="0"/>
              </a:rPr>
              <a:t>void scale(float * </a:t>
            </a:r>
            <a:r>
              <a:rPr lang="en-US" altLang="en-US" sz="2400" dirty="0" err="1">
                <a:latin typeface="Comic Sans MS" panose="030F0702030302020204" pitchFamily="66" charset="0"/>
              </a:rPr>
              <a:t>vals</a:t>
            </a:r>
            <a:r>
              <a:rPr lang="en-US" altLang="en-US" sz="2400" dirty="0">
                <a:latin typeface="Comic Sans MS" panose="030F0702030302020204" pitchFamily="66" charset="0"/>
              </a:rPr>
              <a:t>, float factor 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400" dirty="0">
                <a:latin typeface="Comic Sans MS" panose="030F0702030302020204" pitchFamily="66" charset="0"/>
              </a:rPr>
              <a:t>	for ( int i = 0; i &lt; 1024; i++ 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400" dirty="0">
                <a:latin typeface="Comic Sans MS" panose="030F0702030302020204" pitchFamily="66" charset="0"/>
              </a:rPr>
              <a:t>		</a:t>
            </a:r>
            <a:r>
              <a:rPr lang="en-US" altLang="en-US" sz="2400" dirty="0" err="1">
                <a:latin typeface="Comic Sans MS" panose="030F0702030302020204" pitchFamily="66" charset="0"/>
              </a:rPr>
              <a:t>vals</a:t>
            </a:r>
            <a:r>
              <a:rPr lang="en-US" altLang="en-US" sz="2400" dirty="0">
                <a:latin typeface="Comic Sans MS" panose="030F0702030302020204" pitchFamily="66" charset="0"/>
              </a:rPr>
              <a:t>[i] = </a:t>
            </a:r>
            <a:r>
              <a:rPr lang="en-US" altLang="en-US" sz="2400" dirty="0" err="1">
                <a:latin typeface="Comic Sans MS" panose="030F0702030302020204" pitchFamily="66" charset="0"/>
              </a:rPr>
              <a:t>vals</a:t>
            </a:r>
            <a:r>
              <a:rPr lang="en-US" altLang="en-US" sz="2400" dirty="0">
                <a:latin typeface="Comic Sans MS" panose="030F0702030302020204" pitchFamily="66" charset="0"/>
              </a:rPr>
              <a:t>[i] * factor;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}</a:t>
            </a:r>
          </a:p>
          <a:p>
            <a:pPr eaLnBrk="1" hangingPunct="1"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But what about here?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float b[2000]; float * a = &amp;b[1];</a:t>
            </a:r>
            <a:endParaRPr lang="en-US" altLang="en-US" sz="1800" dirty="0">
              <a:latin typeface="Comic Sans MS" panose="030F0702030302020204" pitchFamily="66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en-US" sz="2400" dirty="0">
                <a:latin typeface="Comic Sans MS" panose="030F0702030302020204" pitchFamily="66" charset="0"/>
              </a:rPr>
              <a:t>void add(float * a, float *b, float *c 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400" dirty="0">
                <a:latin typeface="Comic Sans MS" panose="030F0702030302020204" pitchFamily="66" charset="0"/>
              </a:rPr>
              <a:t>	for ( int i = 0; i &lt; 1024; i++ )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400" dirty="0">
                <a:latin typeface="Comic Sans MS" panose="030F0702030302020204" pitchFamily="66" charset="0"/>
              </a:rPr>
              <a:t>		a[i] = b[i] + c[i];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400" dirty="0">
                <a:latin typeface="Comic Sans MS" panose="030F0702030302020204" pitchFamily="66" charset="0"/>
              </a:rPr>
              <a:t>}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ED7F624A-8C16-4E9D-8712-B45340CF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8C6612-9C86-472F-B5F2-667DE507A33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E096EC4-3839-4D84-B039-572AF3E0C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When can we vectorize?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BDA0354-5A1E-4517-933F-BE151EC22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820150" cy="4525963"/>
          </a:xfrm>
        </p:spPr>
        <p:txBody>
          <a:bodyPr/>
          <a:lstStyle/>
          <a:p>
            <a:pPr eaLnBrk="1" hangingPunct="1"/>
            <a:r>
              <a:rPr lang="en-US" altLang="en-US" sz="2800">
                <a:latin typeface="Comic Sans MS" panose="030F0702030302020204" pitchFamily="66" charset="0"/>
              </a:rPr>
              <a:t>We normally vectorize loops where:</a:t>
            </a:r>
          </a:p>
          <a:p>
            <a:pPr lvl="1" eaLnBrk="1" hangingPunct="1"/>
            <a:r>
              <a:rPr lang="en-US" altLang="en-US" sz="2400">
                <a:latin typeface="Comic Sans MS" panose="030F0702030302020204" pitchFamily="66" charset="0"/>
              </a:rPr>
              <a:t>There is no data dependency between iterations, or</a:t>
            </a:r>
          </a:p>
          <a:p>
            <a:pPr lvl="1" eaLnBrk="1" hangingPunct="1"/>
            <a:r>
              <a:rPr lang="en-US" altLang="en-US" sz="2400">
                <a:latin typeface="Comic Sans MS" panose="030F0702030302020204" pitchFamily="66" charset="0"/>
              </a:rPr>
              <a:t>We can remove data dependency between iterations, or</a:t>
            </a:r>
          </a:p>
          <a:p>
            <a:pPr lvl="1" eaLnBrk="1" hangingPunct="1"/>
            <a:r>
              <a:rPr lang="en-US" altLang="en-US" sz="2400">
                <a:latin typeface="Comic Sans MS" panose="030F0702030302020204" pitchFamily="66" charset="0"/>
              </a:rPr>
              <a:t>The distance between data dependent iterations is more than the vectorization factor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CFE6D37E-51C0-48D0-B31E-D6EB8C5D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2A7ECC-5988-4497-8325-385C59B72E7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5AEE981-1589-4F78-A6EB-D24F1826B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Pointer Aliasing in C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9536CE1-6361-486A-99C9-3F142008B9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569325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In C it can be difficult to determine if two pointers point to the same location memory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void add(float * a, float *b, float *c 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	for ( int i = 0; i &lt; 1024; i++ 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		a[i] = b[i] + c[i];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	}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}</a:t>
            </a:r>
          </a:p>
          <a:p>
            <a:pPr eaLnBrk="1" hangingPunct="1"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What if a, b, and c are all the same array that is passed to the function?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01A13740-F299-4505-9361-23A60DBE8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119EFF-0432-495C-997E-21E62206CBA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2FA1B253-08A9-4DE1-A8D9-F2BEC7010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Pointer Aliasing in C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4F1000EA-64C9-4042-B12C-DF88AF56B3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569325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It is difficult for the compiler to know if two pointers point to the same object</a:t>
            </a:r>
          </a:p>
          <a:p>
            <a:pPr lvl="1" eaLnBrk="1" hangingPunct="1">
              <a:defRPr/>
            </a:pPr>
            <a:r>
              <a:rPr lang="en-US" altLang="en-US" sz="2400" dirty="0">
                <a:latin typeface="Comic Sans MS" panose="030F0702030302020204" pitchFamily="66" charset="0"/>
              </a:rPr>
              <a:t>Compiler pointer alias analysis can help, but only in very simple cases</a:t>
            </a:r>
          </a:p>
          <a:p>
            <a:pPr eaLnBrk="1" hangingPunct="1"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Also, two pointers may be different, but point to different parts of the same array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	float a[1024];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	float b = &amp;(a[2]);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	for ( int i = 0; i &lt; 1022; i++ 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		b[i] = a[i] + 17;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	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BA957D93-5837-46B8-AB89-24D320C9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CA5035-B062-48B2-8784-4022341D44E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F90A7C2D-47EF-4A35-9E07-B2E56E112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Pointer Aliasing in C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AC325433-B33E-4FA2-8985-299C32A363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569325" cy="452596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In C the programmer can guarantee that arrays  point to different pieces of memory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void add(float * restrict a, float * restrict b, 						float * restrict c 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	for ( int i = 0; i &lt; 1024; i++ 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		a[i] = b[i] + c[i];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	}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}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>
                <a:latin typeface="Comic Sans MS" panose="030F0702030302020204" pitchFamily="66" charset="0"/>
              </a:rPr>
              <a:t>Within the scope of the “restrict” variable, the programmer guarantees that they will access that memory only using the pointer, or a value directly derived from the pointer, such as *(a+1).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8988238E-B981-4E25-8DBE-ACD9B367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7D243C-1BA1-47EA-B127-FA4CBC103C2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E0C0F99-6F4D-4E48-B19A-48CBC60D19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Pointer Aliasing in C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67A3F6F9-0126-4D2F-B7AD-72A0DA508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569325" cy="452596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C also has a “strict pointer aliasing” rule</a:t>
            </a:r>
          </a:p>
          <a:p>
            <a:pPr lvl="1" eaLnBrk="1" hangingPunct="1">
              <a:defRPr/>
            </a:pPr>
            <a:r>
              <a:rPr lang="en-US" altLang="en-US" sz="2400" dirty="0">
                <a:latin typeface="Comic Sans MS" panose="030F0702030302020204" pitchFamily="66" charset="0"/>
              </a:rPr>
              <a:t>The compiler is free to assume that pointers to “incompatible” types do not point to the same memory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void scale(float * a, int *b)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	for ( int i = 0; i &lt; 1024; i++ 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		a[i] = b[i] * 3.14159265357;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	}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}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400" dirty="0">
                <a:latin typeface="Comic Sans MS" panose="030F0702030302020204" pitchFamily="66" charset="0"/>
              </a:rPr>
              <a:t>Float and int are “incompatible” in C, so the compiler can assume that a and b point to different pieces of memory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34F220B2-00F1-43AF-8874-086FA5B3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27EF15-E31D-42B7-9D9E-C045FE41287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A117D406-C2AA-4000-8AF0-7FF579C66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Pointer Aliasing in C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201F899-A1C9-4E1C-B17F-9B77231DD8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569325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Some older C code is not correct with respect to the strict pointer aliasing rule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For example: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int </a:t>
            </a:r>
            <a:r>
              <a:rPr lang="en-US" altLang="en-US" sz="2000" dirty="0" err="1">
                <a:latin typeface="Comic Sans MS" panose="030F0702030302020204" pitchFamily="66" charset="0"/>
              </a:rPr>
              <a:t>reinterpret_float_as_int_and_set_zero</a:t>
            </a:r>
            <a:r>
              <a:rPr lang="en-US" altLang="en-US" sz="2000" dirty="0">
                <a:latin typeface="Comic Sans MS" panose="030F0702030302020204" pitchFamily="66" charset="0"/>
              </a:rPr>
              <a:t>(float * num)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	int * p = (int *) num;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	int result = *p;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	*num = 0.0;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	return result;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}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400" dirty="0">
                <a:latin typeface="Comic Sans MS" panose="030F0702030302020204" pitchFamily="66" charset="0"/>
              </a:rPr>
              <a:t>In this code, the compiler could execute “*num = 0.0” before doing “result = *p”, because the strict aliasing rules say p and num cannot point to the same memory because they have incompatible types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Programming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r>
              <a:rPr lang="en-IE" dirty="0"/>
              <a:t>There are several ways to program a vector machine</a:t>
            </a:r>
          </a:p>
          <a:p>
            <a:r>
              <a:rPr lang="en-IE" dirty="0"/>
              <a:t>Program in plain C</a:t>
            </a:r>
          </a:p>
          <a:p>
            <a:pPr lvl="1"/>
            <a:r>
              <a:rPr lang="en-IE" dirty="0"/>
              <a:t>And hope that a heroic compiler will “</a:t>
            </a:r>
            <a:r>
              <a:rPr lang="en-IE" dirty="0" err="1"/>
              <a:t>vectorize</a:t>
            </a:r>
            <a:r>
              <a:rPr lang="en-IE" dirty="0"/>
              <a:t>” the code</a:t>
            </a:r>
          </a:p>
          <a:p>
            <a:pPr lvl="1"/>
            <a:r>
              <a:rPr lang="en-IE" dirty="0"/>
              <a:t>Production compilers are getting better</a:t>
            </a:r>
          </a:p>
          <a:p>
            <a:pPr lvl="2"/>
            <a:r>
              <a:rPr lang="en-IE" dirty="0"/>
              <a:t>Intel compiler is good</a:t>
            </a:r>
          </a:p>
          <a:p>
            <a:pPr lvl="2"/>
            <a:r>
              <a:rPr lang="en-IE" dirty="0"/>
              <a:t>GCC is okay</a:t>
            </a:r>
          </a:p>
          <a:p>
            <a:pPr lvl="2"/>
            <a:r>
              <a:rPr lang="en-IE" dirty="0"/>
              <a:t>LLVM is not good but improving quickly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91538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37717EBD-AA57-499D-AB62-B4DF0B0D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4E5A85-1CB9-45B1-A5FD-6DD9D45F01F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82D64EF-F9E9-497C-BE38-99B397A99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Pointer Aliasing in C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2DB3EB76-CA9B-492C-BC6A-FAF5E2805B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569325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Some older C code is not correct with respect to the strict pointer aliasing rule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For example: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int </a:t>
            </a:r>
            <a:r>
              <a:rPr lang="en-US" altLang="en-US" sz="2000" dirty="0" err="1">
                <a:latin typeface="Comic Sans MS" panose="030F0702030302020204" pitchFamily="66" charset="0"/>
              </a:rPr>
              <a:t>reinterpret_float_as_int_and_set_zero</a:t>
            </a:r>
            <a:r>
              <a:rPr lang="en-US" altLang="en-US" sz="2000" dirty="0">
                <a:latin typeface="Comic Sans MS" panose="030F0702030302020204" pitchFamily="66" charset="0"/>
              </a:rPr>
              <a:t>(float * num)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	int * p = (int *) num;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	int result = *p;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	*num = 0.0;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	return result;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}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400" dirty="0">
                <a:latin typeface="Comic Sans MS" panose="030F0702030302020204" pitchFamily="66" charset="0"/>
              </a:rPr>
              <a:t>In this code, the compiler could execute “*num = 0.0” before doing “result = *p”, because the strict aliasing rules say p and num cannot point to the same memory because they have incompatible types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Programming Vector Machines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/>
          </a:bodyPr>
          <a:lstStyle/>
          <a:p>
            <a:r>
              <a:rPr lang="en-IE" dirty="0"/>
              <a:t>Two big problems for compiler automatic vectorization</a:t>
            </a:r>
          </a:p>
          <a:p>
            <a:pPr lvl="1"/>
            <a:r>
              <a:rPr lang="en-IE" dirty="0"/>
              <a:t>Pointers</a:t>
            </a:r>
          </a:p>
          <a:p>
            <a:pPr lvl="1"/>
            <a:r>
              <a:rPr lang="en-IE" dirty="0"/>
              <a:t>Data layouts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467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Programming Vector Machines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 lnSpcReduction="10000"/>
          </a:bodyPr>
          <a:lstStyle/>
          <a:p>
            <a:r>
              <a:rPr lang="en-IE" dirty="0"/>
              <a:t>Pointers</a:t>
            </a:r>
          </a:p>
          <a:p>
            <a:pPr marL="457200" lvl="1" indent="0">
              <a:buNone/>
            </a:pPr>
            <a:r>
              <a:rPr lang="en-IE" dirty="0"/>
              <a:t>void sum(float *a, float * b, float *c) {</a:t>
            </a:r>
          </a:p>
          <a:p>
            <a:pPr marL="457200" lvl="1" indent="0">
              <a:buNone/>
            </a:pPr>
            <a:r>
              <a:rPr lang="en-IE" dirty="0"/>
              <a:t>	for ( </a:t>
            </a:r>
            <a:r>
              <a:rPr lang="en-IE" dirty="0" err="1"/>
              <a:t>int</a:t>
            </a:r>
            <a:r>
              <a:rPr lang="en-IE" dirty="0"/>
              <a:t> </a:t>
            </a:r>
            <a:r>
              <a:rPr lang="en-IE" dirty="0" err="1"/>
              <a:t>i</a:t>
            </a:r>
            <a:r>
              <a:rPr lang="en-IE" dirty="0"/>
              <a:t> = 0; </a:t>
            </a:r>
            <a:r>
              <a:rPr lang="en-IE" dirty="0" err="1"/>
              <a:t>i</a:t>
            </a:r>
            <a:r>
              <a:rPr lang="en-IE" dirty="0"/>
              <a:t> &lt; N; </a:t>
            </a:r>
            <a:r>
              <a:rPr lang="en-IE" dirty="0" err="1"/>
              <a:t>i</a:t>
            </a:r>
            <a:r>
              <a:rPr lang="en-IE" dirty="0"/>
              <a:t>++ )</a:t>
            </a:r>
          </a:p>
          <a:p>
            <a:pPr marL="457200" lvl="1" indent="0">
              <a:buNone/>
            </a:pPr>
            <a:r>
              <a:rPr lang="en-IE" dirty="0"/>
              <a:t>		a[</a:t>
            </a:r>
            <a:r>
              <a:rPr lang="en-IE" dirty="0" err="1"/>
              <a:t>i</a:t>
            </a:r>
            <a:r>
              <a:rPr lang="en-IE" dirty="0"/>
              <a:t>] = b[</a:t>
            </a:r>
            <a:r>
              <a:rPr lang="en-IE" dirty="0" err="1"/>
              <a:t>i</a:t>
            </a:r>
            <a:r>
              <a:rPr lang="en-IE" dirty="0"/>
              <a:t>] + c[</a:t>
            </a:r>
            <a:r>
              <a:rPr lang="en-IE" dirty="0" err="1"/>
              <a:t>i</a:t>
            </a:r>
            <a:r>
              <a:rPr lang="en-IE" dirty="0"/>
              <a:t>];</a:t>
            </a:r>
          </a:p>
          <a:p>
            <a:pPr marL="457200" lvl="1" indent="0">
              <a:buNone/>
            </a:pPr>
            <a:r>
              <a:rPr lang="en-IE" dirty="0"/>
              <a:t>}</a:t>
            </a:r>
          </a:p>
          <a:p>
            <a:pPr lvl="1"/>
            <a:r>
              <a:rPr lang="en-IE" dirty="0"/>
              <a:t>In general the compiler has no idea whether pointers a, b, c point to the same memory</a:t>
            </a:r>
          </a:p>
          <a:p>
            <a:pPr lvl="1"/>
            <a:r>
              <a:rPr lang="en-IE" dirty="0"/>
              <a:t>Restrict pointers guarantee not to point to same memory as another restrict pointer</a:t>
            </a:r>
          </a:p>
          <a:p>
            <a:pPr marL="457200" lvl="1" indent="0">
              <a:buNone/>
            </a:pPr>
            <a:r>
              <a:rPr lang="en-IE" dirty="0"/>
              <a:t>	void sum(float * restrict a, float * restrict b, 			float * restrict c);</a:t>
            </a:r>
          </a:p>
          <a:p>
            <a:pPr lvl="1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748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Programming Vector Machines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4663"/>
            <a:ext cx="7931224" cy="4987814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Data layout is often crucial to the vectorization of code</a:t>
            </a:r>
          </a:p>
          <a:p>
            <a:pPr marL="457200" lvl="1" indent="0">
              <a:buNone/>
            </a:pPr>
            <a:r>
              <a:rPr lang="en-IE" dirty="0" err="1"/>
              <a:t>struct</a:t>
            </a:r>
            <a:r>
              <a:rPr lang="en-IE" dirty="0"/>
              <a:t> point {</a:t>
            </a:r>
          </a:p>
          <a:p>
            <a:pPr marL="457200" lvl="1" indent="0">
              <a:buNone/>
            </a:pPr>
            <a:r>
              <a:rPr lang="en-IE" dirty="0"/>
              <a:t>	float x, y, z;</a:t>
            </a:r>
          </a:p>
          <a:p>
            <a:pPr marL="457200" lvl="1" indent="0">
              <a:buNone/>
            </a:pPr>
            <a:r>
              <a:rPr lang="en-IE" dirty="0"/>
              <a:t>};</a:t>
            </a:r>
          </a:p>
          <a:p>
            <a:pPr marL="457200" lvl="1" indent="0">
              <a:buNone/>
            </a:pPr>
            <a:r>
              <a:rPr lang="en-IE" dirty="0" err="1"/>
              <a:t>struct</a:t>
            </a:r>
            <a:r>
              <a:rPr lang="en-IE" dirty="0"/>
              <a:t> point </a:t>
            </a:r>
            <a:r>
              <a:rPr lang="en-IE" dirty="0" err="1"/>
              <a:t>my_points</a:t>
            </a:r>
            <a:r>
              <a:rPr lang="en-IE" dirty="0"/>
              <a:t>[1024];</a:t>
            </a:r>
          </a:p>
          <a:p>
            <a:pPr marL="457200" lvl="1" indent="0">
              <a:buNone/>
            </a:pPr>
            <a:endParaRPr lang="en-IE" dirty="0"/>
          </a:p>
          <a:p>
            <a:pPr lvl="1"/>
            <a:r>
              <a:rPr lang="en-IE" dirty="0"/>
              <a:t>As compared to…</a:t>
            </a:r>
          </a:p>
          <a:p>
            <a:pPr marL="457200" lvl="1" indent="0">
              <a:buNone/>
            </a:pPr>
            <a:r>
              <a:rPr lang="en-IE" dirty="0" err="1"/>
              <a:t>struct</a:t>
            </a:r>
            <a:r>
              <a:rPr lang="en-IE" dirty="0"/>
              <a:t> points {</a:t>
            </a:r>
          </a:p>
          <a:p>
            <a:pPr marL="457200" lvl="1" indent="0">
              <a:buNone/>
            </a:pPr>
            <a:r>
              <a:rPr lang="en-IE" dirty="0"/>
              <a:t>	float x[1024], y[1024], z[1024];</a:t>
            </a:r>
          </a:p>
          <a:p>
            <a:pPr marL="457200" lvl="1" indent="0">
              <a:buNone/>
            </a:pPr>
            <a:r>
              <a:rPr lang="en-IE" dirty="0"/>
              <a:t>};</a:t>
            </a:r>
          </a:p>
          <a:p>
            <a:pPr lvl="1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1565-3AFB-459A-80F1-7D3C6FF52070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714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</TotalTime>
  <Words>4817</Words>
  <Application>Microsoft Office PowerPoint</Application>
  <PresentationFormat>On-screen Show (4:3)</PresentationFormat>
  <Paragraphs>643</Paragraphs>
  <Slides>60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Comic Sans MS</vt:lpstr>
      <vt:lpstr>Office Theme</vt:lpstr>
      <vt:lpstr>Vector Programming</vt:lpstr>
      <vt:lpstr>Vector Parallel Computing</vt:lpstr>
      <vt:lpstr>Vector Extensions</vt:lpstr>
      <vt:lpstr>Vector Architectures</vt:lpstr>
      <vt:lpstr>SSE</vt:lpstr>
      <vt:lpstr>Programming Vector Machines</vt:lpstr>
      <vt:lpstr>Programming Vector Machines in C</vt:lpstr>
      <vt:lpstr>Programming Vector Machines in C</vt:lpstr>
      <vt:lpstr>Programming Vector Machines in C</vt:lpstr>
      <vt:lpstr>Other Approaches to Programming Vector Machines</vt:lpstr>
      <vt:lpstr>Other Approaches to Programming Vector Machines</vt:lpstr>
      <vt:lpstr>Compiler Intrinsics</vt:lpstr>
      <vt:lpstr>Vector Load Instructions</vt:lpstr>
      <vt:lpstr>Vector Store Instructions</vt:lpstr>
      <vt:lpstr>Arithmetic Instructions</vt:lpstr>
      <vt:lpstr>Example</vt:lpstr>
      <vt:lpstr>Example</vt:lpstr>
      <vt:lpstr>Example</vt:lpstr>
      <vt:lpstr>Example</vt:lpstr>
      <vt:lpstr>Example</vt:lpstr>
      <vt:lpstr>Example</vt:lpstr>
      <vt:lpstr>Example</vt:lpstr>
      <vt:lpstr>Operating Across Lanes</vt:lpstr>
      <vt:lpstr>Example</vt:lpstr>
      <vt:lpstr>Operating Across Lanes</vt:lpstr>
      <vt:lpstr>Operating Across Lanes</vt:lpstr>
      <vt:lpstr>Example</vt:lpstr>
      <vt:lpstr>Operating Across Lanes</vt:lpstr>
      <vt:lpstr>Vector Swizzles</vt:lpstr>
      <vt:lpstr>Vector Permutation</vt:lpstr>
      <vt:lpstr>Vector Permutation</vt:lpstr>
      <vt:lpstr>Vector Permutation</vt:lpstr>
      <vt:lpstr>Vector Swizzling</vt:lpstr>
      <vt:lpstr>Vector Swizzling</vt:lpstr>
      <vt:lpstr>Example - Hadd</vt:lpstr>
      <vt:lpstr>Example – Complex Multiplication</vt:lpstr>
      <vt:lpstr>Accessing Individual Lanes</vt:lpstr>
      <vt:lpstr>Accessing Individual Lanes</vt:lpstr>
      <vt:lpstr>Accessing Individual Lanes</vt:lpstr>
      <vt:lpstr>Accessing Individual Lanes</vt:lpstr>
      <vt:lpstr>Accessing Individual Lanes</vt:lpstr>
      <vt:lpstr>Bitwise Operations</vt:lpstr>
      <vt:lpstr>Comparison Operators</vt:lpstr>
      <vt:lpstr>Comparison Operators</vt:lpstr>
      <vt:lpstr>Comparisons and masking</vt:lpstr>
      <vt:lpstr>Comparisons and masking</vt:lpstr>
      <vt:lpstr>Comparisons and masking</vt:lpstr>
      <vt:lpstr>Comparisons and masking</vt:lpstr>
      <vt:lpstr>Comparisons and masking</vt:lpstr>
      <vt:lpstr>Max and Min</vt:lpstr>
      <vt:lpstr>When can we vectorize?</vt:lpstr>
      <vt:lpstr>When can we vectorize?</vt:lpstr>
      <vt:lpstr>When can we vectorize?</vt:lpstr>
      <vt:lpstr>When can we vectorize?</vt:lpstr>
      <vt:lpstr>Pointer Aliasing in C</vt:lpstr>
      <vt:lpstr>Pointer Aliasing in C</vt:lpstr>
      <vt:lpstr>Pointer Aliasing in C</vt:lpstr>
      <vt:lpstr>Pointer Aliasing in C</vt:lpstr>
      <vt:lpstr>Pointer Aliasing in C</vt:lpstr>
      <vt:lpstr>Pointer Aliasing in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Tools Research</dc:title>
  <dc:creator>David</dc:creator>
  <cp:lastModifiedBy>David Gregg</cp:lastModifiedBy>
  <cp:revision>364</cp:revision>
  <cp:lastPrinted>2015-11-14T19:04:58Z</cp:lastPrinted>
  <dcterms:created xsi:type="dcterms:W3CDTF">2012-01-05T19:08:24Z</dcterms:created>
  <dcterms:modified xsi:type="dcterms:W3CDTF">2023-01-26T14:35:45Z</dcterms:modified>
</cp:coreProperties>
</file>