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D101F-06F9-DFF9-13DA-29C50787C86C}" v="1321" dt="2025-09-26T07:00:42.654"/>
    <p1510:client id="{42C07437-2962-A502-584E-957E8F52DEF3}" v="398" dt="2025-09-27T01:37:13.533"/>
    <p1510:client id="{609148D4-9E80-E6ED-43AF-1DD82530D4B4}" v="57" dt="2025-09-26T16:48:1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3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52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0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4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86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9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09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76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8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3716-32F7-4795-9E8A-B76D25FD592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4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700C4-A47E-A707-8A91-C0620F84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 hidden="1">
            <a:extLst>
              <a:ext uri="{FF2B5EF4-FFF2-40B4-BE49-F238E27FC236}">
                <a16:creationId xmlns:a16="http://schemas.microsoft.com/office/drawing/2014/main" id="{78F9EB37-D7CD-F249-B0B6-A31176AEAEFA}"/>
              </a:ext>
            </a:extLst>
          </p:cNvPr>
          <p:cNvSpPr/>
          <p:nvPr/>
        </p:nvSpPr>
        <p:spPr>
          <a:xfrm>
            <a:off x="6848520" y="4491021"/>
            <a:ext cx="5298307" cy="1486256"/>
          </a:xfrm>
          <a:prstGeom prst="roundRect">
            <a:avLst/>
          </a:prstGeom>
          <a:gradFill>
            <a:gsLst>
              <a:gs pos="5000">
                <a:schemeClr val="bg1">
                  <a:alpha val="8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92D9CBB7-DFF4-1957-A9F9-944D6B64899B}"/>
              </a:ext>
            </a:extLst>
          </p:cNvPr>
          <p:cNvSpPr/>
          <p:nvPr/>
        </p:nvSpPr>
        <p:spPr>
          <a:xfrm flipV="1">
            <a:off x="461905" y="1508437"/>
            <a:ext cx="2352605" cy="403789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0061C9E-FFAE-9646-344B-FE5FD9FC985A}"/>
              </a:ext>
            </a:extLst>
          </p:cNvPr>
          <p:cNvSpPr/>
          <p:nvPr/>
        </p:nvSpPr>
        <p:spPr>
          <a:xfrm>
            <a:off x="-32110" y="1042"/>
            <a:ext cx="12224110" cy="1319349"/>
          </a:xfrm>
          <a:prstGeom prst="rect">
            <a:avLst/>
          </a:prstGeom>
          <a:gradFill>
            <a:gsLst>
              <a:gs pos="1835">
                <a:schemeClr val="accent4"/>
              </a:gs>
              <a:gs pos="41000">
                <a:srgbClr val="DEB508"/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2ECEF578-5883-8303-8803-B36D2BA596A4}"/>
              </a:ext>
            </a:extLst>
          </p:cNvPr>
          <p:cNvSpPr/>
          <p:nvPr/>
        </p:nvSpPr>
        <p:spPr>
          <a:xfrm>
            <a:off x="5908219" y="-14106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C235166A-7A37-36AF-9807-5996A83A71D3}"/>
              </a:ext>
            </a:extLst>
          </p:cNvPr>
          <p:cNvSpPr/>
          <p:nvPr/>
        </p:nvSpPr>
        <p:spPr>
          <a:xfrm>
            <a:off x="2748639" y="1043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824C3F2A-71AE-BBCB-EA3B-8226AA7129F7}"/>
              </a:ext>
            </a:extLst>
          </p:cNvPr>
          <p:cNvSpPr/>
          <p:nvPr/>
        </p:nvSpPr>
        <p:spPr>
          <a:xfrm>
            <a:off x="8987247" y="-601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B1E3D87F-419E-ED98-F15D-B1E90A33E9E8}"/>
              </a:ext>
            </a:extLst>
          </p:cNvPr>
          <p:cNvSpPr/>
          <p:nvPr/>
        </p:nvSpPr>
        <p:spPr>
          <a:xfrm>
            <a:off x="11553554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C02D7832-4FE1-5891-0D97-8E9974122B4B}"/>
              </a:ext>
            </a:extLst>
          </p:cNvPr>
          <p:cNvSpPr/>
          <p:nvPr/>
        </p:nvSpPr>
        <p:spPr>
          <a:xfrm>
            <a:off x="-375562" y="-1044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0181CBC5-E2EA-2E03-A13A-C3C7D2573D5E}"/>
              </a:ext>
            </a:extLst>
          </p:cNvPr>
          <p:cNvSpPr/>
          <p:nvPr/>
        </p:nvSpPr>
        <p:spPr>
          <a:xfrm>
            <a:off x="-2700749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D62B0464-3E49-8EAB-E35B-08C754ADDD94}"/>
              </a:ext>
            </a:extLst>
          </p:cNvPr>
          <p:cNvSpPr/>
          <p:nvPr/>
        </p:nvSpPr>
        <p:spPr>
          <a:xfrm flipH="1">
            <a:off x="3663266" y="295825"/>
            <a:ext cx="1227915" cy="1048056"/>
          </a:xfrm>
          <a:custGeom>
            <a:avLst/>
            <a:gdLst>
              <a:gd name="connsiteX0" fmla="*/ 0 w 1082772"/>
              <a:gd name="connsiteY0" fmla="*/ 1062570 h 1062570"/>
              <a:gd name="connsiteX1" fmla="*/ 0 w 1082772"/>
              <a:gd name="connsiteY1" fmla="*/ 0 h 1062570"/>
              <a:gd name="connsiteX2" fmla="*/ 1082772 w 1082772"/>
              <a:gd name="connsiteY2" fmla="*/ 1062570 h 1062570"/>
              <a:gd name="connsiteX3" fmla="*/ 0 w 1082772"/>
              <a:gd name="connsiteY3" fmla="*/ 1062570 h 1062570"/>
              <a:gd name="connsiteX0" fmla="*/ 377371 w 1460143"/>
              <a:gd name="connsiteY0" fmla="*/ 1048056 h 1048056"/>
              <a:gd name="connsiteX1" fmla="*/ 0 w 1460143"/>
              <a:gd name="connsiteY1" fmla="*/ 0 h 1048056"/>
              <a:gd name="connsiteX2" fmla="*/ 1460143 w 1460143"/>
              <a:gd name="connsiteY2" fmla="*/ 1048056 h 1048056"/>
              <a:gd name="connsiteX3" fmla="*/ 377371 w 1460143"/>
              <a:gd name="connsiteY3" fmla="*/ 1048056 h 1048056"/>
              <a:gd name="connsiteX0" fmla="*/ 377371 w 1227915"/>
              <a:gd name="connsiteY0" fmla="*/ 1048056 h 1048056"/>
              <a:gd name="connsiteX1" fmla="*/ 0 w 1227915"/>
              <a:gd name="connsiteY1" fmla="*/ 0 h 1048056"/>
              <a:gd name="connsiteX2" fmla="*/ 1227915 w 1227915"/>
              <a:gd name="connsiteY2" fmla="*/ 1048056 h 1048056"/>
              <a:gd name="connsiteX3" fmla="*/ 377371 w 1227915"/>
              <a:gd name="connsiteY3" fmla="*/ 1048056 h 10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15" h="1048056">
                <a:moveTo>
                  <a:pt x="377371" y="1048056"/>
                </a:moveTo>
                <a:lnTo>
                  <a:pt x="0" y="0"/>
                </a:lnTo>
                <a:lnTo>
                  <a:pt x="1227915" y="1048056"/>
                </a:lnTo>
                <a:lnTo>
                  <a:pt x="377371" y="1048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361D49FB-BA62-3D51-5EB8-06DDDB09E09D}"/>
              </a:ext>
            </a:extLst>
          </p:cNvPr>
          <p:cNvSpPr/>
          <p:nvPr/>
        </p:nvSpPr>
        <p:spPr>
          <a:xfrm flipH="1">
            <a:off x="905371" y="928914"/>
            <a:ext cx="452894" cy="406625"/>
          </a:xfrm>
          <a:custGeom>
            <a:avLst/>
            <a:gdLst>
              <a:gd name="connsiteX0" fmla="*/ 0 w 452894"/>
              <a:gd name="connsiteY0" fmla="*/ 406625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0 w 452894"/>
              <a:gd name="connsiteY3" fmla="*/ 406625 h 406625"/>
              <a:gd name="connsiteX0" fmla="*/ 130628 w 452894"/>
              <a:gd name="connsiteY0" fmla="*/ 392110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130628 w 452894"/>
              <a:gd name="connsiteY3" fmla="*/ 392110 h 4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894" h="406625">
                <a:moveTo>
                  <a:pt x="130628" y="392110"/>
                </a:moveTo>
                <a:lnTo>
                  <a:pt x="0" y="0"/>
                </a:lnTo>
                <a:lnTo>
                  <a:pt x="452894" y="406625"/>
                </a:lnTo>
                <a:lnTo>
                  <a:pt x="130628" y="392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BC4B905-03C7-B695-F228-2F34235DEC0B}"/>
              </a:ext>
            </a:extLst>
          </p:cNvPr>
          <p:cNvSpPr/>
          <p:nvPr/>
        </p:nvSpPr>
        <p:spPr>
          <a:xfrm flipH="1">
            <a:off x="2005285" y="960745"/>
            <a:ext cx="452894" cy="406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92D2ABB3-DA0C-1C91-2AF3-A4397E931A4A}"/>
              </a:ext>
            </a:extLst>
          </p:cNvPr>
          <p:cNvSpPr/>
          <p:nvPr/>
        </p:nvSpPr>
        <p:spPr>
          <a:xfrm flipH="1">
            <a:off x="2157685" y="783771"/>
            <a:ext cx="657632" cy="61411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75772 w 657632"/>
              <a:gd name="connsiteY0" fmla="*/ 599605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275772 w 657632"/>
              <a:gd name="connsiteY3" fmla="*/ 599605 h 6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632" h="614119">
                <a:moveTo>
                  <a:pt x="275772" y="599605"/>
                </a:moveTo>
                <a:lnTo>
                  <a:pt x="0" y="0"/>
                </a:lnTo>
                <a:lnTo>
                  <a:pt x="657632" y="614119"/>
                </a:lnTo>
                <a:lnTo>
                  <a:pt x="275772" y="59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6C53337D-86F3-B3BB-9171-E8D8410972F0}"/>
              </a:ext>
            </a:extLst>
          </p:cNvPr>
          <p:cNvSpPr/>
          <p:nvPr/>
        </p:nvSpPr>
        <p:spPr>
          <a:xfrm flipH="1">
            <a:off x="4180588" y="1151370"/>
            <a:ext cx="686661" cy="26577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9029 w 686661"/>
              <a:gd name="connsiteY0" fmla="*/ 265776 h 265776"/>
              <a:gd name="connsiteX1" fmla="*/ 0 w 686661"/>
              <a:gd name="connsiteY1" fmla="*/ 0 h 265776"/>
              <a:gd name="connsiteX2" fmla="*/ 686661 w 686661"/>
              <a:gd name="connsiteY2" fmla="*/ 265776 h 265776"/>
              <a:gd name="connsiteX3" fmla="*/ 29029 w 686661"/>
              <a:gd name="connsiteY3" fmla="*/ 265776 h 26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661" h="265776">
                <a:moveTo>
                  <a:pt x="29029" y="265776"/>
                </a:moveTo>
                <a:lnTo>
                  <a:pt x="0" y="0"/>
                </a:lnTo>
                <a:lnTo>
                  <a:pt x="686661" y="265776"/>
                </a:lnTo>
                <a:lnTo>
                  <a:pt x="29029" y="265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308386F4-987C-DAEB-DDD3-24C31457183F}"/>
              </a:ext>
            </a:extLst>
          </p:cNvPr>
          <p:cNvSpPr/>
          <p:nvPr/>
        </p:nvSpPr>
        <p:spPr>
          <a:xfrm flipH="1">
            <a:off x="6848520" y="599134"/>
            <a:ext cx="672146" cy="74474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272AA-01BE-6D82-5B27-3B476F2C9C2B}"/>
              </a:ext>
            </a:extLst>
          </p:cNvPr>
          <p:cNvSpPr txBox="1"/>
          <p:nvPr/>
        </p:nvSpPr>
        <p:spPr>
          <a:xfrm>
            <a:off x="4603567" y="199033"/>
            <a:ext cx="2984865" cy="923330"/>
          </a:xfrm>
          <a:prstGeom prst="rect">
            <a:avLst/>
          </a:prstGeom>
          <a:noFill/>
          <a:effectLst>
            <a:outerShdw blurRad="25400" dist="63500" dir="2760000" algn="ctr" rotWithShape="0">
              <a:schemeClr val="accent5">
                <a:lumMod val="40000"/>
                <a:lumOff val="60000"/>
              </a:schemeClr>
            </a:outerShdw>
            <a:softEdge rad="127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en-US" altLang="ja-JP" sz="5400" dirty="0">
                <a:solidFill>
                  <a:srgbClr val="0070C0"/>
                </a:solidFill>
                <a:ea typeface="游ゴシック"/>
              </a:rPr>
              <a:t>SHRED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27AFFA-5855-A92A-6F8E-D8013462247E}"/>
              </a:ext>
            </a:extLst>
          </p:cNvPr>
          <p:cNvSpPr txBox="1"/>
          <p:nvPr/>
        </p:nvSpPr>
        <p:spPr>
          <a:xfrm>
            <a:off x="465537" y="1509925"/>
            <a:ext cx="2942445" cy="385417"/>
          </a:xfrm>
          <a:prstGeom prst="rect">
            <a:avLst/>
          </a:prstGeom>
          <a:noFill/>
          <a:effectLst>
            <a:outerShdw blurRad="508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lIns="91440" tIns="72000" rIns="91440" bIns="0" numCol="1" spcCol="0" rtlCol="0" anchor="t">
            <a:spAutoFit/>
          </a:bodyPr>
          <a:lstStyle/>
          <a:p>
            <a:pPr defTabSz="360000">
              <a:lnSpc>
                <a:spcPts val="2500"/>
              </a:lnSpc>
            </a:pPr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開発・動作環境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直角三角形 22">
            <a:extLst>
              <a:ext uri="{FF2B5EF4-FFF2-40B4-BE49-F238E27FC236}">
                <a16:creationId xmlns:a16="http://schemas.microsoft.com/office/drawing/2014/main" id="{2D5C3C89-106A-C566-C8D3-DFA0C83447B3}"/>
              </a:ext>
            </a:extLst>
          </p:cNvPr>
          <p:cNvSpPr/>
          <p:nvPr/>
        </p:nvSpPr>
        <p:spPr>
          <a:xfrm flipH="1">
            <a:off x="10160816" y="1122363"/>
            <a:ext cx="864321" cy="24500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直角三角形 22">
            <a:extLst>
              <a:ext uri="{FF2B5EF4-FFF2-40B4-BE49-F238E27FC236}">
                <a16:creationId xmlns:a16="http://schemas.microsoft.com/office/drawing/2014/main" id="{1AAF6826-0FB4-48C5-10DE-7F0254051B99}"/>
              </a:ext>
            </a:extLst>
          </p:cNvPr>
          <p:cNvSpPr/>
          <p:nvPr/>
        </p:nvSpPr>
        <p:spPr>
          <a:xfrm flipH="1">
            <a:off x="8277609" y="960745"/>
            <a:ext cx="709637" cy="39638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直角三角形 22">
            <a:extLst>
              <a:ext uri="{FF2B5EF4-FFF2-40B4-BE49-F238E27FC236}">
                <a16:creationId xmlns:a16="http://schemas.microsoft.com/office/drawing/2014/main" id="{1FCAC044-53CB-5206-8C9B-D3466AC6A051}"/>
              </a:ext>
            </a:extLst>
          </p:cNvPr>
          <p:cNvSpPr/>
          <p:nvPr/>
        </p:nvSpPr>
        <p:spPr>
          <a:xfrm flipH="1">
            <a:off x="8636284" y="754566"/>
            <a:ext cx="715338" cy="62377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41C62-53AF-B5D5-D57B-740B3B0204DA}"/>
              </a:ext>
            </a:extLst>
          </p:cNvPr>
          <p:cNvSpPr txBox="1"/>
          <p:nvPr/>
        </p:nvSpPr>
        <p:spPr>
          <a:xfrm>
            <a:off x="465571" y="2021617"/>
            <a:ext cx="38071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游ゴシック"/>
              </a:rPr>
              <a:t>・</a:t>
            </a:r>
            <a:r>
              <a:rPr lang="ja-JP" altLang="en-US">
                <a:ea typeface="游ゴシック"/>
              </a:rPr>
              <a:t>開発環境：Unity2022.3.22f1</a:t>
            </a:r>
            <a:endParaRPr lang="en-US" dirty="0">
              <a:ea typeface="游ゴシック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08E16-5972-2F0B-4962-8C5BA2EB4905}"/>
              </a:ext>
            </a:extLst>
          </p:cNvPr>
          <p:cNvSpPr txBox="1"/>
          <p:nvPr/>
        </p:nvSpPr>
        <p:spPr>
          <a:xfrm>
            <a:off x="465570" y="2379767"/>
            <a:ext cx="38071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游ゴシック"/>
              </a:rPr>
              <a:t>・</a:t>
            </a:r>
            <a:r>
              <a:rPr lang="ja-JP" altLang="en-US">
                <a:ea typeface="游ゴシック"/>
              </a:rPr>
              <a:t>動作環境：PC、Windows10</a:t>
            </a:r>
          </a:p>
        </p:txBody>
      </p:sp>
      <p:sp>
        <p:nvSpPr>
          <p:cNvPr id="27" name="テキスト ボックス 31">
            <a:extLst>
              <a:ext uri="{FF2B5EF4-FFF2-40B4-BE49-F238E27FC236}">
                <a16:creationId xmlns:a16="http://schemas.microsoft.com/office/drawing/2014/main" id="{1148AF0B-8D71-4B9C-CD70-B1E12D4A6F16}"/>
              </a:ext>
            </a:extLst>
          </p:cNvPr>
          <p:cNvSpPr txBox="1"/>
          <p:nvPr/>
        </p:nvSpPr>
        <p:spPr>
          <a:xfrm>
            <a:off x="8188984" y="194514"/>
            <a:ext cx="42655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情報</a:t>
            </a:r>
            <a:r>
              <a:rPr kumimoji="1" lang="ja-JP" altLang="en-US">
                <a:ea typeface="游ゴシック"/>
              </a:rPr>
              <a:t>クリエイタ</a:t>
            </a:r>
            <a:r>
              <a:rPr lang="ja-JP" altLang="en-US">
                <a:ea typeface="游ゴシック"/>
              </a:rPr>
              <a:t>工学科</a:t>
            </a:r>
            <a:r>
              <a:rPr kumimoji="1" lang="ja-JP" altLang="en-US">
                <a:ea typeface="游ゴシック"/>
              </a:rPr>
              <a:t>　</a:t>
            </a:r>
            <a:r>
              <a:rPr lang="ja-JP" altLang="en-US">
                <a:ea typeface="游ゴシック"/>
              </a:rPr>
              <a:t>３</a:t>
            </a:r>
            <a:r>
              <a:rPr kumimoji="1" lang="ja-JP" altLang="en-US">
                <a:ea typeface="游ゴシック"/>
              </a:rPr>
              <a:t>年　岡畑藍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85BA84-C310-8F00-AE5D-9CBC40E481F3}"/>
              </a:ext>
            </a:extLst>
          </p:cNvPr>
          <p:cNvSpPr txBox="1"/>
          <p:nvPr/>
        </p:nvSpPr>
        <p:spPr>
          <a:xfrm>
            <a:off x="10162019" y="752407"/>
            <a:ext cx="259189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制作期間　2.5か月</a:t>
            </a:r>
            <a:endParaRPr kumimoji="1" lang="ja-JP" altLang="en-US">
              <a:ea typeface="游ゴシック"/>
            </a:endParaRPr>
          </a:p>
        </p:txBody>
      </p:sp>
      <p:sp>
        <p:nvSpPr>
          <p:cNvPr id="35" name="1 つの角を切り取った四角形 6">
            <a:extLst>
              <a:ext uri="{FF2B5EF4-FFF2-40B4-BE49-F238E27FC236}">
                <a16:creationId xmlns:a16="http://schemas.microsoft.com/office/drawing/2014/main" id="{E4F77E53-E8D3-A0F8-FA37-CA75C4A23F9C}"/>
              </a:ext>
            </a:extLst>
          </p:cNvPr>
          <p:cNvSpPr/>
          <p:nvPr/>
        </p:nvSpPr>
        <p:spPr>
          <a:xfrm flipV="1">
            <a:off x="461904" y="2845531"/>
            <a:ext cx="2151322" cy="389411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5">
            <a:extLst>
              <a:ext uri="{FF2B5EF4-FFF2-40B4-BE49-F238E27FC236}">
                <a16:creationId xmlns:a16="http://schemas.microsoft.com/office/drawing/2014/main" id="{9DB65092-C1D6-EA1D-35CE-56EAEA6A3C56}"/>
              </a:ext>
            </a:extLst>
          </p:cNvPr>
          <p:cNvSpPr txBox="1"/>
          <p:nvPr/>
        </p:nvSpPr>
        <p:spPr>
          <a:xfrm>
            <a:off x="465536" y="2847019"/>
            <a:ext cx="2942445" cy="385417"/>
          </a:xfrm>
          <a:prstGeom prst="rect">
            <a:avLst/>
          </a:prstGeom>
          <a:noFill/>
          <a:effectLst>
            <a:outerShdw blurRad="508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lIns="91440" tIns="72000" rIns="91440" bIns="0" numCol="1" spcCol="0" rtlCol="0" anchor="t">
            <a:spAutoFit/>
          </a:bodyPr>
          <a:lstStyle/>
          <a:p>
            <a:pPr defTabSz="360000">
              <a:lnSpc>
                <a:spcPts val="2500"/>
              </a:lnSpc>
            </a:pPr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使用アセット</a:t>
            </a:r>
            <a:endParaRPr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D7EC8D-957A-768D-0662-DCB788BE6301}"/>
              </a:ext>
            </a:extLst>
          </p:cNvPr>
          <p:cNvSpPr txBox="1"/>
          <p:nvPr/>
        </p:nvSpPr>
        <p:spPr>
          <a:xfrm>
            <a:off x="465570" y="3430598"/>
            <a:ext cx="38071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・Robot Kyle | URP (無料)</a:t>
            </a:r>
          </a:p>
          <a:p>
            <a:r>
              <a:rPr lang="ja-JP" altLang="en-US">
                <a:ea typeface="游ゴシック"/>
              </a:rPr>
              <a:t>  プレイヤーの操作キャラ</a:t>
            </a:r>
            <a:endParaRPr lang="ja-JP" altLang="en-US" dirty="0">
              <a:ea typeface="游ゴシック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271B3B-3F24-508F-5980-30E4F4500335}"/>
              </a:ext>
            </a:extLst>
          </p:cNvPr>
          <p:cNvGrpSpPr/>
          <p:nvPr/>
        </p:nvGrpSpPr>
        <p:grpSpPr>
          <a:xfrm>
            <a:off x="461903" y="4081984"/>
            <a:ext cx="3506792" cy="418165"/>
            <a:chOff x="461903" y="4096361"/>
            <a:chExt cx="2946077" cy="389411"/>
          </a:xfrm>
        </p:grpSpPr>
        <p:sp>
          <p:nvSpPr>
            <p:cNvPr id="42" name="1 つの角を切り取った四角形 6">
              <a:extLst>
                <a:ext uri="{FF2B5EF4-FFF2-40B4-BE49-F238E27FC236}">
                  <a16:creationId xmlns:a16="http://schemas.microsoft.com/office/drawing/2014/main" id="{901D4BEE-29E9-DB3D-268E-8F48A82F764F}"/>
                </a:ext>
              </a:extLst>
            </p:cNvPr>
            <p:cNvSpPr/>
            <p:nvPr/>
          </p:nvSpPr>
          <p:spPr>
            <a:xfrm flipV="1">
              <a:off x="461903" y="4096361"/>
              <a:ext cx="2151322" cy="389411"/>
            </a:xfrm>
            <a:prstGeom prst="snip1Rect">
              <a:avLst>
                <a:gd name="adj" fmla="val 4219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5">
              <a:extLst>
                <a:ext uri="{FF2B5EF4-FFF2-40B4-BE49-F238E27FC236}">
                  <a16:creationId xmlns:a16="http://schemas.microsoft.com/office/drawing/2014/main" id="{794448B9-A291-6172-AB99-6FF96AE69831}"/>
                </a:ext>
              </a:extLst>
            </p:cNvPr>
            <p:cNvSpPr txBox="1"/>
            <p:nvPr/>
          </p:nvSpPr>
          <p:spPr>
            <a:xfrm>
              <a:off x="465535" y="4097849"/>
              <a:ext cx="2942445" cy="358915"/>
            </a:xfrm>
            <a:prstGeom prst="rect">
              <a:avLst/>
            </a:prstGeom>
            <a:noFill/>
            <a:effectLst>
              <a:outerShdw blurRad="50800" dist="50800" dir="3720000" algn="ctr" rotWithShape="0">
                <a:srgbClr val="000000">
                  <a:alpha val="50000"/>
                </a:srgbClr>
              </a:outerShdw>
            </a:effectLst>
          </p:spPr>
          <p:txBody>
            <a:bodyPr wrap="square" lIns="91440" tIns="72000" rIns="91440" bIns="0" numCol="1" spcCol="0" rtlCol="0" anchor="t">
              <a:spAutoFit/>
            </a:bodyPr>
            <a:lstStyle/>
            <a:p>
              <a:pPr defTabSz="360000">
                <a:lnSpc>
                  <a:spcPts val="2500"/>
                </a:lnSpc>
              </a:pPr>
              <a:r>
                <a:rPr lang="ja-JP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/>
                </a:rPr>
                <a:t>利用ツール</a:t>
              </a:r>
              <a:endPara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43FB48A-DF1D-A62B-4ADB-2F949C039ABB}"/>
              </a:ext>
            </a:extLst>
          </p:cNvPr>
          <p:cNvGrpSpPr/>
          <p:nvPr/>
        </p:nvGrpSpPr>
        <p:grpSpPr>
          <a:xfrm>
            <a:off x="5493978" y="1522814"/>
            <a:ext cx="2601020" cy="389411"/>
            <a:chOff x="461903" y="4096361"/>
            <a:chExt cx="2946077" cy="389411"/>
          </a:xfrm>
        </p:grpSpPr>
        <p:sp>
          <p:nvSpPr>
            <p:cNvPr id="49" name="1 つの角を切り取った四角形 6">
              <a:extLst>
                <a:ext uri="{FF2B5EF4-FFF2-40B4-BE49-F238E27FC236}">
                  <a16:creationId xmlns:a16="http://schemas.microsoft.com/office/drawing/2014/main" id="{7437FA9C-7C68-3A8D-32BF-4BAB73EE5907}"/>
                </a:ext>
              </a:extLst>
            </p:cNvPr>
            <p:cNvSpPr/>
            <p:nvPr/>
          </p:nvSpPr>
          <p:spPr>
            <a:xfrm flipV="1">
              <a:off x="461903" y="4096361"/>
              <a:ext cx="2151322" cy="389411"/>
            </a:xfrm>
            <a:prstGeom prst="snip1Rect">
              <a:avLst>
                <a:gd name="adj" fmla="val 4219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5">
              <a:extLst>
                <a:ext uri="{FF2B5EF4-FFF2-40B4-BE49-F238E27FC236}">
                  <a16:creationId xmlns:a16="http://schemas.microsoft.com/office/drawing/2014/main" id="{58557533-3EAC-94E7-245D-B62E8327A429}"/>
                </a:ext>
              </a:extLst>
            </p:cNvPr>
            <p:cNvSpPr txBox="1"/>
            <p:nvPr/>
          </p:nvSpPr>
          <p:spPr>
            <a:xfrm>
              <a:off x="465535" y="4097849"/>
              <a:ext cx="2942445" cy="385417"/>
            </a:xfrm>
            <a:prstGeom prst="rect">
              <a:avLst/>
            </a:prstGeom>
            <a:noFill/>
            <a:effectLst>
              <a:outerShdw blurRad="50800" dist="50800" dir="3720000" algn="ctr" rotWithShape="0">
                <a:srgbClr val="000000">
                  <a:alpha val="50000"/>
                </a:srgbClr>
              </a:outerShdw>
            </a:effectLst>
          </p:spPr>
          <p:txBody>
            <a:bodyPr wrap="square" lIns="91440" tIns="72000" rIns="91440" bIns="0" numCol="1" spcCol="0" rtlCol="0" anchor="t">
              <a:spAutoFit/>
            </a:bodyPr>
            <a:lstStyle/>
            <a:p>
              <a:pPr defTabSz="360000">
                <a:lnSpc>
                  <a:spcPts val="2500"/>
                </a:lnSpc>
              </a:pPr>
              <a:r>
                <a:rPr lang="ja-JP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/>
                </a:rPr>
                <a:t>操作説明</a:t>
              </a:r>
              <a:endPara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0CB386-E64A-D0AD-200E-04DFAC0F0CE8}"/>
              </a:ext>
            </a:extLst>
          </p:cNvPr>
          <p:cNvSpPr txBox="1"/>
          <p:nvPr/>
        </p:nvSpPr>
        <p:spPr>
          <a:xfrm>
            <a:off x="5497646" y="2050371"/>
            <a:ext cx="6760296" cy="2546466"/>
          </a:xfrm>
          <a:prstGeom prst="rect">
            <a:avLst/>
          </a:prstGeom>
          <a:noFill/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游ゴシック"/>
              </a:rPr>
              <a:t>「Enter」:</a:t>
            </a:r>
            <a:r>
              <a:rPr lang="ja-JP" altLang="en-US">
                <a:ea typeface="游ゴシック"/>
              </a:rPr>
              <a:t>決定</a:t>
            </a:r>
            <a:endParaRPr lang="en-US" altLang="ja-JP">
              <a:ea typeface="游ゴシック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游ゴシック"/>
              </a:rPr>
              <a:t>「↑」or「↓」:</a:t>
            </a:r>
            <a:r>
              <a:rPr lang="ja-JP" altLang="en-US">
                <a:ea typeface="游ゴシック"/>
              </a:rPr>
              <a:t>ステージ選択</a:t>
            </a:r>
            <a:endParaRPr lang="en-US" altLang="ja-JP">
              <a:ea typeface="游ゴシック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游ゴシック"/>
              </a:rPr>
              <a:t>「Space」:</a:t>
            </a:r>
            <a:r>
              <a:rPr lang="ja-JP" altLang="en-US">
                <a:ea typeface="游ゴシック"/>
              </a:rPr>
              <a:t>エネルギーを使い上昇</a:t>
            </a:r>
            <a:endParaRPr lang="en-US" altLang="ja-JP">
              <a:ea typeface="游ゴシック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游ゴシック"/>
              </a:rPr>
              <a:t>「←」or「→」: </a:t>
            </a:r>
            <a:r>
              <a:rPr lang="ja-JP" altLang="en-US">
                <a:ea typeface="游ゴシック"/>
              </a:rPr>
              <a:t>左右に小移動</a:t>
            </a:r>
            <a:endParaRPr lang="en-US">
              <a:ea typeface="游ゴシック"/>
            </a:endParaRPr>
          </a:p>
          <a:p>
            <a:pPr algn="l">
              <a:lnSpc>
                <a:spcPct val="150000"/>
              </a:lnSpc>
            </a:pPr>
            <a:r>
              <a:rPr lang="en-US" altLang="ja-JP" b="1" dirty="0">
                <a:ea typeface="游ゴシック"/>
              </a:rPr>
              <a:t>「Space」+「←」or「→」</a:t>
            </a:r>
            <a:r>
              <a:rPr lang="en-US" altLang="ja-JP" dirty="0">
                <a:ea typeface="游ゴシック"/>
              </a:rPr>
              <a:t>:</a:t>
            </a:r>
            <a:r>
              <a:rPr lang="en-US" altLang="ja-JP" b="1" dirty="0" err="1">
                <a:ea typeface="游ゴシック"/>
              </a:rPr>
              <a:t>エネルギーを使った左右移動</a:t>
            </a:r>
            <a:endParaRPr lang="en-US" altLang="ja-JP" b="1" dirty="0">
              <a:ea typeface="游ゴシック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ea typeface="游ゴシック"/>
              </a:rPr>
              <a:t>「R」:</a:t>
            </a:r>
            <a:r>
              <a:rPr lang="en-US" altLang="ja-JP" dirty="0" err="1">
                <a:ea typeface="游ゴシック"/>
              </a:rPr>
              <a:t>リセット</a:t>
            </a:r>
            <a:endParaRPr lang="en-US" altLang="ja-JP" dirty="0">
              <a:ea typeface="游ゴシック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74E485-8612-969F-73AE-0FD561961622}"/>
              </a:ext>
            </a:extLst>
          </p:cNvPr>
          <p:cNvSpPr txBox="1"/>
          <p:nvPr/>
        </p:nvSpPr>
        <p:spPr>
          <a:xfrm>
            <a:off x="465569" y="4493238"/>
            <a:ext cx="4252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・AIツール Claude Sonnet 4</a:t>
            </a:r>
          </a:p>
          <a:p>
            <a:r>
              <a:rPr lang="ja-JP" altLang="en-US">
                <a:ea typeface="游ゴシック"/>
              </a:rPr>
              <a:t> 不具合発生時の対処法考察に使用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775AAA-50A5-19D5-0815-CD8163E06911}"/>
              </a:ext>
            </a:extLst>
          </p:cNvPr>
          <p:cNvGrpSpPr/>
          <p:nvPr/>
        </p:nvGrpSpPr>
        <p:grpSpPr>
          <a:xfrm>
            <a:off x="5479601" y="4613945"/>
            <a:ext cx="3506791" cy="418165"/>
            <a:chOff x="461903" y="4096361"/>
            <a:chExt cx="2946077" cy="389411"/>
          </a:xfrm>
        </p:grpSpPr>
        <p:sp>
          <p:nvSpPr>
            <p:cNvPr id="62" name="1 つの角を切り取った四角形 6">
              <a:extLst>
                <a:ext uri="{FF2B5EF4-FFF2-40B4-BE49-F238E27FC236}">
                  <a16:creationId xmlns:a16="http://schemas.microsoft.com/office/drawing/2014/main" id="{7727D12B-795D-1A90-6D7C-3D939E67A180}"/>
                </a:ext>
              </a:extLst>
            </p:cNvPr>
            <p:cNvSpPr/>
            <p:nvPr/>
          </p:nvSpPr>
          <p:spPr>
            <a:xfrm flipV="1">
              <a:off x="461903" y="4096361"/>
              <a:ext cx="2151322" cy="389411"/>
            </a:xfrm>
            <a:prstGeom prst="snip1Rect">
              <a:avLst>
                <a:gd name="adj" fmla="val 4219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5">
              <a:extLst>
                <a:ext uri="{FF2B5EF4-FFF2-40B4-BE49-F238E27FC236}">
                  <a16:creationId xmlns:a16="http://schemas.microsoft.com/office/drawing/2014/main" id="{D6221351-9F39-4F3B-892E-60E1921788D5}"/>
                </a:ext>
              </a:extLst>
            </p:cNvPr>
            <p:cNvSpPr txBox="1"/>
            <p:nvPr/>
          </p:nvSpPr>
          <p:spPr>
            <a:xfrm>
              <a:off x="465535" y="4097849"/>
              <a:ext cx="2942445" cy="358915"/>
            </a:xfrm>
            <a:prstGeom prst="rect">
              <a:avLst/>
            </a:prstGeom>
            <a:noFill/>
            <a:effectLst>
              <a:outerShdw blurRad="50800" dist="50800" dir="3720000" algn="ctr" rotWithShape="0">
                <a:srgbClr val="000000">
                  <a:alpha val="50000"/>
                </a:srgbClr>
              </a:outerShdw>
            </a:effectLst>
          </p:spPr>
          <p:txBody>
            <a:bodyPr wrap="square" lIns="91440" tIns="72000" rIns="91440" bIns="0" numCol="1" spcCol="0" rtlCol="0" anchor="t">
              <a:spAutoFit/>
            </a:bodyPr>
            <a:lstStyle/>
            <a:p>
              <a:pPr defTabSz="360000">
                <a:lnSpc>
                  <a:spcPts val="2500"/>
                </a:lnSpc>
              </a:pPr>
              <a:r>
                <a:rPr lang="ja-JP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/>
                </a:rPr>
                <a:t>コンセプト</a:t>
              </a:r>
              <a:endPara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C958AD1-96D6-B0C1-EE8F-1EB011B91891}"/>
              </a:ext>
            </a:extLst>
          </p:cNvPr>
          <p:cNvSpPr txBox="1"/>
          <p:nvPr/>
        </p:nvSpPr>
        <p:spPr>
          <a:xfrm>
            <a:off x="5483267" y="5111464"/>
            <a:ext cx="49430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捨てられたモノに残るは、執念のみ</a:t>
            </a:r>
            <a:endParaRPr lang="ja-JP" altLang="en-US" dirty="0">
              <a:ea typeface="游ゴシック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B23A7E-A7A4-AC0D-D10B-4BABE9E0F35E}"/>
              </a:ext>
            </a:extLst>
          </p:cNvPr>
          <p:cNvSpPr txBox="1"/>
          <p:nvPr/>
        </p:nvSpPr>
        <p:spPr>
          <a:xfrm rot="-420000">
            <a:off x="5540776" y="5614671"/>
            <a:ext cx="49430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a typeface="游ゴシック"/>
              </a:rPr>
              <a:t>捨てられた</a:t>
            </a:r>
            <a:r>
              <a:rPr lang="ja-JP" altLang="en-US" sz="2800" b="1">
                <a:solidFill>
                  <a:srgbClr val="C00000"/>
                </a:solidFill>
                <a:ea typeface="游ゴシック"/>
              </a:rPr>
              <a:t>モノ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034C07-B3FB-7A5C-82E1-962F9889997B}"/>
              </a:ext>
            </a:extLst>
          </p:cNvPr>
          <p:cNvSpPr txBox="1"/>
          <p:nvPr/>
        </p:nvSpPr>
        <p:spPr>
          <a:xfrm>
            <a:off x="7783644" y="6060369"/>
            <a:ext cx="49430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b="1">
                <a:solidFill>
                  <a:schemeClr val="tx1">
                    <a:lumMod val="65000"/>
                    <a:lumOff val="35000"/>
                  </a:schemeClr>
                </a:solidFill>
                <a:ea typeface="游ゴシック"/>
              </a:rPr>
              <a:t>に残るは、</a:t>
            </a:r>
            <a:endParaRPr lang="ja-JP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游ゴシック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CD1DB8-12AD-73B4-0676-DCEC3C902C26}"/>
              </a:ext>
            </a:extLst>
          </p:cNvPr>
          <p:cNvSpPr txBox="1"/>
          <p:nvPr/>
        </p:nvSpPr>
        <p:spPr>
          <a:xfrm>
            <a:off x="9077606" y="5974105"/>
            <a:ext cx="49430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b="1">
                <a:solidFill>
                  <a:srgbClr val="C00000"/>
                </a:solidFill>
                <a:ea typeface="游ゴシック"/>
              </a:rPr>
              <a:t>執念</a:t>
            </a:r>
            <a:r>
              <a:rPr lang="ja-JP" altLang="en-US" sz="2400" b="1">
                <a:solidFill>
                  <a:schemeClr val="tx1">
                    <a:lumMod val="65000"/>
                    <a:lumOff val="35000"/>
                  </a:schemeClr>
                </a:solidFill>
                <a:ea typeface="游ゴシック"/>
              </a:rPr>
              <a:t>のみ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7BC061-D9AD-4559-DE0D-760526EE30D4}"/>
              </a:ext>
            </a:extLst>
          </p:cNvPr>
          <p:cNvGrpSpPr/>
          <p:nvPr/>
        </p:nvGrpSpPr>
        <p:grpSpPr>
          <a:xfrm>
            <a:off x="447525" y="5189040"/>
            <a:ext cx="3506791" cy="418165"/>
            <a:chOff x="461903" y="4096361"/>
            <a:chExt cx="2946077" cy="389411"/>
          </a:xfrm>
        </p:grpSpPr>
        <p:sp>
          <p:nvSpPr>
            <p:cNvPr id="70" name="1 つの角を切り取った四角形 6">
              <a:extLst>
                <a:ext uri="{FF2B5EF4-FFF2-40B4-BE49-F238E27FC236}">
                  <a16:creationId xmlns:a16="http://schemas.microsoft.com/office/drawing/2014/main" id="{B6E763F1-D8DE-7548-9EBA-4C64CEA24ECD}"/>
                </a:ext>
              </a:extLst>
            </p:cNvPr>
            <p:cNvSpPr/>
            <p:nvPr/>
          </p:nvSpPr>
          <p:spPr>
            <a:xfrm flipV="1">
              <a:off x="461903" y="4096361"/>
              <a:ext cx="2151322" cy="389411"/>
            </a:xfrm>
            <a:prstGeom prst="snip1Rect">
              <a:avLst>
                <a:gd name="adj" fmla="val 4219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5">
              <a:extLst>
                <a:ext uri="{FF2B5EF4-FFF2-40B4-BE49-F238E27FC236}">
                  <a16:creationId xmlns:a16="http://schemas.microsoft.com/office/drawing/2014/main" id="{9D04412B-8488-83DF-2401-6330F3B7EA3A}"/>
                </a:ext>
              </a:extLst>
            </p:cNvPr>
            <p:cNvSpPr txBox="1"/>
            <p:nvPr/>
          </p:nvSpPr>
          <p:spPr>
            <a:xfrm>
              <a:off x="465535" y="4097849"/>
              <a:ext cx="2942445" cy="385417"/>
            </a:xfrm>
            <a:prstGeom prst="rect">
              <a:avLst/>
            </a:prstGeom>
            <a:noFill/>
            <a:effectLst>
              <a:outerShdw blurRad="50800" dist="50800" dir="3720000" algn="ctr" rotWithShape="0">
                <a:srgbClr val="000000">
                  <a:alpha val="50000"/>
                </a:srgbClr>
              </a:outerShdw>
            </a:effectLst>
          </p:spPr>
          <p:txBody>
            <a:bodyPr wrap="square" lIns="91440" tIns="72000" rIns="91440" bIns="0" numCol="1" spcCol="0" rtlCol="0" anchor="t">
              <a:spAutoFit/>
            </a:bodyPr>
            <a:lstStyle/>
            <a:p>
              <a:pPr defTabSz="360000">
                <a:lnSpc>
                  <a:spcPts val="2500"/>
                </a:lnSpc>
              </a:pPr>
              <a:r>
                <a:rPr lang="ja-JP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/>
                </a:rPr>
                <a:t>個人・チーム制作</a:t>
              </a:r>
              <a:endPara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509DCD3-5ABE-4B68-A662-EDC05560AD74}"/>
              </a:ext>
            </a:extLst>
          </p:cNvPr>
          <p:cNvSpPr txBox="1"/>
          <p:nvPr/>
        </p:nvSpPr>
        <p:spPr>
          <a:xfrm>
            <a:off x="451191" y="5686558"/>
            <a:ext cx="38071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個人制作</a:t>
            </a:r>
          </a:p>
        </p:txBody>
      </p:sp>
    </p:spTree>
    <p:extLst>
      <p:ext uri="{BB962C8B-B14F-4D97-AF65-F5344CB8AC3E}">
        <p14:creationId xmlns:p14="http://schemas.microsoft.com/office/powerpoint/2010/main" val="30418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CB0FB-141C-EE58-EA13-17676064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 hidden="1">
            <a:extLst>
              <a:ext uri="{FF2B5EF4-FFF2-40B4-BE49-F238E27FC236}">
                <a16:creationId xmlns:a16="http://schemas.microsoft.com/office/drawing/2014/main" id="{0C49B37C-AA16-2C34-FDCF-12DCD4650E20}"/>
              </a:ext>
            </a:extLst>
          </p:cNvPr>
          <p:cNvSpPr/>
          <p:nvPr/>
        </p:nvSpPr>
        <p:spPr>
          <a:xfrm>
            <a:off x="6848520" y="4491021"/>
            <a:ext cx="5298307" cy="1486256"/>
          </a:xfrm>
          <a:prstGeom prst="roundRect">
            <a:avLst/>
          </a:prstGeom>
          <a:gradFill>
            <a:gsLst>
              <a:gs pos="5000">
                <a:schemeClr val="bg1">
                  <a:alpha val="8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EAEA80-39DF-7A32-79C7-A1918A5A2B68}"/>
              </a:ext>
            </a:extLst>
          </p:cNvPr>
          <p:cNvSpPr/>
          <p:nvPr/>
        </p:nvSpPr>
        <p:spPr>
          <a:xfrm>
            <a:off x="-32110" y="1042"/>
            <a:ext cx="12224110" cy="1319349"/>
          </a:xfrm>
          <a:prstGeom prst="rect">
            <a:avLst/>
          </a:prstGeom>
          <a:gradFill>
            <a:gsLst>
              <a:gs pos="1835">
                <a:schemeClr val="accent4"/>
              </a:gs>
              <a:gs pos="41000">
                <a:srgbClr val="DEB508"/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E4C9948A-9074-B0B5-B312-6284CF1B3DBB}"/>
              </a:ext>
            </a:extLst>
          </p:cNvPr>
          <p:cNvSpPr/>
          <p:nvPr/>
        </p:nvSpPr>
        <p:spPr>
          <a:xfrm>
            <a:off x="5908219" y="-14106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9AC93215-E193-BFA4-4594-A938948A2105}"/>
              </a:ext>
            </a:extLst>
          </p:cNvPr>
          <p:cNvSpPr/>
          <p:nvPr/>
        </p:nvSpPr>
        <p:spPr>
          <a:xfrm>
            <a:off x="2748639" y="1043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1899C34D-897E-8113-F999-32FEF8098484}"/>
              </a:ext>
            </a:extLst>
          </p:cNvPr>
          <p:cNvSpPr/>
          <p:nvPr/>
        </p:nvSpPr>
        <p:spPr>
          <a:xfrm>
            <a:off x="8987247" y="-601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B67A8B95-E16D-7816-104D-C78AA6A78BEC}"/>
              </a:ext>
            </a:extLst>
          </p:cNvPr>
          <p:cNvSpPr/>
          <p:nvPr/>
        </p:nvSpPr>
        <p:spPr>
          <a:xfrm>
            <a:off x="11553554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AFABDB83-24CD-0FBB-F2FA-FE1810D6197E}"/>
              </a:ext>
            </a:extLst>
          </p:cNvPr>
          <p:cNvSpPr/>
          <p:nvPr/>
        </p:nvSpPr>
        <p:spPr>
          <a:xfrm>
            <a:off x="-375562" y="-1044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C7453ECA-3505-8F95-5A59-954D340A096D}"/>
              </a:ext>
            </a:extLst>
          </p:cNvPr>
          <p:cNvSpPr/>
          <p:nvPr/>
        </p:nvSpPr>
        <p:spPr>
          <a:xfrm>
            <a:off x="-2700749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41CE41F3-A646-1ABB-F48D-384D2734245E}"/>
              </a:ext>
            </a:extLst>
          </p:cNvPr>
          <p:cNvSpPr/>
          <p:nvPr/>
        </p:nvSpPr>
        <p:spPr>
          <a:xfrm flipH="1">
            <a:off x="3663266" y="295825"/>
            <a:ext cx="1227915" cy="1048056"/>
          </a:xfrm>
          <a:custGeom>
            <a:avLst/>
            <a:gdLst>
              <a:gd name="connsiteX0" fmla="*/ 0 w 1082772"/>
              <a:gd name="connsiteY0" fmla="*/ 1062570 h 1062570"/>
              <a:gd name="connsiteX1" fmla="*/ 0 w 1082772"/>
              <a:gd name="connsiteY1" fmla="*/ 0 h 1062570"/>
              <a:gd name="connsiteX2" fmla="*/ 1082772 w 1082772"/>
              <a:gd name="connsiteY2" fmla="*/ 1062570 h 1062570"/>
              <a:gd name="connsiteX3" fmla="*/ 0 w 1082772"/>
              <a:gd name="connsiteY3" fmla="*/ 1062570 h 1062570"/>
              <a:gd name="connsiteX0" fmla="*/ 377371 w 1460143"/>
              <a:gd name="connsiteY0" fmla="*/ 1048056 h 1048056"/>
              <a:gd name="connsiteX1" fmla="*/ 0 w 1460143"/>
              <a:gd name="connsiteY1" fmla="*/ 0 h 1048056"/>
              <a:gd name="connsiteX2" fmla="*/ 1460143 w 1460143"/>
              <a:gd name="connsiteY2" fmla="*/ 1048056 h 1048056"/>
              <a:gd name="connsiteX3" fmla="*/ 377371 w 1460143"/>
              <a:gd name="connsiteY3" fmla="*/ 1048056 h 1048056"/>
              <a:gd name="connsiteX0" fmla="*/ 377371 w 1227915"/>
              <a:gd name="connsiteY0" fmla="*/ 1048056 h 1048056"/>
              <a:gd name="connsiteX1" fmla="*/ 0 w 1227915"/>
              <a:gd name="connsiteY1" fmla="*/ 0 h 1048056"/>
              <a:gd name="connsiteX2" fmla="*/ 1227915 w 1227915"/>
              <a:gd name="connsiteY2" fmla="*/ 1048056 h 1048056"/>
              <a:gd name="connsiteX3" fmla="*/ 377371 w 1227915"/>
              <a:gd name="connsiteY3" fmla="*/ 1048056 h 10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15" h="1048056">
                <a:moveTo>
                  <a:pt x="377371" y="1048056"/>
                </a:moveTo>
                <a:lnTo>
                  <a:pt x="0" y="0"/>
                </a:lnTo>
                <a:lnTo>
                  <a:pt x="1227915" y="1048056"/>
                </a:lnTo>
                <a:lnTo>
                  <a:pt x="377371" y="1048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C629C07A-2A7E-0DFA-655A-235FD7596B12}"/>
              </a:ext>
            </a:extLst>
          </p:cNvPr>
          <p:cNvSpPr/>
          <p:nvPr/>
        </p:nvSpPr>
        <p:spPr>
          <a:xfrm flipH="1">
            <a:off x="905371" y="928914"/>
            <a:ext cx="452894" cy="406625"/>
          </a:xfrm>
          <a:custGeom>
            <a:avLst/>
            <a:gdLst>
              <a:gd name="connsiteX0" fmla="*/ 0 w 452894"/>
              <a:gd name="connsiteY0" fmla="*/ 406625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0 w 452894"/>
              <a:gd name="connsiteY3" fmla="*/ 406625 h 406625"/>
              <a:gd name="connsiteX0" fmla="*/ 130628 w 452894"/>
              <a:gd name="connsiteY0" fmla="*/ 392110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130628 w 452894"/>
              <a:gd name="connsiteY3" fmla="*/ 392110 h 4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894" h="406625">
                <a:moveTo>
                  <a:pt x="130628" y="392110"/>
                </a:moveTo>
                <a:lnTo>
                  <a:pt x="0" y="0"/>
                </a:lnTo>
                <a:lnTo>
                  <a:pt x="452894" y="406625"/>
                </a:lnTo>
                <a:lnTo>
                  <a:pt x="130628" y="392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4926CBD2-EF60-F5F9-EAA6-E242D0D24D55}"/>
              </a:ext>
            </a:extLst>
          </p:cNvPr>
          <p:cNvSpPr/>
          <p:nvPr/>
        </p:nvSpPr>
        <p:spPr>
          <a:xfrm flipH="1">
            <a:off x="2005285" y="960745"/>
            <a:ext cx="452894" cy="406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E1899E5C-EE87-F0EA-BB77-D9B0111F53C7}"/>
              </a:ext>
            </a:extLst>
          </p:cNvPr>
          <p:cNvSpPr/>
          <p:nvPr/>
        </p:nvSpPr>
        <p:spPr>
          <a:xfrm flipH="1">
            <a:off x="2157685" y="783771"/>
            <a:ext cx="657632" cy="61411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75772 w 657632"/>
              <a:gd name="connsiteY0" fmla="*/ 599605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275772 w 657632"/>
              <a:gd name="connsiteY3" fmla="*/ 599605 h 6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632" h="614119">
                <a:moveTo>
                  <a:pt x="275772" y="599605"/>
                </a:moveTo>
                <a:lnTo>
                  <a:pt x="0" y="0"/>
                </a:lnTo>
                <a:lnTo>
                  <a:pt x="657632" y="614119"/>
                </a:lnTo>
                <a:lnTo>
                  <a:pt x="275772" y="59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2B8D1DD6-0A3D-31C0-ADAC-1FAFDE22CF26}"/>
              </a:ext>
            </a:extLst>
          </p:cNvPr>
          <p:cNvSpPr/>
          <p:nvPr/>
        </p:nvSpPr>
        <p:spPr>
          <a:xfrm flipH="1">
            <a:off x="4180588" y="1151370"/>
            <a:ext cx="686661" cy="26577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9029 w 686661"/>
              <a:gd name="connsiteY0" fmla="*/ 265776 h 265776"/>
              <a:gd name="connsiteX1" fmla="*/ 0 w 686661"/>
              <a:gd name="connsiteY1" fmla="*/ 0 h 265776"/>
              <a:gd name="connsiteX2" fmla="*/ 686661 w 686661"/>
              <a:gd name="connsiteY2" fmla="*/ 265776 h 265776"/>
              <a:gd name="connsiteX3" fmla="*/ 29029 w 686661"/>
              <a:gd name="connsiteY3" fmla="*/ 265776 h 26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661" h="265776">
                <a:moveTo>
                  <a:pt x="29029" y="265776"/>
                </a:moveTo>
                <a:lnTo>
                  <a:pt x="0" y="0"/>
                </a:lnTo>
                <a:lnTo>
                  <a:pt x="686661" y="265776"/>
                </a:lnTo>
                <a:lnTo>
                  <a:pt x="29029" y="265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0A134810-2215-D509-B9A3-AABE0B6786A3}"/>
              </a:ext>
            </a:extLst>
          </p:cNvPr>
          <p:cNvSpPr/>
          <p:nvPr/>
        </p:nvSpPr>
        <p:spPr>
          <a:xfrm flipH="1">
            <a:off x="6848520" y="599134"/>
            <a:ext cx="672146" cy="74474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7432B9-FE5A-EF25-7B71-AD8C73CBEA2B}"/>
              </a:ext>
            </a:extLst>
          </p:cNvPr>
          <p:cNvSpPr txBox="1"/>
          <p:nvPr/>
        </p:nvSpPr>
        <p:spPr>
          <a:xfrm>
            <a:off x="4603567" y="199033"/>
            <a:ext cx="2984865" cy="923330"/>
          </a:xfrm>
          <a:prstGeom prst="rect">
            <a:avLst/>
          </a:prstGeom>
          <a:noFill/>
          <a:effectLst>
            <a:outerShdw blurRad="25400" dist="63500" dir="2760000" algn="ctr" rotWithShape="0">
              <a:schemeClr val="accent5">
                <a:lumMod val="40000"/>
                <a:lumOff val="60000"/>
              </a:schemeClr>
            </a:outerShdw>
            <a:softEdge rad="127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en-US" altLang="ja-JP" sz="5400" dirty="0">
                <a:solidFill>
                  <a:srgbClr val="0070C0"/>
                </a:solidFill>
                <a:ea typeface="游ゴシック"/>
              </a:rPr>
              <a:t>SHRED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24" name="直角三角形 22">
            <a:extLst>
              <a:ext uri="{FF2B5EF4-FFF2-40B4-BE49-F238E27FC236}">
                <a16:creationId xmlns:a16="http://schemas.microsoft.com/office/drawing/2014/main" id="{04C9E26F-C500-96AD-CD97-A6FA343D437C}"/>
              </a:ext>
            </a:extLst>
          </p:cNvPr>
          <p:cNvSpPr/>
          <p:nvPr/>
        </p:nvSpPr>
        <p:spPr>
          <a:xfrm flipH="1">
            <a:off x="10160816" y="1122363"/>
            <a:ext cx="864321" cy="24500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直角三角形 22">
            <a:extLst>
              <a:ext uri="{FF2B5EF4-FFF2-40B4-BE49-F238E27FC236}">
                <a16:creationId xmlns:a16="http://schemas.microsoft.com/office/drawing/2014/main" id="{0E02013F-A520-D44F-BE28-A129D2070235}"/>
              </a:ext>
            </a:extLst>
          </p:cNvPr>
          <p:cNvSpPr/>
          <p:nvPr/>
        </p:nvSpPr>
        <p:spPr>
          <a:xfrm flipH="1">
            <a:off x="8277609" y="960745"/>
            <a:ext cx="709637" cy="39638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直角三角形 22">
            <a:extLst>
              <a:ext uri="{FF2B5EF4-FFF2-40B4-BE49-F238E27FC236}">
                <a16:creationId xmlns:a16="http://schemas.microsoft.com/office/drawing/2014/main" id="{81DE7AC3-CCBD-14F0-D791-D4EA9616FE41}"/>
              </a:ext>
            </a:extLst>
          </p:cNvPr>
          <p:cNvSpPr/>
          <p:nvPr/>
        </p:nvSpPr>
        <p:spPr>
          <a:xfrm flipH="1">
            <a:off x="8636284" y="754566"/>
            <a:ext cx="715338" cy="62377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41B069-7F6A-CDEE-5E71-9BFF6657FF90}"/>
              </a:ext>
            </a:extLst>
          </p:cNvPr>
          <p:cNvGrpSpPr/>
          <p:nvPr/>
        </p:nvGrpSpPr>
        <p:grpSpPr>
          <a:xfrm>
            <a:off x="317632" y="1591478"/>
            <a:ext cx="4545433" cy="494514"/>
            <a:chOff x="461903" y="4096361"/>
            <a:chExt cx="2946077" cy="389411"/>
          </a:xfrm>
        </p:grpSpPr>
        <p:sp>
          <p:nvSpPr>
            <p:cNvPr id="41" name="1 つの角を切り取った四角形 6">
              <a:extLst>
                <a:ext uri="{FF2B5EF4-FFF2-40B4-BE49-F238E27FC236}">
                  <a16:creationId xmlns:a16="http://schemas.microsoft.com/office/drawing/2014/main" id="{25AD96C6-83C2-14AB-2673-2AAB37CF0327}"/>
                </a:ext>
              </a:extLst>
            </p:cNvPr>
            <p:cNvSpPr/>
            <p:nvPr/>
          </p:nvSpPr>
          <p:spPr>
            <a:xfrm flipV="1">
              <a:off x="461903" y="4096361"/>
              <a:ext cx="2424778" cy="389411"/>
            </a:xfrm>
            <a:prstGeom prst="snip1Rect">
              <a:avLst>
                <a:gd name="adj" fmla="val 4219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5">
              <a:extLst>
                <a:ext uri="{FF2B5EF4-FFF2-40B4-BE49-F238E27FC236}">
                  <a16:creationId xmlns:a16="http://schemas.microsoft.com/office/drawing/2014/main" id="{9B42D321-DDC8-5FAF-B189-EA1635FB5565}"/>
                </a:ext>
              </a:extLst>
            </p:cNvPr>
            <p:cNvSpPr txBox="1"/>
            <p:nvPr/>
          </p:nvSpPr>
          <p:spPr>
            <a:xfrm>
              <a:off x="465535" y="4097849"/>
              <a:ext cx="2942445" cy="337635"/>
            </a:xfrm>
            <a:prstGeom prst="rect">
              <a:avLst/>
            </a:prstGeom>
            <a:noFill/>
            <a:effectLst>
              <a:outerShdw blurRad="50800" dist="50800" dir="3720000" algn="ctr" rotWithShape="0">
                <a:srgbClr val="000000">
                  <a:alpha val="50000"/>
                </a:srgbClr>
              </a:outerShdw>
            </a:effectLst>
          </p:spPr>
          <p:txBody>
            <a:bodyPr wrap="square" lIns="91440" tIns="72000" rIns="91440" bIns="0" numCol="1" spcCol="0" rtlCol="0" anchor="t">
              <a:spAutoFit/>
            </a:bodyPr>
            <a:lstStyle/>
            <a:p>
              <a:pPr defTabSz="360000">
                <a:lnSpc>
                  <a:spcPts val="2500"/>
                </a:lnSpc>
              </a:pPr>
              <a:r>
                <a:rPr lang="ja-JP" alt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/>
                </a:rPr>
                <a:t>ゲーム説明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5C0FCD-C16C-CE03-5303-4EB4EFCBD8D1}"/>
              </a:ext>
            </a:extLst>
          </p:cNvPr>
          <p:cNvSpPr txBox="1"/>
          <p:nvPr/>
        </p:nvSpPr>
        <p:spPr>
          <a:xfrm>
            <a:off x="321053" y="2231823"/>
            <a:ext cx="999515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游ゴシック"/>
              </a:rPr>
              <a:t>落下していくロボットを左右に操作して、敵の攻撃や障害物を避けつつ</a:t>
            </a:r>
            <a:endParaRPr lang="en-US" altLang="ja-JP" sz="2000">
              <a:ea typeface="游ゴシック"/>
            </a:endParaRPr>
          </a:p>
          <a:p>
            <a:r>
              <a:rPr lang="ja-JP" altLang="en-US" sz="2000">
                <a:ea typeface="游ゴシック"/>
              </a:rPr>
              <a:t>最下層のゴールを目指すゲームです。</a:t>
            </a:r>
            <a:endParaRPr lang="ja-JP" altLang="en-US" sz="2000" dirty="0">
              <a:ea typeface="游ゴシック"/>
            </a:endParaRPr>
          </a:p>
          <a:p>
            <a:endParaRPr lang="ja-JP" altLang="en-US" sz="2000" dirty="0">
              <a:ea typeface="游ゴシック"/>
            </a:endParaRPr>
          </a:p>
          <a:p>
            <a:r>
              <a:rPr lang="ja-JP" altLang="en-US" sz="2000">
                <a:ea typeface="游ゴシック"/>
              </a:rPr>
              <a:t>攻撃や障害物に当たりすぎるとロボットの体が壊れていきます。</a:t>
            </a:r>
            <a:endParaRPr lang="ja-JP" sz="2000">
              <a:ea typeface="游ゴシック"/>
            </a:endParaRPr>
          </a:p>
          <a:p>
            <a:endParaRPr lang="ja-JP" altLang="en-US" sz="2000" dirty="0">
              <a:ea typeface="游ゴシック"/>
            </a:endParaRPr>
          </a:p>
          <a:p>
            <a:r>
              <a:rPr lang="ja-JP" altLang="en-US" sz="2000">
                <a:ea typeface="游ゴシック"/>
              </a:rPr>
              <a:t>ゴールについたときに残っている体の部位とクリアタイムで</a:t>
            </a:r>
            <a:endParaRPr lang="ja-JP" altLang="en-US" sz="2000" dirty="0">
              <a:ea typeface="游ゴシック"/>
            </a:endParaRPr>
          </a:p>
          <a:p>
            <a:r>
              <a:rPr lang="ja-JP" altLang="en-US" sz="2000">
                <a:ea typeface="游ゴシック"/>
              </a:rPr>
              <a:t>スコアがでます。</a:t>
            </a:r>
            <a:endParaRPr lang="ja-JP" altLang="en-US" sz="2000" dirty="0">
              <a:ea typeface="游ゴシック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92B72-A919-CAF4-E4E6-815D9FCD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16" y="1718934"/>
            <a:ext cx="2332312" cy="201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3FB7B-D421-54A4-CECA-5C07A4F1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56" y="4045404"/>
            <a:ext cx="3117397" cy="1924050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44A6835-4005-862B-368C-2575ABFA1C2F}"/>
              </a:ext>
            </a:extLst>
          </p:cNvPr>
          <p:cNvSpPr/>
          <p:nvPr/>
        </p:nvSpPr>
        <p:spPr>
          <a:xfrm>
            <a:off x="318714" y="5141396"/>
            <a:ext cx="1294635" cy="76639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ea typeface="游ゴシック"/>
              </a:rPr>
              <a:t>ステージ</a:t>
            </a:r>
          </a:p>
          <a:p>
            <a:pPr algn="ctr"/>
            <a:r>
              <a:rPr lang="ja-JP" altLang="en-US" sz="1600">
                <a:ea typeface="游ゴシック"/>
              </a:rPr>
              <a:t>選択後</a:t>
            </a:r>
          </a:p>
          <a:p>
            <a:pPr algn="ctr"/>
            <a:r>
              <a:rPr lang="ja-JP" altLang="en-US" sz="1600">
                <a:ea typeface="游ゴシック"/>
              </a:rPr>
              <a:t>落下</a:t>
            </a:r>
            <a:endParaRPr lang="ja-JP" altLang="en-US" sz="1600" dirty="0">
              <a:ea typeface="游ゴシック"/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5527BF5-3EDE-A23B-4297-338BD4E7289A}"/>
              </a:ext>
            </a:extLst>
          </p:cNvPr>
          <p:cNvSpPr/>
          <p:nvPr/>
        </p:nvSpPr>
        <p:spPr>
          <a:xfrm>
            <a:off x="2596931" y="5139932"/>
            <a:ext cx="1301676" cy="76879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游ゴシック"/>
              </a:rPr>
              <a:t>敵の攻撃、</a:t>
            </a:r>
            <a:endParaRPr lang="en-US" altLang="ja-JP" sz="1600" dirty="0">
              <a:ea typeface="游ゴシック"/>
            </a:endParaRPr>
          </a:p>
          <a:p>
            <a:pPr algn="ctr"/>
            <a:r>
              <a:rPr lang="ja-JP" altLang="en-US" sz="1600">
                <a:ea typeface="游ゴシック"/>
              </a:rPr>
              <a:t>障害物を</a:t>
            </a:r>
          </a:p>
          <a:p>
            <a:pPr algn="ctr"/>
            <a:r>
              <a:rPr lang="ja-JP" altLang="en-US" sz="1600">
                <a:ea typeface="游ゴシック"/>
              </a:rPr>
              <a:t>回避</a:t>
            </a:r>
            <a:endParaRPr lang="ja-JP" altLang="en-US" sz="1600" dirty="0">
              <a:ea typeface="游ゴシック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0DBDF1B-B9DD-6D75-BB87-B171D63CB369}"/>
              </a:ext>
            </a:extLst>
          </p:cNvPr>
          <p:cNvSpPr/>
          <p:nvPr/>
        </p:nvSpPr>
        <p:spPr>
          <a:xfrm>
            <a:off x="1779234" y="5420371"/>
            <a:ext cx="698358" cy="208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D3A45C2-CA33-F078-7893-1C4492D4301B}"/>
              </a:ext>
            </a:extLst>
          </p:cNvPr>
          <p:cNvSpPr/>
          <p:nvPr/>
        </p:nvSpPr>
        <p:spPr>
          <a:xfrm>
            <a:off x="4855221" y="5971204"/>
            <a:ext cx="1412512" cy="76879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游ゴシック"/>
              </a:rPr>
              <a:t>GAMEOVER</a:t>
            </a:r>
          </a:p>
          <a:p>
            <a:pPr algn="ctr"/>
            <a:r>
              <a:rPr lang="ja-JP" altLang="en-US" sz="1600">
                <a:ea typeface="游ゴシック"/>
              </a:rPr>
              <a:t>画面に遷移</a:t>
            </a:r>
            <a:endParaRPr lang="ja-JP" altLang="en-US" sz="1600" dirty="0">
              <a:ea typeface="游ゴシック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B86F943-22B8-F66A-5DE1-BA275F250BF5}"/>
              </a:ext>
            </a:extLst>
          </p:cNvPr>
          <p:cNvSpPr/>
          <p:nvPr/>
        </p:nvSpPr>
        <p:spPr>
          <a:xfrm rot="1440000">
            <a:off x="3926689" y="6099243"/>
            <a:ext cx="698358" cy="208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AA9F6FC-182A-E083-CA3C-026DD7136383}"/>
              </a:ext>
            </a:extLst>
          </p:cNvPr>
          <p:cNvSpPr/>
          <p:nvPr/>
        </p:nvSpPr>
        <p:spPr>
          <a:xfrm>
            <a:off x="2901731" y="4170113"/>
            <a:ext cx="2257639" cy="5055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游ゴシック"/>
              </a:rPr>
              <a:t>タイトル画面へ遷移</a:t>
            </a:r>
            <a:endParaRPr lang="en-US" altLang="ja-JP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5B9CA80-16D4-C035-F908-BB918F5A890D}"/>
              </a:ext>
            </a:extLst>
          </p:cNvPr>
          <p:cNvSpPr/>
          <p:nvPr/>
        </p:nvSpPr>
        <p:spPr>
          <a:xfrm rot="9300000" flipV="1">
            <a:off x="1678292" y="4715318"/>
            <a:ext cx="1113994" cy="248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FB74CAF0-C93C-4A80-B2E7-46BA00E4501F}"/>
              </a:ext>
            </a:extLst>
          </p:cNvPr>
          <p:cNvSpPr/>
          <p:nvPr/>
        </p:nvSpPr>
        <p:spPr>
          <a:xfrm>
            <a:off x="4966057" y="5126076"/>
            <a:ext cx="1301676" cy="76879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游ゴシック"/>
              </a:rPr>
              <a:t>ゴールで</a:t>
            </a:r>
          </a:p>
          <a:p>
            <a:pPr algn="ctr"/>
            <a:r>
              <a:rPr lang="ja-JP" altLang="en-US" sz="1600">
                <a:ea typeface="游ゴシック"/>
              </a:rPr>
              <a:t>クリア画面へ遷移</a:t>
            </a:r>
            <a:endParaRPr lang="ja-JP" altLang="en-US" sz="1600" dirty="0">
              <a:ea typeface="游ゴシック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D6820BBA-5BBC-A0F4-9DD5-2B0996EB6A4C}"/>
              </a:ext>
            </a:extLst>
          </p:cNvPr>
          <p:cNvSpPr/>
          <p:nvPr/>
        </p:nvSpPr>
        <p:spPr>
          <a:xfrm>
            <a:off x="4037524" y="5406515"/>
            <a:ext cx="698358" cy="208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C8EFE02-9A53-4C29-5F74-DFBBA1553475}"/>
              </a:ext>
            </a:extLst>
          </p:cNvPr>
          <p:cNvSpPr/>
          <p:nvPr/>
        </p:nvSpPr>
        <p:spPr>
          <a:xfrm rot="16200000">
            <a:off x="3092403" y="4834911"/>
            <a:ext cx="310431" cy="20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D6221E-3BC3-DD74-1694-AFB80224B369}"/>
              </a:ext>
            </a:extLst>
          </p:cNvPr>
          <p:cNvSpPr txBox="1"/>
          <p:nvPr/>
        </p:nvSpPr>
        <p:spPr>
          <a:xfrm>
            <a:off x="3453228" y="6331589"/>
            <a:ext cx="11280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游ゴシック"/>
              </a:rPr>
              <a:t>赤いエリアで滞在</a:t>
            </a:r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58B47-3ADA-0243-2C28-502935A055A6}"/>
              </a:ext>
            </a:extLst>
          </p:cNvPr>
          <p:cNvSpPr txBox="1"/>
          <p:nvPr/>
        </p:nvSpPr>
        <p:spPr>
          <a:xfrm>
            <a:off x="3176304" y="4779513"/>
            <a:ext cx="14592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ea typeface="游ゴシック"/>
              </a:rPr>
              <a:t>「R」</a:t>
            </a:r>
            <a:r>
              <a:rPr lang="ja-JP" altLang="en-US" sz="1400">
                <a:ea typeface="游ゴシック"/>
              </a:rPr>
              <a:t>キー押下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8313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41E74-C7F2-988D-F39A-F7ED4573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 hidden="1">
            <a:extLst>
              <a:ext uri="{FF2B5EF4-FFF2-40B4-BE49-F238E27FC236}">
                <a16:creationId xmlns:a16="http://schemas.microsoft.com/office/drawing/2014/main" id="{311E8D35-0417-2818-BAB5-971C7A9D3138}"/>
              </a:ext>
            </a:extLst>
          </p:cNvPr>
          <p:cNvSpPr/>
          <p:nvPr/>
        </p:nvSpPr>
        <p:spPr>
          <a:xfrm>
            <a:off x="6848520" y="4491021"/>
            <a:ext cx="5298307" cy="1486256"/>
          </a:xfrm>
          <a:prstGeom prst="roundRect">
            <a:avLst/>
          </a:prstGeom>
          <a:gradFill>
            <a:gsLst>
              <a:gs pos="5000">
                <a:schemeClr val="bg1">
                  <a:alpha val="8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BB5C29-3B67-9745-B888-BC557515295E}"/>
              </a:ext>
            </a:extLst>
          </p:cNvPr>
          <p:cNvSpPr/>
          <p:nvPr/>
        </p:nvSpPr>
        <p:spPr>
          <a:xfrm>
            <a:off x="-32110" y="1042"/>
            <a:ext cx="12224110" cy="1319349"/>
          </a:xfrm>
          <a:prstGeom prst="rect">
            <a:avLst/>
          </a:prstGeom>
          <a:gradFill>
            <a:gsLst>
              <a:gs pos="1835">
                <a:schemeClr val="accent4"/>
              </a:gs>
              <a:gs pos="41000">
                <a:srgbClr val="DEB508"/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F33F5ECA-6983-7D5B-618E-1A2F6C232118}"/>
              </a:ext>
            </a:extLst>
          </p:cNvPr>
          <p:cNvSpPr/>
          <p:nvPr/>
        </p:nvSpPr>
        <p:spPr>
          <a:xfrm>
            <a:off x="5908219" y="-14106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EFD157D-79E9-4637-5E22-7306C5E9394A}"/>
              </a:ext>
            </a:extLst>
          </p:cNvPr>
          <p:cNvSpPr/>
          <p:nvPr/>
        </p:nvSpPr>
        <p:spPr>
          <a:xfrm>
            <a:off x="2748639" y="1043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CE0E3E8D-30F8-AAF4-1229-3783944BE2A2}"/>
              </a:ext>
            </a:extLst>
          </p:cNvPr>
          <p:cNvSpPr/>
          <p:nvPr/>
        </p:nvSpPr>
        <p:spPr>
          <a:xfrm>
            <a:off x="8987247" y="-601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FDEE726C-48D0-24E4-F474-8CD0FBC4338A}"/>
              </a:ext>
            </a:extLst>
          </p:cNvPr>
          <p:cNvSpPr/>
          <p:nvPr/>
        </p:nvSpPr>
        <p:spPr>
          <a:xfrm>
            <a:off x="11553554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73E76E27-58E6-793A-1DA9-641D1429508B}"/>
              </a:ext>
            </a:extLst>
          </p:cNvPr>
          <p:cNvSpPr/>
          <p:nvPr/>
        </p:nvSpPr>
        <p:spPr>
          <a:xfrm>
            <a:off x="-375562" y="-1044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8AF34D77-DDB7-0EEB-AB5E-05F6F68B6FB9}"/>
              </a:ext>
            </a:extLst>
          </p:cNvPr>
          <p:cNvSpPr/>
          <p:nvPr/>
        </p:nvSpPr>
        <p:spPr>
          <a:xfrm>
            <a:off x="-2700749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E428D37A-835B-03EA-3C3C-9B153CC15959}"/>
              </a:ext>
            </a:extLst>
          </p:cNvPr>
          <p:cNvSpPr/>
          <p:nvPr/>
        </p:nvSpPr>
        <p:spPr>
          <a:xfrm flipH="1">
            <a:off x="3663266" y="295825"/>
            <a:ext cx="1227915" cy="1048056"/>
          </a:xfrm>
          <a:custGeom>
            <a:avLst/>
            <a:gdLst>
              <a:gd name="connsiteX0" fmla="*/ 0 w 1082772"/>
              <a:gd name="connsiteY0" fmla="*/ 1062570 h 1062570"/>
              <a:gd name="connsiteX1" fmla="*/ 0 w 1082772"/>
              <a:gd name="connsiteY1" fmla="*/ 0 h 1062570"/>
              <a:gd name="connsiteX2" fmla="*/ 1082772 w 1082772"/>
              <a:gd name="connsiteY2" fmla="*/ 1062570 h 1062570"/>
              <a:gd name="connsiteX3" fmla="*/ 0 w 1082772"/>
              <a:gd name="connsiteY3" fmla="*/ 1062570 h 1062570"/>
              <a:gd name="connsiteX0" fmla="*/ 377371 w 1460143"/>
              <a:gd name="connsiteY0" fmla="*/ 1048056 h 1048056"/>
              <a:gd name="connsiteX1" fmla="*/ 0 w 1460143"/>
              <a:gd name="connsiteY1" fmla="*/ 0 h 1048056"/>
              <a:gd name="connsiteX2" fmla="*/ 1460143 w 1460143"/>
              <a:gd name="connsiteY2" fmla="*/ 1048056 h 1048056"/>
              <a:gd name="connsiteX3" fmla="*/ 377371 w 1460143"/>
              <a:gd name="connsiteY3" fmla="*/ 1048056 h 1048056"/>
              <a:gd name="connsiteX0" fmla="*/ 377371 w 1227915"/>
              <a:gd name="connsiteY0" fmla="*/ 1048056 h 1048056"/>
              <a:gd name="connsiteX1" fmla="*/ 0 w 1227915"/>
              <a:gd name="connsiteY1" fmla="*/ 0 h 1048056"/>
              <a:gd name="connsiteX2" fmla="*/ 1227915 w 1227915"/>
              <a:gd name="connsiteY2" fmla="*/ 1048056 h 1048056"/>
              <a:gd name="connsiteX3" fmla="*/ 377371 w 1227915"/>
              <a:gd name="connsiteY3" fmla="*/ 1048056 h 10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15" h="1048056">
                <a:moveTo>
                  <a:pt x="377371" y="1048056"/>
                </a:moveTo>
                <a:lnTo>
                  <a:pt x="0" y="0"/>
                </a:lnTo>
                <a:lnTo>
                  <a:pt x="1227915" y="1048056"/>
                </a:lnTo>
                <a:lnTo>
                  <a:pt x="377371" y="1048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3C23FD26-6F16-C38A-1990-A92AB891F272}"/>
              </a:ext>
            </a:extLst>
          </p:cNvPr>
          <p:cNvSpPr/>
          <p:nvPr/>
        </p:nvSpPr>
        <p:spPr>
          <a:xfrm flipH="1">
            <a:off x="905371" y="928914"/>
            <a:ext cx="452894" cy="406625"/>
          </a:xfrm>
          <a:custGeom>
            <a:avLst/>
            <a:gdLst>
              <a:gd name="connsiteX0" fmla="*/ 0 w 452894"/>
              <a:gd name="connsiteY0" fmla="*/ 406625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0 w 452894"/>
              <a:gd name="connsiteY3" fmla="*/ 406625 h 406625"/>
              <a:gd name="connsiteX0" fmla="*/ 130628 w 452894"/>
              <a:gd name="connsiteY0" fmla="*/ 392110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130628 w 452894"/>
              <a:gd name="connsiteY3" fmla="*/ 392110 h 4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894" h="406625">
                <a:moveTo>
                  <a:pt x="130628" y="392110"/>
                </a:moveTo>
                <a:lnTo>
                  <a:pt x="0" y="0"/>
                </a:lnTo>
                <a:lnTo>
                  <a:pt x="452894" y="406625"/>
                </a:lnTo>
                <a:lnTo>
                  <a:pt x="130628" y="392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99328C9E-3291-97E3-B854-87FF74178AA3}"/>
              </a:ext>
            </a:extLst>
          </p:cNvPr>
          <p:cNvSpPr/>
          <p:nvPr/>
        </p:nvSpPr>
        <p:spPr>
          <a:xfrm flipH="1">
            <a:off x="2005285" y="960745"/>
            <a:ext cx="452894" cy="406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4341F32F-91FB-6F87-067A-36E5B5F07C6F}"/>
              </a:ext>
            </a:extLst>
          </p:cNvPr>
          <p:cNvSpPr/>
          <p:nvPr/>
        </p:nvSpPr>
        <p:spPr>
          <a:xfrm flipH="1">
            <a:off x="2157685" y="783771"/>
            <a:ext cx="657632" cy="61411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75772 w 657632"/>
              <a:gd name="connsiteY0" fmla="*/ 599605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275772 w 657632"/>
              <a:gd name="connsiteY3" fmla="*/ 599605 h 6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632" h="614119">
                <a:moveTo>
                  <a:pt x="275772" y="599605"/>
                </a:moveTo>
                <a:lnTo>
                  <a:pt x="0" y="0"/>
                </a:lnTo>
                <a:lnTo>
                  <a:pt x="657632" y="614119"/>
                </a:lnTo>
                <a:lnTo>
                  <a:pt x="275772" y="59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942A56F4-F1ED-4EFF-1DB6-BCB999C83DBE}"/>
              </a:ext>
            </a:extLst>
          </p:cNvPr>
          <p:cNvSpPr/>
          <p:nvPr/>
        </p:nvSpPr>
        <p:spPr>
          <a:xfrm flipH="1">
            <a:off x="4180588" y="1151370"/>
            <a:ext cx="686661" cy="26577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9029 w 686661"/>
              <a:gd name="connsiteY0" fmla="*/ 265776 h 265776"/>
              <a:gd name="connsiteX1" fmla="*/ 0 w 686661"/>
              <a:gd name="connsiteY1" fmla="*/ 0 h 265776"/>
              <a:gd name="connsiteX2" fmla="*/ 686661 w 686661"/>
              <a:gd name="connsiteY2" fmla="*/ 265776 h 265776"/>
              <a:gd name="connsiteX3" fmla="*/ 29029 w 686661"/>
              <a:gd name="connsiteY3" fmla="*/ 265776 h 26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661" h="265776">
                <a:moveTo>
                  <a:pt x="29029" y="265776"/>
                </a:moveTo>
                <a:lnTo>
                  <a:pt x="0" y="0"/>
                </a:lnTo>
                <a:lnTo>
                  <a:pt x="686661" y="265776"/>
                </a:lnTo>
                <a:lnTo>
                  <a:pt x="29029" y="265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A95630FE-2D98-6988-3465-8C4E5D4F80C1}"/>
              </a:ext>
            </a:extLst>
          </p:cNvPr>
          <p:cNvSpPr/>
          <p:nvPr/>
        </p:nvSpPr>
        <p:spPr>
          <a:xfrm flipH="1">
            <a:off x="6848520" y="599134"/>
            <a:ext cx="672146" cy="74474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FCB62F-DFBC-B92A-AA8D-FCE5D9ECA7E1}"/>
              </a:ext>
            </a:extLst>
          </p:cNvPr>
          <p:cNvSpPr txBox="1"/>
          <p:nvPr/>
        </p:nvSpPr>
        <p:spPr>
          <a:xfrm>
            <a:off x="4603567" y="199033"/>
            <a:ext cx="2984865" cy="923330"/>
          </a:xfrm>
          <a:prstGeom prst="rect">
            <a:avLst/>
          </a:prstGeom>
          <a:noFill/>
          <a:effectLst>
            <a:outerShdw blurRad="25400" dist="63500" dir="2760000" algn="ctr" rotWithShape="0">
              <a:schemeClr val="accent5">
                <a:lumMod val="40000"/>
                <a:lumOff val="60000"/>
              </a:schemeClr>
            </a:outerShdw>
            <a:softEdge rad="127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en-US" altLang="ja-JP" sz="5400" dirty="0">
                <a:solidFill>
                  <a:srgbClr val="0070C0"/>
                </a:solidFill>
                <a:ea typeface="游ゴシック"/>
              </a:rPr>
              <a:t>SHRED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24" name="直角三角形 22">
            <a:extLst>
              <a:ext uri="{FF2B5EF4-FFF2-40B4-BE49-F238E27FC236}">
                <a16:creationId xmlns:a16="http://schemas.microsoft.com/office/drawing/2014/main" id="{04532363-45B5-F39E-4C4D-1F2216411DAB}"/>
              </a:ext>
            </a:extLst>
          </p:cNvPr>
          <p:cNvSpPr/>
          <p:nvPr/>
        </p:nvSpPr>
        <p:spPr>
          <a:xfrm flipH="1">
            <a:off x="10160816" y="1122363"/>
            <a:ext cx="864321" cy="24500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直角三角形 22">
            <a:extLst>
              <a:ext uri="{FF2B5EF4-FFF2-40B4-BE49-F238E27FC236}">
                <a16:creationId xmlns:a16="http://schemas.microsoft.com/office/drawing/2014/main" id="{7F85F216-FB61-EDDA-DC7E-860C352136A8}"/>
              </a:ext>
            </a:extLst>
          </p:cNvPr>
          <p:cNvSpPr/>
          <p:nvPr/>
        </p:nvSpPr>
        <p:spPr>
          <a:xfrm flipH="1">
            <a:off x="8277609" y="960745"/>
            <a:ext cx="709637" cy="39638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直角三角形 22">
            <a:extLst>
              <a:ext uri="{FF2B5EF4-FFF2-40B4-BE49-F238E27FC236}">
                <a16:creationId xmlns:a16="http://schemas.microsoft.com/office/drawing/2014/main" id="{CBBB9B2B-4B8F-F787-2994-89A60E08C32B}"/>
              </a:ext>
            </a:extLst>
          </p:cNvPr>
          <p:cNvSpPr/>
          <p:nvPr/>
        </p:nvSpPr>
        <p:spPr>
          <a:xfrm flipH="1">
            <a:off x="8636284" y="754566"/>
            <a:ext cx="715338" cy="62377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C724EA-A480-53C2-EF48-382BCB7B36F0}"/>
              </a:ext>
            </a:extLst>
          </p:cNvPr>
          <p:cNvGrpSpPr/>
          <p:nvPr/>
        </p:nvGrpSpPr>
        <p:grpSpPr>
          <a:xfrm>
            <a:off x="554114" y="1525790"/>
            <a:ext cx="4545433" cy="494514"/>
            <a:chOff x="461903" y="4096361"/>
            <a:chExt cx="2946077" cy="389411"/>
          </a:xfrm>
        </p:grpSpPr>
        <p:sp>
          <p:nvSpPr>
            <p:cNvPr id="4" name="1 つの角を切り取った四角形 6">
              <a:extLst>
                <a:ext uri="{FF2B5EF4-FFF2-40B4-BE49-F238E27FC236}">
                  <a16:creationId xmlns:a16="http://schemas.microsoft.com/office/drawing/2014/main" id="{750C736E-F007-401C-BD01-CE42529E3BDF}"/>
                </a:ext>
              </a:extLst>
            </p:cNvPr>
            <p:cNvSpPr/>
            <p:nvPr/>
          </p:nvSpPr>
          <p:spPr>
            <a:xfrm flipV="1">
              <a:off x="461903" y="4096361"/>
              <a:ext cx="2424778" cy="389411"/>
            </a:xfrm>
            <a:prstGeom prst="snip1Rect">
              <a:avLst>
                <a:gd name="adj" fmla="val 4219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5">
              <a:extLst>
                <a:ext uri="{FF2B5EF4-FFF2-40B4-BE49-F238E27FC236}">
                  <a16:creationId xmlns:a16="http://schemas.microsoft.com/office/drawing/2014/main" id="{A8B9FBB4-FAC7-39A1-E787-CB20C50D7303}"/>
                </a:ext>
              </a:extLst>
            </p:cNvPr>
            <p:cNvSpPr txBox="1"/>
            <p:nvPr/>
          </p:nvSpPr>
          <p:spPr>
            <a:xfrm>
              <a:off x="465535" y="4097849"/>
              <a:ext cx="2942445" cy="337635"/>
            </a:xfrm>
            <a:prstGeom prst="rect">
              <a:avLst/>
            </a:prstGeom>
            <a:noFill/>
            <a:effectLst>
              <a:outerShdw blurRad="50800" dist="50800" dir="3720000" algn="ctr" rotWithShape="0">
                <a:srgbClr val="000000">
                  <a:alpha val="50000"/>
                </a:srgbClr>
              </a:outerShdw>
            </a:effectLst>
          </p:spPr>
          <p:txBody>
            <a:bodyPr wrap="square" lIns="91440" tIns="72000" rIns="91440" bIns="0" numCol="1" spcCol="0" rtlCol="0" anchor="t">
              <a:spAutoFit/>
            </a:bodyPr>
            <a:lstStyle/>
            <a:p>
              <a:pPr defTabSz="360000">
                <a:lnSpc>
                  <a:spcPts val="2500"/>
                </a:lnSpc>
              </a:pPr>
              <a:r>
                <a:rPr lang="ja-JP" alt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/>
                </a:rPr>
                <a:t>アピールポイント</a:t>
              </a:r>
              <a:endPara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97DDD78-7795-B0AA-AE94-0C1980FA78B1}"/>
              </a:ext>
            </a:extLst>
          </p:cNvPr>
          <p:cNvSpPr txBox="1"/>
          <p:nvPr/>
        </p:nvSpPr>
        <p:spPr>
          <a:xfrm>
            <a:off x="557535" y="2231824"/>
            <a:ext cx="999515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游ゴシック"/>
              </a:rPr>
              <a:t>・ロボットの体が一部分ずつ破損していきます。</a:t>
            </a:r>
          </a:p>
          <a:p>
            <a:r>
              <a:rPr lang="ja-JP" altLang="en-US" sz="2400">
                <a:ea typeface="游ゴシック"/>
              </a:rPr>
              <a:t>ダメージを受け続けると、頭と手足の先端から</a:t>
            </a:r>
            <a:endParaRPr lang="ja-JP" altLang="en-US" sz="2400" dirty="0">
              <a:ea typeface="游ゴシック"/>
            </a:endParaRPr>
          </a:p>
          <a:p>
            <a:r>
              <a:rPr lang="ja-JP" altLang="en-US" sz="2400">
                <a:ea typeface="游ゴシック"/>
              </a:rPr>
              <a:t>順に破損していきます。</a:t>
            </a:r>
          </a:p>
          <a:p>
            <a:endParaRPr lang="ja-JP" altLang="en-US" sz="2400" dirty="0">
              <a:ea typeface="游ゴシック"/>
            </a:endParaRPr>
          </a:p>
          <a:p>
            <a:endParaRPr lang="ja-JP" altLang="en-US" sz="2400" dirty="0">
              <a:ea typeface="游ゴシック"/>
            </a:endParaRPr>
          </a:p>
          <a:p>
            <a:r>
              <a:rPr lang="ja-JP" altLang="en-US" sz="2400">
                <a:ea typeface="游ゴシック"/>
              </a:rPr>
              <a:t>・タイトルとステージ画面がひと続きになっています。</a:t>
            </a:r>
            <a:endParaRPr lang="ja-JP" altLang="en-US" sz="2400" dirty="0">
              <a:ea typeface="游ゴシック"/>
            </a:endParaRPr>
          </a:p>
          <a:p>
            <a:r>
              <a:rPr lang="ja-JP" altLang="en-US" sz="2400">
                <a:ea typeface="游ゴシック"/>
              </a:rPr>
              <a:t>ステージ選択するとカメラが回転し、ステージに移ります。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B7888-72C6-028A-D61C-3E9554A2C687}"/>
              </a:ext>
            </a:extLst>
          </p:cNvPr>
          <p:cNvGrpSpPr/>
          <p:nvPr/>
        </p:nvGrpSpPr>
        <p:grpSpPr>
          <a:xfrm>
            <a:off x="562237" y="4974616"/>
            <a:ext cx="2903192" cy="507651"/>
            <a:chOff x="461903" y="4096361"/>
            <a:chExt cx="2946077" cy="389411"/>
          </a:xfrm>
        </p:grpSpPr>
        <p:sp>
          <p:nvSpPr>
            <p:cNvPr id="37" name="1 つの角を切り取った四角形 6">
              <a:extLst>
                <a:ext uri="{FF2B5EF4-FFF2-40B4-BE49-F238E27FC236}">
                  <a16:creationId xmlns:a16="http://schemas.microsoft.com/office/drawing/2014/main" id="{9D31A057-AE66-E2FC-A471-20923168E87B}"/>
                </a:ext>
              </a:extLst>
            </p:cNvPr>
            <p:cNvSpPr/>
            <p:nvPr/>
          </p:nvSpPr>
          <p:spPr>
            <a:xfrm flipV="1">
              <a:off x="461903" y="4096361"/>
              <a:ext cx="2424778" cy="389411"/>
            </a:xfrm>
            <a:prstGeom prst="snip1Rect">
              <a:avLst>
                <a:gd name="adj" fmla="val 4219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5">
              <a:extLst>
                <a:ext uri="{FF2B5EF4-FFF2-40B4-BE49-F238E27FC236}">
                  <a16:creationId xmlns:a16="http://schemas.microsoft.com/office/drawing/2014/main" id="{F2FFFBE0-34D8-41C7-F4A0-6B40C86BAE30}"/>
                </a:ext>
              </a:extLst>
            </p:cNvPr>
            <p:cNvSpPr txBox="1"/>
            <p:nvPr/>
          </p:nvSpPr>
          <p:spPr>
            <a:xfrm>
              <a:off x="465535" y="4097848"/>
              <a:ext cx="2942445" cy="303501"/>
            </a:xfrm>
            <a:prstGeom prst="rect">
              <a:avLst/>
            </a:prstGeom>
            <a:noFill/>
            <a:effectLst>
              <a:outerShdw blurRad="50800" dist="50800" dir="3720000" algn="ctr" rotWithShape="0">
                <a:srgbClr val="000000">
                  <a:alpha val="50000"/>
                </a:srgbClr>
              </a:outerShdw>
            </a:effectLst>
          </p:spPr>
          <p:txBody>
            <a:bodyPr wrap="square" lIns="91440" tIns="72000" rIns="91440" bIns="0" numCol="1" spcCol="0" rtlCol="0" anchor="t">
              <a:spAutoFit/>
            </a:bodyPr>
            <a:lstStyle/>
            <a:p>
              <a:pPr defTabSz="360000">
                <a:lnSpc>
                  <a:spcPts val="2500"/>
                </a:lnSpc>
              </a:pPr>
              <a:r>
                <a:rPr lang="ja-JP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/>
                </a:rPr>
                <a:t>今後の改善点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253239-079A-158A-0AED-6DA8B445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23" y="1779011"/>
            <a:ext cx="1686790" cy="1678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71CDC0-94D0-14DE-C490-CC1AAD367A06}"/>
              </a:ext>
            </a:extLst>
          </p:cNvPr>
          <p:cNvSpPr txBox="1"/>
          <p:nvPr/>
        </p:nvSpPr>
        <p:spPr>
          <a:xfrm>
            <a:off x="556580" y="5570769"/>
            <a:ext cx="111866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游ゴシック"/>
              </a:rPr>
              <a:t>・現在ステージを変更した場合敵の量、速度が変わるのみなので、ギミック等の大幅な追加。</a:t>
            </a:r>
          </a:p>
          <a:p>
            <a:r>
              <a:rPr lang="ja-JP" altLang="en-US" sz="2000">
                <a:ea typeface="游ゴシック"/>
              </a:rPr>
              <a:t>・ロボットの移動している間が視覚的にわかりずらいのでUI等の追加。</a:t>
            </a:r>
          </a:p>
          <a:p>
            <a:r>
              <a:rPr lang="ja-JP" altLang="en-US" sz="2000">
                <a:ea typeface="游ゴシック"/>
              </a:rPr>
              <a:t>・障害物の生成がランダムでムラがあるので生成タイミング、位置の修正など。</a:t>
            </a:r>
            <a:endParaRPr lang="ja-JP" altLang="en-US" sz="2000" dirty="0">
              <a:ea typeface="游ゴシック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8EDDE-CD46-D896-96ED-EF81EB56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025" y="3671454"/>
            <a:ext cx="3206462" cy="13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4" y="4584721"/>
            <a:ext cx="4964205" cy="2605702"/>
          </a:xfrm>
          <a:prstGeom prst="rect">
            <a:avLst/>
          </a:prstGeom>
          <a:effectLst>
            <a:outerShdw blurRad="711200" dist="76200" dir="5400000" sx="163000" sy="163000" algn="ctr" rotWithShape="0">
              <a:srgbClr val="000000">
                <a:alpha val="12000"/>
              </a:srgbClr>
            </a:outerShdw>
            <a:softEdge rad="635000"/>
          </a:effectLst>
        </p:spPr>
      </p:pic>
      <p:sp>
        <p:nvSpPr>
          <p:cNvPr id="2" name="角丸四角形 1" hidden="1"/>
          <p:cNvSpPr/>
          <p:nvPr/>
        </p:nvSpPr>
        <p:spPr>
          <a:xfrm>
            <a:off x="6848520" y="4491021"/>
            <a:ext cx="5298307" cy="1486256"/>
          </a:xfrm>
          <a:prstGeom prst="roundRect">
            <a:avLst/>
          </a:prstGeom>
          <a:gradFill>
            <a:gsLst>
              <a:gs pos="5000">
                <a:schemeClr val="bg1">
                  <a:alpha val="8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1 つの角を切り取った四角形 40"/>
          <p:cNvSpPr/>
          <p:nvPr/>
        </p:nvSpPr>
        <p:spPr>
          <a:xfrm flipV="1">
            <a:off x="6853586" y="4856739"/>
            <a:ext cx="5211598" cy="1338102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1 つの角を切り取った四角形 38"/>
          <p:cNvSpPr/>
          <p:nvPr/>
        </p:nvSpPr>
        <p:spPr>
          <a:xfrm flipV="1">
            <a:off x="1083768" y="2998131"/>
            <a:ext cx="4944500" cy="411397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1 つの角を切り取った四角形 36"/>
          <p:cNvSpPr/>
          <p:nvPr/>
        </p:nvSpPr>
        <p:spPr>
          <a:xfrm flipV="1">
            <a:off x="2486500" y="2080987"/>
            <a:ext cx="5499953" cy="411397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1 つの角を切り取った四角形 6"/>
          <p:cNvSpPr/>
          <p:nvPr/>
        </p:nvSpPr>
        <p:spPr>
          <a:xfrm flipV="1">
            <a:off x="502726" y="1506897"/>
            <a:ext cx="4274036" cy="403018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-32110" y="1042"/>
            <a:ext cx="12224110" cy="1319349"/>
          </a:xfrm>
          <a:prstGeom prst="rect">
            <a:avLst/>
          </a:prstGeom>
          <a:gradFill>
            <a:gsLst>
              <a:gs pos="1835">
                <a:schemeClr val="accent4"/>
              </a:gs>
              <a:gs pos="41000">
                <a:srgbClr val="DEB508"/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/>
          <p:cNvSpPr/>
          <p:nvPr/>
        </p:nvSpPr>
        <p:spPr>
          <a:xfrm>
            <a:off x="5908219" y="-14106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/>
        </p:nvSpPr>
        <p:spPr>
          <a:xfrm>
            <a:off x="2748639" y="1043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/>
          <p:cNvSpPr/>
          <p:nvPr/>
        </p:nvSpPr>
        <p:spPr>
          <a:xfrm>
            <a:off x="8987247" y="-601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11553554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>
            <a:off x="-375562" y="-1044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>
            <a:off x="-2700749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/>
        </p:nvSpPr>
        <p:spPr>
          <a:xfrm flipH="1">
            <a:off x="3663266" y="295825"/>
            <a:ext cx="1227915" cy="1048056"/>
          </a:xfrm>
          <a:custGeom>
            <a:avLst/>
            <a:gdLst>
              <a:gd name="connsiteX0" fmla="*/ 0 w 1082772"/>
              <a:gd name="connsiteY0" fmla="*/ 1062570 h 1062570"/>
              <a:gd name="connsiteX1" fmla="*/ 0 w 1082772"/>
              <a:gd name="connsiteY1" fmla="*/ 0 h 1062570"/>
              <a:gd name="connsiteX2" fmla="*/ 1082772 w 1082772"/>
              <a:gd name="connsiteY2" fmla="*/ 1062570 h 1062570"/>
              <a:gd name="connsiteX3" fmla="*/ 0 w 1082772"/>
              <a:gd name="connsiteY3" fmla="*/ 1062570 h 1062570"/>
              <a:gd name="connsiteX0" fmla="*/ 377371 w 1460143"/>
              <a:gd name="connsiteY0" fmla="*/ 1048056 h 1048056"/>
              <a:gd name="connsiteX1" fmla="*/ 0 w 1460143"/>
              <a:gd name="connsiteY1" fmla="*/ 0 h 1048056"/>
              <a:gd name="connsiteX2" fmla="*/ 1460143 w 1460143"/>
              <a:gd name="connsiteY2" fmla="*/ 1048056 h 1048056"/>
              <a:gd name="connsiteX3" fmla="*/ 377371 w 1460143"/>
              <a:gd name="connsiteY3" fmla="*/ 1048056 h 1048056"/>
              <a:gd name="connsiteX0" fmla="*/ 377371 w 1227915"/>
              <a:gd name="connsiteY0" fmla="*/ 1048056 h 1048056"/>
              <a:gd name="connsiteX1" fmla="*/ 0 w 1227915"/>
              <a:gd name="connsiteY1" fmla="*/ 0 h 1048056"/>
              <a:gd name="connsiteX2" fmla="*/ 1227915 w 1227915"/>
              <a:gd name="connsiteY2" fmla="*/ 1048056 h 1048056"/>
              <a:gd name="connsiteX3" fmla="*/ 377371 w 1227915"/>
              <a:gd name="connsiteY3" fmla="*/ 1048056 h 10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15" h="1048056">
                <a:moveTo>
                  <a:pt x="377371" y="1048056"/>
                </a:moveTo>
                <a:lnTo>
                  <a:pt x="0" y="0"/>
                </a:lnTo>
                <a:lnTo>
                  <a:pt x="1227915" y="1048056"/>
                </a:lnTo>
                <a:lnTo>
                  <a:pt x="377371" y="1048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/>
        </p:nvSpPr>
        <p:spPr>
          <a:xfrm flipH="1">
            <a:off x="905371" y="928914"/>
            <a:ext cx="452894" cy="406625"/>
          </a:xfrm>
          <a:custGeom>
            <a:avLst/>
            <a:gdLst>
              <a:gd name="connsiteX0" fmla="*/ 0 w 452894"/>
              <a:gd name="connsiteY0" fmla="*/ 406625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0 w 452894"/>
              <a:gd name="connsiteY3" fmla="*/ 406625 h 406625"/>
              <a:gd name="connsiteX0" fmla="*/ 130628 w 452894"/>
              <a:gd name="connsiteY0" fmla="*/ 392110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130628 w 452894"/>
              <a:gd name="connsiteY3" fmla="*/ 392110 h 4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894" h="406625">
                <a:moveTo>
                  <a:pt x="130628" y="392110"/>
                </a:moveTo>
                <a:lnTo>
                  <a:pt x="0" y="0"/>
                </a:lnTo>
                <a:lnTo>
                  <a:pt x="452894" y="406625"/>
                </a:lnTo>
                <a:lnTo>
                  <a:pt x="130628" y="392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2005285" y="960745"/>
            <a:ext cx="452894" cy="406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flipH="1">
            <a:off x="2157685" y="783771"/>
            <a:ext cx="657632" cy="61411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75772 w 657632"/>
              <a:gd name="connsiteY0" fmla="*/ 599605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275772 w 657632"/>
              <a:gd name="connsiteY3" fmla="*/ 599605 h 6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632" h="614119">
                <a:moveTo>
                  <a:pt x="275772" y="599605"/>
                </a:moveTo>
                <a:lnTo>
                  <a:pt x="0" y="0"/>
                </a:lnTo>
                <a:lnTo>
                  <a:pt x="657632" y="614119"/>
                </a:lnTo>
                <a:lnTo>
                  <a:pt x="275772" y="59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4180588" y="1151370"/>
            <a:ext cx="686661" cy="26577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9029 w 686661"/>
              <a:gd name="connsiteY0" fmla="*/ 265776 h 265776"/>
              <a:gd name="connsiteX1" fmla="*/ 0 w 686661"/>
              <a:gd name="connsiteY1" fmla="*/ 0 h 265776"/>
              <a:gd name="connsiteX2" fmla="*/ 686661 w 686661"/>
              <a:gd name="connsiteY2" fmla="*/ 265776 h 265776"/>
              <a:gd name="connsiteX3" fmla="*/ 29029 w 686661"/>
              <a:gd name="connsiteY3" fmla="*/ 265776 h 26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661" h="265776">
                <a:moveTo>
                  <a:pt x="29029" y="265776"/>
                </a:moveTo>
                <a:lnTo>
                  <a:pt x="0" y="0"/>
                </a:lnTo>
                <a:lnTo>
                  <a:pt x="686661" y="265776"/>
                </a:lnTo>
                <a:lnTo>
                  <a:pt x="29029" y="265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6848520" y="599134"/>
            <a:ext cx="672146" cy="74474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3567" y="199033"/>
            <a:ext cx="2984865" cy="923330"/>
          </a:xfrm>
          <a:prstGeom prst="rect">
            <a:avLst/>
          </a:prstGeom>
          <a:noFill/>
          <a:effectLst>
            <a:outerShdw blurRad="25400" dist="63500" dir="2760000" algn="ctr" rotWithShape="0">
              <a:schemeClr val="accent5">
                <a:lumMod val="40000"/>
                <a:lumOff val="60000"/>
              </a:scheme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ja-JP" sz="5400" dirty="0">
                <a:solidFill>
                  <a:srgbClr val="0070C0"/>
                </a:solidFill>
              </a:rPr>
              <a:t>SHRED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5537" y="1481171"/>
            <a:ext cx="10260520" cy="385417"/>
          </a:xfrm>
          <a:prstGeom prst="rect">
            <a:avLst/>
          </a:prstGeom>
          <a:noFill/>
          <a:effectLst>
            <a:outerShdw blurRad="508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tIns="72000" bIns="0" numCol="1" spcCol="0" rtlCol="0">
            <a:spAutoFit/>
          </a:bodyPr>
          <a:lstStyle/>
          <a:p>
            <a:pPr defTabSz="360000">
              <a:lnSpc>
                <a:spcPts val="2500"/>
              </a:lnSpc>
            </a:pP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廃棄工場に運ばれたロボット＿＿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直角三角形 22"/>
          <p:cNvSpPr/>
          <p:nvPr/>
        </p:nvSpPr>
        <p:spPr>
          <a:xfrm flipH="1">
            <a:off x="10160816" y="1122363"/>
            <a:ext cx="864321" cy="24500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直角三角形 22"/>
          <p:cNvSpPr/>
          <p:nvPr/>
        </p:nvSpPr>
        <p:spPr>
          <a:xfrm flipH="1">
            <a:off x="8277609" y="960745"/>
            <a:ext cx="709637" cy="39638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直角三角形 22"/>
          <p:cNvSpPr/>
          <p:nvPr/>
        </p:nvSpPr>
        <p:spPr>
          <a:xfrm flipH="1">
            <a:off x="8636284" y="754566"/>
            <a:ext cx="715338" cy="62377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6934437" y="4862068"/>
            <a:ext cx="4749643" cy="1226259"/>
            <a:chOff x="632146" y="3902781"/>
            <a:chExt cx="4749643" cy="1226259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632146" y="3902781"/>
              <a:ext cx="2059438" cy="830997"/>
            </a:xfrm>
            <a:prstGeom prst="rect">
              <a:avLst/>
            </a:prstGeom>
            <a:noFill/>
            <a:effectLst>
              <a:outerShdw blurRad="38100" dist="25400" dir="3240000" algn="ctr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操作</a:t>
              </a:r>
              <a:r>
                <a:rPr lang="ja-JP" altLang="en-US" sz="2400" dirty="0"/>
                <a:t>方法</a:t>
              </a:r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32938" y="4270829"/>
              <a:ext cx="4748851" cy="858211"/>
            </a:xfrm>
            <a:prstGeom prst="rect">
              <a:avLst/>
            </a:prstGeom>
            <a:noFill/>
            <a:effectLst>
              <a:outerShdw blurRad="38100" dist="25400" dir="3240000" algn="ctr" rotWithShape="0">
                <a:srgbClr val="000000">
                  <a:alpha val="50000"/>
                </a:srgbClr>
              </a:outerShdw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ja-JP" altLang="en-US" sz="2400">
                  <a:ea typeface="游ゴシック"/>
                </a:rPr>
                <a:t>「</a:t>
              </a:r>
              <a:r>
                <a:rPr kumimoji="1" lang="en-US" altLang="ja-JP" sz="2400" dirty="0">
                  <a:ea typeface="游ゴシック"/>
                </a:rPr>
                <a:t>Space</a:t>
              </a:r>
              <a:r>
                <a:rPr lang="ja-JP" altLang="en-US" sz="2400">
                  <a:ea typeface="游ゴシック"/>
                </a:rPr>
                <a:t>」</a:t>
              </a:r>
              <a:r>
                <a:rPr lang="en-US" altLang="ja-JP" sz="2400" dirty="0">
                  <a:ea typeface="游ゴシック"/>
                </a:rPr>
                <a:t>	+</a:t>
              </a:r>
              <a:r>
                <a:rPr kumimoji="1" lang="ja-JP" altLang="en-US" sz="2400">
                  <a:ea typeface="游ゴシック"/>
                </a:rPr>
                <a:t>「←」</a:t>
              </a:r>
              <a:r>
                <a:rPr kumimoji="1" lang="en-US" altLang="ja-JP" sz="2400" dirty="0">
                  <a:ea typeface="游ゴシック"/>
                </a:rPr>
                <a:t>or</a:t>
              </a:r>
              <a:r>
                <a:rPr kumimoji="1" lang="ja-JP" altLang="en-US" sz="2400">
                  <a:ea typeface="游ゴシック"/>
                </a:rPr>
                <a:t>「→」</a:t>
              </a:r>
              <a:endParaRPr lang="en-US" altLang="ja-JP"/>
            </a:p>
            <a:p>
              <a:r>
                <a:rPr lang="ja-JP" altLang="en-US" sz="2400">
                  <a:ea typeface="游ゴシック"/>
                </a:rPr>
                <a:t>         </a:t>
              </a:r>
              <a:r>
                <a:rPr kumimoji="1" lang="ja-JP" altLang="en-US" sz="2400">
                  <a:ea typeface="游ゴシック"/>
                </a:rPr>
                <a:t>　</a:t>
              </a:r>
              <a:r>
                <a:rPr lang="ja-JP" sz="2400">
                  <a:ea typeface="游ゴシック"/>
                </a:rPr>
                <a:t>：</a:t>
              </a:r>
              <a:r>
                <a:rPr kumimoji="1" lang="ja-JP" altLang="en-US" sz="2400">
                  <a:ea typeface="游ゴシック"/>
                </a:rPr>
                <a:t>左右移動</a:t>
              </a:r>
              <a:endParaRPr lang="ja-JP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8188984" y="194514"/>
            <a:ext cx="42655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情報</a:t>
            </a:r>
            <a:r>
              <a:rPr kumimoji="1" lang="ja-JP" altLang="en-US">
                <a:ea typeface="游ゴシック"/>
              </a:rPr>
              <a:t>クリエイタ</a:t>
            </a:r>
            <a:r>
              <a:rPr lang="ja-JP" altLang="en-US">
                <a:ea typeface="游ゴシック"/>
              </a:rPr>
              <a:t>工学科</a:t>
            </a:r>
            <a:r>
              <a:rPr kumimoji="1" lang="ja-JP" altLang="en-US">
                <a:ea typeface="游ゴシック"/>
              </a:rPr>
              <a:t>　</a:t>
            </a:r>
            <a:r>
              <a:rPr lang="ja-JP" altLang="en-US">
                <a:ea typeface="游ゴシック"/>
              </a:rPr>
              <a:t>２</a:t>
            </a:r>
            <a:r>
              <a:rPr kumimoji="1" lang="ja-JP" altLang="en-US">
                <a:ea typeface="游ゴシック"/>
              </a:rPr>
              <a:t>年　岡畑藍</a:t>
            </a: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32" y="1914562"/>
            <a:ext cx="1870257" cy="1689265"/>
          </a:xfrm>
          <a:prstGeom prst="rect">
            <a:avLst/>
          </a:prstGeom>
          <a:effectLst>
            <a:glow rad="520700">
              <a:schemeClr val="accent1">
                <a:alpha val="28000"/>
              </a:schemeClr>
            </a:glow>
            <a:outerShdw blurRad="876300" dir="5400000" sx="108000" sy="108000" algn="ctr" rotWithShape="0">
              <a:srgbClr val="000000"/>
            </a:outerShdw>
            <a:softEdge rad="63500"/>
          </a:effec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26" y="2863665"/>
            <a:ext cx="1551644" cy="1439568"/>
          </a:xfrm>
          <a:prstGeom prst="rect">
            <a:avLst/>
          </a:prstGeom>
          <a:effectLst>
            <a:glow rad="304800">
              <a:srgbClr val="C00000">
                <a:alpha val="26000"/>
              </a:srgbClr>
            </a:glow>
            <a:outerShdw blurRad="825500" dir="5400000" sx="130000" sy="130000" algn="ctr" rotWithShape="0">
              <a:srgbClr val="000000">
                <a:alpha val="82000"/>
              </a:srgbClr>
            </a:outerShdw>
            <a:softEdge rad="63500"/>
          </a:effectLst>
        </p:spPr>
      </p:pic>
      <p:sp>
        <p:nvSpPr>
          <p:cNvPr id="35" name="テキスト ボックス 34"/>
          <p:cNvSpPr txBox="1"/>
          <p:nvPr/>
        </p:nvSpPr>
        <p:spPr>
          <a:xfrm>
            <a:off x="2458179" y="2058066"/>
            <a:ext cx="5528275" cy="461665"/>
          </a:xfrm>
          <a:prstGeom prst="rect">
            <a:avLst/>
          </a:prstGeom>
          <a:noFill/>
          <a:effectLst>
            <a:outerShdw blurRad="508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</a:rPr>
              <a:t>分解</a:t>
            </a:r>
            <a:r>
              <a:rPr lang="ja-JP" altLang="en-US" sz="2400" dirty="0"/>
              <a:t>しようとしてくる</a:t>
            </a:r>
            <a:r>
              <a:rPr lang="ja-JP" altLang="en-US" sz="2400" dirty="0">
                <a:solidFill>
                  <a:schemeClr val="accent1">
                    <a:lumMod val="50000"/>
                  </a:schemeClr>
                </a:solidFill>
              </a:rPr>
              <a:t>機械</a:t>
            </a:r>
            <a:r>
              <a:rPr lang="ja-JP" altLang="en-US" sz="2400" dirty="0"/>
              <a:t>からの攻撃</a:t>
            </a:r>
            <a:endParaRPr lang="en-US" altLang="ja-JP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31818" y="2949074"/>
            <a:ext cx="5061291" cy="461665"/>
          </a:xfrm>
          <a:prstGeom prst="rect">
            <a:avLst/>
          </a:prstGeom>
          <a:noFill/>
          <a:effectLst>
            <a:outerShdw blurRad="508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浸かれば</a:t>
            </a:r>
            <a:r>
              <a:rPr lang="ja-JP" altLang="en-US" sz="2400" dirty="0">
                <a:solidFill>
                  <a:srgbClr val="C00000"/>
                </a:solidFill>
              </a:rPr>
              <a:t>溶</a:t>
            </a:r>
            <a:r>
              <a:rPr lang="ja-JP" altLang="en-US" sz="2400" dirty="0"/>
              <a:t>けてしまう</a:t>
            </a:r>
            <a:r>
              <a:rPr lang="ja-JP" altLang="en-US" sz="2400" dirty="0">
                <a:solidFill>
                  <a:srgbClr val="C00000"/>
                </a:solidFill>
              </a:rPr>
              <a:t>溶岩</a:t>
            </a:r>
            <a:r>
              <a:rPr lang="ja-JP" altLang="en-US" sz="2400" dirty="0"/>
              <a:t>溜まり</a:t>
            </a:r>
            <a:endParaRPr lang="en-US" altLang="ja-JP" sz="2400" dirty="0"/>
          </a:p>
        </p:txBody>
      </p:sp>
      <p:sp>
        <p:nvSpPr>
          <p:cNvPr id="38" name="テキスト ボックス 37"/>
          <p:cNvSpPr txBox="1"/>
          <p:nvPr/>
        </p:nvSpPr>
        <p:spPr>
          <a:xfrm rot="21349437">
            <a:off x="936097" y="3918117"/>
            <a:ext cx="6589772" cy="1084134"/>
          </a:xfrm>
          <a:prstGeom prst="rect">
            <a:avLst/>
          </a:prstGeom>
          <a:noFill/>
          <a:effectLst>
            <a:outerShdw blurRad="381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tIns="72000" bIns="0" numCol="1" spcCol="0" rtlCol="0">
            <a:spAutoFit/>
          </a:bodyPr>
          <a:lstStyle/>
          <a:p>
            <a:pPr defTabSz="360000">
              <a:lnSpc>
                <a:spcPts val="2500"/>
              </a:lnSpc>
            </a:pPr>
            <a:r>
              <a:rPr lang="ja-JP" altLang="en-US" sz="3600" b="1" dirty="0">
                <a:solidFill>
                  <a:srgbClr val="C00000"/>
                </a:solidFill>
              </a:rPr>
              <a:t>破壊</a:t>
            </a:r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されずに</a:t>
            </a:r>
            <a:endParaRPr lang="en-US" altLang="ja-JP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360000">
              <a:lnSpc>
                <a:spcPts val="2500"/>
              </a:lnSpc>
            </a:pPr>
            <a:endParaRPr lang="en-US" altLang="ja-JP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360000">
              <a:lnSpc>
                <a:spcPts val="2500"/>
              </a:lnSpc>
            </a:pPr>
            <a:r>
              <a:rPr lang="ja-JP" altLang="en-US" sz="3600" b="1" dirty="0">
                <a:solidFill>
                  <a:schemeClr val="accent5">
                    <a:lumMod val="75000"/>
                  </a:schemeClr>
                </a:solidFill>
              </a:rPr>
              <a:t> 最下層</a:t>
            </a:r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までたどりつけ！</a:t>
            </a:r>
            <a:endParaRPr kumimoji="1" lang="ja-JP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21334077">
            <a:off x="216170" y="3609249"/>
            <a:ext cx="271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全部避けて</a:t>
            </a:r>
            <a:endParaRPr kumimoji="1" lang="ja-JP" altLang="en-US" sz="2400" dirty="0"/>
          </a:p>
        </p:txBody>
      </p:sp>
      <p:sp>
        <p:nvSpPr>
          <p:cNvPr id="10" name="テキスト ボックス 31">
            <a:extLst>
              <a:ext uri="{FF2B5EF4-FFF2-40B4-BE49-F238E27FC236}">
                <a16:creationId xmlns:a16="http://schemas.microsoft.com/office/drawing/2014/main" id="{C1173423-57D9-0F3D-4678-F7F6718BDF50}"/>
              </a:ext>
            </a:extLst>
          </p:cNvPr>
          <p:cNvSpPr txBox="1"/>
          <p:nvPr/>
        </p:nvSpPr>
        <p:spPr>
          <a:xfrm>
            <a:off x="10162019" y="752407"/>
            <a:ext cx="259189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制作期間　2.5か月</a:t>
            </a:r>
            <a:endParaRPr kumimoji="1" lang="ja-JP" altLang="en-US">
              <a:ea typeface="游ゴシック"/>
            </a:endParaRPr>
          </a:p>
        </p:txBody>
      </p:sp>
      <p:sp>
        <p:nvSpPr>
          <p:cNvPr id="8" name="テキスト ボックス 4">
            <a:extLst>
              <a:ext uri="{FF2B5EF4-FFF2-40B4-BE49-F238E27FC236}">
                <a16:creationId xmlns:a16="http://schemas.microsoft.com/office/drawing/2014/main" id="{CC1D16F7-C444-5E5C-E215-630A174103B9}"/>
              </a:ext>
            </a:extLst>
          </p:cNvPr>
          <p:cNvSpPr txBox="1"/>
          <p:nvPr/>
        </p:nvSpPr>
        <p:spPr>
          <a:xfrm>
            <a:off x="5437453" y="961032"/>
            <a:ext cx="1216450" cy="461665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en-US" altLang="ja-JP" sz="2400" err="1">
                <a:solidFill>
                  <a:schemeClr val="accent1">
                    <a:lumMod val="60000"/>
                    <a:lumOff val="40000"/>
                  </a:schemeClr>
                </a:solidFill>
                <a:ea typeface="游ゴシック"/>
              </a:rPr>
              <a:t>企画書</a:t>
            </a:r>
            <a:endParaRPr lang="en-US" altLang="ja-JP" sz="2400">
              <a:solidFill>
                <a:schemeClr val="accent1">
                  <a:lumMod val="60000"/>
                  <a:lumOff val="40000"/>
                </a:schemeClr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5876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テーマ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GA2A</dc:creator>
  <cp:lastModifiedBy>GA2A</cp:lastModifiedBy>
  <cp:revision>594</cp:revision>
  <dcterms:created xsi:type="dcterms:W3CDTF">2025-01-29T04:42:14Z</dcterms:created>
  <dcterms:modified xsi:type="dcterms:W3CDTF">2025-09-27T01:50:59Z</dcterms:modified>
</cp:coreProperties>
</file>