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70" r:id="rId4"/>
    <p:sldId id="271" r:id="rId5"/>
    <p:sldId id="272" r:id="rId6"/>
    <p:sldId id="273" r:id="rId7"/>
    <p:sldId id="274" r:id="rId8"/>
    <p:sldId id="267" r:id="rId9"/>
    <p:sldId id="277" r:id="rId10"/>
    <p:sldId id="275" r:id="rId11"/>
    <p:sldId id="276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cholesky-computing\final%20results\windows10%20final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cholesky-computing\final%20results\linux%20final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cholesky-computing\final%20results\windows10%20final%20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cholesky-computing\final%20results\linux%20final%20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cholesky-computing\final%20results\windows10%20final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cholesky-computing\final%20results\linux%20final%20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cholesky-computing\final%20results\windows10%20final%20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\cholesky-computing\final%20results\linux%20final%20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Matlab - Windows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chol_size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Foglio2!$B$9:$B$12</c:f>
              <c:strCache>
                <c:ptCount val="4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</c:strCache>
            </c:strRef>
          </c:cat>
          <c:val>
            <c:numRef>
              <c:f>Foglio2!$I$9:$I$12</c:f>
              <c:numCache>
                <c:formatCode>General</c:formatCode>
                <c:ptCount val="4"/>
                <c:pt idx="0">
                  <c:v>4186000</c:v>
                </c:pt>
                <c:pt idx="1">
                  <c:v>368859400</c:v>
                </c:pt>
                <c:pt idx="2">
                  <c:v>1268173672</c:v>
                </c:pt>
                <c:pt idx="3">
                  <c:v>2498198312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56-443D-BD84-30327606E463}"/>
            </c:ext>
          </c:extLst>
        </c:ser>
        <c:ser>
          <c:idx val="1"/>
          <c:order val="1"/>
          <c:tx>
            <c:v>total_time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Foglio2!$B$9:$B$12</c:f>
              <c:strCache>
                <c:ptCount val="4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</c:strCache>
            </c:strRef>
          </c:cat>
          <c:val>
            <c:numRef>
              <c:f>Foglio2!$L$9:$L$12</c:f>
              <c:numCache>
                <c:formatCode>General</c:formatCode>
                <c:ptCount val="4"/>
                <c:pt idx="0">
                  <c:v>272.11360000000002</c:v>
                </c:pt>
                <c:pt idx="1">
                  <c:v>5471.7317000000003</c:v>
                </c:pt>
                <c:pt idx="2">
                  <c:v>8588.9904000000006</c:v>
                </c:pt>
                <c:pt idx="3">
                  <c:v>15147.8421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56-443D-BD84-30327606E463}"/>
            </c:ext>
          </c:extLst>
        </c:ser>
        <c:ser>
          <c:idx val="2"/>
          <c:order val="2"/>
          <c:tx>
            <c:v>err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Foglio2!$B$9:$B$12</c:f>
              <c:strCache>
                <c:ptCount val="4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</c:strCache>
            </c:strRef>
          </c:cat>
          <c:val>
            <c:numRef>
              <c:f>Foglio2!$K$9:$K$12</c:f>
              <c:numCache>
                <c:formatCode>General</c:formatCode>
                <c:ptCount val="4"/>
                <c:pt idx="0">
                  <c:v>8.5530676175293696E-7</c:v>
                </c:pt>
                <c:pt idx="1">
                  <c:v>3.2036731129880599E-16</c:v>
                </c:pt>
                <c:pt idx="2">
                  <c:v>2.3847712940277298E-13</c:v>
                </c:pt>
                <c:pt idx="3">
                  <c:v>6.7556406837391204E-13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56-443D-BD84-30327606E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6070255"/>
        <c:axId val="560842191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name</c:v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Foglio2!$B$9:$B$12</c15:sqref>
                        </c15:formulaRef>
                      </c:ext>
                    </c:extLst>
                    <c:strCache>
                      <c:ptCount val="4"/>
                      <c:pt idx="0">
                        <c:v>ex15.mtx</c:v>
                      </c:pt>
                      <c:pt idx="1">
                        <c:v>shallow_water1.mtx</c:v>
                      </c:pt>
                      <c:pt idx="2">
                        <c:v>cfd1.mtx</c:v>
                      </c:pt>
                      <c:pt idx="3">
                        <c:v>cfd2.mtx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Foglio2!$B$9:$B$12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CD56-443D-BD84-30327606E463}"/>
                  </c:ext>
                </c:extLst>
              </c15:ser>
            </c15:filteredLineSeries>
          </c:ext>
        </c:extLst>
      </c:lineChart>
      <c:catAx>
        <c:axId val="696070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0842191"/>
        <c:crosses val="autoZero"/>
        <c:auto val="1"/>
        <c:lblAlgn val="ctr"/>
        <c:lblOffset val="100"/>
        <c:noMultiLvlLbl val="0"/>
      </c:catAx>
      <c:valAx>
        <c:axId val="56084219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9607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Matlab - Linux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chol_size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Foglio2!$B$9:$B$12</c:f>
              <c:strCache>
                <c:ptCount val="4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</c:strCache>
            </c:strRef>
          </c:cat>
          <c:val>
            <c:numRef>
              <c:f>Foglio2!$I$9:$I$12</c:f>
              <c:numCache>
                <c:formatCode>General</c:formatCode>
                <c:ptCount val="4"/>
                <c:pt idx="0">
                  <c:v>4186000</c:v>
                </c:pt>
                <c:pt idx="1">
                  <c:v>368859400</c:v>
                </c:pt>
                <c:pt idx="2">
                  <c:v>1268173672</c:v>
                </c:pt>
                <c:pt idx="3">
                  <c:v>2498198312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49-413E-B0D6-55922C61CC28}"/>
            </c:ext>
          </c:extLst>
        </c:ser>
        <c:ser>
          <c:idx val="1"/>
          <c:order val="1"/>
          <c:tx>
            <c:v>total_time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Foglio2!$B$9:$B$12</c:f>
              <c:strCache>
                <c:ptCount val="4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</c:strCache>
            </c:strRef>
          </c:cat>
          <c:val>
            <c:numRef>
              <c:f>Foglio2!$L$9:$L$12</c:f>
              <c:numCache>
                <c:formatCode>General</c:formatCode>
                <c:ptCount val="4"/>
                <c:pt idx="0">
                  <c:v>168.453</c:v>
                </c:pt>
                <c:pt idx="1">
                  <c:v>4969.5200000000004</c:v>
                </c:pt>
                <c:pt idx="2">
                  <c:v>9084.8689999999988</c:v>
                </c:pt>
                <c:pt idx="3">
                  <c:v>15039.547999999999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49-413E-B0D6-55922C61CC28}"/>
            </c:ext>
          </c:extLst>
        </c:ser>
        <c:ser>
          <c:idx val="2"/>
          <c:order val="2"/>
          <c:tx>
            <c:v>err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Foglio2!$B$9:$B$12</c:f>
              <c:strCache>
                <c:ptCount val="4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</c:strCache>
            </c:strRef>
          </c:cat>
          <c:val>
            <c:numRef>
              <c:f>Foglio2!$K$9:$K$12</c:f>
              <c:numCache>
                <c:formatCode>General</c:formatCode>
                <c:ptCount val="4"/>
                <c:pt idx="0">
                  <c:v>8.5530676175293696E-7</c:v>
                </c:pt>
                <c:pt idx="1">
                  <c:v>3.2036731129880599E-16</c:v>
                </c:pt>
                <c:pt idx="2">
                  <c:v>2.3847712940277298E-13</c:v>
                </c:pt>
                <c:pt idx="3">
                  <c:v>6.7556406837391204E-13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49-413E-B0D6-55922C61C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2155791"/>
        <c:axId val="563039743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name</c:v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Foglio2!$B$9:$B$12</c15:sqref>
                        </c15:formulaRef>
                      </c:ext>
                    </c:extLst>
                    <c:strCache>
                      <c:ptCount val="4"/>
                      <c:pt idx="0">
                        <c:v>ex15.mtx</c:v>
                      </c:pt>
                      <c:pt idx="1">
                        <c:v>shallow_water1.mtx</c:v>
                      </c:pt>
                      <c:pt idx="2">
                        <c:v>cfd1.mtx</c:v>
                      </c:pt>
                      <c:pt idx="3">
                        <c:v>cfd2.mtx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Foglio2!$B$9:$B$12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9749-413E-B0D6-55922C61CC28}"/>
                  </c:ext>
                </c:extLst>
              </c15:ser>
            </c15:filteredLineSeries>
          </c:ext>
        </c:extLst>
      </c:lineChart>
      <c:catAx>
        <c:axId val="622155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3039743"/>
        <c:crosses val="autoZero"/>
        <c:auto val="1"/>
        <c:lblAlgn val="ctr"/>
        <c:lblOffset val="100"/>
        <c:noMultiLvlLbl val="0"/>
      </c:catAx>
      <c:valAx>
        <c:axId val="56303974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22155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C++ - Windows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chol_size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Foglio2!$B$2:$B$8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Foglio2!$I$2:$I$8</c:f>
              <c:numCache>
                <c:formatCode>General</c:formatCode>
                <c:ptCount val="7"/>
                <c:pt idx="0">
                  <c:v>2774968</c:v>
                </c:pt>
                <c:pt idx="1">
                  <c:v>27857172</c:v>
                </c:pt>
                <c:pt idx="2">
                  <c:v>406911040</c:v>
                </c:pt>
                <c:pt idx="3">
                  <c:v>904888848</c:v>
                </c:pt>
                <c:pt idx="4">
                  <c:v>435446512</c:v>
                </c:pt>
                <c:pt idx="5">
                  <c:v>2671760416</c:v>
                </c:pt>
                <c:pt idx="6">
                  <c:v>2039944908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9D-4BE5-B592-E9EF15E75E7F}"/>
            </c:ext>
          </c:extLst>
        </c:ser>
        <c:ser>
          <c:idx val="1"/>
          <c:order val="1"/>
          <c:tx>
            <c:v>total_time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Foglio2!$B$2:$B$8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Foglio2!$L$2:$L$8</c:f>
              <c:numCache>
                <c:formatCode>General</c:formatCode>
                <c:ptCount val="7"/>
                <c:pt idx="0">
                  <c:v>171</c:v>
                </c:pt>
                <c:pt idx="1">
                  <c:v>3467</c:v>
                </c:pt>
                <c:pt idx="2">
                  <c:v>118484</c:v>
                </c:pt>
                <c:pt idx="3">
                  <c:v>465858</c:v>
                </c:pt>
                <c:pt idx="4">
                  <c:v>71546</c:v>
                </c:pt>
                <c:pt idx="5">
                  <c:v>1626702</c:v>
                </c:pt>
                <c:pt idx="6">
                  <c:v>786299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9D-4BE5-B592-E9EF15E75E7F}"/>
            </c:ext>
          </c:extLst>
        </c:ser>
        <c:ser>
          <c:idx val="2"/>
          <c:order val="2"/>
          <c:tx>
            <c:v>err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Foglio2!$B$2:$B$8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Foglio2!$K$2:$K$8</c:f>
              <c:numCache>
                <c:formatCode>General</c:formatCode>
                <c:ptCount val="7"/>
                <c:pt idx="0">
                  <c:v>7.9530000000000003E-7</c:v>
                </c:pt>
                <c:pt idx="1">
                  <c:v>2.7971300000000002E-16</c:v>
                </c:pt>
                <c:pt idx="2">
                  <c:v>1.8825099999999998E-12</c:v>
                </c:pt>
                <c:pt idx="3">
                  <c:v>6.3119199999999996E-12</c:v>
                </c:pt>
                <c:pt idx="4">
                  <c:v>2.35935E-12</c:v>
                </c:pt>
                <c:pt idx="5">
                  <c:v>7.6493300000000004E-11</c:v>
                </c:pt>
                <c:pt idx="6">
                  <c:v>7.5431099999999993E-12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9D-4BE5-B592-E9EF15E75E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9658191"/>
        <c:axId val="560833455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name</c:v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Foglio2!$B$2:$B$8</c15:sqref>
                        </c15:formulaRef>
                      </c:ext>
                    </c:extLst>
                    <c:strCache>
                      <c:ptCount val="7"/>
                      <c:pt idx="0">
                        <c:v>ex15.mtx</c:v>
                      </c:pt>
                      <c:pt idx="1">
                        <c:v>shallow_water1.mtx</c:v>
                      </c:pt>
                      <c:pt idx="2">
                        <c:v>cfd1.mtx</c:v>
                      </c:pt>
                      <c:pt idx="3">
                        <c:v>cfd2.mtx</c:v>
                      </c:pt>
                      <c:pt idx="4">
                        <c:v>parabolic_fem.mtx</c:v>
                      </c:pt>
                      <c:pt idx="5">
                        <c:v>apache2.mtx</c:v>
                      </c:pt>
                      <c:pt idx="6">
                        <c:v>G3_circuit.mtx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Foglio2!$B$2:$B$8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509D-4BE5-B592-E9EF15E75E7F}"/>
                  </c:ext>
                </c:extLst>
              </c15:ser>
            </c15:filteredLineSeries>
          </c:ext>
        </c:extLst>
      </c:lineChart>
      <c:catAx>
        <c:axId val="56965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0833455"/>
        <c:crosses val="autoZero"/>
        <c:auto val="1"/>
        <c:lblAlgn val="ctr"/>
        <c:lblOffset val="100"/>
        <c:noMultiLvlLbl val="0"/>
      </c:catAx>
      <c:valAx>
        <c:axId val="56083345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965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C++ - Linux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chol_size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Foglio2!$B$2:$B$8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Foglio2!$I$2:$I$8</c:f>
              <c:numCache>
                <c:formatCode>General</c:formatCode>
                <c:ptCount val="7"/>
                <c:pt idx="0">
                  <c:v>2774968</c:v>
                </c:pt>
                <c:pt idx="1">
                  <c:v>27857172</c:v>
                </c:pt>
                <c:pt idx="2">
                  <c:v>406911040</c:v>
                </c:pt>
                <c:pt idx="3">
                  <c:v>904888848</c:v>
                </c:pt>
                <c:pt idx="4">
                  <c:v>435446512</c:v>
                </c:pt>
                <c:pt idx="5">
                  <c:v>2671760416</c:v>
                </c:pt>
                <c:pt idx="6">
                  <c:v>2039944908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A0-412C-B413-9F2FD48CD982}"/>
            </c:ext>
          </c:extLst>
        </c:ser>
        <c:ser>
          <c:idx val="1"/>
          <c:order val="1"/>
          <c:tx>
            <c:v>total_time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Foglio2!$B$2:$B$8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Foglio2!$L$2:$L$8</c:f>
              <c:numCache>
                <c:formatCode>General</c:formatCode>
                <c:ptCount val="7"/>
                <c:pt idx="0">
                  <c:v>196</c:v>
                </c:pt>
                <c:pt idx="1">
                  <c:v>4092</c:v>
                </c:pt>
                <c:pt idx="2">
                  <c:v>141335</c:v>
                </c:pt>
                <c:pt idx="3">
                  <c:v>551363</c:v>
                </c:pt>
                <c:pt idx="4">
                  <c:v>86074</c:v>
                </c:pt>
                <c:pt idx="5">
                  <c:v>1940900</c:v>
                </c:pt>
                <c:pt idx="6">
                  <c:v>940792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A0-412C-B413-9F2FD48CD982}"/>
            </c:ext>
          </c:extLst>
        </c:ser>
        <c:ser>
          <c:idx val="2"/>
          <c:order val="2"/>
          <c:tx>
            <c:v>err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Foglio2!$B$2:$B$8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Foglio2!$K$2:$K$8</c:f>
              <c:numCache>
                <c:formatCode>General</c:formatCode>
                <c:ptCount val="7"/>
                <c:pt idx="0">
                  <c:v>7.9530000000000003E-7</c:v>
                </c:pt>
                <c:pt idx="1">
                  <c:v>2.7969900000000002E-16</c:v>
                </c:pt>
                <c:pt idx="2">
                  <c:v>1.8845500000000001E-12</c:v>
                </c:pt>
                <c:pt idx="3">
                  <c:v>6.3179100000000001E-12</c:v>
                </c:pt>
                <c:pt idx="4">
                  <c:v>2.35914E-12</c:v>
                </c:pt>
                <c:pt idx="5">
                  <c:v>7.6493399999999997E-11</c:v>
                </c:pt>
                <c:pt idx="6">
                  <c:v>7.5445000000000004E-12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A0-412C-B413-9F2FD48CD9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2152991"/>
        <c:axId val="563056383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name</c:v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Foglio2!$B$2:$B$8</c15:sqref>
                        </c15:formulaRef>
                      </c:ext>
                    </c:extLst>
                    <c:strCache>
                      <c:ptCount val="7"/>
                      <c:pt idx="0">
                        <c:v>ex15.mtx</c:v>
                      </c:pt>
                      <c:pt idx="1">
                        <c:v>shallow_water1.mtx</c:v>
                      </c:pt>
                      <c:pt idx="2">
                        <c:v>cfd1.mtx</c:v>
                      </c:pt>
                      <c:pt idx="3">
                        <c:v>cfd2.mtx</c:v>
                      </c:pt>
                      <c:pt idx="4">
                        <c:v>parabolic_fem.mtx</c:v>
                      </c:pt>
                      <c:pt idx="5">
                        <c:v>apache2.mtx</c:v>
                      </c:pt>
                      <c:pt idx="6">
                        <c:v>G3_circuit.mtx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Foglio2!$B$2:$B$8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50A0-412C-B413-9F2FD48CD982}"/>
                  </c:ext>
                </c:extLst>
              </c15:ser>
            </c15:filteredLineSeries>
          </c:ext>
        </c:extLst>
      </c:lineChart>
      <c:catAx>
        <c:axId val="622152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3056383"/>
        <c:crosses val="autoZero"/>
        <c:auto val="1"/>
        <c:lblAlgn val="ctr"/>
        <c:lblOffset val="100"/>
        <c:noMultiLvlLbl val="0"/>
      </c:catAx>
      <c:valAx>
        <c:axId val="56305638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2215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 - Windows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chol_size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Foglio2!$B$20:$B$26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Foglio2!$I$20:$I$26</c:f>
              <c:numCache>
                <c:formatCode>General</c:formatCode>
                <c:ptCount val="7"/>
                <c:pt idx="0">
                  <c:v>2129256</c:v>
                </c:pt>
                <c:pt idx="1">
                  <c:v>27083240</c:v>
                </c:pt>
                <c:pt idx="2">
                  <c:v>272271128</c:v>
                </c:pt>
                <c:pt idx="3">
                  <c:v>531015000</c:v>
                </c:pt>
                <c:pt idx="4">
                  <c:v>335653656</c:v>
                </c:pt>
                <c:pt idx="5">
                  <c:v>1639027824</c:v>
                </c:pt>
                <c:pt idx="6">
                  <c:v>1754322224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D4-4036-BED6-56177884ACE9}"/>
            </c:ext>
          </c:extLst>
        </c:ser>
        <c:ser>
          <c:idx val="1"/>
          <c:order val="1"/>
          <c:tx>
            <c:v>total_time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Foglio2!$B$20:$B$26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Foglio2!$L$20:$L$26</c:f>
              <c:numCache>
                <c:formatCode>General</c:formatCode>
                <c:ptCount val="7"/>
                <c:pt idx="0">
                  <c:v>30.00688552856446</c:v>
                </c:pt>
                <c:pt idx="1">
                  <c:v>969.74086761474632</c:v>
                </c:pt>
                <c:pt idx="2">
                  <c:v>6974.3361473083496</c:v>
                </c:pt>
                <c:pt idx="3">
                  <c:v>19376.960992813158</c:v>
                </c:pt>
                <c:pt idx="4">
                  <c:v>7349.4729995727539</c:v>
                </c:pt>
                <c:pt idx="5">
                  <c:v>95044.6009635925</c:v>
                </c:pt>
                <c:pt idx="6">
                  <c:v>90898.010015487642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D4-4036-BED6-56177884ACE9}"/>
            </c:ext>
          </c:extLst>
        </c:ser>
        <c:ser>
          <c:idx val="2"/>
          <c:order val="2"/>
          <c:tx>
            <c:v>err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Foglio2!$B$20:$B$26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Foglio2!$K$20:$K$26</c:f>
              <c:numCache>
                <c:formatCode>General</c:formatCode>
                <c:ptCount val="7"/>
                <c:pt idx="0">
                  <c:v>7.2985734767509496E-7</c:v>
                </c:pt>
                <c:pt idx="1">
                  <c:v>2.7905845826963299E-16</c:v>
                </c:pt>
                <c:pt idx="2">
                  <c:v>1.3026412782843E-13</c:v>
                </c:pt>
                <c:pt idx="3">
                  <c:v>1.27750318052995E-12</c:v>
                </c:pt>
                <c:pt idx="4">
                  <c:v>2.3078895379913298E-12</c:v>
                </c:pt>
                <c:pt idx="5">
                  <c:v>1.7218014336550301E-11</c:v>
                </c:pt>
                <c:pt idx="6">
                  <c:v>1.2908723645494E-12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D4-4036-BED6-56177884A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2396479"/>
        <c:axId val="1518579263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name</c:v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Foglio2!$B$20:$B$26</c15:sqref>
                        </c15:formulaRef>
                      </c:ext>
                    </c:extLst>
                    <c:strCache>
                      <c:ptCount val="7"/>
                      <c:pt idx="0">
                        <c:v>ex15.mtx</c:v>
                      </c:pt>
                      <c:pt idx="1">
                        <c:v>shallow_water1.mtx</c:v>
                      </c:pt>
                      <c:pt idx="2">
                        <c:v>cfd1.mtx</c:v>
                      </c:pt>
                      <c:pt idx="3">
                        <c:v>cfd2.mtx</c:v>
                      </c:pt>
                      <c:pt idx="4">
                        <c:v>parabolic_fem.mtx</c:v>
                      </c:pt>
                      <c:pt idx="5">
                        <c:v>apache2.mtx</c:v>
                      </c:pt>
                      <c:pt idx="6">
                        <c:v>G3_circuit.mtx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Foglio2!$B$20:$B$25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FAD4-4036-BED6-56177884ACE9}"/>
                  </c:ext>
                </c:extLst>
              </c15:ser>
            </c15:filteredLineSeries>
          </c:ext>
        </c:extLst>
      </c:lineChart>
      <c:catAx>
        <c:axId val="62239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18579263"/>
        <c:crosses val="autoZero"/>
        <c:auto val="1"/>
        <c:lblAlgn val="ctr"/>
        <c:lblOffset val="100"/>
        <c:noMultiLvlLbl val="0"/>
      </c:catAx>
      <c:valAx>
        <c:axId val="151857926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22396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R - Linux</a:t>
            </a:r>
          </a:p>
        </c:rich>
      </c:tx>
      <c:layout>
        <c:manualLayout>
          <c:xMode val="edge"/>
          <c:yMode val="edge"/>
          <c:x val="0.3598263342082239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chol_size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Foglio2!$B$20:$B$26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Foglio2!$I$20:$I$26</c:f>
              <c:numCache>
                <c:formatCode>General</c:formatCode>
                <c:ptCount val="7"/>
                <c:pt idx="0">
                  <c:v>2129136</c:v>
                </c:pt>
                <c:pt idx="1">
                  <c:v>27083120</c:v>
                </c:pt>
                <c:pt idx="2">
                  <c:v>272271008</c:v>
                </c:pt>
                <c:pt idx="3">
                  <c:v>531014880</c:v>
                </c:pt>
                <c:pt idx="4">
                  <c:v>335653536</c:v>
                </c:pt>
                <c:pt idx="5">
                  <c:v>1639027704</c:v>
                </c:pt>
                <c:pt idx="6">
                  <c:v>1754322104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4F-41D6-A512-0FC19CD0BBB7}"/>
            </c:ext>
          </c:extLst>
        </c:ser>
        <c:ser>
          <c:idx val="1"/>
          <c:order val="1"/>
          <c:tx>
            <c:v>total_time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Foglio2!$B$20:$B$26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Foglio2!$L$20:$L$26</c:f>
              <c:numCache>
                <c:formatCode>General</c:formatCode>
                <c:ptCount val="7"/>
                <c:pt idx="0">
                  <c:v>21.860837936401371</c:v>
                </c:pt>
                <c:pt idx="1">
                  <c:v>891.19601249694836</c:v>
                </c:pt>
                <c:pt idx="2">
                  <c:v>7012.5026702880905</c:v>
                </c:pt>
                <c:pt idx="3">
                  <c:v>19399.470806121823</c:v>
                </c:pt>
                <c:pt idx="4">
                  <c:v>7253.3292770385751</c:v>
                </c:pt>
                <c:pt idx="5">
                  <c:v>96955.595493316621</c:v>
                </c:pt>
                <c:pt idx="6">
                  <c:v>86430.967092514038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4F-41D6-A512-0FC19CD0BBB7}"/>
            </c:ext>
          </c:extLst>
        </c:ser>
        <c:ser>
          <c:idx val="2"/>
          <c:order val="2"/>
          <c:tx>
            <c:v>err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Foglio2!$B$20:$B$26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Foglio2!$K$20:$K$26</c:f>
              <c:numCache>
                <c:formatCode>General</c:formatCode>
                <c:ptCount val="7"/>
                <c:pt idx="0">
                  <c:v>7.2985734767509496E-7</c:v>
                </c:pt>
                <c:pt idx="1">
                  <c:v>2.7905845826963299E-16</c:v>
                </c:pt>
                <c:pt idx="2">
                  <c:v>1.3026412782843E-13</c:v>
                </c:pt>
                <c:pt idx="3">
                  <c:v>1.27750318052995E-12</c:v>
                </c:pt>
                <c:pt idx="4">
                  <c:v>2.3078895379913298E-12</c:v>
                </c:pt>
                <c:pt idx="5">
                  <c:v>1.7218014336550301E-11</c:v>
                </c:pt>
                <c:pt idx="6">
                  <c:v>1.2908723645494E-12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4F-41D6-A512-0FC19CD0BB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823119"/>
        <c:axId val="480820703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name</c:v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Foglio2!$B$20:$B$26</c15:sqref>
                        </c15:formulaRef>
                      </c:ext>
                    </c:extLst>
                    <c:strCache>
                      <c:ptCount val="7"/>
                      <c:pt idx="0">
                        <c:v>ex15.mtx</c:v>
                      </c:pt>
                      <c:pt idx="1">
                        <c:v>shallow_water1.mtx</c:v>
                      </c:pt>
                      <c:pt idx="2">
                        <c:v>cfd1.mtx</c:v>
                      </c:pt>
                      <c:pt idx="3">
                        <c:v>cfd2.mtx</c:v>
                      </c:pt>
                      <c:pt idx="4">
                        <c:v>parabolic_fem.mtx</c:v>
                      </c:pt>
                      <c:pt idx="5">
                        <c:v>apache2.mtx</c:v>
                      </c:pt>
                      <c:pt idx="6">
                        <c:v>G3_circuit.mtx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Foglio2!$B$20:$B$26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714F-41D6-A512-0FC19CD0BBB7}"/>
                  </c:ext>
                </c:extLst>
              </c15:ser>
            </c15:filteredLineSeries>
          </c:ext>
        </c:extLst>
      </c:lineChart>
      <c:catAx>
        <c:axId val="6088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80820703"/>
        <c:crosses val="autoZero"/>
        <c:auto val="1"/>
        <c:lblAlgn val="ctr"/>
        <c:lblOffset val="100"/>
        <c:noMultiLvlLbl val="0"/>
      </c:catAx>
      <c:valAx>
        <c:axId val="48082070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088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Python - Windows</a:t>
            </a:r>
          </a:p>
        </c:rich>
      </c:tx>
      <c:layout>
        <c:manualLayout>
          <c:xMode val="edge"/>
          <c:yMode val="edge"/>
          <c:x val="0.35982633420822391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chol_size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Foglio2!$B$13:$B$19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Foglio2!$I$13:$I$19</c:f>
              <c:numCache>
                <c:formatCode>General</c:formatCode>
                <c:ptCount val="7"/>
                <c:pt idx="0">
                  <c:v>3445756</c:v>
                </c:pt>
                <c:pt idx="1">
                  <c:v>39794652</c:v>
                </c:pt>
                <c:pt idx="2">
                  <c:v>467774008</c:v>
                </c:pt>
                <c:pt idx="3">
                  <c:v>921304536</c:v>
                </c:pt>
                <c:pt idx="4">
                  <c:v>505652608</c:v>
                </c:pt>
                <c:pt idx="5">
                  <c:v>2304463756</c:v>
                </c:pt>
                <c:pt idx="6">
                  <c:v>2556914712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1F-49C1-8E7B-147F715858C3}"/>
            </c:ext>
          </c:extLst>
        </c:ser>
        <c:ser>
          <c:idx val="1"/>
          <c:order val="1"/>
          <c:tx>
            <c:v>total_time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Foglio2!$B$13:$B$19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Foglio2!$L$13:$L$19</c:f>
              <c:numCache>
                <c:formatCode>General</c:formatCode>
                <c:ptCount val="7"/>
                <c:pt idx="0">
                  <c:v>31.35</c:v>
                </c:pt>
                <c:pt idx="1">
                  <c:v>1656.25</c:v>
                </c:pt>
                <c:pt idx="2">
                  <c:v>81171.875</c:v>
                </c:pt>
                <c:pt idx="3">
                  <c:v>247296.875</c:v>
                </c:pt>
                <c:pt idx="4">
                  <c:v>32718.75</c:v>
                </c:pt>
                <c:pt idx="5">
                  <c:v>512359.375</c:v>
                </c:pt>
                <c:pt idx="6">
                  <c:v>546312.5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1F-49C1-8E7B-147F715858C3}"/>
            </c:ext>
          </c:extLst>
        </c:ser>
        <c:ser>
          <c:idx val="2"/>
          <c:order val="2"/>
          <c:tx>
            <c:v>err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Foglio2!$B$13:$B$19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Foglio2!$K$13:$K$19</c:f>
              <c:numCache>
                <c:formatCode>General</c:formatCode>
                <c:ptCount val="7"/>
                <c:pt idx="0">
                  <c:v>7.4667418258630438E-7</c:v>
                </c:pt>
                <c:pt idx="1">
                  <c:v>2.3236586965543559E-16</c:v>
                </c:pt>
                <c:pt idx="2">
                  <c:v>1.0231649104184821E-13</c:v>
                </c:pt>
                <c:pt idx="3">
                  <c:v>6.8706089987178975E-13</c:v>
                </c:pt>
                <c:pt idx="4">
                  <c:v>9.5191634474851015E-13</c:v>
                </c:pt>
                <c:pt idx="5">
                  <c:v>4.5154492128590896E-11</c:v>
                </c:pt>
                <c:pt idx="6">
                  <c:v>3.8515524773529713E-12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1F-49C1-8E7B-147F71585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4217071"/>
        <c:axId val="560843855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name</c:v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Foglio2!$B$13:$B$19</c15:sqref>
                        </c15:formulaRef>
                      </c:ext>
                    </c:extLst>
                    <c:strCache>
                      <c:ptCount val="7"/>
                      <c:pt idx="0">
                        <c:v>ex15.mtx</c:v>
                      </c:pt>
                      <c:pt idx="1">
                        <c:v>shallow_water1.mtx</c:v>
                      </c:pt>
                      <c:pt idx="2">
                        <c:v>cfd1.mtx</c:v>
                      </c:pt>
                      <c:pt idx="3">
                        <c:v>cfd2.mtx</c:v>
                      </c:pt>
                      <c:pt idx="4">
                        <c:v>parabolic_fem.mtx</c:v>
                      </c:pt>
                      <c:pt idx="5">
                        <c:v>apache2.mtx</c:v>
                      </c:pt>
                      <c:pt idx="6">
                        <c:v>G3_circuit.mtx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Foglio2!$B$13:$B$19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021F-49C1-8E7B-147F715858C3}"/>
                  </c:ext>
                </c:extLst>
              </c15:ser>
            </c15:filteredLineSeries>
          </c:ext>
        </c:extLst>
      </c:lineChart>
      <c:catAx>
        <c:axId val="8042170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0843855"/>
        <c:crosses val="autoZero"/>
        <c:auto val="1"/>
        <c:lblAlgn val="ctr"/>
        <c:lblOffset val="100"/>
        <c:noMultiLvlLbl val="0"/>
      </c:catAx>
      <c:valAx>
        <c:axId val="56084385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0421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Python - Linux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chol_size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Foglio2!$B$13:$B$19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Foglio2!$I$13:$I$19</c:f>
              <c:numCache>
                <c:formatCode>General</c:formatCode>
                <c:ptCount val="7"/>
                <c:pt idx="0">
                  <c:v>3445756</c:v>
                </c:pt>
                <c:pt idx="1">
                  <c:v>39794652</c:v>
                </c:pt>
                <c:pt idx="2">
                  <c:v>241522768</c:v>
                </c:pt>
                <c:pt idx="3">
                  <c:v>455155020</c:v>
                </c:pt>
                <c:pt idx="4">
                  <c:v>505652608</c:v>
                </c:pt>
                <c:pt idx="5">
                  <c:v>1694291848</c:v>
                </c:pt>
                <c:pt idx="6">
                  <c:v>1323715140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F5-4E2C-A729-A68C7EC5DEB7}"/>
            </c:ext>
          </c:extLst>
        </c:ser>
        <c:ser>
          <c:idx val="1"/>
          <c:order val="1"/>
          <c:tx>
            <c:v>total_time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Foglio2!$B$13:$B$19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Foglio2!$L$13:$L$19</c:f>
              <c:numCache>
                <c:formatCode>General</c:formatCode>
                <c:ptCount val="7"/>
                <c:pt idx="0">
                  <c:v>48.609730000009677</c:v>
                </c:pt>
                <c:pt idx="1">
                  <c:v>1369.4284959999834</c:v>
                </c:pt>
                <c:pt idx="2">
                  <c:v>8423.8557530000253</c:v>
                </c:pt>
                <c:pt idx="3">
                  <c:v>18479.108238999983</c:v>
                </c:pt>
                <c:pt idx="4">
                  <c:v>14360.728626</c:v>
                </c:pt>
                <c:pt idx="5">
                  <c:v>94872.020334000001</c:v>
                </c:pt>
                <c:pt idx="6">
                  <c:v>52252.882108999998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F5-4E2C-A729-A68C7EC5DEB7}"/>
            </c:ext>
          </c:extLst>
        </c:ser>
        <c:ser>
          <c:idx val="2"/>
          <c:order val="2"/>
          <c:tx>
            <c:v>err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Foglio2!$B$13:$B$19</c:f>
              <c:strCache>
                <c:ptCount val="7"/>
                <c:pt idx="0">
                  <c:v>ex15.mtx</c:v>
                </c:pt>
                <c:pt idx="1">
                  <c:v>shallow_water1.mtx</c:v>
                </c:pt>
                <c:pt idx="2">
                  <c:v>cfd1.mtx</c:v>
                </c:pt>
                <c:pt idx="3">
                  <c:v>cfd2.mtx</c:v>
                </c:pt>
                <c:pt idx="4">
                  <c:v>parabolic_fem.mtx</c:v>
                </c:pt>
                <c:pt idx="5">
                  <c:v>apache2.mtx</c:v>
                </c:pt>
                <c:pt idx="6">
                  <c:v>G3_circuit.mtx</c:v>
                </c:pt>
              </c:strCache>
            </c:strRef>
          </c:cat>
          <c:val>
            <c:numRef>
              <c:f>Foglio2!$K$13:$K$19</c:f>
              <c:numCache>
                <c:formatCode>General</c:formatCode>
                <c:ptCount val="7"/>
                <c:pt idx="0">
                  <c:v>6.3730398920252567E-7</c:v>
                </c:pt>
                <c:pt idx="1">
                  <c:v>2.4191432592763325E-16</c:v>
                </c:pt>
                <c:pt idx="2">
                  <c:v>2.4936662481657558E-14</c:v>
                </c:pt>
                <c:pt idx="3">
                  <c:v>3.79734620529076E-13</c:v>
                </c:pt>
                <c:pt idx="4">
                  <c:v>1.2186342978855653E-12</c:v>
                </c:pt>
                <c:pt idx="5">
                  <c:v>2.6439542358305498E-11</c:v>
                </c:pt>
                <c:pt idx="6">
                  <c:v>2.7419663599645289E-12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F5-4E2C-A729-A68C7EC5D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2502015"/>
        <c:axId val="560810991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v>name</c:v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Foglio2!$B$13:$B$19</c15:sqref>
                        </c15:formulaRef>
                      </c:ext>
                    </c:extLst>
                    <c:strCache>
                      <c:ptCount val="7"/>
                      <c:pt idx="0">
                        <c:v>ex15.mtx</c:v>
                      </c:pt>
                      <c:pt idx="1">
                        <c:v>shallow_water1.mtx</c:v>
                      </c:pt>
                      <c:pt idx="2">
                        <c:v>cfd1.mtx</c:v>
                      </c:pt>
                      <c:pt idx="3">
                        <c:v>cfd2.mtx</c:v>
                      </c:pt>
                      <c:pt idx="4">
                        <c:v>parabolic_fem.mtx</c:v>
                      </c:pt>
                      <c:pt idx="5">
                        <c:v>apache2.mtx</c:v>
                      </c:pt>
                      <c:pt idx="6">
                        <c:v>G3_circuit.mtx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Foglio2!$B$13:$B$19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33F5-4E2C-A729-A68C7EC5DEB7}"/>
                  </c:ext>
                </c:extLst>
              </c15:ser>
            </c15:filteredLineSeries>
          </c:ext>
        </c:extLst>
      </c:lineChart>
      <c:catAx>
        <c:axId val="572502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0810991"/>
        <c:crosses val="autoZero"/>
        <c:auto val="1"/>
        <c:lblAlgn val="ctr"/>
        <c:lblOffset val="100"/>
        <c:noMultiLvlLbl val="0"/>
      </c:catAx>
      <c:valAx>
        <c:axId val="56081099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2502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C097E2-C1A8-45B5-8DD2-EA6696F7EE1C}" type="datetime1">
              <a:rPr lang="it-IT" smtClean="0"/>
              <a:t>26/05/2020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C49DA-EF53-46E1-8D2F-E5AD170D68F7}" type="datetime1">
              <a:rPr lang="it-IT" smtClean="0"/>
              <a:pPr/>
              <a:t>26/05/2020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974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677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523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770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867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11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E4973A7A-4209-43E9-99B3-6B59C9756F91}" type="datetime1">
              <a:rPr lang="it-IT" smtClean="0"/>
              <a:t>26/05/2020</a:t>
            </a:fld>
            <a:endParaRPr lang="it-IT" dirty="0"/>
          </a:p>
        </p:txBody>
      </p:sp>
      <p:sp>
        <p:nvSpPr>
          <p:cNvPr id="12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8B0084-E10E-4817-BDAE-932E8737945B}" type="datetime1">
              <a:rPr lang="it-IT" smtClean="0"/>
              <a:t>26/05/2020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>
            <a:lvl1pPr>
              <a:defRPr/>
            </a:lvl1pPr>
          </a:lstStyle>
          <a:p>
            <a:fld id="{2D37122F-874F-48B2-ACE2-0E33110ED286}" type="datetime1">
              <a:rPr lang="it-IT" smtClean="0"/>
              <a:pPr/>
              <a:t>26/05/2020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AF0824-C3FA-4EB7-BB72-C75DA1716884}" type="datetime1">
              <a:rPr lang="it-IT" smtClean="0"/>
              <a:t>26/05/2020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E0464D3B-8E25-4DB1-84E0-219829AEE0E1}" type="datetime1">
              <a:rPr lang="it-IT" smtClean="0"/>
              <a:t>26/05/2020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E296F-8CE9-430C-9F53-13A1C8C5EC41}" type="datetime1">
              <a:rPr lang="it-IT" smtClean="0"/>
              <a:t>26/05/2020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99F434-6DF7-466A-AAC9-9DD2C29A434C}" type="datetime1">
              <a:rPr lang="it-IT" smtClean="0"/>
              <a:t>26/05/2020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652D-F48B-4BAB-8291-7C3A3D6531D8}" type="datetime1">
              <a:rPr lang="it-IT" smtClean="0"/>
              <a:t>26/05/2020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91292-BC42-4503-BCF0-54DC7A09D527}" type="datetime1">
              <a:rPr lang="it-IT" smtClean="0"/>
              <a:t>26/05/2020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9007C-71C1-45B6-9C08-D6C2086C0629}" type="datetime1">
              <a:rPr lang="it-IT" smtClean="0"/>
              <a:t>26/05/2020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04D06-2BD0-44B1-AD13-FD755D153433}" type="datetime1">
              <a:rPr lang="it-IT" smtClean="0"/>
              <a:t>26/05/2020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  <a:p>
            <a:pPr lvl="5" rtl="0"/>
            <a:r>
              <a:rPr lang="it-IT" noProof="0" dirty="0"/>
              <a:t>Sesto</a:t>
            </a:r>
          </a:p>
          <a:p>
            <a:pPr lvl="6" rtl="0"/>
            <a:r>
              <a:rPr lang="it-IT" noProof="0" dirty="0"/>
              <a:t>Settimo</a:t>
            </a:r>
          </a:p>
          <a:p>
            <a:pPr lvl="7" rtl="0"/>
            <a:r>
              <a:rPr lang="it-IT" noProof="0" dirty="0"/>
              <a:t>Ottavo</a:t>
            </a:r>
          </a:p>
          <a:p>
            <a:pPr lvl="8" rtl="0"/>
            <a:r>
              <a:rPr lang="it-IT" noProof="0" dirty="0"/>
              <a:t>Nono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50F62044-751B-41C8-9D85-1AB1BCC2C196}" type="datetime1">
              <a:rPr lang="it-IT" smtClean="0"/>
              <a:pPr/>
              <a:t>26/05/2020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okamiRvS/cholesky-comput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045890" y="1797729"/>
            <a:ext cx="8500062" cy="2387600"/>
          </a:xfrm>
        </p:spPr>
        <p:txBody>
          <a:bodyPr rtlCol="0"/>
          <a:lstStyle/>
          <a:p>
            <a:r>
              <a:rPr lang="it-IT" dirty="0"/>
              <a:t>Progetto 1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045890" y="4541670"/>
            <a:ext cx="8500062" cy="865321"/>
          </a:xfrm>
        </p:spPr>
        <p:txBody>
          <a:bodyPr rtlCol="0"/>
          <a:lstStyle/>
          <a:p>
            <a:r>
              <a:rPr lang="it-IT" dirty="0"/>
              <a:t>Algebra lineare numerica</a:t>
            </a:r>
          </a:p>
          <a:p>
            <a:r>
              <a:rPr lang="it-IT" dirty="0"/>
              <a:t>Sistemi lineari con matrici sparse simmetriche e deﬁnite positive</a:t>
            </a:r>
          </a:p>
          <a:p>
            <a:pPr rtl="0"/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A64066-3679-4938-AECF-393DDA4E7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440" y="19691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049" name="Immagine 1" descr="bicocca (1)">
            <a:extLst>
              <a:ext uri="{FF2B5EF4-FFF2-40B4-BE49-F238E27FC236}">
                <a16:creationId xmlns:a16="http://schemas.microsoft.com/office/drawing/2014/main" id="{7245C86E-C073-46C9-80B3-5A82088A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133" y="1569129"/>
            <a:ext cx="1225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94CE094-DFE9-46D0-9666-854BEBDAD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512" y="21446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bmk="_Hlk287340255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Università degli Studi di Milano-Bicocca</a:t>
            </a:r>
            <a:endParaRPr kumimoji="0" lang="it-IT" altLang="it-IT" sz="800" b="0" i="0" u="none" strike="noStrike" cap="none" normalizeH="0" baseline="0" dirty="0" bmk="_Hlk287340255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 bmk="_Hlk287340255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Dipartimento di Informatica, Sistemistica e Comunicazione</a:t>
            </a:r>
            <a:endParaRPr kumimoji="0" lang="it-IT" altLang="it-IT" sz="800" b="0" i="0" u="none" strike="noStrike" cap="none" normalizeH="0" baseline="0" dirty="0" bmk="_Hlk287340255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 bmk="_Hlk287340255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Corso di Laurea Magistrale in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Informatica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C0A807-A4A2-4F2A-AC57-EEA7CA9832AE}"/>
              </a:ext>
            </a:extLst>
          </p:cNvPr>
          <p:cNvSpPr txBox="1"/>
          <p:nvPr/>
        </p:nvSpPr>
        <p:spPr>
          <a:xfrm>
            <a:off x="9568874" y="2985000"/>
            <a:ext cx="3112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Alberici Federico 808058</a:t>
            </a:r>
          </a:p>
          <a:p>
            <a:r>
              <a:rPr lang="it-IT" dirty="0"/>
              <a:t>Bettini Ivo Junior 806878</a:t>
            </a:r>
          </a:p>
          <a:p>
            <a:r>
              <a:rPr lang="it-IT"/>
              <a:t>Cocca Umberto 807191</a:t>
            </a:r>
            <a:endParaRPr lang="it-IT" dirty="0"/>
          </a:p>
          <a:p>
            <a:r>
              <a:rPr lang="it-IT" dirty="0"/>
              <a:t>Traversa Silvia 816435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7F2954CD-67E1-471B-A233-2CA64774A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743337"/>
              </p:ext>
            </p:extLst>
          </p:nvPr>
        </p:nvGraphicFramePr>
        <p:xfrm>
          <a:off x="6409005" y="415290"/>
          <a:ext cx="5029200" cy="3013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BABCCA39-B6EA-4ED7-B733-0A43B28108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061527"/>
              </p:ext>
            </p:extLst>
          </p:nvPr>
        </p:nvGraphicFramePr>
        <p:xfrm>
          <a:off x="753795" y="3103539"/>
          <a:ext cx="4983480" cy="3112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ttangolo 7">
            <a:extLst>
              <a:ext uri="{FF2B5EF4-FFF2-40B4-BE49-F238E27FC236}">
                <a16:creationId xmlns:a16="http://schemas.microsoft.com/office/drawing/2014/main" id="{38F368FB-9F5D-4C9A-A704-53480C1A9261}"/>
              </a:ext>
            </a:extLst>
          </p:cNvPr>
          <p:cNvSpPr/>
          <p:nvPr/>
        </p:nvSpPr>
        <p:spPr>
          <a:xfrm>
            <a:off x="1217443" y="1460480"/>
            <a:ext cx="4726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Al crescere della dimensione delle matrici aumenta la memoria occupata e il tempo di risoluzione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3BAB624-8682-4A59-A0D6-DA67943F7542}"/>
              </a:ext>
            </a:extLst>
          </p:cNvPr>
          <p:cNvSpPr/>
          <p:nvPr/>
        </p:nvSpPr>
        <p:spPr>
          <a:xfrm>
            <a:off x="6688599" y="4214335"/>
            <a:ext cx="44700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L’errore relativo ha un massimo con la matrice </a:t>
            </a:r>
            <a:r>
              <a:rPr lang="it-IT" dirty="0" err="1"/>
              <a:t>piu`</a:t>
            </a:r>
            <a:r>
              <a:rPr lang="it-IT" dirty="0"/>
              <a:t> piccola (ex15), raggiunge poi un minimo con la matrice </a:t>
            </a:r>
            <a:r>
              <a:rPr lang="it-IT" dirty="0" err="1"/>
              <a:t>shallow</a:t>
            </a:r>
            <a:r>
              <a:rPr lang="it-IT" dirty="0"/>
              <a:t> water1 ed </a:t>
            </a:r>
            <a:r>
              <a:rPr lang="it-IT" dirty="0" err="1"/>
              <a:t>inﬁne</a:t>
            </a:r>
            <a:r>
              <a:rPr lang="it-IT" dirty="0"/>
              <a:t> tende lievemente a crescere con l’aumentare della dimensione della matrice, con una </a:t>
            </a:r>
            <a:r>
              <a:rPr lang="it-IT" dirty="0" err="1"/>
              <a:t>ﬂessione</a:t>
            </a:r>
            <a:r>
              <a:rPr lang="it-IT" dirty="0"/>
              <a:t> </a:t>
            </a:r>
            <a:r>
              <a:rPr lang="it-IT" dirty="0" err="1"/>
              <a:t>ﬁnale</a:t>
            </a:r>
            <a:r>
              <a:rPr lang="it-IT" dirty="0"/>
              <a:t> per la matrice G3 </a:t>
            </a:r>
            <a:r>
              <a:rPr lang="it-IT" dirty="0" err="1"/>
              <a:t>circuit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297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CB0F9-5D3B-4C9A-9A3A-79BF2CB4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A518D-5CFB-4587-A611-63A169B3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190749"/>
            <a:ext cx="9628632" cy="420090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B801CBD-3366-4DB0-8890-03CA440B5AAB}"/>
              </a:ext>
            </a:extLst>
          </p:cNvPr>
          <p:cNvSpPr/>
          <p:nvPr/>
        </p:nvSpPr>
        <p:spPr>
          <a:xfrm>
            <a:off x="1280160" y="258700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Come prima cosa `e risultato evidente che per eseguire tutte le matrici proposte `e necessario disporre di computer molto potenti, indipendentemente dal sistema operativo: non `e stato possibile infatti eseguire i codici con le matrici Flan 1565 e StocF-1465, rispettivamente di dimensioni 1.564.794 x 1.564.794 e 1.465.137 x 1.465.137.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Per quanto concerne la facilità d’uso Python `e stato il linguaggio che ha causato </a:t>
            </a:r>
            <a:r>
              <a:rPr lang="it-IT" dirty="0" err="1"/>
              <a:t>piu`</a:t>
            </a:r>
            <a:r>
              <a:rPr lang="it-IT" dirty="0"/>
              <a:t> </a:t>
            </a:r>
            <a:r>
              <a:rPr lang="it-IT" dirty="0" err="1"/>
              <a:t>diﬃcoltà</a:t>
            </a:r>
            <a:r>
              <a:rPr lang="it-IT" dirty="0"/>
              <a:t> nell’installazione, </a:t>
            </a:r>
            <a:r>
              <a:rPr lang="it-IT" dirty="0" err="1"/>
              <a:t>sopratutto</a:t>
            </a:r>
            <a:r>
              <a:rPr lang="it-IT" dirty="0"/>
              <a:t> su sistema operativo Windows, a causa anche dalla poca documentazione reperibile, anche se nella scrittura del codice non si incontrano particolari </a:t>
            </a:r>
            <a:r>
              <a:rPr lang="it-IT" dirty="0" err="1"/>
              <a:t>diﬃcoltà</a:t>
            </a:r>
            <a:r>
              <a:rPr lang="it-IT" dirty="0"/>
              <a:t>. In C++ `e stata utilizzata la libreria </a:t>
            </a:r>
            <a:r>
              <a:rPr lang="it-IT" dirty="0" err="1"/>
              <a:t>Eigen</a:t>
            </a:r>
            <a:r>
              <a:rPr lang="it-IT" dirty="0"/>
              <a:t>, la quale `e molto ben documentata e semplice da importare ed utilizzare nel proprio programma. I codici in MATLAB ed R sono i più immediati da scrivere, </a:t>
            </a:r>
            <a:r>
              <a:rPr lang="it-IT" dirty="0" err="1"/>
              <a:t>poichè</a:t>
            </a:r>
            <a:r>
              <a:rPr lang="it-IT" dirty="0"/>
              <a:t> nel primo caso non `e necessario </a:t>
            </a:r>
            <a:r>
              <a:rPr lang="it-IT" dirty="0" err="1"/>
              <a:t>eﬀettuare</a:t>
            </a:r>
            <a:r>
              <a:rPr lang="it-IT" dirty="0"/>
              <a:t> alcuna ricerca di librerie esterne, mentre nel caso di R si ha una documentazione ricca che permette di sfruttare al meglio le librerie disponibili.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91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Per ognuna delle matrici occorre determinare:</a:t>
            </a:r>
          </a:p>
          <a:p>
            <a:pPr lvl="0"/>
            <a:r>
              <a:rPr lang="it-IT" dirty="0"/>
              <a:t>il tempo necessario per calcolare la soluzione x del sistema </a:t>
            </a:r>
            <a:r>
              <a:rPr lang="it-IT" dirty="0" err="1"/>
              <a:t>Ax</a:t>
            </a:r>
            <a:r>
              <a:rPr lang="it-IT" dirty="0"/>
              <a:t>=b;</a:t>
            </a:r>
          </a:p>
          <a:p>
            <a:pPr lvl="0"/>
            <a:r>
              <a:rPr lang="it-IT" dirty="0"/>
              <a:t>l’errore relativo tra la soluzione calcolata x e la soluzione esatta </a:t>
            </a:r>
            <a:r>
              <a:rPr lang="it-IT" dirty="0" err="1"/>
              <a:t>xe</a:t>
            </a:r>
            <a:r>
              <a:rPr lang="it-IT" dirty="0"/>
              <a:t>, calcolata come soluzione del sistema </a:t>
            </a:r>
            <a:r>
              <a:rPr lang="it-IT" dirty="0" err="1"/>
              <a:t>Axe</a:t>
            </a:r>
            <a:r>
              <a:rPr lang="it-IT" dirty="0"/>
              <a:t>=B;</a:t>
            </a:r>
          </a:p>
          <a:p>
            <a:r>
              <a:rPr lang="it-IT" dirty="0"/>
              <a:t>la memoria necessaria per risolvere il sistema, ovvero grosso modo l’aumento della dimensione del programma in memoria da subito dopo aver letto la matrice a dopo aver risolto il sistema.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È possibile trovare il listato dei codici alla seguente repository:</a:t>
            </a:r>
          </a:p>
          <a:p>
            <a:pPr marL="0" indent="0">
              <a:buNone/>
            </a:pPr>
            <a:r>
              <a:rPr lang="it-IT" dirty="0"/>
              <a:t> </a:t>
            </a:r>
            <a:r>
              <a:rPr lang="it-IT" u="sng" dirty="0">
                <a:hlinkClick r:id="rId3"/>
              </a:rPr>
              <a:t>https://gitlab.com/okamiRvS/cholesky-computing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MATLAB</a:t>
            </a: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Nella scrittura del codice, per prima cosa abbiamo importato le diverse matrici attraverso la funzione </a:t>
            </a:r>
            <a:r>
              <a:rPr lang="it-IT" i="1" dirty="0" err="1"/>
              <a:t>mmread</a:t>
            </a:r>
            <a:r>
              <a:rPr lang="it-IT" dirty="0"/>
              <a:t> nel formato </a:t>
            </a:r>
            <a:r>
              <a:rPr lang="it-IT" i="1" dirty="0"/>
              <a:t>.</a:t>
            </a:r>
            <a:r>
              <a:rPr lang="it-IT" i="1" dirty="0" err="1"/>
              <a:t>mtx</a:t>
            </a:r>
            <a:r>
              <a:rPr lang="it-IT" dirty="0"/>
              <a:t> in modo da mantenere linearità con gli altri linguaggi.</a:t>
            </a:r>
          </a:p>
          <a:p>
            <a:r>
              <a:rPr lang="it-IT" dirty="0"/>
              <a:t>Una volta eseguita la funzione </a:t>
            </a:r>
            <a:r>
              <a:rPr lang="it-IT" i="1" dirty="0" err="1"/>
              <a:t>chol</a:t>
            </a:r>
            <a:r>
              <a:rPr lang="it-IT" dirty="0"/>
              <a:t>, abbiamo calcolato la soluzione finale </a:t>
            </a:r>
            <a:r>
              <a:rPr lang="it-IT" i="1" dirty="0"/>
              <a:t>x</a:t>
            </a:r>
            <a:r>
              <a:rPr lang="it-IT" dirty="0"/>
              <a:t>, grazie alla quale abbiamo potuto calcolare il tempo di risoluzione, l’errore relativo e la memoria occupata dal calcolo.</a:t>
            </a:r>
          </a:p>
          <a:p>
            <a:r>
              <a:rPr lang="it-IT" dirty="0"/>
              <a:t>Abbiamo inserito anche un </a:t>
            </a:r>
            <a:r>
              <a:rPr lang="it-IT" i="1" dirty="0"/>
              <a:t>catch </a:t>
            </a:r>
            <a:r>
              <a:rPr lang="it-IT" i="1" dirty="0" err="1"/>
              <a:t>exception</a:t>
            </a:r>
            <a:r>
              <a:rPr lang="it-IT" dirty="0"/>
              <a:t> in modo da ottenere un commento quando si verifica un problema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809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068E2-2707-4553-9A24-F1D672ED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C++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967DC1-98FF-477C-8ABD-D5446D0F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Libreria scelta: </a:t>
            </a:r>
            <a:r>
              <a:rPr lang="it-IT" dirty="0" err="1"/>
              <a:t>Eigen</a:t>
            </a:r>
            <a:r>
              <a:rPr lang="it-IT" dirty="0"/>
              <a:t>.</a:t>
            </a:r>
          </a:p>
          <a:p>
            <a:r>
              <a:rPr lang="it-IT" dirty="0"/>
              <a:t>I passi dell’analisi seguono lo schema utilizzato per MATLAB, con alcune complicazioni riguardo: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Caricamento a memoria della matrice: scrittura di un metodo ad-hoc per matrici Matrix Market.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Spazio in memoria utilizzato: calcolo empirico sfruttando la struttura CSC/CSR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Risultati peggiori in termini di tempo di calcolo della decomposizione </a:t>
            </a:r>
            <a:r>
              <a:rPr lang="it-IT" dirty="0" err="1"/>
              <a:t>Cholesky</a:t>
            </a:r>
            <a:r>
              <a:rPr lang="it-IT" dirty="0"/>
              <a:t>, causato dalla natura single-core di </a:t>
            </a:r>
            <a:r>
              <a:rPr lang="it-IT" dirty="0" err="1"/>
              <a:t>Eigen</a:t>
            </a:r>
            <a:r>
              <a:rPr lang="it-IT" dirty="0"/>
              <a:t>. I tempi sarebbero migliorabili utilizzando il modulo per il supporto a </a:t>
            </a:r>
            <a:r>
              <a:rPr lang="it-IT" dirty="0" err="1"/>
              <a:t>PaStiX</a:t>
            </a:r>
            <a:r>
              <a:rPr lang="it-IT" dirty="0"/>
              <a:t> o </a:t>
            </a:r>
            <a:r>
              <a:rPr lang="it-IT" dirty="0" err="1"/>
              <a:t>ParadisoMKT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507" y="4493710"/>
            <a:ext cx="8013941" cy="21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7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DF71D-57B9-4A00-AA96-0E4B03DF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AC427F-94AF-4000-8229-C996759D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Abbiamo deciso di ricorrere alla libreria </a:t>
            </a:r>
            <a:r>
              <a:rPr lang="it-IT" i="1" dirty="0"/>
              <a:t>spam,</a:t>
            </a:r>
            <a:r>
              <a:rPr lang="it-IT" dirty="0"/>
              <a:t> implementa la funzione che permette di effettuare la decomposizione di</a:t>
            </a:r>
            <a:r>
              <a:rPr lang="it-IT" i="1" dirty="0"/>
              <a:t> </a:t>
            </a:r>
            <a:r>
              <a:rPr lang="it-IT" i="1" dirty="0" err="1"/>
              <a:t>Choleksy</a:t>
            </a:r>
            <a:r>
              <a:rPr lang="it-IT" dirty="0"/>
              <a:t>.</a:t>
            </a:r>
          </a:p>
          <a:p>
            <a:r>
              <a:rPr lang="it-IT" dirty="0"/>
              <a:t>Importiamo la matrice con la funzione </a:t>
            </a:r>
            <a:r>
              <a:rPr lang="it-IT" i="1" dirty="0"/>
              <a:t>read.MM</a:t>
            </a:r>
            <a:r>
              <a:rPr lang="it-IT" dirty="0"/>
              <a:t>, che ci permette di salvarla in formato sparso.</a:t>
            </a:r>
          </a:p>
          <a:p>
            <a:r>
              <a:rPr lang="it-IT" dirty="0"/>
              <a:t>Grazie al comando </a:t>
            </a:r>
            <a:r>
              <a:rPr lang="it-IT" i="1" dirty="0" err="1"/>
              <a:t>chol.spam</a:t>
            </a:r>
            <a:r>
              <a:rPr lang="it-IT" dirty="0"/>
              <a:t> effettuiamo la decomposizione di </a:t>
            </a:r>
            <a:r>
              <a:rPr lang="it-IT" dirty="0" err="1"/>
              <a:t>Cholesky</a:t>
            </a:r>
            <a:r>
              <a:rPr lang="it-IT" dirty="0"/>
              <a:t> sulla matrice in esame, la funzione riconosce da sola se la matrice passata è simmetrica e definita positiva.</a:t>
            </a:r>
          </a:p>
          <a:p>
            <a:r>
              <a:rPr lang="it-IT" dirty="0"/>
              <a:t>La libreria in uso implementa anche la funzione </a:t>
            </a:r>
            <a:r>
              <a:rPr lang="it-IT" i="1" dirty="0" err="1"/>
              <a:t>solve.spam</a:t>
            </a:r>
            <a:r>
              <a:rPr lang="it-IT" dirty="0"/>
              <a:t> che, dato in input il risultato della funzione </a:t>
            </a:r>
            <a:r>
              <a:rPr lang="it-IT" i="1" dirty="0" err="1"/>
              <a:t>chol.spam</a:t>
            </a:r>
            <a:r>
              <a:rPr lang="it-IT" dirty="0"/>
              <a:t>, calcola direttamente il risultato del sistema lineare.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27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F21337-584E-41A1-A5CF-CC9EE647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92F1BF-1722-45AB-B40E-A7CDF654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calcolo della decomposizione di </a:t>
            </a:r>
            <a:r>
              <a:rPr lang="it-IT" i="1" dirty="0" err="1"/>
              <a:t>Cholesky</a:t>
            </a:r>
            <a:r>
              <a:rPr lang="it-IT" dirty="0"/>
              <a:t> può essere eseguito con la libreria </a:t>
            </a:r>
            <a:r>
              <a:rPr lang="it-IT" i="1" dirty="0" err="1"/>
              <a:t>numpy</a:t>
            </a:r>
            <a:r>
              <a:rPr lang="it-IT" dirty="0"/>
              <a:t> e </a:t>
            </a:r>
            <a:r>
              <a:rPr lang="it-IT" i="1" dirty="0" err="1"/>
              <a:t>scipy</a:t>
            </a:r>
            <a:r>
              <a:rPr lang="it-IT" dirty="0"/>
              <a:t> per matrici dense e con  </a:t>
            </a:r>
            <a:r>
              <a:rPr lang="it-IT" i="1" dirty="0" err="1"/>
              <a:t>scikits.sparse</a:t>
            </a:r>
            <a:r>
              <a:rPr lang="it-IT" i="1" dirty="0"/>
              <a:t> </a:t>
            </a:r>
            <a:r>
              <a:rPr lang="it-IT" dirty="0"/>
              <a:t>per le matrici sparse.</a:t>
            </a:r>
          </a:p>
          <a:p>
            <a:r>
              <a:rPr lang="it-IT" dirty="0"/>
              <a:t>Seppur il pacchetto </a:t>
            </a:r>
            <a:r>
              <a:rPr lang="it-IT" i="1" dirty="0" err="1"/>
              <a:t>scikits.sparse</a:t>
            </a:r>
            <a:r>
              <a:rPr lang="it-IT" i="1" dirty="0"/>
              <a:t> </a:t>
            </a:r>
            <a:r>
              <a:rPr lang="it-IT" dirty="0"/>
              <a:t>a detta dei creatori è usabile sia in ambiente Windows che Linux, per l’installazione su Windows abbiamo dovuto compilare tramite </a:t>
            </a:r>
            <a:r>
              <a:rPr lang="it-IT" dirty="0" err="1"/>
              <a:t>cmake</a:t>
            </a:r>
            <a:r>
              <a:rPr lang="it-IT" dirty="0"/>
              <a:t> suite sparse una libreria C/C++ che opera sulle matrici sparse  </a:t>
            </a:r>
          </a:p>
          <a:p>
            <a:r>
              <a:rPr lang="it-IT" dirty="0"/>
              <a:t>Il calcolo è eseguito nel seguente modo, se A è una matrice sparsa, simmetrica e definita positiva, e  b è una matrice o vettore (sparso o denso) allora il codice seguente risolve l’equazione </a:t>
            </a:r>
            <a:r>
              <a:rPr lang="it-IT" dirty="0" err="1"/>
              <a:t>Ax</a:t>
            </a:r>
            <a:r>
              <a:rPr lang="it-IT" dirty="0"/>
              <a:t>=b.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775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91FF69-6843-4451-ACCE-95F6A04F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RISULTATI</a:t>
            </a:r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E1B57467-A165-4555-8472-643058D447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378587"/>
              </p:ext>
            </p:extLst>
          </p:nvPr>
        </p:nvGraphicFramePr>
        <p:xfrm>
          <a:off x="553330" y="2182545"/>
          <a:ext cx="4464147" cy="2612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0ED585DE-7C85-4673-964C-667EDB772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160194"/>
              </p:ext>
            </p:extLst>
          </p:nvPr>
        </p:nvGraphicFramePr>
        <p:xfrm>
          <a:off x="6781799" y="3488642"/>
          <a:ext cx="4856871" cy="2967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ttangolo 13">
            <a:extLst>
              <a:ext uri="{FF2B5EF4-FFF2-40B4-BE49-F238E27FC236}">
                <a16:creationId xmlns:a16="http://schemas.microsoft.com/office/drawing/2014/main" id="{28F95A1A-CBE8-41E7-82B2-537B2AD8CE94}"/>
              </a:ext>
            </a:extLst>
          </p:cNvPr>
          <p:cNvSpPr/>
          <p:nvPr/>
        </p:nvSpPr>
        <p:spPr>
          <a:xfrm>
            <a:off x="6494585" y="2228671"/>
            <a:ext cx="56974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In entrambi i casi al crescere della dimensione della matrice aumenta il tempo di esecuzione e la memoria da queste occupata e si ha un andamento simile per l’errore relativo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124896E-75CF-4FE4-B3A6-F68D4F606AE8}"/>
              </a:ext>
            </a:extLst>
          </p:cNvPr>
          <p:cNvSpPr/>
          <p:nvPr/>
        </p:nvSpPr>
        <p:spPr>
          <a:xfrm>
            <a:off x="551806" y="5350632"/>
            <a:ext cx="5542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Con MATLAB non `e stato possibile analizzare matrici di dimensioni superiori a cfd2, in quanto il programma ci ritorna un errore out of </a:t>
            </a:r>
            <a:r>
              <a:rPr lang="it-IT" dirty="0" err="1"/>
              <a:t>memory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43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6F4BEA2A-5C00-473E-8977-7C0D09A56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689263"/>
              </p:ext>
            </p:extLst>
          </p:nvPr>
        </p:nvGraphicFramePr>
        <p:xfrm>
          <a:off x="6737251" y="490318"/>
          <a:ext cx="5029200" cy="304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8F362C39-257E-476B-B76D-4AE447E8C9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022523"/>
              </p:ext>
            </p:extLst>
          </p:nvPr>
        </p:nvGraphicFramePr>
        <p:xfrm>
          <a:off x="425549" y="3105834"/>
          <a:ext cx="4937760" cy="321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C9965BB9-2EE4-4BA0-AB2E-C95320211CF7}"/>
              </a:ext>
            </a:extLst>
          </p:cNvPr>
          <p:cNvSpPr/>
          <p:nvPr/>
        </p:nvSpPr>
        <p:spPr>
          <a:xfrm>
            <a:off x="641251" y="1410343"/>
            <a:ext cx="5630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In Windows abbiamo una situazione abbastanza lineare per quanto riguarda la memoria occupata e il tempo, con una crescita dei due valori con l’aumentare della dimensione delle matrici.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1F29852-417C-42C4-AF01-34924DB0BF90}"/>
              </a:ext>
            </a:extLst>
          </p:cNvPr>
          <p:cNvSpPr/>
          <p:nvPr/>
        </p:nvSpPr>
        <p:spPr>
          <a:xfrm>
            <a:off x="6896684" y="4715559"/>
            <a:ext cx="4710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Lo stesso scenario `e possibile osservarlo nel </a:t>
            </a:r>
            <a:r>
              <a:rPr lang="it-IT" dirty="0" err="1"/>
              <a:t>graﬁco</a:t>
            </a:r>
            <a:r>
              <a:rPr lang="it-IT" dirty="0"/>
              <a:t> riferito al sistema operativo Linux.</a:t>
            </a:r>
          </a:p>
        </p:txBody>
      </p:sp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94F342B2-6719-479B-9B02-296224EAD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093414"/>
              </p:ext>
            </p:extLst>
          </p:nvPr>
        </p:nvGraphicFramePr>
        <p:xfrm>
          <a:off x="678180" y="415290"/>
          <a:ext cx="5417820" cy="3013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6AC7F6CE-3CD3-480E-8A10-DABFD891C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319785"/>
              </p:ext>
            </p:extLst>
          </p:nvPr>
        </p:nvGraphicFramePr>
        <p:xfrm>
          <a:off x="6397577" y="2974584"/>
          <a:ext cx="5234940" cy="3112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727ECB2F-D857-4F13-B9AD-D96FA179F5EF}"/>
              </a:ext>
            </a:extLst>
          </p:cNvPr>
          <p:cNvSpPr/>
          <p:nvPr/>
        </p:nvSpPr>
        <p:spPr>
          <a:xfrm>
            <a:off x="6682155" y="770646"/>
            <a:ext cx="4665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In entrambi i casi al crescere della matrice cresce il tempo necessario per calcolare la soluzione </a:t>
            </a:r>
            <a:r>
              <a:rPr lang="it-IT" dirty="0" err="1"/>
              <a:t>ﬁnale</a:t>
            </a:r>
            <a:r>
              <a:rPr lang="it-IT" dirty="0"/>
              <a:t> e la memoria occupata, tranne che per una lieve </a:t>
            </a:r>
            <a:r>
              <a:rPr lang="it-IT" dirty="0" err="1"/>
              <a:t>ﬂessione</a:t>
            </a:r>
            <a:r>
              <a:rPr lang="it-IT" dirty="0"/>
              <a:t> che si ottiene con la matrice </a:t>
            </a:r>
            <a:r>
              <a:rPr lang="it-IT" dirty="0" err="1"/>
              <a:t>parabolic</a:t>
            </a:r>
            <a:r>
              <a:rPr lang="it-IT" dirty="0"/>
              <a:t> fem.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E452CDB-B42F-4218-BC54-1BF37053167F}"/>
              </a:ext>
            </a:extLst>
          </p:cNvPr>
          <p:cNvSpPr/>
          <p:nvPr/>
        </p:nvSpPr>
        <p:spPr>
          <a:xfrm>
            <a:off x="678180" y="4144107"/>
            <a:ext cx="48199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/>
              <a:t>Per quanto riguarda gli errori relativi si parte in entrambe i casi con un errore relativamente alto per la matrice ex15, si ha poi un picco verso il basso con la matrice </a:t>
            </a:r>
            <a:r>
              <a:rPr lang="it-IT" dirty="0" err="1"/>
              <a:t>shallow</a:t>
            </a:r>
            <a:r>
              <a:rPr lang="it-IT" dirty="0"/>
              <a:t> water1 ), mentre procedendo con matrici </a:t>
            </a:r>
            <a:r>
              <a:rPr lang="it-IT" dirty="0" err="1"/>
              <a:t>piu`</a:t>
            </a:r>
            <a:r>
              <a:rPr lang="it-IT" dirty="0"/>
              <a:t> grandi aumenta lievemente l’errore, tranne nel caso di G3 </a:t>
            </a:r>
            <a:r>
              <a:rPr lang="it-IT" dirty="0" err="1"/>
              <a:t>circuit</a:t>
            </a:r>
            <a:r>
              <a:rPr lang="it-IT" dirty="0"/>
              <a:t> dove si ha una lieve </a:t>
            </a:r>
            <a:r>
              <a:rPr lang="it-IT" dirty="0" err="1"/>
              <a:t>ﬂessione</a:t>
            </a:r>
            <a:r>
              <a:rPr lang="it-IT" dirty="0"/>
              <a:t>.</a:t>
            </a:r>
          </a:p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28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rgomenti didattici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421_TF03462902_TF03462902.potx" id="{2385B358-5D9D-4FD7-94BA-ABC0ECE46E6E}" vid="{3CE3128E-0EEE-4170-A829-E60B55A826F8}"/>
    </a:ext>
  </a:extLst>
</a:theme>
</file>

<file path=ppt/theme/theme2.xml><?xml version="1.0" encoding="utf-8"?>
<a:theme xmlns:a="http://schemas.openxmlformats.org/drawingml/2006/main" name="Tema di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argomenti didattici, design con illustrazioni in stile lavagna (widescreen)</Template>
  <TotalTime>195</TotalTime>
  <Words>987</Words>
  <Application>Microsoft Office PowerPoint</Application>
  <PresentationFormat>Widescreen</PresentationFormat>
  <Paragraphs>67</Paragraphs>
  <Slides>11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Argomenti didattici 16x9</vt:lpstr>
      <vt:lpstr>Progetto 1</vt:lpstr>
      <vt:lpstr>INTRODUZIONE</vt:lpstr>
      <vt:lpstr>MATLAB</vt:lpstr>
      <vt:lpstr>C++</vt:lpstr>
      <vt:lpstr>R</vt:lpstr>
      <vt:lpstr>PYTHON</vt:lpstr>
      <vt:lpstr>ANALISI DEI RISULTATI</vt:lpstr>
      <vt:lpstr>Presentazione standard di PowerPoint</vt:lpstr>
      <vt:lpstr>Presentazione standard di PowerPoint</vt:lpstr>
      <vt:lpstr>Presentazione standard di PowerPoint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</dc:title>
  <dc:creator>i.bettini@campus.unimib.it</dc:creator>
  <cp:lastModifiedBy>i.bettini@campus.unimib.it</cp:lastModifiedBy>
  <cp:revision>22</cp:revision>
  <dcterms:created xsi:type="dcterms:W3CDTF">2020-05-11T14:07:23Z</dcterms:created>
  <dcterms:modified xsi:type="dcterms:W3CDTF">2020-05-26T13:50:38Z</dcterms:modified>
</cp:coreProperties>
</file>