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3"/>
  </p:notesMasterIdLst>
  <p:handoutMasterIdLst>
    <p:handoutMasterId r:id="rId14"/>
  </p:handoutMasterIdLst>
  <p:sldIdLst>
    <p:sldId id="258" r:id="rId2"/>
    <p:sldId id="260" r:id="rId3"/>
    <p:sldId id="270" r:id="rId4"/>
    <p:sldId id="271" r:id="rId5"/>
    <p:sldId id="272" r:id="rId6"/>
    <p:sldId id="273" r:id="rId7"/>
    <p:sldId id="274" r:id="rId8"/>
    <p:sldId id="267" r:id="rId9"/>
    <p:sldId id="275" r:id="rId10"/>
    <p:sldId id="277" r:id="rId11"/>
    <p:sldId id="276"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66" y="84"/>
      </p:cViewPr>
      <p:guideLst/>
    </p:cSldViewPr>
  </p:slideViewPr>
  <p:notesTextViewPr>
    <p:cViewPr>
      <p:scale>
        <a:sx n="1" d="1"/>
        <a:sy n="1" d="1"/>
      </p:scale>
      <p:origin x="0" y="0"/>
    </p:cViewPr>
  </p:notesTextViewPr>
  <p:notesViewPr>
    <p:cSldViewPr snapToGrid="0">
      <p:cViewPr varScale="1">
        <p:scale>
          <a:sx n="89" d="100"/>
          <a:sy n="89" d="100"/>
        </p:scale>
        <p:origin x="303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Matlab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Foglio1!$B$9:$B$13</c:f>
              <c:strCache>
                <c:ptCount val="5"/>
                <c:pt idx="0">
                  <c:v>ex15.mtx</c:v>
                </c:pt>
                <c:pt idx="1">
                  <c:v>shallow_water1.mtx</c:v>
                </c:pt>
                <c:pt idx="2">
                  <c:v>cfd1.mtx</c:v>
                </c:pt>
                <c:pt idx="3">
                  <c:v>cfd2.mtx</c:v>
                </c:pt>
                <c:pt idx="4">
                  <c:v>apache2.mtx</c:v>
                </c:pt>
              </c:strCache>
            </c:strRef>
          </c:cat>
          <c:val>
            <c:numRef>
              <c:f>Foglio1!$I$9:$I$13</c:f>
              <c:numCache>
                <c:formatCode>0</c:formatCode>
                <c:ptCount val="5"/>
                <c:pt idx="0">
                  <c:v>4186000</c:v>
                </c:pt>
                <c:pt idx="1">
                  <c:v>368859400</c:v>
                </c:pt>
                <c:pt idx="2">
                  <c:v>1268173672</c:v>
                </c:pt>
                <c:pt idx="3">
                  <c:v>2498198312</c:v>
                </c:pt>
                <c:pt idx="4">
                  <c:v>27490866776</c:v>
                </c:pt>
              </c:numCache>
            </c:numRef>
          </c:val>
          <c:smooth val="0"/>
          <c:extLst>
            <c:ext xmlns:c16="http://schemas.microsoft.com/office/drawing/2014/chart" uri="{C3380CC4-5D6E-409C-BE32-E72D297353CC}">
              <c16:uniqueId val="{00000000-11E8-4EFA-91C7-CD29F6D1DB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Foglio1!$B$9:$B$13</c:f>
              <c:strCache>
                <c:ptCount val="5"/>
                <c:pt idx="0">
                  <c:v>ex15.mtx</c:v>
                </c:pt>
                <c:pt idx="1">
                  <c:v>shallow_water1.mtx</c:v>
                </c:pt>
                <c:pt idx="2">
                  <c:v>cfd1.mtx</c:v>
                </c:pt>
                <c:pt idx="3">
                  <c:v>cfd2.mtx</c:v>
                </c:pt>
                <c:pt idx="4">
                  <c:v>apache2.mtx</c:v>
                </c:pt>
              </c:strCache>
            </c:strRef>
          </c:cat>
          <c:val>
            <c:numRef>
              <c:f>Foglio1!$J$9:$J$13</c:f>
              <c:numCache>
                <c:formatCode>General</c:formatCode>
                <c:ptCount val="5"/>
                <c:pt idx="0">
                  <c:v>1.7049229008776801</c:v>
                </c:pt>
                <c:pt idx="1">
                  <c:v>70.927736612451298</c:v>
                </c:pt>
                <c:pt idx="2">
                  <c:v>235.27328045341699</c:v>
                </c:pt>
                <c:pt idx="3">
                  <c:v>488.37689291880997</c:v>
                </c:pt>
                <c:pt idx="4">
                  <c:v>6462.9462999999996</c:v>
                </c:pt>
              </c:numCache>
            </c:numRef>
          </c:val>
          <c:smooth val="0"/>
          <c:extLst>
            <c:ext xmlns:c16="http://schemas.microsoft.com/office/drawing/2014/chart" uri="{C3380CC4-5D6E-409C-BE32-E72D297353CC}">
              <c16:uniqueId val="{00000001-11E8-4EFA-91C7-CD29F6D1DB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Foglio1!$B$9:$B$13</c:f>
              <c:strCache>
                <c:ptCount val="5"/>
                <c:pt idx="0">
                  <c:v>ex15.mtx</c:v>
                </c:pt>
                <c:pt idx="1">
                  <c:v>shallow_water1.mtx</c:v>
                </c:pt>
                <c:pt idx="2">
                  <c:v>cfd1.mtx</c:v>
                </c:pt>
                <c:pt idx="3">
                  <c:v>cfd2.mtx</c:v>
                </c:pt>
                <c:pt idx="4">
                  <c:v>apache2.mtx</c:v>
                </c:pt>
              </c:strCache>
            </c:strRef>
          </c:cat>
          <c:val>
            <c:numRef>
              <c:f>Foglio1!$K$9:$K$13</c:f>
              <c:numCache>
                <c:formatCode>General</c:formatCode>
                <c:ptCount val="5"/>
                <c:pt idx="0">
                  <c:v>8.0432656803459504E-7</c:v>
                </c:pt>
                <c:pt idx="1">
                  <c:v>3.2014955050903199E-16</c:v>
                </c:pt>
                <c:pt idx="2">
                  <c:v>2.7351663848831898E-13</c:v>
                </c:pt>
                <c:pt idx="3">
                  <c:v>6.5042951458471295E-13</c:v>
                </c:pt>
                <c:pt idx="4">
                  <c:v>9.7658714916960408E-12</c:v>
                </c:pt>
              </c:numCache>
            </c:numRef>
          </c:val>
          <c:smooth val="0"/>
          <c:extLst>
            <c:ext xmlns:c16="http://schemas.microsoft.com/office/drawing/2014/chart" uri="{C3380CC4-5D6E-409C-BE32-E72D297353CC}">
              <c16:uniqueId val="{00000002-11E8-4EFA-91C7-CD29F6D1DB50}"/>
            </c:ext>
          </c:extLst>
        </c:ser>
        <c:dLbls>
          <c:showLegendKey val="0"/>
          <c:showVal val="0"/>
          <c:showCatName val="0"/>
          <c:showSerName val="0"/>
          <c:showPercent val="0"/>
          <c:showBubbleSize val="0"/>
        </c:dLbls>
        <c:marker val="1"/>
        <c:smooth val="0"/>
        <c:axId val="1755775887"/>
        <c:axId val="1726447551"/>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Foglio1!$B$9:$B$13</c15:sqref>
                        </c15:formulaRef>
                      </c:ext>
                    </c:extLst>
                    <c:strCache>
                      <c:ptCount val="5"/>
                      <c:pt idx="0">
                        <c:v>ex15.mtx</c:v>
                      </c:pt>
                      <c:pt idx="1">
                        <c:v>shallow_water1.mtx</c:v>
                      </c:pt>
                      <c:pt idx="2">
                        <c:v>cfd1.mtx</c:v>
                      </c:pt>
                      <c:pt idx="3">
                        <c:v>cfd2.mtx</c:v>
                      </c:pt>
                      <c:pt idx="4">
                        <c:v>apache2.mtx</c:v>
                      </c:pt>
                    </c:strCache>
                  </c:strRef>
                </c:cat>
                <c:val>
                  <c:numLit>
                    <c:formatCode>General</c:formatCode>
                    <c:ptCount val="1"/>
                    <c:pt idx="0">
                      <c:v>1</c:v>
                    </c:pt>
                  </c:numLit>
                </c:val>
                <c:smooth val="0"/>
                <c:extLst>
                  <c:ext xmlns:c16="http://schemas.microsoft.com/office/drawing/2014/chart" uri="{C3380CC4-5D6E-409C-BE32-E72D297353CC}">
                    <c16:uniqueId val="{00000003-11E8-4EFA-91C7-CD29F6D1DB50}"/>
                  </c:ext>
                </c:extLst>
              </c15:ser>
            </c15:filteredLineSeries>
          </c:ext>
        </c:extLst>
      </c:lineChart>
      <c:catAx>
        <c:axId val="175577588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26447551"/>
        <c:crosses val="autoZero"/>
        <c:auto val="1"/>
        <c:lblAlgn val="ctr"/>
        <c:lblOffset val="100"/>
        <c:noMultiLvlLbl val="0"/>
      </c:catAx>
      <c:valAx>
        <c:axId val="1726447551"/>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557758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Matlab - Linux</a:t>
            </a:r>
          </a:p>
        </c:rich>
      </c:tx>
      <c:layout>
        <c:manualLayout>
          <c:xMode val="edge"/>
          <c:yMode val="edge"/>
          <c:x val="0.39930555555555558"/>
          <c:y val="2.322880371660859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Foglio1!$B$9:$B$12</c:f>
              <c:strCache>
                <c:ptCount val="4"/>
                <c:pt idx="0">
                  <c:v>ex15.mtx</c:v>
                </c:pt>
                <c:pt idx="1">
                  <c:v>shallow_water1.mtx</c:v>
                </c:pt>
                <c:pt idx="2">
                  <c:v>cfd1.mtx</c:v>
                </c:pt>
                <c:pt idx="3">
                  <c:v>cfd2.mtx</c:v>
                </c:pt>
              </c:strCache>
            </c:strRef>
          </c:cat>
          <c:val>
            <c:numRef>
              <c:f>Foglio1!$I$2:$I$5</c:f>
              <c:numCache>
                <c:formatCode>General</c:formatCode>
                <c:ptCount val="4"/>
                <c:pt idx="0">
                  <c:v>2774968</c:v>
                </c:pt>
                <c:pt idx="1">
                  <c:v>27857172</c:v>
                </c:pt>
                <c:pt idx="2" formatCode="0">
                  <c:v>406911040</c:v>
                </c:pt>
                <c:pt idx="3">
                  <c:v>904888848</c:v>
                </c:pt>
              </c:numCache>
            </c:numRef>
          </c:val>
          <c:smooth val="0"/>
          <c:extLst>
            <c:ext xmlns:c16="http://schemas.microsoft.com/office/drawing/2014/chart" uri="{C3380CC4-5D6E-409C-BE32-E72D297353CC}">
              <c16:uniqueId val="{00000000-8058-4EDF-BC2B-B4013BFFC10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Foglio1!$B$9:$B$12</c:f>
              <c:strCache>
                <c:ptCount val="4"/>
                <c:pt idx="0">
                  <c:v>ex15.mtx</c:v>
                </c:pt>
                <c:pt idx="1">
                  <c:v>shallow_water1.mtx</c:v>
                </c:pt>
                <c:pt idx="2">
                  <c:v>cfd1.mtx</c:v>
                </c:pt>
                <c:pt idx="3">
                  <c:v>cfd2.mtx</c:v>
                </c:pt>
              </c:strCache>
            </c:strRef>
          </c:cat>
          <c:val>
            <c:numRef>
              <c:f>Foglio1!$J$2:$J$5</c:f>
              <c:numCache>
                <c:formatCode>General</c:formatCode>
                <c:ptCount val="4"/>
                <c:pt idx="0">
                  <c:v>13</c:v>
                </c:pt>
                <c:pt idx="1">
                  <c:v>150</c:v>
                </c:pt>
                <c:pt idx="2">
                  <c:v>1027</c:v>
                </c:pt>
                <c:pt idx="3">
                  <c:v>2246</c:v>
                </c:pt>
              </c:numCache>
            </c:numRef>
          </c:val>
          <c:smooth val="0"/>
          <c:extLst>
            <c:ext xmlns:c16="http://schemas.microsoft.com/office/drawing/2014/chart" uri="{C3380CC4-5D6E-409C-BE32-E72D297353CC}">
              <c16:uniqueId val="{00000001-8058-4EDF-BC2B-B4013BFFC10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Foglio1!$B$9:$B$12</c:f>
              <c:strCache>
                <c:ptCount val="4"/>
                <c:pt idx="0">
                  <c:v>ex15.mtx</c:v>
                </c:pt>
                <c:pt idx="1">
                  <c:v>shallow_water1.mtx</c:v>
                </c:pt>
                <c:pt idx="2">
                  <c:v>cfd1.mtx</c:v>
                </c:pt>
                <c:pt idx="3">
                  <c:v>cfd2.mtx</c:v>
                </c:pt>
              </c:strCache>
            </c:strRef>
          </c:cat>
          <c:val>
            <c:numRef>
              <c:f>Foglio1!$K$2:$K$5</c:f>
              <c:numCache>
                <c:formatCode>General</c:formatCode>
                <c:ptCount val="4"/>
                <c:pt idx="0">
                  <c:v>7.9530000000000003E-7</c:v>
                </c:pt>
                <c:pt idx="1">
                  <c:v>2.7969900000000002E-16</c:v>
                </c:pt>
                <c:pt idx="2">
                  <c:v>1.8845500000000001E-12</c:v>
                </c:pt>
                <c:pt idx="3">
                  <c:v>6.3179100000000001E-12</c:v>
                </c:pt>
              </c:numCache>
            </c:numRef>
          </c:val>
          <c:smooth val="0"/>
          <c:extLst>
            <c:ext xmlns:c16="http://schemas.microsoft.com/office/drawing/2014/chart" uri="{C3380CC4-5D6E-409C-BE32-E72D297353CC}">
              <c16:uniqueId val="{00000002-8058-4EDF-BC2B-B4013BFFC100}"/>
            </c:ext>
          </c:extLst>
        </c:ser>
        <c:dLbls>
          <c:showLegendKey val="0"/>
          <c:showVal val="0"/>
          <c:showCatName val="0"/>
          <c:showSerName val="0"/>
          <c:showPercent val="0"/>
          <c:showBubbleSize val="0"/>
        </c:dLbls>
        <c:marker val="1"/>
        <c:smooth val="0"/>
        <c:axId val="34574959"/>
        <c:axId val="111980849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Foglio1!$B$9:$B$12</c15:sqref>
                        </c15:formulaRef>
                      </c:ext>
                    </c:extLst>
                    <c:strCache>
                      <c:ptCount val="4"/>
                      <c:pt idx="0">
                        <c:v>ex15.mtx</c:v>
                      </c:pt>
                      <c:pt idx="1">
                        <c:v>shallow_water1.mtx</c:v>
                      </c:pt>
                      <c:pt idx="2">
                        <c:v>cfd1.mtx</c:v>
                      </c:pt>
                      <c:pt idx="3">
                        <c:v>cfd2.mtx</c:v>
                      </c:pt>
                    </c:strCache>
                  </c:strRef>
                </c:cat>
                <c:val>
                  <c:numLit>
                    <c:formatCode>General</c:formatCode>
                    <c:ptCount val="1"/>
                    <c:pt idx="0">
                      <c:v>1</c:v>
                    </c:pt>
                  </c:numLit>
                </c:val>
                <c:smooth val="0"/>
                <c:extLst>
                  <c:ext xmlns:c16="http://schemas.microsoft.com/office/drawing/2014/chart" uri="{C3380CC4-5D6E-409C-BE32-E72D297353CC}">
                    <c16:uniqueId val="{00000003-8058-4EDF-BC2B-B4013BFFC100}"/>
                  </c:ext>
                </c:extLst>
              </c15:ser>
            </c15:filteredLineSeries>
          </c:ext>
        </c:extLst>
      </c:lineChart>
      <c:catAx>
        <c:axId val="3457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08495"/>
        <c:crosses val="autoZero"/>
        <c:auto val="1"/>
        <c:lblAlgn val="ctr"/>
        <c:lblOffset val="100"/>
        <c:noMultiLvlLbl val="0"/>
      </c:catAx>
      <c:valAx>
        <c:axId val="111980849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457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Foglio1!$I$2:$I$8</c:f>
              <c:numCache>
                <c:formatCode>0</c:formatCode>
                <c:ptCount val="7"/>
                <c:pt idx="0">
                  <c:v>2774968</c:v>
                </c:pt>
                <c:pt idx="1">
                  <c:v>27857172</c:v>
                </c:pt>
                <c:pt idx="2">
                  <c:v>406911040</c:v>
                </c:pt>
                <c:pt idx="3">
                  <c:v>904888848</c:v>
                </c:pt>
                <c:pt idx="4">
                  <c:v>435446512</c:v>
                </c:pt>
                <c:pt idx="5">
                  <c:v>2671760416</c:v>
                </c:pt>
                <c:pt idx="6">
                  <c:v>2039944908</c:v>
                </c:pt>
              </c:numCache>
            </c:numRef>
          </c:val>
          <c:smooth val="0"/>
          <c:extLst>
            <c:ext xmlns:c16="http://schemas.microsoft.com/office/drawing/2014/chart" uri="{C3380CC4-5D6E-409C-BE32-E72D297353CC}">
              <c16:uniqueId val="{00000000-C7F6-4387-93CF-F218142FD0FE}"/>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Foglio1!$J$2:$J$8</c:f>
              <c:numCache>
                <c:formatCode>General</c:formatCode>
                <c:ptCount val="7"/>
                <c:pt idx="0">
                  <c:v>11</c:v>
                </c:pt>
                <c:pt idx="1">
                  <c:v>121</c:v>
                </c:pt>
                <c:pt idx="2">
                  <c:v>922</c:v>
                </c:pt>
                <c:pt idx="3">
                  <c:v>2024</c:v>
                </c:pt>
                <c:pt idx="4">
                  <c:v>1375</c:v>
                </c:pt>
                <c:pt idx="5">
                  <c:v>6234</c:v>
                </c:pt>
                <c:pt idx="6">
                  <c:v>5673</c:v>
                </c:pt>
              </c:numCache>
            </c:numRef>
          </c:val>
          <c:smooth val="0"/>
          <c:extLst>
            <c:ext xmlns:c16="http://schemas.microsoft.com/office/drawing/2014/chart" uri="{C3380CC4-5D6E-409C-BE32-E72D297353CC}">
              <c16:uniqueId val="{00000001-C7F6-4387-93CF-F218142FD0FE}"/>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Foglio1!$K$2:$K$8</c:f>
              <c:numCache>
                <c:formatCode>General</c:formatCode>
                <c:ptCount val="7"/>
                <c:pt idx="0">
                  <c:v>7.9529999999999998E-4</c:v>
                </c:pt>
                <c:pt idx="1">
                  <c:v>2.7971299999999999E-11</c:v>
                </c:pt>
                <c:pt idx="2">
                  <c:v>1.8825100000000001E-7</c:v>
                </c:pt>
                <c:pt idx="3">
                  <c:v>6.3119199999999998E-7</c:v>
                </c:pt>
                <c:pt idx="4">
                  <c:v>2.35935E-7</c:v>
                </c:pt>
                <c:pt idx="5">
                  <c:v>7.6493300000000002E-6</c:v>
                </c:pt>
                <c:pt idx="6">
                  <c:v>7.5431100000000001E-7</c:v>
                </c:pt>
              </c:numCache>
            </c:numRef>
          </c:val>
          <c:smooth val="0"/>
          <c:extLst>
            <c:ext xmlns:c16="http://schemas.microsoft.com/office/drawing/2014/chart" uri="{C3380CC4-5D6E-409C-BE32-E72D297353CC}">
              <c16:uniqueId val="{00000002-C7F6-4387-93CF-F218142FD0FE}"/>
            </c:ext>
          </c:extLst>
        </c:ser>
        <c:dLbls>
          <c:showLegendKey val="0"/>
          <c:showVal val="0"/>
          <c:showCatName val="0"/>
          <c:showSerName val="0"/>
          <c:showPercent val="0"/>
          <c:showBubbleSize val="0"/>
        </c:dLbls>
        <c:marker val="1"/>
        <c:smooth val="0"/>
        <c:axId val="583183503"/>
        <c:axId val="5113130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C7F6-4387-93CF-F218142FD0FE}"/>
                  </c:ext>
                </c:extLst>
              </c15:ser>
            </c15:filteredLineSeries>
          </c:ext>
        </c:extLst>
      </c:lineChart>
      <c:catAx>
        <c:axId val="583183503"/>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11313055"/>
        <c:crosses val="autoZero"/>
        <c:auto val="0"/>
        <c:lblAlgn val="ctr"/>
        <c:lblOffset val="100"/>
        <c:noMultiLvlLbl val="0"/>
      </c:catAx>
      <c:valAx>
        <c:axId val="5113130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83183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 C++</a:t>
            </a:r>
            <a:r>
              <a:rPr lang="it-IT" baseline="0"/>
              <a:t> - Linux</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Foglio1!$I$6:$I$12</c:f>
              <c:numCache>
                <c:formatCode>General</c:formatCode>
                <c:ptCount val="7"/>
                <c:pt idx="0">
                  <c:v>435446512</c:v>
                </c:pt>
                <c:pt idx="1">
                  <c:v>2671760416</c:v>
                </c:pt>
                <c:pt idx="2">
                  <c:v>2039944908</c:v>
                </c:pt>
                <c:pt idx="3">
                  <c:v>41860000</c:v>
                </c:pt>
                <c:pt idx="4">
                  <c:v>368859400</c:v>
                </c:pt>
                <c:pt idx="5">
                  <c:v>1268173672</c:v>
                </c:pt>
                <c:pt idx="6">
                  <c:v>2498198312</c:v>
                </c:pt>
              </c:numCache>
            </c:numRef>
          </c:val>
          <c:smooth val="0"/>
          <c:extLst>
            <c:ext xmlns:c16="http://schemas.microsoft.com/office/drawing/2014/chart" uri="{C3380CC4-5D6E-409C-BE32-E72D297353CC}">
              <c16:uniqueId val="{00000000-B6B2-43ED-984F-8CFD25C2D83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Foglio1!$J$6:$J$12</c:f>
              <c:numCache>
                <c:formatCode>General</c:formatCode>
                <c:ptCount val="7"/>
                <c:pt idx="0">
                  <c:v>1591</c:v>
                </c:pt>
                <c:pt idx="1">
                  <c:v>7007</c:v>
                </c:pt>
                <c:pt idx="2">
                  <c:v>6521</c:v>
                </c:pt>
                <c:pt idx="3">
                  <c:v>3.8220000000000001</c:v>
                </c:pt>
                <c:pt idx="4">
                  <c:v>68.638000000000005</c:v>
                </c:pt>
                <c:pt idx="5">
                  <c:v>260.19299999999998</c:v>
                </c:pt>
                <c:pt idx="6">
                  <c:v>633.50800000000004</c:v>
                </c:pt>
              </c:numCache>
            </c:numRef>
          </c:val>
          <c:smooth val="0"/>
          <c:extLst>
            <c:ext xmlns:c16="http://schemas.microsoft.com/office/drawing/2014/chart" uri="{C3380CC4-5D6E-409C-BE32-E72D297353CC}">
              <c16:uniqueId val="{00000001-B6B2-43ED-984F-8CFD25C2D83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Foglio1!$K$6:$K$12</c:f>
              <c:numCache>
                <c:formatCode>General</c:formatCode>
                <c:ptCount val="7"/>
                <c:pt idx="0">
                  <c:v>2.35914E-12</c:v>
                </c:pt>
                <c:pt idx="1">
                  <c:v>7.6493399999999997E-11</c:v>
                </c:pt>
                <c:pt idx="2">
                  <c:v>7.5445000000000004E-12</c:v>
                </c:pt>
                <c:pt idx="3">
                  <c:v>8.5530676175293696E-7</c:v>
                </c:pt>
                <c:pt idx="4">
                  <c:v>3.2034899408805298E-16</c:v>
                </c:pt>
                <c:pt idx="5">
                  <c:v>2.4587709153303701E-13</c:v>
                </c:pt>
                <c:pt idx="6">
                  <c:v>6.7556406837391204E-13</c:v>
                </c:pt>
              </c:numCache>
            </c:numRef>
          </c:val>
          <c:smooth val="0"/>
          <c:extLst>
            <c:ext xmlns:c16="http://schemas.microsoft.com/office/drawing/2014/chart" uri="{C3380CC4-5D6E-409C-BE32-E72D297353CC}">
              <c16:uniqueId val="{00000002-B6B2-43ED-984F-8CFD25C2D830}"/>
            </c:ext>
          </c:extLst>
        </c:ser>
        <c:dLbls>
          <c:showLegendKey val="0"/>
          <c:showVal val="0"/>
          <c:showCatName val="0"/>
          <c:showSerName val="0"/>
          <c:showPercent val="0"/>
          <c:showBubbleSize val="0"/>
        </c:dLbls>
        <c:marker val="1"/>
        <c:smooth val="0"/>
        <c:axId val="1114698703"/>
        <c:axId val="1002171567"/>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6B2-43ED-984F-8CFD25C2D830}"/>
                  </c:ext>
                </c:extLst>
              </c15:ser>
            </c15:filteredLineSeries>
          </c:ext>
        </c:extLst>
      </c:lineChart>
      <c:catAx>
        <c:axId val="111469870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71567"/>
        <c:crosses val="autoZero"/>
        <c:auto val="1"/>
        <c:lblAlgn val="ctr"/>
        <c:lblOffset val="100"/>
        <c:noMultiLvlLbl val="0"/>
      </c:catAx>
      <c:valAx>
        <c:axId val="100217156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469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 - Windows</a:t>
            </a:r>
          </a:p>
        </c:rich>
      </c:tx>
      <c:layout>
        <c:manualLayout>
          <c:xMode val="edge"/>
          <c:yMode val="edge"/>
          <c:x val="0.45603455818022748"/>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Foglio1!$I$14:$I$20</c:f>
              <c:numCache>
                <c:formatCode>0</c:formatCode>
                <c:ptCount val="7"/>
                <c:pt idx="0">
                  <c:v>2129256</c:v>
                </c:pt>
                <c:pt idx="1">
                  <c:v>27083240</c:v>
                </c:pt>
                <c:pt idx="2">
                  <c:v>272271128</c:v>
                </c:pt>
                <c:pt idx="3">
                  <c:v>531015000</c:v>
                </c:pt>
                <c:pt idx="4">
                  <c:v>335653656</c:v>
                </c:pt>
                <c:pt idx="5">
                  <c:v>1639027824</c:v>
                </c:pt>
                <c:pt idx="6">
                  <c:v>1754322224</c:v>
                </c:pt>
              </c:numCache>
            </c:numRef>
          </c:val>
          <c:smooth val="0"/>
          <c:extLst>
            <c:ext xmlns:c16="http://schemas.microsoft.com/office/drawing/2014/chart" uri="{C3380CC4-5D6E-409C-BE32-E72D297353CC}">
              <c16:uniqueId val="{00000000-38FD-4909-8BA2-BA1C8486654F}"/>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Foglio1!$J$14:$J$20</c:f>
              <c:numCache>
                <c:formatCode>General</c:formatCode>
                <c:ptCount val="7"/>
                <c:pt idx="0">
                  <c:v>2.00009346008301</c:v>
                </c:pt>
                <c:pt idx="1">
                  <c:v>21.0020542144775</c:v>
                </c:pt>
                <c:pt idx="2">
                  <c:v>156.00895881652801</c:v>
                </c:pt>
                <c:pt idx="3">
                  <c:v>302.016973495483</c:v>
                </c:pt>
                <c:pt idx="4">
                  <c:v>232.01298713684099</c:v>
                </c:pt>
                <c:pt idx="5">
                  <c:v>944.05412673950195</c:v>
                </c:pt>
                <c:pt idx="6">
                  <c:v>1588.0908966064501</c:v>
                </c:pt>
              </c:numCache>
            </c:numRef>
          </c:val>
          <c:smooth val="0"/>
          <c:extLst>
            <c:ext xmlns:c16="http://schemas.microsoft.com/office/drawing/2014/chart" uri="{C3380CC4-5D6E-409C-BE32-E72D297353CC}">
              <c16:uniqueId val="{00000001-38FD-4909-8BA2-BA1C8486654F}"/>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Foglio1!$K$14:$K$20</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38FD-4909-8BA2-BA1C8486654F}"/>
            </c:ext>
          </c:extLst>
        </c:ser>
        <c:dLbls>
          <c:showLegendKey val="0"/>
          <c:showVal val="0"/>
          <c:showCatName val="0"/>
          <c:showSerName val="0"/>
          <c:showPercent val="0"/>
          <c:showBubbleSize val="0"/>
        </c:dLbls>
        <c:marker val="1"/>
        <c:smooth val="0"/>
        <c:axId val="1552884959"/>
        <c:axId val="1552618463"/>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Foglio1!$B$14:$B$20</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38FD-4909-8BA2-BA1C8486654F}"/>
                  </c:ext>
                </c:extLst>
              </c15:ser>
            </c15:filteredLineSeries>
          </c:ext>
        </c:extLst>
      </c:lineChart>
      <c:catAx>
        <c:axId val="155288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618463"/>
        <c:crosses val="autoZero"/>
        <c:auto val="1"/>
        <c:lblAlgn val="ctr"/>
        <c:lblOffset val="100"/>
        <c:noMultiLvlLbl val="0"/>
      </c:catAx>
      <c:valAx>
        <c:axId val="155261846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88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R - Linux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Foglio1!$I$13:$I$19</c:f>
              <c:numCache>
                <c:formatCode>General</c:formatCode>
                <c:ptCount val="7"/>
                <c:pt idx="0">
                  <c:v>3445756</c:v>
                </c:pt>
                <c:pt idx="1">
                  <c:v>39794652</c:v>
                </c:pt>
                <c:pt idx="2">
                  <c:v>241522768</c:v>
                </c:pt>
                <c:pt idx="3">
                  <c:v>455155020</c:v>
                </c:pt>
                <c:pt idx="4" formatCode="0">
                  <c:v>505652608</c:v>
                </c:pt>
                <c:pt idx="5">
                  <c:v>1694291848</c:v>
                </c:pt>
                <c:pt idx="6">
                  <c:v>1323715140</c:v>
                </c:pt>
              </c:numCache>
            </c:numRef>
          </c:val>
          <c:smooth val="0"/>
          <c:extLst>
            <c:ext xmlns:c16="http://schemas.microsoft.com/office/drawing/2014/chart" uri="{C3380CC4-5D6E-409C-BE32-E72D297353CC}">
              <c16:uniqueId val="{00000000-2AC4-4B9F-B13E-0A37DB1E76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Foglio1!$J$13:$J$19</c:f>
              <c:numCache>
                <c:formatCode>General</c:formatCode>
                <c:ptCount val="7"/>
                <c:pt idx="0">
                  <c:v>1.0008450000071889</c:v>
                </c:pt>
                <c:pt idx="1">
                  <c:v>11.020814999994855</c:v>
                </c:pt>
                <c:pt idx="2">
                  <c:v>48.668755000022657</c:v>
                </c:pt>
                <c:pt idx="3">
                  <c:v>86.334539000006316</c:v>
                </c:pt>
                <c:pt idx="4">
                  <c:v>114.69721199999938</c:v>
                </c:pt>
                <c:pt idx="5">
                  <c:v>338.41094100000646</c:v>
                </c:pt>
                <c:pt idx="6">
                  <c:v>327.97127400000647</c:v>
                </c:pt>
              </c:numCache>
            </c:numRef>
          </c:val>
          <c:smooth val="0"/>
          <c:extLst>
            <c:ext xmlns:c16="http://schemas.microsoft.com/office/drawing/2014/chart" uri="{C3380CC4-5D6E-409C-BE32-E72D297353CC}">
              <c16:uniqueId val="{00000001-2AC4-4B9F-B13E-0A37DB1E76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Foglio1!$K$13:$K$19</c:f>
              <c:numCache>
                <c:formatCode>General</c:formatCode>
                <c:ptCount val="7"/>
                <c:pt idx="0">
                  <c:v>6.3730398920252567E-7</c:v>
                </c:pt>
                <c:pt idx="1">
                  <c:v>2.4191432592763325E-16</c:v>
                </c:pt>
                <c:pt idx="2">
                  <c:v>2.4936662481657558E-14</c:v>
                </c:pt>
                <c:pt idx="3">
                  <c:v>3.79734620529076E-13</c:v>
                </c:pt>
                <c:pt idx="4">
                  <c:v>1.2186342978855653E-12</c:v>
                </c:pt>
                <c:pt idx="5">
                  <c:v>2.6439542358305498E-11</c:v>
                </c:pt>
                <c:pt idx="6">
                  <c:v>2.7419663599645289E-12</c:v>
                </c:pt>
              </c:numCache>
            </c:numRef>
          </c:val>
          <c:smooth val="0"/>
          <c:extLst>
            <c:ext xmlns:c16="http://schemas.microsoft.com/office/drawing/2014/chart" uri="{C3380CC4-5D6E-409C-BE32-E72D297353CC}">
              <c16:uniqueId val="{00000002-2AC4-4B9F-B13E-0A37DB1E7650}"/>
            </c:ext>
          </c:extLst>
        </c:ser>
        <c:dLbls>
          <c:showLegendKey val="0"/>
          <c:showVal val="0"/>
          <c:showCatName val="0"/>
          <c:showSerName val="0"/>
          <c:showPercent val="0"/>
          <c:showBubbleSize val="0"/>
        </c:dLbls>
        <c:marker val="1"/>
        <c:smooth val="0"/>
        <c:axId val="1189074223"/>
        <c:axId val="10021686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Foglio1!$B$20:$B$26</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2AC4-4B9F-B13E-0A37DB1E7650}"/>
                  </c:ext>
                </c:extLst>
              </c15:ser>
            </c15:filteredLineSeries>
          </c:ext>
        </c:extLst>
      </c:lineChart>
      <c:catAx>
        <c:axId val="118907422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68655"/>
        <c:crosses val="autoZero"/>
        <c:auto val="1"/>
        <c:lblAlgn val="ctr"/>
        <c:lblOffset val="100"/>
        <c:noMultiLvlLbl val="0"/>
      </c:catAx>
      <c:valAx>
        <c:axId val="10021686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89074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Python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(Linux).xlsx]Foglio1'!$I$20:$I$26</c:f>
              <c:numCache>
                <c:formatCode>0</c:formatCode>
                <c:ptCount val="7"/>
                <c:pt idx="0">
                  <c:v>2129136</c:v>
                </c:pt>
                <c:pt idx="1">
                  <c:v>27083120</c:v>
                </c:pt>
                <c:pt idx="2">
                  <c:v>272271008</c:v>
                </c:pt>
                <c:pt idx="3">
                  <c:v>531014880</c:v>
                </c:pt>
                <c:pt idx="4">
                  <c:v>335653536</c:v>
                </c:pt>
                <c:pt idx="5">
                  <c:v>1639027704</c:v>
                </c:pt>
                <c:pt idx="6">
                  <c:v>1754322104</c:v>
                </c:pt>
              </c:numCache>
            </c:numRef>
          </c:val>
          <c:smooth val="0"/>
          <c:extLst>
            <c:ext xmlns:c16="http://schemas.microsoft.com/office/drawing/2014/chart" uri="{C3380CC4-5D6E-409C-BE32-E72D297353CC}">
              <c16:uniqueId val="{00000000-B334-4C39-A04C-D3CA8ADE8A8D}"/>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(Linux).xlsx]Foglio1'!$J$20:$J$26</c:f>
              <c:numCache>
                <c:formatCode>General</c:formatCode>
                <c:ptCount val="7"/>
                <c:pt idx="0">
                  <c:v>1.65653228759766</c:v>
                </c:pt>
                <c:pt idx="1">
                  <c:v>22.692203521728501</c:v>
                </c:pt>
                <c:pt idx="2">
                  <c:v>170.428991317749</c:v>
                </c:pt>
                <c:pt idx="3">
                  <c:v>325.01006126403797</c:v>
                </c:pt>
                <c:pt idx="4">
                  <c:v>245.44978141784699</c:v>
                </c:pt>
                <c:pt idx="5">
                  <c:v>1062.64734268188</c:v>
                </c:pt>
                <c:pt idx="6">
                  <c:v>1106.6265106201199</c:v>
                </c:pt>
              </c:numCache>
            </c:numRef>
          </c:val>
          <c:smooth val="0"/>
          <c:extLst>
            <c:ext xmlns:c16="http://schemas.microsoft.com/office/drawing/2014/chart" uri="{C3380CC4-5D6E-409C-BE32-E72D297353CC}">
              <c16:uniqueId val="{00000001-B334-4C39-A04C-D3CA8ADE8A8D}"/>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(Linux).xlsx]Foglio1'!$K$20:$K$26</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B334-4C39-A04C-D3CA8ADE8A8D}"/>
            </c:ext>
          </c:extLst>
        </c:ser>
        <c:dLbls>
          <c:showLegendKey val="0"/>
          <c:showVal val="0"/>
          <c:showCatName val="0"/>
          <c:showSerName val="0"/>
          <c:showPercent val="0"/>
          <c:showBubbleSize val="0"/>
        </c:dLbls>
        <c:marker val="1"/>
        <c:smooth val="0"/>
        <c:axId val="1104766207"/>
        <c:axId val="1119828047"/>
        <c:extLst>
          <c:ext xmlns:c15="http://schemas.microsoft.com/office/drawing/2012/chart" uri="{02D57815-91ED-43cb-92C2-25804820EDAC}">
            <c15:filteredLineSeries>
              <c15:ser>
                <c:idx val="3"/>
                <c:order val="3"/>
                <c:tx>
                  <c:strRef>
                    <c:extLst>
                      <c:ext uri="{02D57815-91ED-43cb-92C2-25804820EDAC}">
                        <c15:formulaRef>
                          <c15:sqref>'[Total results (Linux).xlsx]Foglio1'!$B$1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'[Total results (Linux).xlsx]Foglio1'!$B$13:$B$19</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334-4C39-A04C-D3CA8ADE8A8D}"/>
                  </c:ext>
                </c:extLst>
              </c15:ser>
            </c15:filteredLineSeries>
          </c:ext>
        </c:extLst>
      </c:lineChart>
      <c:catAx>
        <c:axId val="110476620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28047"/>
        <c:crosses val="autoZero"/>
        <c:auto val="1"/>
        <c:lblAlgn val="ctr"/>
        <c:lblOffset val="100"/>
        <c:noMultiLvlLbl val="0"/>
      </c:catAx>
      <c:valAx>
        <c:axId val="111982804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04766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C097E2-C1A8-45B5-8DD2-EA6696F7EE1C}" type="datetime1">
              <a:rPr lang="it-IT" smtClean="0"/>
              <a:t>16/05/2020</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977E94-A6AB-4E02-8E43-E89F9CF4757F}" type="slidenum">
              <a:rPr lang="it-IT" smtClean="0"/>
              <a:t>‹N›</a:t>
            </a:fld>
            <a:endParaRPr lang="it-IT" dirty="0"/>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C49DA-EF53-46E1-8D2F-E5AD170D68F7}" type="datetime1">
              <a:rPr lang="it-IT" smtClean="0"/>
              <a:pPr/>
              <a:t>16/05/2020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ED491D0-8E1B-49C7-849B-A28568D94497}" type="slidenum">
              <a:rPr lang="it-IT" noProof="0" smtClean="0"/>
              <a:t>‹N›</a:t>
            </a:fld>
            <a:endParaRPr lang="it-IT" noProof="0"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1</a:t>
            </a:fld>
            <a:endParaRPr lang="it-IT" dirty="0"/>
          </a:p>
        </p:txBody>
      </p:sp>
    </p:spTree>
    <p:extLst>
      <p:ext uri="{BB962C8B-B14F-4D97-AF65-F5344CB8AC3E}">
        <p14:creationId xmlns:p14="http://schemas.microsoft.com/office/powerpoint/2010/main" val="209974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2</a:t>
            </a:fld>
            <a:endParaRPr lang="it-IT" dirty="0"/>
          </a:p>
        </p:txBody>
      </p:sp>
    </p:spTree>
    <p:extLst>
      <p:ext uri="{BB962C8B-B14F-4D97-AF65-F5344CB8AC3E}">
        <p14:creationId xmlns:p14="http://schemas.microsoft.com/office/powerpoint/2010/main" val="365677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3</a:t>
            </a:fld>
            <a:endParaRPr lang="it-IT" dirty="0"/>
          </a:p>
        </p:txBody>
      </p:sp>
    </p:spTree>
    <p:extLst>
      <p:ext uri="{BB962C8B-B14F-4D97-AF65-F5344CB8AC3E}">
        <p14:creationId xmlns:p14="http://schemas.microsoft.com/office/powerpoint/2010/main" val="311523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8</a:t>
            </a:fld>
            <a:endParaRPr lang="it-IT" dirty="0"/>
          </a:p>
        </p:txBody>
      </p:sp>
    </p:spTree>
    <p:extLst>
      <p:ext uri="{BB962C8B-B14F-4D97-AF65-F5344CB8AC3E}">
        <p14:creationId xmlns:p14="http://schemas.microsoft.com/office/powerpoint/2010/main" val="31577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9</a:t>
            </a:fld>
            <a:endParaRPr lang="it-IT" dirty="0"/>
          </a:p>
        </p:txBody>
      </p:sp>
    </p:spTree>
    <p:extLst>
      <p:ext uri="{BB962C8B-B14F-4D97-AF65-F5344CB8AC3E}">
        <p14:creationId xmlns:p14="http://schemas.microsoft.com/office/powerpoint/2010/main" val="398867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ttangolo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ctrTitle"/>
          </p:nvPr>
        </p:nvSpPr>
        <p:spPr bwMode="black">
          <a:xfrm>
            <a:off x="3175199" y="1943842"/>
            <a:ext cx="8500062" cy="2387600"/>
          </a:xfrm>
        </p:spPr>
        <p:txBody>
          <a:bodyPr rtlCol="0" anchor="b"/>
          <a:lstStyle>
            <a:lvl1pPr algn="l">
              <a:lnSpc>
                <a:spcPct val="90000"/>
              </a:lnSpc>
              <a:defRPr sz="6000" b="1">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3175199" y="4538659"/>
            <a:ext cx="8500062" cy="865321"/>
          </a:xfrm>
        </p:spPr>
        <p:txBody>
          <a:bodyPr rtlCol="0"/>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11" name="Segnaposto data 3"/>
          <p:cNvSpPr>
            <a:spLocks noGrp="1"/>
          </p:cNvSpPr>
          <p:nvPr>
            <p:ph type="dt" sz="half" idx="10"/>
          </p:nvPr>
        </p:nvSpPr>
        <p:spPr/>
        <p:txBody>
          <a:bodyPr rtlCol="0"/>
          <a:lstStyle>
            <a:lvl1pPr>
              <a:defRPr>
                <a:solidFill>
                  <a:schemeClr val="bg2"/>
                </a:solidFill>
              </a:defRPr>
            </a:lvl1pPr>
          </a:lstStyle>
          <a:p>
            <a:pPr rtl="0"/>
            <a:fld id="{E4973A7A-4209-43E9-99B3-6B59C9756F91}" type="datetime1">
              <a:rPr lang="it-IT" smtClean="0"/>
              <a:t>16/05/2020</a:t>
            </a:fld>
            <a:endParaRPr lang="it-IT" dirty="0"/>
          </a:p>
        </p:txBody>
      </p:sp>
      <p:sp>
        <p:nvSpPr>
          <p:cNvPr id="12"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13"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B78B0084-E10E-4817-BDAE-932E8737945B}" type="datetime1">
              <a:rPr lang="it-IT" smtClean="0"/>
              <a:t>16/05/2020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10" name="Rettangolo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Titolo verticale 1"/>
          <p:cNvSpPr>
            <a:spLocks noGrp="1"/>
          </p:cNvSpPr>
          <p:nvPr>
            <p:ph type="title" orient="vert"/>
          </p:nvPr>
        </p:nvSpPr>
        <p:spPr>
          <a:xfrm>
            <a:off x="10266348" y="462249"/>
            <a:ext cx="1370886" cy="5714714"/>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378199" y="462249"/>
            <a:ext cx="9693088" cy="5714714"/>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a:xfrm>
            <a:off x="378199" y="6356350"/>
            <a:ext cx="1971947" cy="365125"/>
          </a:xfrm>
        </p:spPr>
        <p:txBody>
          <a:bodyPr rtlCol="0"/>
          <a:lstStyle>
            <a:lvl1pPr>
              <a:defRPr/>
            </a:lvl1pPr>
          </a:lstStyle>
          <a:p>
            <a:fld id="{2D37122F-874F-48B2-ACE2-0E33110ED286}" type="datetime1">
              <a:rPr lang="it-IT" smtClean="0"/>
              <a:pPr/>
              <a:t>16/05/2020</a:t>
            </a:fld>
            <a:endParaRPr lang="it-IT" dirty="0"/>
          </a:p>
        </p:txBody>
      </p:sp>
      <p:sp>
        <p:nvSpPr>
          <p:cNvPr id="5" name="Segnaposto piè di pagina 4"/>
          <p:cNvSpPr>
            <a:spLocks noGrp="1"/>
          </p:cNvSpPr>
          <p:nvPr>
            <p:ph type="ftr" sz="quarter" idx="11"/>
          </p:nvPr>
        </p:nvSpPr>
        <p:spPr>
          <a:xfrm>
            <a:off x="2382374" y="6356350"/>
            <a:ext cx="5687786" cy="365125"/>
          </a:xfrm>
        </p:spPr>
        <p:txBody>
          <a:bodyPr rtlCol="0"/>
          <a:lstStyle/>
          <a:p>
            <a:pPr rtl="0"/>
            <a:endParaRPr lang="it-IT" dirty="0"/>
          </a:p>
        </p:txBody>
      </p:sp>
      <p:sp>
        <p:nvSpPr>
          <p:cNvPr id="6" name="Segnaposto numero diapositiva 5"/>
          <p:cNvSpPr>
            <a:spLocks noGrp="1"/>
          </p:cNvSpPr>
          <p:nvPr>
            <p:ph type="sldNum" sz="quarter" idx="12"/>
          </p:nvPr>
        </p:nvSpPr>
        <p:spPr>
          <a:xfrm>
            <a:off x="8102389" y="6356350"/>
            <a:ext cx="1968898" cy="365125"/>
          </a:xfrm>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0FAF0824-C3FA-4EB7-BB72-C75DA1716884}" type="datetime1">
              <a:rPr lang="it-IT" smtClean="0"/>
              <a:t>16/05/2020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Rettangolo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bwMode="black">
          <a:xfrm>
            <a:off x="3838015" y="658346"/>
            <a:ext cx="6597464" cy="3664417"/>
          </a:xfrm>
        </p:spPr>
        <p:txBody>
          <a:bodyPr rtlCol="0" anchor="b">
            <a:normAutofit/>
          </a:bodyPr>
          <a:lstStyle>
            <a:lvl1pPr>
              <a:lnSpc>
                <a:spcPct val="90000"/>
              </a:lnSpc>
              <a:defRPr sz="5000" b="1">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3838014" y="4589463"/>
            <a:ext cx="6597465" cy="1500187"/>
          </a:xfrm>
        </p:spPr>
        <p:txBody>
          <a:bodyPr rtlCol="0"/>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bg2"/>
                </a:solidFill>
              </a:defRPr>
            </a:lvl1pPr>
          </a:lstStyle>
          <a:p>
            <a:pPr rtl="0"/>
            <a:fld id="{E0464D3B-8E25-4DB1-84E0-219829AEE0E1}" type="datetime1">
              <a:rPr lang="it-IT" smtClean="0"/>
              <a:t>16/05/2020</a:t>
            </a:fld>
            <a:endParaRPr lang="it-IT" dirty="0"/>
          </a:p>
        </p:txBody>
      </p:sp>
      <p:sp>
        <p:nvSpPr>
          <p:cNvPr id="5"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6"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80160" y="2194560"/>
            <a:ext cx="448970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415368" y="2194560"/>
            <a:ext cx="449342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530E296F-8CE9-430C-9F53-13A1C8C5EC41}"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80160"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80160"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19088"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19088"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p>
            <a:pPr rtl="0"/>
            <a:fld id="{4999F434-6DF7-466A-AAC9-9DD2C29A434C}" type="datetime1">
              <a:rPr lang="it-IT" smtClean="0"/>
              <a:t>16/05/2020</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p>
            <a:pPr rtl="0"/>
            <a:fld id="{055B652D-F48B-4BAB-8291-7C3A3D6531D8}" type="datetime1">
              <a:rPr lang="it-IT" smtClean="0"/>
              <a:t>16/05/2020</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0691292-BC42-4503-BCF0-54DC7A09D527}" type="datetime1">
              <a:rPr lang="it-IT" smtClean="0"/>
              <a:t>16/05/2020</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2"/>
          <p:cNvSpPr>
            <a:spLocks noGrp="1"/>
          </p:cNvSpPr>
          <p:nvPr>
            <p:ph type="body" sz="half" idx="2"/>
          </p:nvPr>
        </p:nvSpPr>
        <p:spPr>
          <a:xfrm>
            <a:off x="1291818" y="2465294"/>
            <a:ext cx="3834874" cy="3711669"/>
          </a:xfrm>
        </p:spPr>
        <p:txBody>
          <a:bodyPr rtlCol="0">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contenuto 3"/>
          <p:cNvSpPr>
            <a:spLocks noGrp="1"/>
          </p:cNvSpPr>
          <p:nvPr>
            <p:ph idx="1"/>
          </p:nvPr>
        </p:nvSpPr>
        <p:spPr>
          <a:xfrm>
            <a:off x="5518897" y="2465294"/>
            <a:ext cx="5174504" cy="3711669"/>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DA59007C-71C1-45B6-9C08-D6C2086C0629}"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91819" y="2465293"/>
            <a:ext cx="3834874" cy="3711669"/>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518896" y="1828456"/>
            <a:ext cx="5389895" cy="5029544"/>
          </a:xfrm>
        </p:spPr>
        <p:txBody>
          <a:bodyPr tIns="13716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p>
            <a:pPr rtl="0"/>
            <a:fld id="{C9604D06-2BD0-44B1-AD13-FD755D153433}"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pic>
        <p:nvPicPr>
          <p:cNvPr id="8" name="Immagin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Segnaposto titolo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a:p>
            <a:pPr lvl="5" rtl="0"/>
            <a:r>
              <a:rPr lang="it-IT" noProof="0" dirty="0"/>
              <a:t>Sesto</a:t>
            </a:r>
          </a:p>
          <a:p>
            <a:pPr lvl="6" rtl="0"/>
            <a:r>
              <a:rPr lang="it-IT" noProof="0" dirty="0"/>
              <a:t>Settimo</a:t>
            </a:r>
          </a:p>
          <a:p>
            <a:pPr lvl="7" rtl="0"/>
            <a:r>
              <a:rPr lang="it-IT" noProof="0" dirty="0"/>
              <a:t>Ottavo</a:t>
            </a:r>
          </a:p>
          <a:p>
            <a:pPr lvl="8" rtl="0"/>
            <a:r>
              <a:rPr lang="it-IT" noProof="0" dirty="0"/>
              <a:t>Nono</a:t>
            </a:r>
          </a:p>
        </p:txBody>
      </p:sp>
      <p:sp>
        <p:nvSpPr>
          <p:cNvPr id="4" name="Segnaposto data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50F62044-751B-41C8-9D85-1AB1BCC2C196}" type="datetime1">
              <a:rPr lang="it-IT" smtClean="0"/>
              <a:pPr/>
              <a:t>16/05/2020</a:t>
            </a:fld>
            <a:endParaRPr lang="it-IT" dirty="0"/>
          </a:p>
        </p:txBody>
      </p:sp>
      <p:sp>
        <p:nvSpPr>
          <p:cNvPr id="5" name="Segnaposto piè di pagina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pPr rtl="0"/>
            <a:endParaRPr lang="it-IT" noProof="0" dirty="0"/>
          </a:p>
        </p:txBody>
      </p:sp>
      <p:sp>
        <p:nvSpPr>
          <p:cNvPr id="6" name="Segnaposto numero diapositiva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pPr rtl="0"/>
            <a:fld id="{BD266BE7-899D-4075-917F-DBDE33B6B692}" type="slidenum">
              <a:rPr lang="it-IT" noProof="0" smtClean="0"/>
              <a:pPr/>
              <a:t>‹N›</a:t>
            </a:fld>
            <a:endParaRPr lang="it-IT" noProof="0" dirty="0"/>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lab.com/okamiRvS/cholesky-compu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045890" y="1797729"/>
            <a:ext cx="8500062" cy="2387600"/>
          </a:xfrm>
        </p:spPr>
        <p:txBody>
          <a:bodyPr rtlCol="0"/>
          <a:lstStyle/>
          <a:p>
            <a:r>
              <a:rPr lang="it-IT" dirty="0"/>
              <a:t>Progetto 1</a:t>
            </a:r>
          </a:p>
        </p:txBody>
      </p:sp>
      <p:sp>
        <p:nvSpPr>
          <p:cNvPr id="3" name="Sottotitolo 2"/>
          <p:cNvSpPr>
            <a:spLocks noGrp="1"/>
          </p:cNvSpPr>
          <p:nvPr>
            <p:ph type="subTitle" idx="1"/>
          </p:nvPr>
        </p:nvSpPr>
        <p:spPr>
          <a:xfrm>
            <a:off x="3045890" y="4541670"/>
            <a:ext cx="8500062" cy="865321"/>
          </a:xfrm>
        </p:spPr>
        <p:txBody>
          <a:bodyPr rtlCol="0"/>
          <a:lstStyle/>
          <a:p>
            <a:r>
              <a:rPr lang="it-IT" dirty="0"/>
              <a:t>Algebra lineare numerica</a:t>
            </a:r>
          </a:p>
          <a:p>
            <a:r>
              <a:rPr lang="it-IT" dirty="0"/>
              <a:t>Sistemi lineari con matrici sparse simmetriche e deﬁnite positive</a:t>
            </a:r>
          </a:p>
          <a:p>
            <a:pPr rtl="0"/>
            <a:endParaRPr lang="it-IT" dirty="0"/>
          </a:p>
        </p:txBody>
      </p:sp>
      <p:sp>
        <p:nvSpPr>
          <p:cNvPr id="4" name="Rectangle 2">
            <a:extLst>
              <a:ext uri="{FF2B5EF4-FFF2-40B4-BE49-F238E27FC236}">
                <a16:creationId xmlns:a16="http://schemas.microsoft.com/office/drawing/2014/main" id="{FBA64066-3679-4938-AECF-393DDA4E74A6}"/>
              </a:ext>
            </a:extLst>
          </p:cNvPr>
          <p:cNvSpPr>
            <a:spLocks noChangeArrowheads="1"/>
          </p:cNvSpPr>
          <p:nvPr/>
        </p:nvSpPr>
        <p:spPr bwMode="auto">
          <a:xfrm>
            <a:off x="4271440" y="19691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2049" name="Immagine 1" descr="bicocca (1)">
            <a:extLst>
              <a:ext uri="{FF2B5EF4-FFF2-40B4-BE49-F238E27FC236}">
                <a16:creationId xmlns:a16="http://schemas.microsoft.com/office/drawing/2014/main" id="{7245C86E-C073-46C9-80B3-5A82088A11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133" y="1569129"/>
            <a:ext cx="1225550"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94CE094-DFE9-46D0-9666-854BEBDADE2F}"/>
              </a:ext>
            </a:extLst>
          </p:cNvPr>
          <p:cNvSpPr>
            <a:spLocks noChangeArrowheads="1"/>
          </p:cNvSpPr>
          <p:nvPr/>
        </p:nvSpPr>
        <p:spPr bwMode="auto">
          <a:xfrm>
            <a:off x="4343512" y="21446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Università degli Studi di Milano-Bicocca</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Dipartimento di Informatica, Sistemistica e Comunicazione</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Corso di Laurea Magistrale in </a:t>
            </a:r>
            <a:r>
              <a:rPr kumimoji="0" lang="it-IT" altLang="it-IT"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Informatica</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50C0A807-A4A2-4F2A-AC57-EEA7CA9832AE}"/>
              </a:ext>
            </a:extLst>
          </p:cNvPr>
          <p:cNvSpPr txBox="1"/>
          <p:nvPr/>
        </p:nvSpPr>
        <p:spPr>
          <a:xfrm>
            <a:off x="9568874" y="2985000"/>
            <a:ext cx="3112655" cy="1200329"/>
          </a:xfrm>
          <a:prstGeom prst="rect">
            <a:avLst/>
          </a:prstGeom>
          <a:noFill/>
        </p:spPr>
        <p:txBody>
          <a:bodyPr wrap="square" rtlCol="0">
            <a:spAutoFit/>
          </a:bodyPr>
          <a:lstStyle/>
          <a:p>
            <a:r>
              <a:rPr lang="it-IT" dirty="0"/>
              <a:t>Alberici Federico 808058</a:t>
            </a:r>
          </a:p>
          <a:p>
            <a:r>
              <a:rPr lang="it-IT" dirty="0"/>
              <a:t>Bettini Ivo Junior 806878</a:t>
            </a:r>
          </a:p>
          <a:p>
            <a:r>
              <a:rPr lang="it-IT"/>
              <a:t>Cocca Umberto 807191</a:t>
            </a:r>
            <a:endParaRPr lang="it-IT" dirty="0"/>
          </a:p>
          <a:p>
            <a:r>
              <a:rPr lang="it-IT" dirty="0"/>
              <a:t>Traversa Silvia 816435</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91A910BF-0E0C-499A-BB5C-518AD9AAEC04}"/>
              </a:ext>
            </a:extLst>
          </p:cNvPr>
          <p:cNvGraphicFramePr/>
          <p:nvPr>
            <p:extLst>
              <p:ext uri="{D42A27DB-BD31-4B8C-83A1-F6EECF244321}">
                <p14:modId xmlns:p14="http://schemas.microsoft.com/office/powerpoint/2010/main" val="2698097146"/>
              </p:ext>
            </p:extLst>
          </p:nvPr>
        </p:nvGraphicFramePr>
        <p:xfrm>
          <a:off x="744522" y="1727835"/>
          <a:ext cx="5695950" cy="3402330"/>
        </p:xfrm>
        <a:graphic>
          <a:graphicData uri="http://schemas.openxmlformats.org/drawingml/2006/chart">
            <c:chart xmlns:c="http://schemas.openxmlformats.org/drawingml/2006/chart" xmlns:r="http://schemas.openxmlformats.org/officeDocument/2006/relationships" r:id="rId2"/>
          </a:graphicData>
        </a:graphic>
      </p:graphicFrame>
      <p:sp>
        <p:nvSpPr>
          <p:cNvPr id="3" name="Rettangolo 2">
            <a:extLst>
              <a:ext uri="{FF2B5EF4-FFF2-40B4-BE49-F238E27FC236}">
                <a16:creationId xmlns:a16="http://schemas.microsoft.com/office/drawing/2014/main" id="{2FBD2A53-8F64-4BE5-A324-52EDF3420EB6}"/>
              </a:ext>
            </a:extLst>
          </p:cNvPr>
          <p:cNvSpPr/>
          <p:nvPr/>
        </p:nvSpPr>
        <p:spPr>
          <a:xfrm>
            <a:off x="7480917" y="1535469"/>
            <a:ext cx="3704948" cy="378706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Abbiamo eseguito anche una risoluzione del sistema, ovviamente solo su ambiente Linux, tramite Python.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 risultati ottenuti sembrano apparentemente simili a quelli analizzati in precedenza di R.</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Al crescere della grandezza delle matrici cresce la memoria occupata e il tipo di risoluzione, con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L’errore relativo ha un massimo con la matrice più piccola (ex15), raggiunge poi un minimo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tende poi lievemente a crescere al crescere della matrice, trovando una flessione finale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dirty="0">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28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CCB0F9-5D3B-4C9A-9A3A-79BF2CB4C14C}"/>
              </a:ext>
            </a:extLst>
          </p:cNvPr>
          <p:cNvSpPr>
            <a:spLocks noGrp="1"/>
          </p:cNvSpPr>
          <p:nvPr>
            <p:ph type="title"/>
          </p:nvPr>
        </p:nvSpPr>
        <p:spPr/>
        <p:txBody>
          <a:bodyPr/>
          <a:lstStyle/>
          <a:p>
            <a:r>
              <a:rPr lang="it-IT" dirty="0"/>
              <a:t>CONCLUSIONE</a:t>
            </a:r>
          </a:p>
        </p:txBody>
      </p:sp>
      <p:sp>
        <p:nvSpPr>
          <p:cNvPr id="3" name="Segnaposto contenuto 2">
            <a:extLst>
              <a:ext uri="{FF2B5EF4-FFF2-40B4-BE49-F238E27FC236}">
                <a16:creationId xmlns:a16="http://schemas.microsoft.com/office/drawing/2014/main" id="{9FBA518D-5CFB-4587-A611-63A169B337AC}"/>
              </a:ext>
            </a:extLst>
          </p:cNvPr>
          <p:cNvSpPr>
            <a:spLocks noGrp="1"/>
          </p:cNvSpPr>
          <p:nvPr>
            <p:ph idx="1"/>
          </p:nvPr>
        </p:nvSpPr>
        <p:spPr>
          <a:xfrm>
            <a:off x="1280160" y="2190749"/>
            <a:ext cx="9628632" cy="4200908"/>
          </a:xfrm>
        </p:spPr>
        <p:txBody>
          <a:bodyPr>
            <a:normAutofit fontScale="92500" lnSpcReduction="20000"/>
          </a:bodyPr>
          <a:lstStyle/>
          <a:p>
            <a:pPr marL="0" indent="0">
              <a:buNone/>
            </a:pPr>
            <a:r>
              <a:rPr lang="it-IT" dirty="0"/>
              <a:t>Alla luce di quanto abbiamo appena analizzato e mettendoci nell’ottica proposta all’inizio del progetto “Immaginate che la vostra azienda abbia la necessità di munirsi di un ambiente di programmazione per risolvere con il metodo di Choleski sistemi lineari con matrici sparse e deﬁnite positive di grandi dimensioni. L’alternativa `e tra software proprietario (MATLAB) oppure open source e anche tra Windows oppure Linux” possiamo concludere che:</a:t>
            </a:r>
          </a:p>
          <a:p>
            <a:pPr lvl="0"/>
            <a:r>
              <a:rPr lang="it-IT" dirty="0"/>
              <a:t>Per riuscire ad eseguire tutte le matrici proposte bisogna disporre di computer molto potenti,</a:t>
            </a:r>
          </a:p>
          <a:p>
            <a:pPr lvl="0"/>
            <a:r>
              <a:rPr lang="it-IT" dirty="0"/>
              <a:t> Dai risultati ottenuti con il nostro computer risulta più utile utilizzare codici open source piuttosto che MATLAB, ci garantisce un utilizzo migliore della memoria;</a:t>
            </a:r>
          </a:p>
          <a:p>
            <a:pPr lvl="0"/>
            <a:r>
              <a:rPr lang="it-IT" dirty="0"/>
              <a:t>C++ risulta avere dei risultati altalenanti, nonostante su Windows sembra utilizzi la memoria in modo più efficiente;</a:t>
            </a:r>
          </a:p>
          <a:p>
            <a:pPr lvl="0"/>
            <a:r>
              <a:rPr lang="it-IT" dirty="0"/>
              <a:t>R e Python sono i due linguaggi che risultano avere i risultati più lineari.</a:t>
            </a:r>
          </a:p>
          <a:p>
            <a:pPr marL="0" lvl="0" indent="0">
              <a:buNone/>
            </a:pPr>
            <a:endParaRPr lang="it-IT" dirty="0"/>
          </a:p>
          <a:p>
            <a:endParaRPr lang="it-IT" dirty="0"/>
          </a:p>
        </p:txBody>
      </p:sp>
    </p:spTree>
    <p:extLst>
      <p:ext uri="{BB962C8B-B14F-4D97-AF65-F5344CB8AC3E}">
        <p14:creationId xmlns:p14="http://schemas.microsoft.com/office/powerpoint/2010/main" val="351491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INTRODUZIONE</a:t>
            </a:r>
          </a:p>
        </p:txBody>
      </p:sp>
      <p:sp>
        <p:nvSpPr>
          <p:cNvPr id="14" name="Segnaposto contenuto 2"/>
          <p:cNvSpPr>
            <a:spLocks noGrp="1"/>
          </p:cNvSpPr>
          <p:nvPr>
            <p:ph idx="1"/>
          </p:nvPr>
        </p:nvSpPr>
        <p:spPr/>
        <p:txBody>
          <a:bodyPr rtlCol="0">
            <a:normAutofit lnSpcReduction="10000"/>
          </a:bodyPr>
          <a:lstStyle/>
          <a:p>
            <a:pPr marL="0" indent="0">
              <a:buNone/>
            </a:pPr>
            <a:r>
              <a:rPr lang="it-IT" dirty="0"/>
              <a:t>Per ognuna delle matrici occorre determinare:</a:t>
            </a:r>
          </a:p>
          <a:p>
            <a:r>
              <a:rPr lang="it-IT" dirty="0"/>
              <a:t>il tempo necessario per calcolare la soluzione x;</a:t>
            </a:r>
          </a:p>
          <a:p>
            <a:r>
              <a:rPr lang="it-IT" dirty="0"/>
              <a:t>l’errore relativo tra la soluzione calcolata x e la soluzione esatta </a:t>
            </a:r>
            <a:r>
              <a:rPr lang="it-IT" dirty="0" err="1"/>
              <a:t>xe</a:t>
            </a:r>
            <a:r>
              <a:rPr lang="it-IT" dirty="0"/>
              <a:t>;</a:t>
            </a:r>
          </a:p>
          <a:p>
            <a:r>
              <a:rPr lang="it-IT" dirty="0"/>
              <a:t>la memoria necessaria per risolvere il sistema, ovvero grosso modo l’aumento della dimensione del programma in memoria da subito dopo aver letto la matrice a dopo aver risolto il sistema.</a:t>
            </a:r>
          </a:p>
          <a:p>
            <a:endParaRPr lang="it-IT" dirty="0"/>
          </a:p>
          <a:p>
            <a:pPr marL="0" indent="0">
              <a:buNone/>
            </a:pPr>
            <a:r>
              <a:rPr lang="it-IT" dirty="0"/>
              <a:t>È possibile trovare il listato dei codici alla seguente repository:</a:t>
            </a:r>
          </a:p>
          <a:p>
            <a:pPr marL="0" indent="0">
              <a:buNone/>
            </a:pPr>
            <a:r>
              <a:rPr lang="it-IT" dirty="0"/>
              <a:t> </a:t>
            </a:r>
            <a:r>
              <a:rPr lang="it-IT" u="sng" dirty="0">
                <a:hlinkClick r:id="rId3"/>
              </a:rPr>
              <a:t>https://gitlab.com/okamiRvS/cholesky-computing</a:t>
            </a:r>
            <a:endParaRPr lang="it-IT"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MATLAB</a:t>
            </a:r>
          </a:p>
        </p:txBody>
      </p:sp>
      <p:sp>
        <p:nvSpPr>
          <p:cNvPr id="14" name="Segnaposto contenuto 2"/>
          <p:cNvSpPr>
            <a:spLocks noGrp="1"/>
          </p:cNvSpPr>
          <p:nvPr>
            <p:ph idx="1"/>
          </p:nvPr>
        </p:nvSpPr>
        <p:spPr/>
        <p:txBody>
          <a:bodyPr rtlCol="0">
            <a:normAutofit lnSpcReduction="10000"/>
          </a:bodyPr>
          <a:lstStyle/>
          <a:p>
            <a:r>
              <a:rPr lang="it-IT" dirty="0"/>
              <a:t>Nella scrittura del codice, per prima cosa abbiamo importato le diverse matrici attraverso la funzione </a:t>
            </a:r>
            <a:r>
              <a:rPr lang="it-IT" i="1" dirty="0" err="1"/>
              <a:t>mmread</a:t>
            </a:r>
            <a:r>
              <a:rPr lang="it-IT" dirty="0"/>
              <a:t> nel formato </a:t>
            </a:r>
            <a:r>
              <a:rPr lang="it-IT" i="1" dirty="0"/>
              <a:t>.</a:t>
            </a:r>
            <a:r>
              <a:rPr lang="it-IT" i="1" dirty="0" err="1"/>
              <a:t>mtx</a:t>
            </a:r>
            <a:r>
              <a:rPr lang="it-IT" dirty="0"/>
              <a:t> in modo da mantenere linearità con gli altri linguaggi.</a:t>
            </a:r>
          </a:p>
          <a:p>
            <a:r>
              <a:rPr lang="it-IT" dirty="0"/>
              <a:t>Attraverso la funzione </a:t>
            </a:r>
            <a:r>
              <a:rPr lang="it-IT" i="1" dirty="0"/>
              <a:t>tic toc</a:t>
            </a:r>
            <a:r>
              <a:rPr lang="it-IT" dirty="0"/>
              <a:t> abbiamo calcolato il tempo di esecuzione di tutto lo script e anche quello di calcolo dei vari elementi del codice.</a:t>
            </a:r>
          </a:p>
          <a:p>
            <a:r>
              <a:rPr lang="it-IT" dirty="0"/>
              <a:t>Una volta eseguita la funzione </a:t>
            </a:r>
            <a:r>
              <a:rPr lang="it-IT" i="1" dirty="0" err="1"/>
              <a:t>chol</a:t>
            </a:r>
            <a:r>
              <a:rPr lang="it-IT" dirty="0"/>
              <a:t>, abbiamo calcolato la soluzione finale </a:t>
            </a:r>
            <a:r>
              <a:rPr lang="it-IT" i="1" dirty="0"/>
              <a:t>x</a:t>
            </a:r>
            <a:r>
              <a:rPr lang="it-IT" dirty="0"/>
              <a:t>, grazie alla quale abbiamo potuto calcolare il tempo di risoluzione, l’errore relativo e la memoria occupata dal calcolo.</a:t>
            </a:r>
          </a:p>
          <a:p>
            <a:r>
              <a:rPr lang="it-IT" dirty="0"/>
              <a:t>Abbiamo inserito anche un </a:t>
            </a:r>
            <a:r>
              <a:rPr lang="it-IT" i="1" dirty="0"/>
              <a:t>catch </a:t>
            </a:r>
            <a:r>
              <a:rPr lang="it-IT" i="1" dirty="0" err="1"/>
              <a:t>exception</a:t>
            </a:r>
            <a:r>
              <a:rPr lang="it-IT" dirty="0"/>
              <a:t> in modo da ottenere un commento quando si verifica un problema</a:t>
            </a:r>
          </a:p>
          <a:p>
            <a:endParaRPr lang="it-IT" dirty="0"/>
          </a:p>
          <a:p>
            <a:endParaRPr lang="it-IT" dirty="0"/>
          </a:p>
          <a:p>
            <a:endParaRPr lang="it-IT" dirty="0"/>
          </a:p>
        </p:txBody>
      </p:sp>
    </p:spTree>
    <p:extLst>
      <p:ext uri="{BB962C8B-B14F-4D97-AF65-F5344CB8AC3E}">
        <p14:creationId xmlns:p14="http://schemas.microsoft.com/office/powerpoint/2010/main" val="97809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068E2-2707-4553-9A24-F1D672EDDFDC}"/>
              </a:ext>
            </a:extLst>
          </p:cNvPr>
          <p:cNvSpPr>
            <a:spLocks noGrp="1"/>
          </p:cNvSpPr>
          <p:nvPr>
            <p:ph type="title"/>
          </p:nvPr>
        </p:nvSpPr>
        <p:spPr/>
        <p:txBody>
          <a:bodyPr/>
          <a:lstStyle/>
          <a:p>
            <a:r>
              <a:rPr lang="it-IT" dirty="0"/>
              <a:t>C++</a:t>
            </a:r>
          </a:p>
        </p:txBody>
      </p:sp>
      <p:sp>
        <p:nvSpPr>
          <p:cNvPr id="3" name="Segnaposto contenuto 2">
            <a:extLst>
              <a:ext uri="{FF2B5EF4-FFF2-40B4-BE49-F238E27FC236}">
                <a16:creationId xmlns:a16="http://schemas.microsoft.com/office/drawing/2014/main" id="{9B967DC1-98FF-477C-8ABD-D5446D0F1CAD}"/>
              </a:ext>
            </a:extLst>
          </p:cNvPr>
          <p:cNvSpPr>
            <a:spLocks noGrp="1"/>
          </p:cNvSpPr>
          <p:nvPr>
            <p:ph idx="1"/>
          </p:nvPr>
        </p:nvSpPr>
        <p:spPr/>
        <p:txBody>
          <a:bodyPr/>
          <a:lstStyle/>
          <a:p>
            <a:r>
              <a:rPr lang="it-IT" dirty="0"/>
              <a:t>Libreria scelta: </a:t>
            </a:r>
            <a:r>
              <a:rPr lang="it-IT" dirty="0" err="1"/>
              <a:t>Eigen</a:t>
            </a:r>
            <a:r>
              <a:rPr lang="it-IT" dirty="0"/>
              <a:t>.</a:t>
            </a:r>
          </a:p>
          <a:p>
            <a:r>
              <a:rPr lang="it-IT" dirty="0"/>
              <a:t>I passi dell’analisi seguono lo schema utilizzato per MATLAB, con alcune complicazioni riguardo:</a:t>
            </a:r>
          </a:p>
          <a:p>
            <a:pPr marL="914400" lvl="1" indent="-457200">
              <a:buFont typeface="+mj-lt"/>
              <a:buAutoNum type="arabicPeriod"/>
            </a:pPr>
            <a:r>
              <a:rPr lang="it-IT" dirty="0"/>
              <a:t>Caricamento a memoria della matrice: scrittura di un metodo ad-hoc per matrici Matrix Market.</a:t>
            </a:r>
          </a:p>
          <a:p>
            <a:pPr marL="914400" lvl="1" indent="-457200">
              <a:buFont typeface="+mj-lt"/>
              <a:buAutoNum type="arabicPeriod"/>
            </a:pPr>
            <a:r>
              <a:rPr lang="it-IT" dirty="0"/>
              <a:t>Spazio in memoria utilizzato: calcolo empirico sfruttando la struttura CSC/CSR</a:t>
            </a:r>
          </a:p>
          <a:p>
            <a:pPr marL="457200" lvl="1" indent="0">
              <a:buNone/>
            </a:pPr>
            <a:endParaRPr lang="it-IT" dirty="0"/>
          </a:p>
          <a:p>
            <a:r>
              <a:rPr lang="it-IT" dirty="0"/>
              <a:t>Risultati peggiori in termini di tempo di calcolo della decomposizione </a:t>
            </a:r>
            <a:r>
              <a:rPr lang="it-IT" dirty="0" err="1"/>
              <a:t>Cholesky</a:t>
            </a:r>
            <a:r>
              <a:rPr lang="it-IT" dirty="0"/>
              <a:t>, causato dalla natura single-core di </a:t>
            </a:r>
            <a:r>
              <a:rPr lang="it-IT" dirty="0" err="1"/>
              <a:t>Eigen</a:t>
            </a:r>
            <a:r>
              <a:rPr lang="it-IT" dirty="0"/>
              <a:t>. I tempi sarebbero migliorabili utilizzando il modulo per il supporto a </a:t>
            </a:r>
            <a:r>
              <a:rPr lang="it-IT" dirty="0" err="1"/>
              <a:t>PaStiX</a:t>
            </a:r>
            <a:r>
              <a:rPr lang="it-IT" dirty="0"/>
              <a:t> o </a:t>
            </a:r>
            <a:r>
              <a:rPr lang="it-IT" dirty="0" err="1"/>
              <a:t>ParadisoMKT</a:t>
            </a:r>
            <a:r>
              <a:rPr lang="it-IT" dirty="0"/>
              <a:t>.</a:t>
            </a:r>
          </a:p>
          <a:p>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507" y="4493710"/>
            <a:ext cx="8013941" cy="218960"/>
          </a:xfrm>
          <a:prstGeom prst="rect">
            <a:avLst/>
          </a:prstGeom>
        </p:spPr>
      </p:pic>
    </p:spTree>
    <p:extLst>
      <p:ext uri="{BB962C8B-B14F-4D97-AF65-F5344CB8AC3E}">
        <p14:creationId xmlns:p14="http://schemas.microsoft.com/office/powerpoint/2010/main" val="403747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7DF71D-57B9-4A00-AA96-0E4B03DF0AFD}"/>
              </a:ext>
            </a:extLst>
          </p:cNvPr>
          <p:cNvSpPr>
            <a:spLocks noGrp="1"/>
          </p:cNvSpPr>
          <p:nvPr>
            <p:ph type="title"/>
          </p:nvPr>
        </p:nvSpPr>
        <p:spPr/>
        <p:txBody>
          <a:bodyPr/>
          <a:lstStyle/>
          <a:p>
            <a:r>
              <a:rPr lang="it-IT" dirty="0"/>
              <a:t>R</a:t>
            </a:r>
          </a:p>
        </p:txBody>
      </p:sp>
      <p:sp>
        <p:nvSpPr>
          <p:cNvPr id="3" name="Segnaposto contenuto 2">
            <a:extLst>
              <a:ext uri="{FF2B5EF4-FFF2-40B4-BE49-F238E27FC236}">
                <a16:creationId xmlns:a16="http://schemas.microsoft.com/office/drawing/2014/main" id="{C3AC427F-94AF-4000-8229-C996759D63BF}"/>
              </a:ext>
            </a:extLst>
          </p:cNvPr>
          <p:cNvSpPr>
            <a:spLocks noGrp="1"/>
          </p:cNvSpPr>
          <p:nvPr>
            <p:ph idx="1"/>
          </p:nvPr>
        </p:nvSpPr>
        <p:spPr/>
        <p:txBody>
          <a:bodyPr>
            <a:normAutofit lnSpcReduction="10000"/>
          </a:bodyPr>
          <a:lstStyle/>
          <a:p>
            <a:r>
              <a:rPr lang="it-IT" dirty="0"/>
              <a:t>Abbiamo deciso di ricorrere alla libreria </a:t>
            </a:r>
            <a:r>
              <a:rPr lang="it-IT" i="1" dirty="0"/>
              <a:t>spam,</a:t>
            </a:r>
            <a:r>
              <a:rPr lang="it-IT" dirty="0"/>
              <a:t> implementa la funzione che permette di effettuare la decomposizione di </a:t>
            </a:r>
            <a:r>
              <a:rPr lang="it-IT" dirty="0" err="1"/>
              <a:t>Choleksy</a:t>
            </a:r>
            <a:r>
              <a:rPr lang="it-IT" dirty="0"/>
              <a:t>.</a:t>
            </a:r>
          </a:p>
          <a:p>
            <a:r>
              <a:rPr lang="it-IT" dirty="0"/>
              <a:t>Importiamo la matrice con la funzione </a:t>
            </a:r>
            <a:r>
              <a:rPr lang="it-IT" i="1" dirty="0"/>
              <a:t>read.MM</a:t>
            </a:r>
            <a:r>
              <a:rPr lang="it-IT" dirty="0"/>
              <a:t>, che ci permette di salvarla in formato sparso.</a:t>
            </a:r>
          </a:p>
          <a:p>
            <a:r>
              <a:rPr lang="it-IT" dirty="0"/>
              <a:t>Grazie al comando </a:t>
            </a:r>
            <a:r>
              <a:rPr lang="it-IT" i="1" dirty="0" err="1"/>
              <a:t>chol.spam</a:t>
            </a:r>
            <a:r>
              <a:rPr lang="it-IT" dirty="0"/>
              <a:t> effettuiamo la decomposizione di </a:t>
            </a:r>
            <a:r>
              <a:rPr lang="it-IT" dirty="0" err="1"/>
              <a:t>Cholesky</a:t>
            </a:r>
            <a:r>
              <a:rPr lang="it-IT" dirty="0"/>
              <a:t> sulla matrice in esame, la funzione riconosce da sola se la matrice passata è simmetrica e definita positiva.</a:t>
            </a:r>
          </a:p>
          <a:p>
            <a:r>
              <a:rPr lang="it-IT" dirty="0"/>
              <a:t>La libreria in uso implementa anche la funzione </a:t>
            </a:r>
            <a:r>
              <a:rPr lang="it-IT" i="1" dirty="0" err="1"/>
              <a:t>solve.spam</a:t>
            </a:r>
            <a:r>
              <a:rPr lang="it-IT" dirty="0"/>
              <a:t> che, dato in input il risultato della funzione </a:t>
            </a:r>
            <a:r>
              <a:rPr lang="it-IT" i="1" dirty="0" err="1"/>
              <a:t>chol.spam</a:t>
            </a:r>
            <a:r>
              <a:rPr lang="it-IT" dirty="0"/>
              <a:t>, calcola direttamente il risultato del sistema lineare.</a:t>
            </a:r>
          </a:p>
          <a:p>
            <a:endParaRPr lang="it-IT" dirty="0"/>
          </a:p>
        </p:txBody>
      </p:sp>
    </p:spTree>
    <p:extLst>
      <p:ext uri="{BB962C8B-B14F-4D97-AF65-F5344CB8AC3E}">
        <p14:creationId xmlns:p14="http://schemas.microsoft.com/office/powerpoint/2010/main" val="40427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21337-584E-41A1-A5CF-CC9EE6471D77}"/>
              </a:ext>
            </a:extLst>
          </p:cNvPr>
          <p:cNvSpPr>
            <a:spLocks noGrp="1"/>
          </p:cNvSpPr>
          <p:nvPr>
            <p:ph type="title"/>
          </p:nvPr>
        </p:nvSpPr>
        <p:spPr/>
        <p:txBody>
          <a:bodyPr/>
          <a:lstStyle/>
          <a:p>
            <a:r>
              <a:rPr lang="it-IT" dirty="0"/>
              <a:t>PYTHON</a:t>
            </a:r>
          </a:p>
        </p:txBody>
      </p:sp>
      <p:sp>
        <p:nvSpPr>
          <p:cNvPr id="3" name="Segnaposto contenuto 2">
            <a:extLst>
              <a:ext uri="{FF2B5EF4-FFF2-40B4-BE49-F238E27FC236}">
                <a16:creationId xmlns:a16="http://schemas.microsoft.com/office/drawing/2014/main" id="{A492F1BF-1722-45AB-B40E-A7CDF6549115}"/>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9775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1FF69-6843-4451-ACCE-95F6A04F4A69}"/>
              </a:ext>
            </a:extLst>
          </p:cNvPr>
          <p:cNvSpPr>
            <a:spLocks noGrp="1"/>
          </p:cNvSpPr>
          <p:nvPr>
            <p:ph type="title"/>
          </p:nvPr>
        </p:nvSpPr>
        <p:spPr/>
        <p:txBody>
          <a:bodyPr/>
          <a:lstStyle/>
          <a:p>
            <a:r>
              <a:rPr lang="it-IT" dirty="0"/>
              <a:t>ANALISI DEI RISULTATI</a:t>
            </a:r>
          </a:p>
        </p:txBody>
      </p:sp>
      <p:graphicFrame>
        <p:nvGraphicFramePr>
          <p:cNvPr id="6" name="Segnaposto contenuto 5">
            <a:extLst>
              <a:ext uri="{FF2B5EF4-FFF2-40B4-BE49-F238E27FC236}">
                <a16:creationId xmlns:a16="http://schemas.microsoft.com/office/drawing/2014/main" id="{E2CE837D-AF7E-486E-BE1E-CF82CC1C5BAE}"/>
              </a:ext>
            </a:extLst>
          </p:cNvPr>
          <p:cNvGraphicFramePr>
            <a:graphicFrameLocks noGrp="1"/>
          </p:cNvGraphicFramePr>
          <p:nvPr>
            <p:ph idx="1"/>
            <p:extLst>
              <p:ext uri="{D42A27DB-BD31-4B8C-83A1-F6EECF244321}">
                <p14:modId xmlns:p14="http://schemas.microsoft.com/office/powerpoint/2010/main" val="614964330"/>
              </p:ext>
            </p:extLst>
          </p:nvPr>
        </p:nvGraphicFramePr>
        <p:xfrm>
          <a:off x="1279525" y="2190751"/>
          <a:ext cx="4435475" cy="2314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afico 7">
            <a:extLst>
              <a:ext uri="{FF2B5EF4-FFF2-40B4-BE49-F238E27FC236}">
                <a16:creationId xmlns:a16="http://schemas.microsoft.com/office/drawing/2014/main" id="{AE47DD3A-62C0-4AB7-8213-E94FF9103F0C}"/>
              </a:ext>
            </a:extLst>
          </p:cNvPr>
          <p:cNvGraphicFramePr/>
          <p:nvPr>
            <p:extLst>
              <p:ext uri="{D42A27DB-BD31-4B8C-83A1-F6EECF244321}">
                <p14:modId xmlns:p14="http://schemas.microsoft.com/office/powerpoint/2010/main" val="3860724061"/>
              </p:ext>
            </p:extLst>
          </p:nvPr>
        </p:nvGraphicFramePr>
        <p:xfrm>
          <a:off x="7191374" y="4086224"/>
          <a:ext cx="4505325" cy="2543175"/>
        </p:xfrm>
        <a:graphic>
          <a:graphicData uri="http://schemas.openxmlformats.org/drawingml/2006/chart">
            <c:chart xmlns:c="http://schemas.openxmlformats.org/drawingml/2006/chart" xmlns:r="http://schemas.openxmlformats.org/officeDocument/2006/relationships" r:id="rId3"/>
          </a:graphicData>
        </a:graphic>
      </p:graphicFrame>
      <p:sp>
        <p:nvSpPr>
          <p:cNvPr id="9" name="CasellaDiTesto 8">
            <a:extLst>
              <a:ext uri="{FF2B5EF4-FFF2-40B4-BE49-F238E27FC236}">
                <a16:creationId xmlns:a16="http://schemas.microsoft.com/office/drawing/2014/main" id="{A9D55DEB-0A16-4250-8910-752BB469DCC5}"/>
              </a:ext>
            </a:extLst>
          </p:cNvPr>
          <p:cNvSpPr txBox="1"/>
          <p:nvPr/>
        </p:nvSpPr>
        <p:spPr>
          <a:xfrm>
            <a:off x="6324599" y="2345348"/>
            <a:ext cx="5372100" cy="1661993"/>
          </a:xfrm>
          <a:prstGeom prst="rect">
            <a:avLst/>
          </a:prstGeom>
          <a:noFill/>
        </p:spPr>
        <p:txBody>
          <a:bodyPr wrap="square" rtlCol="0">
            <a:spAutoFit/>
          </a:bodyPr>
          <a:lstStyle/>
          <a:p>
            <a:pPr algn="just"/>
            <a:r>
              <a:rPr lang="it-IT" sz="1200" dirty="0"/>
              <a:t>La prima differenza che possiamo notare tra le due esecuzioni è che mentre siamo riusciti ad eseguire la risoluzione del sistema lineare fino ad </a:t>
            </a:r>
            <a:r>
              <a:rPr lang="it-IT" sz="1200" i="1" dirty="0"/>
              <a:t>Apache2</a:t>
            </a:r>
            <a:r>
              <a:rPr lang="it-IT" sz="1200" dirty="0"/>
              <a:t> su Windows, a Linux ci siamo fermati </a:t>
            </a:r>
            <a:r>
              <a:rPr lang="it-IT" sz="1200" i="1" dirty="0"/>
              <a:t>cfd2</a:t>
            </a:r>
            <a:r>
              <a:rPr lang="it-IT" sz="1200" dirty="0"/>
              <a:t>. </a:t>
            </a:r>
          </a:p>
          <a:p>
            <a:pPr algn="just"/>
            <a:r>
              <a:rPr lang="it-IT" sz="1200" dirty="0"/>
              <a:t>Questo risultato potrebbe essere sicuramente influenzato dal fatto che per Linux abbiamo utilizzato una macchina virtuale, ma in ogni caso come vedremo più avanti abbiamo notato che MATLAB tende ad avere un utilizzo sproporzionato della </a:t>
            </a:r>
            <a:r>
              <a:rPr lang="it-IT" sz="1200" i="1" dirty="0"/>
              <a:t>RAM</a:t>
            </a:r>
            <a:r>
              <a:rPr lang="it-IT" sz="1200" dirty="0"/>
              <a:t> e ad andare facilmente “</a:t>
            </a:r>
            <a:r>
              <a:rPr lang="it-IT" sz="1200" i="1" dirty="0"/>
              <a:t>out of </a:t>
            </a:r>
            <a:r>
              <a:rPr lang="it-IT" sz="1200" i="1" dirty="0" err="1"/>
              <a:t>memory</a:t>
            </a:r>
            <a:r>
              <a:rPr lang="it-IT" sz="1200" dirty="0"/>
              <a:t>” a differenza di altri linguaggi </a:t>
            </a:r>
            <a:r>
              <a:rPr lang="it-IT" sz="1200" i="1" dirty="0"/>
              <a:t>open source</a:t>
            </a:r>
            <a:r>
              <a:rPr lang="it-IT" sz="1200" dirty="0"/>
              <a:t>. </a:t>
            </a:r>
          </a:p>
          <a:p>
            <a:endParaRPr lang="it-IT" dirty="0"/>
          </a:p>
        </p:txBody>
      </p:sp>
      <p:sp>
        <p:nvSpPr>
          <p:cNvPr id="10" name="CasellaDiTesto 9">
            <a:extLst>
              <a:ext uri="{FF2B5EF4-FFF2-40B4-BE49-F238E27FC236}">
                <a16:creationId xmlns:a16="http://schemas.microsoft.com/office/drawing/2014/main" id="{331D94F0-DDC3-4EF4-AB41-0FA5CABE01BF}"/>
              </a:ext>
            </a:extLst>
          </p:cNvPr>
          <p:cNvSpPr txBox="1"/>
          <p:nvPr/>
        </p:nvSpPr>
        <p:spPr>
          <a:xfrm>
            <a:off x="865588" y="4689723"/>
            <a:ext cx="5718329" cy="2031325"/>
          </a:xfrm>
          <a:prstGeom prst="rect">
            <a:avLst/>
          </a:prstGeom>
          <a:noFill/>
        </p:spPr>
        <p:txBody>
          <a:bodyPr wrap="square" rtlCol="0">
            <a:spAutoFit/>
          </a:bodyPr>
          <a:lstStyle/>
          <a:p>
            <a:pPr algn="just"/>
            <a:r>
              <a:rPr lang="it-IT" sz="1200" dirty="0"/>
              <a:t>Analizzando i dati ci accorgiamo che entrambe le esecuzioni al crescere delle matrici aumento il loro tempo di esecuzione e il loro spazio occupato, ma mentre su Linux si arriva al massimo ad occupare uno spazio di memoria nell’ordine di grandezza di 10</a:t>
            </a:r>
            <a:r>
              <a:rPr lang="it-IT" sz="1200" baseline="30000" dirty="0"/>
              <a:t>8</a:t>
            </a:r>
            <a:r>
              <a:rPr lang="it-IT" sz="1200" dirty="0"/>
              <a:t> su Windows si occupa più memoria, circa nell’ordine di 10</a:t>
            </a:r>
            <a:r>
              <a:rPr lang="it-IT" sz="1200" baseline="30000" dirty="0"/>
              <a:t>10</a:t>
            </a:r>
            <a:r>
              <a:rPr lang="it-IT" sz="1200" dirty="0"/>
              <a:t>. Questo fa sì che il tempo di esecuzione di Windows sia maggiore rispetto a quello di Linux.</a:t>
            </a:r>
          </a:p>
          <a:p>
            <a:pPr algn="just"/>
            <a:r>
              <a:rPr lang="it-IT" sz="1200" dirty="0"/>
              <a:t>Per quanto riguarda l’errore relativo in entrambi i casi si tende ad avere uno stesso andamento con risultati poco migliori in Windows. È interessante sottolineare il picco che entrambe le esecuzioni hanno nell’esecuzione della matrice </a:t>
            </a:r>
            <a:r>
              <a:rPr lang="it-IT" sz="1200" i="1" dirty="0"/>
              <a:t>shallow_water1</a:t>
            </a:r>
            <a:r>
              <a:rPr lang="it-IT" sz="1200" dirty="0"/>
              <a:t>, dove in tutti e due i casi si ottiene l’errore più piccolo nell’ordine di grandezza di 10</a:t>
            </a:r>
            <a:r>
              <a:rPr lang="it-IT" sz="1200" baseline="30000" dirty="0"/>
              <a:t>-16</a:t>
            </a:r>
            <a:r>
              <a:rPr lang="it-IT" sz="1200" dirty="0"/>
              <a:t>.</a:t>
            </a:r>
          </a:p>
          <a:p>
            <a:endParaRPr lang="it-IT" dirty="0"/>
          </a:p>
        </p:txBody>
      </p:sp>
    </p:spTree>
    <p:extLst>
      <p:ext uri="{BB962C8B-B14F-4D97-AF65-F5344CB8AC3E}">
        <p14:creationId xmlns:p14="http://schemas.microsoft.com/office/powerpoint/2010/main" val="424438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0C18D504-2D5D-4FE7-9B97-5A2062F52954}"/>
              </a:ext>
            </a:extLst>
          </p:cNvPr>
          <p:cNvGraphicFramePr/>
          <p:nvPr>
            <p:extLst>
              <p:ext uri="{D42A27DB-BD31-4B8C-83A1-F6EECF244321}">
                <p14:modId xmlns:p14="http://schemas.microsoft.com/office/powerpoint/2010/main" val="2006971427"/>
              </p:ext>
            </p:extLst>
          </p:nvPr>
        </p:nvGraphicFramePr>
        <p:xfrm>
          <a:off x="6406719" y="472493"/>
          <a:ext cx="5338439" cy="3291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6B7465C6-563C-4F9B-9FF3-DD471DC4F6ED}"/>
              </a:ext>
            </a:extLst>
          </p:cNvPr>
          <p:cNvGraphicFramePr/>
          <p:nvPr>
            <p:extLst>
              <p:ext uri="{D42A27DB-BD31-4B8C-83A1-F6EECF244321}">
                <p14:modId xmlns:p14="http://schemas.microsoft.com/office/powerpoint/2010/main" val="4293445601"/>
              </p:ext>
            </p:extLst>
          </p:nvPr>
        </p:nvGraphicFramePr>
        <p:xfrm>
          <a:off x="920319" y="3215936"/>
          <a:ext cx="5486400" cy="3388360"/>
        </p:xfrm>
        <a:graphic>
          <a:graphicData uri="http://schemas.openxmlformats.org/drawingml/2006/chart">
            <c:chart xmlns:c="http://schemas.openxmlformats.org/drawingml/2006/chart" xmlns:r="http://schemas.openxmlformats.org/officeDocument/2006/relationships" r:id="rId4"/>
          </a:graphicData>
        </a:graphic>
      </p:graphicFrame>
      <p:sp>
        <p:nvSpPr>
          <p:cNvPr id="4" name="CasellaDiTesto 3">
            <a:extLst>
              <a:ext uri="{FF2B5EF4-FFF2-40B4-BE49-F238E27FC236}">
                <a16:creationId xmlns:a16="http://schemas.microsoft.com/office/drawing/2014/main" id="{595DB13F-38BF-433D-9910-9D9CAEF5D3D1}"/>
              </a:ext>
            </a:extLst>
          </p:cNvPr>
          <p:cNvSpPr txBox="1"/>
          <p:nvPr/>
        </p:nvSpPr>
        <p:spPr>
          <a:xfrm>
            <a:off x="935116" y="999945"/>
            <a:ext cx="5175681" cy="2215991"/>
          </a:xfrm>
          <a:prstGeom prst="rect">
            <a:avLst/>
          </a:prstGeom>
          <a:noFill/>
        </p:spPr>
        <p:txBody>
          <a:bodyPr wrap="square" rtlCol="0">
            <a:spAutoFit/>
          </a:bodyPr>
          <a:lstStyle/>
          <a:p>
            <a:pPr algn="just"/>
            <a:r>
              <a:rPr lang="it-IT" sz="1200" dirty="0"/>
              <a:t>Nell’esecuzione su C++ possiamo sottolineare un aspetto di cui parlavamo prima, con lo stesso computer e quindi a parità di caratteristiche e prestazioni di memoria, con un linguaggio open source siamo riusciti ad eseguire matrici anche più grandi di </a:t>
            </a:r>
            <a:r>
              <a:rPr lang="it-IT" sz="1200" i="1" dirty="0"/>
              <a:t>Apache2</a:t>
            </a:r>
            <a:r>
              <a:rPr lang="it-IT" sz="1200" dirty="0"/>
              <a:t>. </a:t>
            </a:r>
          </a:p>
          <a:p>
            <a:pPr algn="just"/>
            <a:r>
              <a:rPr lang="it-IT" sz="1200" dirty="0"/>
              <a:t>In questo caso notiamo andamenti abbastanza differenti sotto molti punti di vista delle due esecuzioni. </a:t>
            </a:r>
          </a:p>
          <a:p>
            <a:pPr algn="just"/>
            <a:r>
              <a:rPr lang="it-IT" sz="1200" dirty="0"/>
              <a:t>In Windows sotto l’aspetto della memoria occupata e del tempo abbiamo una situazione abbastanza lineare, che porta ad una crescita dei due fattori al crescere delle matrici, fatta eccezione per una lieve flessione con la matrice </a:t>
            </a:r>
            <a:r>
              <a:rPr lang="it-IT" sz="1200" i="1" dirty="0" err="1"/>
              <a:t>parabolic_fem</a:t>
            </a:r>
            <a:r>
              <a:rPr lang="it-IT" sz="1200" dirty="0"/>
              <a:t>. </a:t>
            </a:r>
          </a:p>
          <a:p>
            <a:endParaRPr lang="it-IT" dirty="0"/>
          </a:p>
        </p:txBody>
      </p:sp>
      <p:sp>
        <p:nvSpPr>
          <p:cNvPr id="5" name="Rettangolo 4">
            <a:extLst>
              <a:ext uri="{FF2B5EF4-FFF2-40B4-BE49-F238E27FC236}">
                <a16:creationId xmlns:a16="http://schemas.microsoft.com/office/drawing/2014/main" id="{C4449077-4DC0-421E-A144-B7BA7862678C}"/>
              </a:ext>
            </a:extLst>
          </p:cNvPr>
          <p:cNvSpPr/>
          <p:nvPr/>
        </p:nvSpPr>
        <p:spPr>
          <a:xfrm>
            <a:off x="6702641" y="4289991"/>
            <a:ext cx="5190478" cy="2001510"/>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Nell’esecuzione di Linux è particolare sottolineare un picco che sia nella memoria utilizzata che nel tempo di esecuzione, fattore che porta ad avere anche un errore elevato.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l’errore relativo in entrambi i casi abbiamo valori altalenanti, detto già di Linux, è interessante sottolineare il picco presente in Windows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che produce un errore molto piccolo (misura di grandezza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-3</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6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4B9FA135-1BA7-4832-A961-9F14B855B22F}"/>
              </a:ext>
            </a:extLst>
          </p:cNvPr>
          <p:cNvGraphicFramePr/>
          <p:nvPr>
            <p:extLst>
              <p:ext uri="{D42A27DB-BD31-4B8C-83A1-F6EECF244321}">
                <p14:modId xmlns:p14="http://schemas.microsoft.com/office/powerpoint/2010/main" val="899426917"/>
              </p:ext>
            </p:extLst>
          </p:nvPr>
        </p:nvGraphicFramePr>
        <p:xfrm>
          <a:off x="609600" y="529839"/>
          <a:ext cx="5486400" cy="3152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DC232CA2-C35A-4CA0-871B-7B6290A87986}"/>
              </a:ext>
            </a:extLst>
          </p:cNvPr>
          <p:cNvGraphicFramePr/>
          <p:nvPr>
            <p:extLst>
              <p:ext uri="{D42A27DB-BD31-4B8C-83A1-F6EECF244321}">
                <p14:modId xmlns:p14="http://schemas.microsoft.com/office/powerpoint/2010/main" val="2314924406"/>
              </p:ext>
            </p:extLst>
          </p:nvPr>
        </p:nvGraphicFramePr>
        <p:xfrm>
          <a:off x="6096000" y="3348990"/>
          <a:ext cx="5534025" cy="3509010"/>
        </p:xfrm>
        <a:graphic>
          <a:graphicData uri="http://schemas.openxmlformats.org/drawingml/2006/chart">
            <c:chart xmlns:c="http://schemas.openxmlformats.org/drawingml/2006/chart" xmlns:r="http://schemas.openxmlformats.org/officeDocument/2006/relationships" r:id="rId4"/>
          </a:graphicData>
        </a:graphic>
      </p:graphicFrame>
      <p:sp>
        <p:nvSpPr>
          <p:cNvPr id="4" name="Rettangolo 3">
            <a:extLst>
              <a:ext uri="{FF2B5EF4-FFF2-40B4-BE49-F238E27FC236}">
                <a16:creationId xmlns:a16="http://schemas.microsoft.com/office/drawing/2014/main" id="{D6AC1672-F44F-413C-8280-10FC3B4BF5C5}"/>
              </a:ext>
            </a:extLst>
          </p:cNvPr>
          <p:cNvSpPr/>
          <p:nvPr/>
        </p:nvSpPr>
        <p:spPr>
          <a:xfrm>
            <a:off x="6628660" y="1049009"/>
            <a:ext cx="4743635" cy="144751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Confrontando i grafici delle due esecuzioni possiamo parlare di risultati “visivamente” simili, che variano solo nelle unità di grandezza.</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In entrambi i casi al crescere della matrice cresce il tempo per calcolare la soluzione finale e la memoria occupata, tranne per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Rettangolo 4">
            <a:extLst>
              <a:ext uri="{FF2B5EF4-FFF2-40B4-BE49-F238E27FC236}">
                <a16:creationId xmlns:a16="http://schemas.microsoft.com/office/drawing/2014/main" id="{CE7A84AC-9079-4DAE-B98A-7FAFCB7381B8}"/>
              </a:ext>
            </a:extLst>
          </p:cNvPr>
          <p:cNvSpPr/>
          <p:nvPr/>
        </p:nvSpPr>
        <p:spPr>
          <a:xfrm>
            <a:off x="1032769" y="4241239"/>
            <a:ext cx="4249445" cy="1724511"/>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gli errori relativi, si parte in entrambe i casi con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-6</a:t>
            </a:r>
            <a:r>
              <a:rPr lang="it-IT" sz="1200" dirty="0">
                <a:latin typeface="Calibri" panose="020F0502020204030204" pitchFamily="34" charset="0"/>
                <a:ea typeface="Times New Roman" panose="02020603050405020304" pitchFamily="18" charset="0"/>
                <a:cs typeface="Times New Roman" panose="02020603050405020304" pitchFamily="18" charset="0"/>
              </a:rPr>
              <a:t>)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si ha poi un picco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raggiungendo un valore molto basso (ordine di grande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Procedendo con matrici più grandi, aumenta lievemente l’errore, tranne nel caso di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 dove abbiamo una live flessione.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97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gomenti didattici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421_TF03462902_TF03462902.potx" id="{2385B358-5D9D-4FD7-94BA-ABC0ECE46E6E}" vid="{3CE3128E-0EEE-4170-A829-E60B55A826F8}"/>
    </a:ext>
  </a:extLst>
</a:theme>
</file>

<file path=ppt/theme/theme2.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di argomenti didattici, design con illustrazioni in stile lavagna (widescreen)</Template>
  <TotalTime>74</TotalTime>
  <Words>1236</Words>
  <Application>Microsoft Office PowerPoint</Application>
  <PresentationFormat>Widescreen</PresentationFormat>
  <Paragraphs>73</Paragraphs>
  <Slides>11</Slides>
  <Notes>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Wingdings</vt:lpstr>
      <vt:lpstr>Argomenti didattici 16x9</vt:lpstr>
      <vt:lpstr>Progetto 1</vt:lpstr>
      <vt:lpstr>INTRODUZIONE</vt:lpstr>
      <vt:lpstr>MATLAB</vt:lpstr>
      <vt:lpstr>C++</vt:lpstr>
      <vt:lpstr>R</vt:lpstr>
      <vt:lpstr>PYTHON</vt:lpstr>
      <vt:lpstr>ANALISI DEI RISULTATI</vt:lpstr>
      <vt:lpstr>Presentazione standard di PowerPoint</vt:lpstr>
      <vt:lpstr>Presentazione standard di PowerPoint</vt:lpstr>
      <vt:lpstr>Presentazione standard di PowerPoint</vt:lpstr>
      <vt:lpstr>CONCLUSIONE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1</dc:title>
  <dc:creator>i.bettini@campus.unimib.it</dc:creator>
  <cp:lastModifiedBy>umberto cocca</cp:lastModifiedBy>
  <cp:revision>14</cp:revision>
  <dcterms:created xsi:type="dcterms:W3CDTF">2020-05-11T14:07:23Z</dcterms:created>
  <dcterms:modified xsi:type="dcterms:W3CDTF">2020-05-16T11:29:29Z</dcterms:modified>
</cp:coreProperties>
</file>