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E2CF4F-58B5-4C48-B7B5-5CFADBF6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Middleware</a:t>
            </a:r>
            <a:r>
              <a:rPr lang="tr-TR" dirty="0"/>
              <a:t> KAA Ara Katman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859BFB-1907-411E-9119-408099EAB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Arif Emre KOCAMAN	</a:t>
            </a:r>
          </a:p>
          <a:p>
            <a:r>
              <a:rPr lang="tr-TR" dirty="0" err="1"/>
              <a:t>Ammar</a:t>
            </a:r>
            <a:r>
              <a:rPr lang="tr-TR" dirty="0"/>
              <a:t> </a:t>
            </a:r>
            <a:r>
              <a:rPr lang="tr-TR" dirty="0" err="1"/>
              <a:t>Arrap</a:t>
            </a:r>
            <a:r>
              <a:rPr lang="tr-TR" dirty="0"/>
              <a:t> </a:t>
            </a:r>
            <a:r>
              <a:rPr lang="tr-TR" dirty="0" err="1"/>
              <a:t>Abdo</a:t>
            </a:r>
            <a:r>
              <a:rPr lang="tr-TR" dirty="0"/>
              <a:t> </a:t>
            </a:r>
            <a:r>
              <a:rPr lang="tr-TR" dirty="0" err="1"/>
              <a:t>Saeed</a:t>
            </a:r>
            <a:endParaRPr lang="tr-TR" dirty="0"/>
          </a:p>
          <a:p>
            <a:r>
              <a:rPr lang="tr-TR" dirty="0"/>
              <a:t>Berkan </a:t>
            </a:r>
            <a:r>
              <a:rPr lang="tr-TR" dirty="0" err="1"/>
              <a:t>Vidin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2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66453A-EF7C-4F60-B613-020D49B7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Eleştirel inceleme</a:t>
            </a:r>
          </a:p>
          <a:p>
            <a:r>
              <a:rPr lang="tr-TR" dirty="0"/>
              <a:t>    + Düğümlerin yalnızca küçük bir kısmı aynı bilgileri benimsemek zorunda</a:t>
            </a:r>
          </a:p>
          <a:p>
            <a:r>
              <a:rPr lang="tr-TR" dirty="0"/>
              <a:t>    + Düğümlerin yalnızca küçük bir kısmı teslim edilebilir talep edilen bilgiler rastgele bir süreç olup olmadığını veya isteği işlemek zorunda.</a:t>
            </a:r>
          </a:p>
          <a:p>
            <a:r>
              <a:rPr lang="tr-TR" dirty="0"/>
              <a:t>     - Düğümlerin başarısızlığı olaya giden yolu kesebilir (ne kadar geniş olduğuna bağlı olarak).</a:t>
            </a:r>
          </a:p>
          <a:p>
            <a:r>
              <a:rPr lang="tr-TR" dirty="0"/>
              <a:t>     - Bir düğümün gerçek davranışı, önceki slaytlarda gösterilenden çok farklıdır..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064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8A20A2-C85F-41A8-B3F7-7EFC865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accent4"/>
                </a:solidFill>
              </a:rPr>
              <a:t>Middleware</a:t>
            </a:r>
            <a:r>
              <a:rPr lang="tr-TR" dirty="0">
                <a:solidFill>
                  <a:schemeClr val="accent4"/>
                </a:solidFill>
              </a:rPr>
              <a:t> </a:t>
            </a:r>
            <a:r>
              <a:rPr lang="tr-TR" dirty="0" err="1">
                <a:solidFill>
                  <a:schemeClr val="accent4"/>
                </a:solidFill>
              </a:rPr>
              <a:t>Katmanin</a:t>
            </a:r>
            <a:r>
              <a:rPr lang="tr-TR" dirty="0">
                <a:solidFill>
                  <a:schemeClr val="accent4"/>
                </a:solidFill>
              </a:rPr>
              <a:t> </a:t>
            </a:r>
            <a:br>
              <a:rPr lang="tr-TR" dirty="0">
                <a:solidFill>
                  <a:schemeClr val="accent4"/>
                </a:solidFill>
              </a:rPr>
            </a:br>
            <a:r>
              <a:rPr lang="tr-TR" dirty="0" err="1">
                <a:solidFill>
                  <a:schemeClr val="accent4"/>
                </a:solidFill>
              </a:rPr>
              <a:t>Principleri</a:t>
            </a:r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98320D-6A12-4A18-B97B-E88DF2C4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uygulamalara sistem hizmetlerini sunma</a:t>
            </a:r>
            <a:br>
              <a:rPr lang="tr-TR" dirty="0"/>
            </a:br>
            <a:r>
              <a:rPr lang="tr-TR" dirty="0"/>
              <a:t>mevcut veya gelebilecek olan </a:t>
            </a:r>
            <a:r>
              <a:rPr lang="tr-TR" dirty="0" err="1"/>
              <a:t>uygulamara</a:t>
            </a:r>
            <a:r>
              <a:rPr lang="tr-TR" dirty="0"/>
              <a:t> standart bir sistem hizmetini sağlamalıdır.</a:t>
            </a:r>
            <a:br>
              <a:rPr lang="tr-TR" dirty="0"/>
            </a:br>
            <a:r>
              <a:rPr lang="tr-TR" dirty="0"/>
              <a:t>Çoklu uygulamaları koordine eden ve destekleyen bir ortam hazırlama</a:t>
            </a:r>
            <a:br>
              <a:rPr lang="tr-TR" dirty="0"/>
            </a:br>
            <a:r>
              <a:rPr lang="tr-TR" dirty="0"/>
              <a:t>çeşitli uygulamaları yerine getirir veya yeniden oluşturur.</a:t>
            </a:r>
          </a:p>
        </p:txBody>
      </p:sp>
    </p:spTree>
    <p:extLst>
      <p:ext uri="{BB962C8B-B14F-4D97-AF65-F5344CB8AC3E}">
        <p14:creationId xmlns:p14="http://schemas.microsoft.com/office/powerpoint/2010/main" val="180738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84F467-BFF4-439B-B239-A86B8238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/>
                </a:solidFill>
              </a:rPr>
              <a:t>QoS</a:t>
            </a:r>
            <a:r>
              <a:rPr lang="tr-TR" dirty="0">
                <a:solidFill>
                  <a:schemeClr val="accent4"/>
                </a:solidFill>
              </a:rPr>
              <a:t>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BA2815-91DF-4187-9F63-5571BFC7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Ağ İletişimi Hizmet Kalitesi, Ağ üzerindeki uygulamaları önceliklendirerek zaman kaybını azaltmayı hedefleyen bir ağ servisi. Bir ağ bağlantısı üzerinden çalışan bir trafik veya program türüne öncelik veren çeşitli tekniklere karşılık gelir.</a:t>
            </a:r>
          </a:p>
          <a:p>
            <a:r>
              <a:rPr lang="tr-TR" dirty="0"/>
              <a:t>gerekli ağ kaynaklarını ayarlamak ve optimize etmek için kullanılabilir.</a:t>
            </a:r>
            <a:br>
              <a:rPr lang="tr-TR" dirty="0"/>
            </a:br>
            <a:r>
              <a:rPr lang="tr-TR" dirty="0"/>
              <a:t>bu mekanizmalar, sınırlı ve güvenilir dinamik olarak yönetebilen algoritmalar sağlar.</a:t>
            </a:r>
            <a:br>
              <a:rPr lang="tr-TR" dirty="0"/>
            </a:br>
            <a:r>
              <a:rPr lang="tr-TR" dirty="0"/>
              <a:t>Sistem kaynaklarının uyarlanabilir ve verimli kullanılması için mekanizmaları sağlar</a:t>
            </a:r>
            <a:br>
              <a:rPr lang="tr-TR" dirty="0"/>
            </a:br>
            <a:r>
              <a:rPr lang="tr-TR" dirty="0" err="1"/>
              <a:t>Middleware</a:t>
            </a:r>
            <a:r>
              <a:rPr lang="tr-TR" dirty="0"/>
              <a:t> Mimarisi</a:t>
            </a:r>
          </a:p>
        </p:txBody>
      </p:sp>
    </p:spTree>
    <p:extLst>
      <p:ext uri="{BB962C8B-B14F-4D97-AF65-F5344CB8AC3E}">
        <p14:creationId xmlns:p14="http://schemas.microsoft.com/office/powerpoint/2010/main" val="95418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130CEB-67C7-44C8-82B5-E5360E79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Donanım ve yazılım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2175FC-BF56-4F34-8611-43DF30E6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396344" cy="3318936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Sensör</a:t>
            </a:r>
            <a:r>
              <a:rPr lang="tr-TR" dirty="0"/>
              <a:t> fiziksel, kimyasal veya biyolojik parametreleri algılayıp elektrik sinyaline dönüştüren bir dönüştürücüdür</a:t>
            </a:r>
          </a:p>
          <a:p>
            <a:r>
              <a:rPr lang="tr-TR" dirty="0"/>
              <a:t>İşleme: mikroişlemci (CPU)</a:t>
            </a:r>
          </a:p>
          <a:p>
            <a:r>
              <a:rPr lang="tr-TR" dirty="0"/>
              <a:t>     veri saklama (</a:t>
            </a:r>
            <a:r>
              <a:rPr lang="tr-TR" dirty="0" err="1"/>
              <a:t>Mem</a:t>
            </a:r>
            <a:r>
              <a:rPr lang="tr-TR" dirty="0"/>
              <a:t>)</a:t>
            </a:r>
          </a:p>
          <a:p>
            <a:r>
              <a:rPr lang="tr-TR" dirty="0"/>
              <a:t>     AD dönüştürücü</a:t>
            </a:r>
          </a:p>
          <a:p>
            <a:r>
              <a:rPr lang="tr-TR" dirty="0"/>
              <a:t>İletişim kurmak için: veri telsiz (Radyo),</a:t>
            </a:r>
          </a:p>
          <a:p>
            <a:r>
              <a:rPr lang="tr-TR" dirty="0"/>
              <a:t>Enerji kaynağı: pil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4E45B-D170-49A4-9B85-11546CBB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7633" y="2556932"/>
            <a:ext cx="4088965" cy="3706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18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D240C7-4B04-4834-9C9C-BF1B7213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44D7A5A-3376-402C-B9DC-952121CCD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659" y="2557463"/>
            <a:ext cx="48746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B">
            <a:extLst>
              <a:ext uri="{FF2B5EF4-FFF2-40B4-BE49-F238E27FC236}">
                <a16:creationId xmlns:a16="http://schemas.microsoft.com/office/drawing/2014/main" id="{C4737B37-D17B-46C2-ABB2-522A45A8DE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7673" y="2557463"/>
            <a:ext cx="7689271" cy="3524682"/>
          </a:xfrm>
          <a:noFill/>
        </p:spPr>
      </p:pic>
    </p:spTree>
    <p:extLst>
      <p:ext uri="{BB962C8B-B14F-4D97-AF65-F5344CB8AC3E}">
        <p14:creationId xmlns:p14="http://schemas.microsoft.com/office/powerpoint/2010/main" val="42576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504FCE-F138-4543-9CA7-DB9ADC01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FDD3938-E438-4F2F-B6F2-25681AAE6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582" y="2557463"/>
            <a:ext cx="904701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64169A-566B-4FFD-BF40-B0DFA788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DC140A-B5FC-4011-BF1E-F89EEBB1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473" y="2695478"/>
            <a:ext cx="8097981" cy="3318936"/>
          </a:xfrm>
        </p:spPr>
        <p:txBody>
          <a:bodyPr>
            <a:normAutofit fontScale="55000" lnSpcReduction="20000"/>
          </a:bodyPr>
          <a:lstStyle/>
          <a:p>
            <a:r>
              <a:rPr lang="tr-TR" dirty="0" err="1"/>
              <a:t>Sensör</a:t>
            </a:r>
            <a:r>
              <a:rPr lang="tr-TR" dirty="0"/>
              <a:t> Düğümlerinin Özellikleri</a:t>
            </a:r>
          </a:p>
          <a:p>
            <a:r>
              <a:rPr lang="tr-TR" dirty="0"/>
              <a:t>Sınırlı kapasitesi</a:t>
            </a:r>
          </a:p>
          <a:p>
            <a:r>
              <a:rPr lang="tr-TR" dirty="0"/>
              <a:t>Pil (Ömrü: gün - 10 yıl)</a:t>
            </a:r>
          </a:p>
          <a:p>
            <a:r>
              <a:rPr lang="tr-TR" dirty="0"/>
              <a:t>İşleme özellikleri (10MHz)</a:t>
            </a:r>
          </a:p>
          <a:p>
            <a:r>
              <a:rPr lang="tr-TR" dirty="0"/>
              <a:t>İletim aralığı (5 - 20 metre)</a:t>
            </a:r>
          </a:p>
          <a:p>
            <a:r>
              <a:rPr lang="tr-TR" dirty="0"/>
              <a:t>Veri hızları: Bit / s - KB / s</a:t>
            </a:r>
          </a:p>
          <a:p>
            <a:r>
              <a:rPr lang="tr-TR" dirty="0"/>
              <a:t>İletim yöntemleri:</a:t>
            </a:r>
          </a:p>
          <a:p>
            <a:r>
              <a:rPr lang="tr-TR" dirty="0"/>
              <a:t>802.11 (</a:t>
            </a:r>
            <a:r>
              <a:rPr lang="tr-TR" dirty="0" err="1"/>
              <a:t>WiFi</a:t>
            </a:r>
            <a:r>
              <a:rPr lang="tr-TR" dirty="0"/>
              <a:t>)</a:t>
            </a:r>
          </a:p>
          <a:p>
            <a:r>
              <a:rPr lang="tr-TR" dirty="0"/>
              <a:t>Bluetooth - kısa mesafe, diğer uygulamalar</a:t>
            </a:r>
          </a:p>
          <a:p>
            <a:r>
              <a:rPr lang="tr-TR" dirty="0" err="1"/>
              <a:t>ZigBee</a:t>
            </a:r>
            <a:r>
              <a:rPr lang="tr-TR" dirty="0"/>
              <a:t> - </a:t>
            </a:r>
            <a:r>
              <a:rPr lang="tr-TR" dirty="0" err="1"/>
              <a:t>sensör</a:t>
            </a:r>
            <a:r>
              <a:rPr lang="tr-TR" dirty="0"/>
              <a:t> ağı için</a:t>
            </a:r>
          </a:p>
          <a:p>
            <a:r>
              <a:rPr lang="tr-TR" dirty="0"/>
              <a:t>Fiyat: birkaç kuruş</a:t>
            </a:r>
          </a:p>
        </p:txBody>
      </p:sp>
    </p:spTree>
    <p:extLst>
      <p:ext uri="{BB962C8B-B14F-4D97-AF65-F5344CB8AC3E}">
        <p14:creationId xmlns:p14="http://schemas.microsoft.com/office/powerpoint/2010/main" val="194081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A58AB6E-BAB6-4FAD-B3F6-D5189607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99" y="2550773"/>
            <a:ext cx="3209925" cy="3318936"/>
          </a:xfrm>
          <a:prstGeom prst="rect">
            <a:avLst/>
          </a:prstGeom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FF27BF47-887A-43C1-A8E2-EA8120EA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 - İşletim Sistemi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151A3C-87A9-4DAF-9CAF-A1809A850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tr-TR" dirty="0" err="1"/>
              <a:t>Sensör</a:t>
            </a:r>
            <a:r>
              <a:rPr lang="tr-TR" dirty="0"/>
              <a:t> Yöneticisi</a:t>
            </a:r>
          </a:p>
          <a:p>
            <a:r>
              <a:rPr lang="tr-TR" dirty="0" err="1"/>
              <a:t>sensörlere</a:t>
            </a:r>
            <a:r>
              <a:rPr lang="tr-TR" dirty="0"/>
              <a:t> erişim sağlar</a:t>
            </a:r>
          </a:p>
          <a:p>
            <a:r>
              <a:rPr lang="tr-TR" dirty="0" err="1"/>
              <a:t>sensör</a:t>
            </a:r>
            <a:r>
              <a:rPr lang="tr-TR" dirty="0"/>
              <a:t> verisinin dağıtımını yönetmek</a:t>
            </a:r>
          </a:p>
          <a:p>
            <a:r>
              <a:rPr lang="tr-TR" dirty="0"/>
              <a:t>Bir </a:t>
            </a:r>
            <a:r>
              <a:rPr lang="tr-TR" dirty="0" err="1"/>
              <a:t>sensöre</a:t>
            </a:r>
            <a:r>
              <a:rPr lang="tr-TR" dirty="0"/>
              <a:t> verilen kaynakları sağlar ve yönetir</a:t>
            </a:r>
          </a:p>
        </p:txBody>
      </p:sp>
    </p:spTree>
    <p:extLst>
      <p:ext uri="{BB962C8B-B14F-4D97-AF65-F5344CB8AC3E}">
        <p14:creationId xmlns:p14="http://schemas.microsoft.com/office/powerpoint/2010/main" val="77829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CDBA9E-8D48-4BB5-8CD4-9FD922B3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C48570-4D87-4461-A83B-6E6CEF67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37363" cy="3318936"/>
          </a:xfrm>
        </p:spPr>
        <p:txBody>
          <a:bodyPr/>
          <a:lstStyle/>
          <a:p>
            <a:r>
              <a:rPr lang="tr-TR" dirty="0"/>
              <a:t>Depolama</a:t>
            </a:r>
          </a:p>
          <a:p>
            <a:r>
              <a:rPr lang="tr-TR" dirty="0"/>
              <a:t>veri akışları için kalıcı depolama sağlar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C2BBD27-BAE0-42CA-9EAD-B05207E8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2595990"/>
            <a:ext cx="3381375" cy="35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388730-86E1-4D94-9815-1463D710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4"/>
                </a:solidFill>
              </a:rPr>
              <a:t>Middleware</a:t>
            </a:r>
            <a:r>
              <a:rPr lang="tr-TR" dirty="0">
                <a:solidFill>
                  <a:schemeClr val="accent4"/>
                </a:solidFill>
              </a:rPr>
              <a:t>(Ara katman)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32342-C1AC-4684-B78F-F6D35CD7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3090"/>
            <a:ext cx="9601196" cy="3312777"/>
          </a:xfrm>
        </p:spPr>
        <p:txBody>
          <a:bodyPr>
            <a:normAutofit/>
          </a:bodyPr>
          <a:lstStyle/>
          <a:p>
            <a:r>
              <a:rPr lang="tr-TR" sz="2800" dirty="0" err="1"/>
              <a:t>Middleware</a:t>
            </a:r>
            <a:r>
              <a:rPr lang="tr-TR" sz="2800" dirty="0"/>
              <a:t> Kablosuz algılayıcı ağlarda uygulamalar ve donanım aygıtları arasında bulunan bir katmanı ifade eder </a:t>
            </a:r>
          </a:p>
        </p:txBody>
      </p:sp>
    </p:spTree>
    <p:extLst>
      <p:ext uri="{BB962C8B-B14F-4D97-AF65-F5344CB8AC3E}">
        <p14:creationId xmlns:p14="http://schemas.microsoft.com/office/powerpoint/2010/main" val="180320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5ECAF9-2944-44A7-A406-8F012F97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Yöneticisi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5FE86-FB37-46D5-BD50-2E90AFBD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645726" cy="3318936"/>
          </a:xfrm>
        </p:spPr>
        <p:txBody>
          <a:bodyPr/>
          <a:lstStyle/>
          <a:p>
            <a:r>
              <a:rPr lang="tr-TR" dirty="0"/>
              <a:t>aktif sorguları yönetir</a:t>
            </a:r>
          </a:p>
          <a:p>
            <a:r>
              <a:rPr lang="tr-TR" dirty="0"/>
              <a:t>sorgu işleme</a:t>
            </a:r>
          </a:p>
          <a:p>
            <a:r>
              <a:rPr lang="tr-TR" dirty="0"/>
              <a:t>olayların ve sorgu sonuçlarının kayıt edilmesi , yerel veya uzaktaki tüketicilere ulaştırılması görevini üstlenir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A05A66-CA49-4207-B6A0-1DD94D79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464955"/>
            <a:ext cx="3124200" cy="34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8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A4F9C9-DBEE-48FC-871E-E329CA0E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Üst katman: erişim denetimi ve bütünlük hizmeti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A2C313-ACEF-48CF-B20D-63C43C6E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57254" cy="3318936"/>
          </a:xfrm>
        </p:spPr>
        <p:txBody>
          <a:bodyPr/>
          <a:lstStyle/>
          <a:p>
            <a:r>
              <a:rPr lang="tr-TR" dirty="0"/>
              <a:t>OS örnekleri:</a:t>
            </a:r>
          </a:p>
          <a:p>
            <a:r>
              <a:rPr lang="tr-TR" dirty="0" err="1"/>
              <a:t>TinyOS</a:t>
            </a:r>
            <a:r>
              <a:rPr lang="tr-TR" dirty="0"/>
              <a:t>: bir olay meydana geldiğinde, olayı işlemek için uygun olay işleyicisini çağırır.</a:t>
            </a:r>
          </a:p>
          <a:p>
            <a:r>
              <a:rPr lang="tr-TR" dirty="0"/>
              <a:t>Diğerleri: </a:t>
            </a:r>
            <a:r>
              <a:rPr lang="tr-TR" dirty="0" err="1"/>
              <a:t>Contiki</a:t>
            </a:r>
            <a:r>
              <a:rPr lang="tr-TR" dirty="0"/>
              <a:t>, MANTIS ve SOS.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C18583-BA48-4BCA-B275-4203DC0F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53" y="2444749"/>
            <a:ext cx="3114675" cy="35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5F91EC-6661-4A08-B6B9-47BA783B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38786"/>
            <a:ext cx="9601196" cy="1303867"/>
          </a:xfrm>
        </p:spPr>
        <p:txBody>
          <a:bodyPr/>
          <a:lstStyle/>
          <a:p>
            <a:r>
              <a:rPr lang="tr-TR" dirty="0"/>
              <a:t>Yazılım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5A6CD7-FAA1-4DE8-BDD2-EFDCEF8A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3" y="2529222"/>
            <a:ext cx="4772889" cy="4037833"/>
          </a:xfrm>
        </p:spPr>
        <p:txBody>
          <a:bodyPr>
            <a:normAutofit fontScale="47500" lnSpcReduction="20000"/>
          </a:bodyPr>
          <a:lstStyle/>
          <a:p>
            <a:r>
              <a:rPr lang="tr-TR" dirty="0"/>
              <a:t>Donanıma uygun yazılım bileşenleri oluşturma (sürücü, işletim sistemi)</a:t>
            </a:r>
          </a:p>
          <a:p>
            <a:r>
              <a:rPr lang="tr-TR" dirty="0"/>
              <a:t>Donanımdan bağımsız yazılım bileşenleri oluşturma (ara katmanlar, hizmetler)</a:t>
            </a:r>
          </a:p>
          <a:p>
            <a:r>
              <a:rPr lang="tr-TR" dirty="0"/>
              <a:t>Önceden tanımlanmış bileşenlerin birleştirilmesi</a:t>
            </a:r>
          </a:p>
          <a:p>
            <a:r>
              <a:rPr lang="tr-TR" dirty="0"/>
              <a:t>Kaynak kodu üretimi</a:t>
            </a:r>
          </a:p>
          <a:p>
            <a:r>
              <a:rPr lang="tr-TR" dirty="0"/>
              <a:t>Kullanılmayan bileşenleri çıkarma</a:t>
            </a:r>
          </a:p>
          <a:p>
            <a:r>
              <a:rPr lang="tr-TR" dirty="0" err="1"/>
              <a:t>Arayüzün</a:t>
            </a:r>
            <a:r>
              <a:rPr lang="tr-TR" dirty="0"/>
              <a:t> optimizasyonu</a:t>
            </a:r>
          </a:p>
          <a:p>
            <a:r>
              <a:rPr lang="tr-TR" dirty="0"/>
              <a:t>Düğümün donanımına iyileştirme</a:t>
            </a:r>
          </a:p>
          <a:p>
            <a:endParaRPr lang="tr-TR" dirty="0"/>
          </a:p>
          <a:p>
            <a:r>
              <a:rPr lang="tr-TR" dirty="0"/>
              <a:t>Düğümlerin farklı ortamlarda dağılımı</a:t>
            </a:r>
          </a:p>
          <a:p>
            <a:endParaRPr lang="tr-TR" dirty="0"/>
          </a:p>
          <a:p>
            <a:r>
              <a:rPr lang="tr-TR" dirty="0"/>
              <a:t>Uygulamanın izlenmesi</a:t>
            </a:r>
          </a:p>
          <a:p>
            <a:r>
              <a:rPr lang="tr-TR" dirty="0"/>
              <a:t>Günlük dosyalarının oluşturulması</a:t>
            </a:r>
          </a:p>
          <a:p>
            <a:endParaRPr lang="tr-TR" dirty="0"/>
          </a:p>
          <a:p>
            <a:r>
              <a:rPr lang="tr-TR" dirty="0"/>
              <a:t>Günlük dosyalarının değerlendirilmesi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DCC799-6A8B-41F8-A63A-B5387A3FDB9C}"/>
              </a:ext>
            </a:extLst>
          </p:cNvPr>
          <p:cNvGrpSpPr>
            <a:grpSpLocks/>
          </p:cNvGrpSpPr>
          <p:nvPr/>
        </p:nvGrpSpPr>
        <p:grpSpPr bwMode="auto">
          <a:xfrm>
            <a:off x="6361110" y="2529222"/>
            <a:ext cx="4535488" cy="3851564"/>
            <a:chOff x="0" y="0"/>
            <a:chExt cx="7143" cy="748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494771E-7F23-45F1-A321-3F6BD9380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0"/>
              <a:ext cx="3856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Components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6A11336-18CC-4878-88D8-30F67CD9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588"/>
              <a:ext cx="3856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Design &amp; Edit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E15674BD-7DB3-4084-AC46-2ED3BD23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22"/>
              <a:ext cx="3856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Complie/Link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57F2084-D208-4E52-9446-45DC421B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856"/>
              <a:ext cx="3856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Distribute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BB5ADE4-B45A-4AB9-B771-3748B0D7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4990"/>
              <a:ext cx="3856" cy="6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Execute/Administrate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316BCEA-449F-4296-A6CC-8F639B1C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6124"/>
              <a:ext cx="3856" cy="6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Evaluation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47F5BBB2-3EFA-4128-9611-0FF4813BC4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340"/>
              <a:ext cx="31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C1ACC0F-A491-442B-BB24-D16DADAD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01"/>
              <a:ext cx="2382" cy="14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Resource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Hardware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driven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423ED3B9-5BD1-4D66-8969-07752FC89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1928"/>
              <a:ext cx="6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605775D6-4705-4D86-B502-D1B02523E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3062"/>
              <a:ext cx="6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E8D5DD0E-D8F2-4D67-9C6A-85464F429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4196"/>
              <a:ext cx="31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C94FDA4F-9B08-46F4-B546-AF4A0FC53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4990"/>
              <a:ext cx="2268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Monitoring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0631AB0-631B-4F74-BF23-CF448EFBD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5330"/>
              <a:ext cx="79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4560FA5-AA6A-4E72-A344-632EA9AC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6124"/>
              <a:ext cx="2268" cy="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zh-CN" sz="1800"/>
                <a:t>Optimization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11C776D8-EC68-4C80-91A4-93F28DBBA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6464"/>
              <a:ext cx="79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47BD1B25-92E9-48DE-9418-BD07A8CD7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681"/>
              <a:ext cx="1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C5EBEFC1-3E75-4FAE-A216-7AD8B0416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2268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1987012-02EB-4380-B227-D748BBC1F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402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7CF1EB92-CC49-48BA-80DF-41AE67718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4536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1DB3385B-9024-4F06-BD0D-EE6668C28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5670"/>
              <a:ext cx="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B290882-2716-44CA-A997-17E96D229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6804"/>
              <a:ext cx="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08F545B2-9AC8-4651-8CF9-6B82EA23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7484"/>
              <a:ext cx="1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B8871395-134D-4213-91F3-C8BDB05B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134"/>
              <a:ext cx="1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6FBDEE82-2812-4580-8C1C-DA1A56D69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34"/>
              <a:ext cx="1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73122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4BD9E6-B41A-45AC-B5FF-7FDA2E0B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6B5A1-7644-4498-BCB4-D2CFC1A3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18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9E570D-AE90-4BF3-B4A7-A373B5FA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91" y="2792460"/>
            <a:ext cx="9601196" cy="3318936"/>
          </a:xfrm>
        </p:spPr>
        <p:txBody>
          <a:bodyPr/>
          <a:lstStyle/>
          <a:p>
            <a:r>
              <a:rPr lang="tr-TR" dirty="0" err="1"/>
              <a:t>Middleware</a:t>
            </a:r>
            <a:r>
              <a:rPr lang="tr-TR" dirty="0"/>
              <a:t> genellikle uygulama seviyesinde, işletim sisteminde ve ağ </a:t>
            </a:r>
            <a:r>
              <a:rPr lang="tr-TR" dirty="0" err="1"/>
              <a:t>protokolerinde</a:t>
            </a:r>
            <a:r>
              <a:rPr lang="tr-TR" dirty="0"/>
              <a:t> kullanılmaktadır.</a:t>
            </a:r>
            <a:br>
              <a:rPr lang="tr-TR" dirty="0"/>
            </a:br>
            <a:r>
              <a:rPr lang="tr-TR" dirty="0"/>
              <a:t>uygulama gereksinimlerini düzenler, alt düzeydeki verileri saklar, uygulama yöneticisinde ve geliştirmesinde yardımcı olur.</a:t>
            </a:r>
            <a:br>
              <a:rPr lang="tr-TR" dirty="0"/>
            </a:br>
            <a:r>
              <a:rPr lang="tr-TR" dirty="0"/>
              <a:t>ölçeklenebilirlik, verimlilik, gizlilik, güvenilirlik, yaygınlaştırma, bilgi paylaşımı gibi </a:t>
            </a:r>
            <a:r>
              <a:rPr lang="tr-TR" dirty="0" err="1"/>
              <a:t>KKA'ın</a:t>
            </a:r>
            <a:r>
              <a:rPr lang="tr-TR" dirty="0"/>
              <a:t> işlevsel olmayan gereksinimlerini </a:t>
            </a:r>
            <a:r>
              <a:rPr lang="tr-TR" dirty="0" err="1"/>
              <a:t>karşılalayabilir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6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1AB890-A0BB-4944-A886-02ED7691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4"/>
                </a:solidFill>
              </a:rPr>
              <a:t>Algılayıcı Ağ Mimarisi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6AEABF-A07D-4665-A0D3-75C5BE58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2" y="2556932"/>
            <a:ext cx="5133108" cy="3318936"/>
          </a:xfrm>
        </p:spPr>
        <p:txBody>
          <a:bodyPr>
            <a:normAutofit/>
          </a:bodyPr>
          <a:lstStyle/>
          <a:p>
            <a:r>
              <a:rPr lang="tr-TR" dirty="0" err="1"/>
              <a:t>Sensör</a:t>
            </a:r>
            <a:r>
              <a:rPr lang="tr-TR" dirty="0"/>
              <a:t> Düğümleri: Hedef olayları algılar, </a:t>
            </a:r>
            <a:r>
              <a:rPr lang="tr-TR" dirty="0" err="1"/>
              <a:t>sensör</a:t>
            </a:r>
            <a:r>
              <a:rPr lang="tr-TR" dirty="0"/>
              <a:t> okumalarını toplar, bilgileri düzenler, onları radyo bağlantısıyla ağ geçidine gönderir</a:t>
            </a:r>
          </a:p>
          <a:p>
            <a:r>
              <a:rPr lang="tr-TR" dirty="0"/>
              <a:t>Baz istasyonu </a:t>
            </a:r>
            <a:r>
              <a:rPr lang="tr-TR" dirty="0" err="1"/>
              <a:t>sensör</a:t>
            </a:r>
            <a:r>
              <a:rPr lang="tr-TR" dirty="0"/>
              <a:t> düğümleri ve kullanıcı  operatör aralarında iletişim kurar, (veri tabanı veriyi depolar)</a:t>
            </a:r>
          </a:p>
        </p:txBody>
      </p:sp>
      <p:pic>
        <p:nvPicPr>
          <p:cNvPr id="4" name="Picture 4" descr="图片2">
            <a:extLst>
              <a:ext uri="{FF2B5EF4-FFF2-40B4-BE49-F238E27FC236}">
                <a16:creationId xmlns:a16="http://schemas.microsoft.com/office/drawing/2014/main" id="{4964E057-2B6D-48BA-89E1-1895F13F0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715491"/>
            <a:ext cx="4800598" cy="29648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764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862DD0-3EB8-4EA4-A048-A00C018E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186A1C8-2E1C-49DC-B320-1A83F9A11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473" y="2557463"/>
            <a:ext cx="74953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67A698-3AD6-418F-95E1-190D0EBD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FBAE58-2015-403F-B394-7B76E486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Teknolojinin en gelişmiş yönlendirme protokolleri dağıtılır ,  ve ara katman yalnızca göndermek için uygulama verileri bulunduğunda bir rota aramaya başlarlar</a:t>
            </a:r>
          </a:p>
          <a:p>
            <a:r>
              <a:rPr lang="tr-TR" dirty="0"/>
              <a:t>Biz burada çalışma </a:t>
            </a:r>
            <a:r>
              <a:rPr lang="tr-TR" dirty="0" err="1"/>
              <a:t>sensör</a:t>
            </a:r>
            <a:r>
              <a:rPr lang="tr-TR" dirty="0"/>
              <a:t> ağı için Mesafe Vektör (AODV) ve Dinamik Kaynak Yönlendirme (DSR) konuları üzerinde duracağız</a:t>
            </a:r>
          </a:p>
        </p:txBody>
      </p:sp>
    </p:spTree>
    <p:extLst>
      <p:ext uri="{BB962C8B-B14F-4D97-AF65-F5344CB8AC3E}">
        <p14:creationId xmlns:p14="http://schemas.microsoft.com/office/powerpoint/2010/main" val="376349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0D819C8-1C05-4F08-A415-282CD1F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508C21-1539-42EB-93B8-C41DCD42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87660"/>
            <a:ext cx="9926780" cy="3539068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Yol Bulma</a:t>
            </a:r>
          </a:p>
          <a:p>
            <a:r>
              <a:rPr lang="tr-TR" dirty="0"/>
              <a:t>Bir düğüm, tüm komşularına  Yol İstek mesajı gönderir.</a:t>
            </a:r>
          </a:p>
          <a:p>
            <a:r>
              <a:rPr lang="tr-TR" dirty="0"/>
              <a:t>        Böyle bir talebi alan herhangi bir düğüm ona cevap verir veya yeniden yayınlar.</a:t>
            </a:r>
          </a:p>
          <a:p>
            <a:r>
              <a:rPr lang="tr-TR" dirty="0"/>
              <a:t>         rota bilgileri veya istek zaman aşımına uğradığında. Prosedür sona erdirilir</a:t>
            </a:r>
          </a:p>
          <a:p>
            <a:r>
              <a:rPr lang="tr-TR" dirty="0"/>
              <a:t>AODV ile, her düğüm hedefle ilişkili bir sonraki atlama bilgisini hatırlar. Güzergah bilgisinin kendisi ağda dağıtılır.</a:t>
            </a:r>
          </a:p>
          <a:p>
            <a:r>
              <a:rPr lang="tr-TR" dirty="0"/>
              <a:t>DSR ile, eksiksiz rota </a:t>
            </a:r>
            <a:r>
              <a:rPr lang="tr-TR" dirty="0" err="1"/>
              <a:t>rota</a:t>
            </a:r>
            <a:r>
              <a:rPr lang="tr-TR" dirty="0"/>
              <a:t> talebinde bulunan kişiye gönderilir.</a:t>
            </a:r>
          </a:p>
          <a:p>
            <a:r>
              <a:rPr lang="tr-TR" dirty="0"/>
              <a:t>Mesaj iletimi</a:t>
            </a:r>
          </a:p>
          <a:p>
            <a:r>
              <a:rPr lang="tr-TR" dirty="0"/>
              <a:t>AODV ile ileti, yönlendirme tablosuna kaydedildiği gibi bir sonraki atlamaya gönderilir ve bu yordam her atlamada tekrarlanır.</a:t>
            </a:r>
          </a:p>
          <a:p>
            <a:r>
              <a:rPr lang="tr-TR" dirty="0"/>
              <a:t>DSR ile, mesaj tam yolunu başlık olarak gönderir.</a:t>
            </a:r>
          </a:p>
        </p:txBody>
      </p:sp>
    </p:spTree>
    <p:extLst>
      <p:ext uri="{BB962C8B-B14F-4D97-AF65-F5344CB8AC3E}">
        <p14:creationId xmlns:p14="http://schemas.microsoft.com/office/powerpoint/2010/main" val="298357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E740921-56A0-4F9A-954E-34CF58B9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44F6E2-B58F-49DD-91BA-9680EFED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Rumor</a:t>
            </a:r>
            <a:r>
              <a:rPr lang="tr-TR" dirty="0"/>
              <a:t>(Rapor) Yönlendirme</a:t>
            </a:r>
          </a:p>
          <a:p>
            <a:r>
              <a:rPr lang="tr-TR" dirty="0" err="1"/>
              <a:t>Braginsky</a:t>
            </a:r>
            <a:r>
              <a:rPr lang="tr-TR" dirty="0"/>
              <a:t> ve </a:t>
            </a:r>
            <a:r>
              <a:rPr lang="tr-TR" dirty="0" err="1"/>
              <a:t>Estrin'in</a:t>
            </a:r>
            <a:r>
              <a:rPr lang="tr-TR" dirty="0"/>
              <a:t> "</a:t>
            </a:r>
            <a:r>
              <a:rPr lang="tr-TR" dirty="0" err="1"/>
              <a:t>Sensör</a:t>
            </a:r>
            <a:r>
              <a:rPr lang="tr-TR" dirty="0"/>
              <a:t> Ağı için rapor Yönlendirme Algoritması"</a:t>
            </a:r>
          </a:p>
          <a:p>
            <a:r>
              <a:rPr lang="tr-TR" dirty="0"/>
              <a:t>Bir </a:t>
            </a:r>
            <a:r>
              <a:rPr lang="tr-TR" dirty="0" err="1"/>
              <a:t>sensör</a:t>
            </a:r>
            <a:r>
              <a:rPr lang="tr-TR" dirty="0"/>
              <a:t> ağında bilgi nasıl kullanılabilir hale getirilir?</a:t>
            </a:r>
          </a:p>
          <a:p>
            <a:r>
              <a:rPr lang="tr-TR" dirty="0"/>
              <a:t>Varsayım: İstendiği zaman belirli bir olayı hissetmek, olayın varlığını veya yerini bilememek</a:t>
            </a:r>
          </a:p>
        </p:txBody>
      </p:sp>
    </p:spTree>
    <p:extLst>
      <p:ext uri="{BB962C8B-B14F-4D97-AF65-F5344CB8AC3E}">
        <p14:creationId xmlns:p14="http://schemas.microsoft.com/office/powerpoint/2010/main" val="8870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7272CC-37C7-49DB-A5CE-3B4DBB3F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>
              <a:solidFill>
                <a:schemeClr val="accent4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24F93A-5794-4EB9-95F2-87776B55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37908" cy="3318936"/>
          </a:xfrm>
        </p:spPr>
        <p:txBody>
          <a:bodyPr/>
          <a:lstStyle/>
          <a:p>
            <a:r>
              <a:rPr lang="tr-TR" dirty="0"/>
              <a:t>Bir olay, şebekeyi düğümden düğüme rastgele bir yolla gönderen ajanları gönderir. Her ziyaret, düğümün </a:t>
            </a:r>
            <a:r>
              <a:rPr lang="tr-TR" dirty="0" err="1"/>
              <a:t>veritabanındaki</a:t>
            </a:r>
            <a:r>
              <a:rPr lang="tr-TR" dirty="0"/>
              <a:t> olay hakkında bilgi bırakır. Önceden tanımlanmış bir TTL sonra durdurulur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B75BD-6E29-4F8F-8CD5-079E9290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2143" y="2619277"/>
            <a:ext cx="3894137" cy="3318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638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586</Words>
  <Application>Microsoft Office PowerPoint</Application>
  <PresentationFormat>Geniş ekran</PresentationFormat>
  <Paragraphs>96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Garamond</vt:lpstr>
      <vt:lpstr>Organik</vt:lpstr>
      <vt:lpstr>Middleware KAA Ara Katman </vt:lpstr>
      <vt:lpstr>Middleware(Ara katman)</vt:lpstr>
      <vt:lpstr>PowerPoint Sunusu</vt:lpstr>
      <vt:lpstr>Algılayıcı Ağ Mimarisi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Middleware Katmanin  Principleri</vt:lpstr>
      <vt:lpstr>QoS </vt:lpstr>
      <vt:lpstr>Donanım ve yazılım</vt:lpstr>
      <vt:lpstr>PowerPoint Sunusu</vt:lpstr>
      <vt:lpstr>PowerPoint Sunusu</vt:lpstr>
      <vt:lpstr>PowerPoint Sunusu</vt:lpstr>
      <vt:lpstr>PowerPoint Sunusu</vt:lpstr>
      <vt:lpstr>Yazılım - İşletim Sistemi</vt:lpstr>
      <vt:lpstr>Depolama</vt:lpstr>
      <vt:lpstr>Sorgu Yöneticisi</vt:lpstr>
      <vt:lpstr>Üst katman: erişim denetimi ve bütünlük hizmeti</vt:lpstr>
      <vt:lpstr>Yazılım Tasarımı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KAA Ara katman</dc:title>
  <dc:creator>Asus</dc:creator>
  <cp:lastModifiedBy>Asus</cp:lastModifiedBy>
  <cp:revision>11</cp:revision>
  <dcterms:created xsi:type="dcterms:W3CDTF">2017-12-12T17:11:25Z</dcterms:created>
  <dcterms:modified xsi:type="dcterms:W3CDTF">2017-12-12T18:44:06Z</dcterms:modified>
</cp:coreProperties>
</file>