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18"/>
  </p:notesMasterIdLst>
  <p:sldIdLst>
    <p:sldId id="256" r:id="rId2"/>
    <p:sldId id="297" r:id="rId3"/>
    <p:sldId id="282" r:id="rId4"/>
    <p:sldId id="285" r:id="rId5"/>
    <p:sldId id="298" r:id="rId6"/>
    <p:sldId id="295" r:id="rId7"/>
    <p:sldId id="300" r:id="rId8"/>
    <p:sldId id="286" r:id="rId9"/>
    <p:sldId id="283" r:id="rId10"/>
    <p:sldId id="284" r:id="rId11"/>
    <p:sldId id="292" r:id="rId12"/>
    <p:sldId id="287" r:id="rId13"/>
    <p:sldId id="293" r:id="rId14"/>
    <p:sldId id="288" r:id="rId15"/>
    <p:sldId id="294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423678-DB22-6145-2628-873CF373F0CF}" name="Mustafa Yildirim" initials="MY" userId="S::mustafa.yildirim@orioninc.com::a6aff764-12dc-4bcf-ae5d-decbe6f5513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quette, Zachary" initials="PZ" lastIdx="1" clrIdx="0">
    <p:extLst>
      <p:ext uri="{19B8F6BF-5375-455C-9EA6-DF929625EA0E}">
        <p15:presenceInfo xmlns:p15="http://schemas.microsoft.com/office/powerpoint/2012/main" userId="S::zpaquette@rbbn.com::2ab2027f-222f-421b-833a-5891295737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111DD-A2A5-B83D-C19E-53C4AF63BBD3}" v="173" dt="2023-01-03T10:18:37.464"/>
    <p1510:client id="{8F47A5F2-02DB-4967-A52E-C52E2F1F1937}" v="58" dt="2023-01-02T13:31:50.317"/>
    <p1510:client id="{A543D94D-50C5-4769-81A2-4753E4B57EE7}" v="209" dt="2023-03-24T12:24:08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C8A36-5969-47B4-AC28-9F5E85AC806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33EC4-5438-446F-80BA-83AA477DE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3EC4-5438-446F-80BA-83AA477DE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8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3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3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2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7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9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FC55F9-93EA-46AF-94F4-F789C9EA72D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4B8CE5-DF78-4D98-82EA-70A1926A5B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5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jmeter.apache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@JavaGuides" TargetMode="Externa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8224-EC54-4150-B5A0-B3BCCEF4F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Veritabanı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Yük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Testi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1598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1261A-D00A-56F8-0F1E-F32B2766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Read </a:t>
            </a:r>
            <a:r>
              <a:rPr lang="en-US" sz="3600" dirty="0" err="1"/>
              <a:t>Operasyonu</a:t>
            </a:r>
            <a:r>
              <a:rPr lang="en-US" dirty="0"/>
              <a:t> </a:t>
            </a:r>
            <a:r>
              <a:rPr lang="en-US" dirty="0" err="1"/>
              <a:t>İçin</a:t>
            </a:r>
            <a:r>
              <a:rPr lang="en-US" dirty="0"/>
              <a:t> Test </a:t>
            </a:r>
            <a:r>
              <a:rPr lang="en-US" dirty="0" err="1"/>
              <a:t>Sonuçları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49DFF59-3787-0DD7-0FF5-A8BEB7AC0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383298"/>
              </p:ext>
            </p:extLst>
          </p:nvPr>
        </p:nvGraphicFramePr>
        <p:xfrm>
          <a:off x="5044531" y="449173"/>
          <a:ext cx="6452251" cy="5895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253">
                  <a:extLst>
                    <a:ext uri="{9D8B030D-6E8A-4147-A177-3AD203B41FA5}">
                      <a16:colId xmlns:a16="http://schemas.microsoft.com/office/drawing/2014/main" val="3913680024"/>
                    </a:ext>
                  </a:extLst>
                </a:gridCol>
                <a:gridCol w="1163344">
                  <a:extLst>
                    <a:ext uri="{9D8B030D-6E8A-4147-A177-3AD203B41FA5}">
                      <a16:colId xmlns:a16="http://schemas.microsoft.com/office/drawing/2014/main" val="773128984"/>
                    </a:ext>
                  </a:extLst>
                </a:gridCol>
                <a:gridCol w="1990827">
                  <a:extLst>
                    <a:ext uri="{9D8B030D-6E8A-4147-A177-3AD203B41FA5}">
                      <a16:colId xmlns:a16="http://schemas.microsoft.com/office/drawing/2014/main" val="4246732076"/>
                    </a:ext>
                  </a:extLst>
                </a:gridCol>
                <a:gridCol w="1990827">
                  <a:extLst>
                    <a:ext uri="{9D8B030D-6E8A-4147-A177-3AD203B41FA5}">
                      <a16:colId xmlns:a16="http://schemas.microsoft.com/office/drawing/2014/main" val="3031826835"/>
                    </a:ext>
                  </a:extLst>
                </a:gridCol>
              </a:tblGrid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database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method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num_of_thread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average_time_ms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322348327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838672698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435571159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11031628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644543894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145334653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893431827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155739389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88519522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386445165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663101225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212838085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858530570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550828247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4059161073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165620680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030207379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151125200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550305266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894976782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266606100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124752835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992022267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525899534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791731086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942672765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218318178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363150371"/>
                  </a:ext>
                </a:extLst>
              </a:tr>
              <a:tr h="203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04970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07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8AF4CD0-97AD-C0D8-63F3-E05411E27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r="9284" b="1"/>
          <a:stretch/>
        </p:blipFill>
        <p:spPr>
          <a:xfrm>
            <a:off x="428239" y="457200"/>
            <a:ext cx="6481427" cy="57607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B8F4C-27E6-1BC1-B87A-AC638529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Read </a:t>
            </a:r>
            <a:r>
              <a:rPr lang="en-US" sz="4400" dirty="0" err="1"/>
              <a:t>Operasyonu</a:t>
            </a:r>
            <a:r>
              <a:rPr lang="en-US" sz="4400" dirty="0"/>
              <a:t> </a:t>
            </a:r>
            <a:r>
              <a:rPr lang="en-US" sz="4400" dirty="0" err="1"/>
              <a:t>İçin</a:t>
            </a:r>
            <a:r>
              <a:rPr lang="en-US" sz="4400" dirty="0"/>
              <a:t> Test </a:t>
            </a:r>
            <a:r>
              <a:rPr lang="en-US" sz="4400" dirty="0" err="1"/>
              <a:t>Sonuçları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764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214E-D44F-72A3-52B4-A10D73A9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85" y="2286000"/>
            <a:ext cx="3200400" cy="2286000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sz="3600" dirty="0" err="1"/>
              <a:t>Operasyonu</a:t>
            </a:r>
            <a:r>
              <a:rPr lang="en-US" dirty="0"/>
              <a:t> </a:t>
            </a:r>
            <a:r>
              <a:rPr lang="en-US" dirty="0" err="1"/>
              <a:t>İçin</a:t>
            </a:r>
            <a:r>
              <a:rPr lang="en-US" dirty="0"/>
              <a:t> Test </a:t>
            </a:r>
            <a:r>
              <a:rPr lang="en-US" dirty="0" err="1"/>
              <a:t>Sonuçları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7339247-EA7E-C213-A330-0163C7F67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621933"/>
              </p:ext>
            </p:extLst>
          </p:nvPr>
        </p:nvGraphicFramePr>
        <p:xfrm>
          <a:off x="5044531" y="462337"/>
          <a:ext cx="6452252" cy="5917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254">
                  <a:extLst>
                    <a:ext uri="{9D8B030D-6E8A-4147-A177-3AD203B41FA5}">
                      <a16:colId xmlns:a16="http://schemas.microsoft.com/office/drawing/2014/main" val="1636057862"/>
                    </a:ext>
                  </a:extLst>
                </a:gridCol>
                <a:gridCol w="1163344">
                  <a:extLst>
                    <a:ext uri="{9D8B030D-6E8A-4147-A177-3AD203B41FA5}">
                      <a16:colId xmlns:a16="http://schemas.microsoft.com/office/drawing/2014/main" val="3054863305"/>
                    </a:ext>
                  </a:extLst>
                </a:gridCol>
                <a:gridCol w="1990827">
                  <a:extLst>
                    <a:ext uri="{9D8B030D-6E8A-4147-A177-3AD203B41FA5}">
                      <a16:colId xmlns:a16="http://schemas.microsoft.com/office/drawing/2014/main" val="128633062"/>
                    </a:ext>
                  </a:extLst>
                </a:gridCol>
                <a:gridCol w="1990827">
                  <a:extLst>
                    <a:ext uri="{9D8B030D-6E8A-4147-A177-3AD203B41FA5}">
                      <a16:colId xmlns:a16="http://schemas.microsoft.com/office/drawing/2014/main" val="3022888945"/>
                    </a:ext>
                  </a:extLst>
                </a:gridCol>
              </a:tblGrid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database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method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num_of_thread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average_time_ms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891897235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066943798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34535684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306356738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47040026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54457206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MySQL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819111259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642884961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252930760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671198767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943579668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4005034017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234883244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647472069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81229798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214847591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81514667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020692319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847729011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894123674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592870299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404848294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301710000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15161786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4256135242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663541538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508262058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930791756"/>
                  </a:ext>
                </a:extLst>
              </a:tr>
              <a:tr h="20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UPDATE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2173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36767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9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line chart">
            <a:extLst>
              <a:ext uri="{FF2B5EF4-FFF2-40B4-BE49-F238E27FC236}">
                <a16:creationId xmlns:a16="http://schemas.microsoft.com/office/drawing/2014/main" id="{3787C399-F6AC-7471-9319-C8CA3D724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7" r="7211" b="1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1B34C-2EB5-10FB-4D20-EAB7F05C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Update </a:t>
            </a:r>
            <a:r>
              <a:rPr lang="en-US" sz="4400" dirty="0" err="1"/>
              <a:t>Operasyonu</a:t>
            </a:r>
            <a:r>
              <a:rPr lang="en-US" sz="4400" dirty="0"/>
              <a:t> </a:t>
            </a:r>
            <a:r>
              <a:rPr lang="en-US" sz="4400" dirty="0" err="1"/>
              <a:t>İçin</a:t>
            </a:r>
            <a:r>
              <a:rPr lang="en-US" sz="4400" dirty="0"/>
              <a:t> </a:t>
            </a:r>
            <a:r>
              <a:rPr lang="en-US" sz="4400" dirty="0" err="1"/>
              <a:t>Düzenleme</a:t>
            </a:r>
            <a:r>
              <a:rPr lang="en-US" sz="4400" dirty="0"/>
              <a:t> </a:t>
            </a:r>
            <a:r>
              <a:rPr lang="en-US" sz="4400" dirty="0" err="1"/>
              <a:t>Sonuçları</a:t>
            </a:r>
            <a:endParaRPr lang="en-US" sz="4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2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84B61-B5FC-B488-3222-4FA60A2B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Delete </a:t>
            </a:r>
            <a:r>
              <a:rPr lang="en-US" sz="3600" dirty="0" err="1"/>
              <a:t>Operasyonu</a:t>
            </a:r>
            <a:r>
              <a:rPr lang="en-US" dirty="0"/>
              <a:t> </a:t>
            </a:r>
            <a:r>
              <a:rPr lang="en-US" dirty="0" err="1"/>
              <a:t>İçin</a:t>
            </a:r>
            <a:r>
              <a:rPr lang="en-US" dirty="0"/>
              <a:t> Test </a:t>
            </a:r>
            <a:r>
              <a:rPr lang="en-US" dirty="0" err="1"/>
              <a:t>Sonuçları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8F0260-156F-07B7-BB15-B4FB20129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596609"/>
              </p:ext>
            </p:extLst>
          </p:nvPr>
        </p:nvGraphicFramePr>
        <p:xfrm>
          <a:off x="5044532" y="449173"/>
          <a:ext cx="6306048" cy="584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632">
                  <a:extLst>
                    <a:ext uri="{9D8B030D-6E8A-4147-A177-3AD203B41FA5}">
                      <a16:colId xmlns:a16="http://schemas.microsoft.com/office/drawing/2014/main" val="4042395668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33458415"/>
                    </a:ext>
                  </a:extLst>
                </a:gridCol>
                <a:gridCol w="1945716">
                  <a:extLst>
                    <a:ext uri="{9D8B030D-6E8A-4147-A177-3AD203B41FA5}">
                      <a16:colId xmlns:a16="http://schemas.microsoft.com/office/drawing/2014/main" val="1231774431"/>
                    </a:ext>
                  </a:extLst>
                </a:gridCol>
                <a:gridCol w="1945716">
                  <a:extLst>
                    <a:ext uri="{9D8B030D-6E8A-4147-A177-3AD203B41FA5}">
                      <a16:colId xmlns:a16="http://schemas.microsoft.com/office/drawing/2014/main" val="925417009"/>
                    </a:ext>
                  </a:extLst>
                </a:gridCol>
              </a:tblGrid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database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method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num_of_thread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average_time_ms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323578261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415485137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363783313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421023529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167834360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011047531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400971563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14661919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838998050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337227401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538216570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054110909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788084614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788884256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466896715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727012956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204352768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618447219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4182487107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32212219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426751278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4263674039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853767427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81721398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598815180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2472468350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888985047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1965584938"/>
                  </a:ext>
                </a:extLst>
              </a:tr>
              <a:tr h="20139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DELETE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1758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7" marR="5787" marT="5787" marB="0" anchor="b"/>
                </a:tc>
                <a:extLst>
                  <a:ext uri="{0D108BD9-81ED-4DB2-BD59-A6C34878D82A}">
                    <a16:rowId xmlns:a16="http://schemas.microsoft.com/office/drawing/2014/main" val="401607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7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Chart, line chart">
            <a:extLst>
              <a:ext uri="{FF2B5EF4-FFF2-40B4-BE49-F238E27FC236}">
                <a16:creationId xmlns:a16="http://schemas.microsoft.com/office/drawing/2014/main" id="{A1A2FB8A-F3E4-A2C1-F8B4-82D2E5E13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r="8565" b="1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6719D-5EAE-B19F-2B34-274554D9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Delete </a:t>
            </a:r>
            <a:r>
              <a:rPr lang="en-US" sz="4400" dirty="0" err="1"/>
              <a:t>Operasyonu</a:t>
            </a:r>
            <a:r>
              <a:rPr lang="en-US" sz="4400" dirty="0"/>
              <a:t> </a:t>
            </a:r>
            <a:r>
              <a:rPr lang="en-US" sz="4400" dirty="0" err="1"/>
              <a:t>İçin</a:t>
            </a:r>
            <a:r>
              <a:rPr lang="en-US" sz="4400" dirty="0"/>
              <a:t> Test </a:t>
            </a:r>
            <a:r>
              <a:rPr lang="en-US" sz="4400" dirty="0" err="1"/>
              <a:t>Sonuçları</a:t>
            </a:r>
            <a:endParaRPr lang="en-US" sz="4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697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3515-A6ED-E29A-C934-6CDF8535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8" y="1303276"/>
            <a:ext cx="3200400" cy="2286000"/>
          </a:xfrm>
        </p:spPr>
        <p:txBody>
          <a:bodyPr>
            <a:normAutofit/>
          </a:bodyPr>
          <a:lstStyle/>
          <a:p>
            <a:r>
              <a:rPr lang="en-US" sz="6000" dirty="0" err="1"/>
              <a:t>Kaynaklar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1F80-C823-87EB-6285-B54F4E02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https://jmeter.apache.org</a:t>
            </a:r>
            <a:endParaRPr lang="en-US" dirty="0"/>
          </a:p>
          <a:p>
            <a:r>
              <a:rPr lang="en-US" dirty="0">
                <a:hlinkClick r:id="rId3"/>
              </a:rPr>
              <a:t>https://github.com/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</a:t>
            </a:r>
            <a:endParaRPr lang="en-US" dirty="0"/>
          </a:p>
          <a:p>
            <a:r>
              <a:rPr lang="en-US" dirty="0">
                <a:hlinkClick r:id="rId5"/>
              </a:rPr>
              <a:t>https://hub.docker.com/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https://www.youtube.com/@JavaGuides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EFB234-64F6-B367-9D51-AC7C6A6B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PROJE DETAYLARI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00B7E29-1BBA-AD90-FE4F-61DE3F438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35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2743-3D00-4681-971B-C6283EB9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Amacı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3AE2-8FCD-A40A-8D57-BB934427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Aynı</a:t>
            </a:r>
            <a:r>
              <a:rPr lang="en-US" sz="2800" dirty="0"/>
              <a:t> </a:t>
            </a:r>
            <a:r>
              <a:rPr lang="en-US" sz="2800" dirty="0" err="1"/>
              <a:t>endpointlere</a:t>
            </a:r>
            <a:r>
              <a:rPr lang="en-US" sz="2800" dirty="0"/>
              <a:t> </a:t>
            </a:r>
            <a:r>
              <a:rPr lang="en-US" sz="2800" dirty="0" err="1"/>
              <a:t>sahip</a:t>
            </a:r>
            <a:r>
              <a:rPr lang="en-US" sz="2800" dirty="0"/>
              <a:t> </a:t>
            </a:r>
            <a:r>
              <a:rPr lang="en-US" sz="2800" dirty="0" err="1"/>
              <a:t>basit</a:t>
            </a:r>
            <a:r>
              <a:rPr lang="en-US" sz="2800" dirty="0"/>
              <a:t> </a:t>
            </a:r>
            <a:r>
              <a:rPr lang="en-US" sz="2800" dirty="0" err="1"/>
              <a:t>düzey</a:t>
            </a:r>
            <a:r>
              <a:rPr lang="en-US" sz="2800" dirty="0"/>
              <a:t> crud </a:t>
            </a:r>
            <a:r>
              <a:rPr lang="en-US" sz="2800" dirty="0" err="1"/>
              <a:t>uygulamada</a:t>
            </a:r>
            <a:r>
              <a:rPr lang="en-US" sz="2800" dirty="0"/>
              <a:t> </a:t>
            </a:r>
            <a:r>
              <a:rPr lang="en-US" sz="2800" dirty="0" err="1"/>
              <a:t>farklı</a:t>
            </a:r>
            <a:r>
              <a:rPr lang="en-US" sz="2800" dirty="0"/>
              <a:t> </a:t>
            </a:r>
            <a:r>
              <a:rPr lang="en-US" sz="2800" dirty="0" err="1"/>
              <a:t>veritabanlarının</a:t>
            </a:r>
            <a:r>
              <a:rPr lang="en-US" sz="2800" dirty="0"/>
              <a:t> </a:t>
            </a:r>
            <a:r>
              <a:rPr lang="en-US" sz="2800" dirty="0" err="1"/>
              <a:t>okuma</a:t>
            </a:r>
            <a:r>
              <a:rPr lang="en-US" sz="2800" dirty="0"/>
              <a:t>, </a:t>
            </a:r>
            <a:r>
              <a:rPr lang="en-US" sz="2800" dirty="0" err="1"/>
              <a:t>yazma</a:t>
            </a:r>
            <a:r>
              <a:rPr lang="en-US" sz="2800" dirty="0"/>
              <a:t> </a:t>
            </a:r>
            <a:r>
              <a:rPr lang="en-US" sz="2800" dirty="0" err="1"/>
              <a:t>hızları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</a:t>
            </a:r>
            <a:r>
              <a:rPr lang="en-US" sz="2800" dirty="0" err="1"/>
              <a:t>özelliklerinin</a:t>
            </a:r>
            <a:r>
              <a:rPr lang="en-US" sz="2800" dirty="0"/>
              <a:t> </a:t>
            </a:r>
            <a:r>
              <a:rPr lang="en-US" sz="2800" dirty="0" err="1"/>
              <a:t>karşılaştırılması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13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B167-03D5-91AF-F91F-88CBEA66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BABC-CF44-A4A5-292E-CD68C264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/>
              <a:t>Intellij</a:t>
            </a:r>
            <a:r>
              <a:rPr lang="en-US" sz="2800" dirty="0"/>
              <a:t> Idea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Docker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Postman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Apache JMeter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Excel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err="1"/>
              <a:t>Pycharm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PowerPoint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9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10AE-2ECD-D60D-B436-C18C9D2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Seçilen</a:t>
            </a:r>
            <a:r>
              <a:rPr lang="en-US" sz="6000" dirty="0"/>
              <a:t> </a:t>
            </a:r>
            <a:r>
              <a:rPr lang="en-US" sz="6000" dirty="0" err="1"/>
              <a:t>Veritabanları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71EC-9E7D-AF9B-546F-60DB6EA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MySQL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Redis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 err="1"/>
              <a:t>Hazelcast</a:t>
            </a: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Elastic Search</a:t>
            </a:r>
          </a:p>
        </p:txBody>
      </p:sp>
    </p:spTree>
    <p:extLst>
      <p:ext uri="{BB962C8B-B14F-4D97-AF65-F5344CB8AC3E}">
        <p14:creationId xmlns:p14="http://schemas.microsoft.com/office/powerpoint/2010/main" val="181354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11B6-A1A1-A6A8-CE88-5AB9AAA9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Yaptık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A824-562D-107E-95A2-2D99D833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r>
              <a:rPr lang="en-US" dirty="0"/>
              <a:t> </a:t>
            </a:r>
            <a:r>
              <a:rPr lang="en-US" dirty="0" err="1"/>
              <a:t>Idea’da</a:t>
            </a:r>
            <a:r>
              <a:rPr lang="en-US" dirty="0"/>
              <a:t> Spring Framework </a:t>
            </a:r>
            <a:r>
              <a:rPr lang="en-US" dirty="0" err="1"/>
              <a:t>kullanarak</a:t>
            </a:r>
            <a:r>
              <a:rPr lang="en-US" dirty="0"/>
              <a:t> Rest API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CRUD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geliştirdik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Docker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veritabanlarına</a:t>
            </a:r>
            <a:r>
              <a:rPr lang="en-US" dirty="0"/>
              <a:t> </a:t>
            </a:r>
            <a:r>
              <a:rPr lang="en-US" dirty="0" err="1"/>
              <a:t>bağladık</a:t>
            </a:r>
            <a:r>
              <a:rPr lang="en-US" dirty="0"/>
              <a:t>. </a:t>
            </a:r>
            <a:r>
              <a:rPr lang="en-US" dirty="0" err="1"/>
              <a:t>Postman’I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gönderirken</a:t>
            </a:r>
            <a:r>
              <a:rPr lang="en-US" dirty="0"/>
              <a:t> </a:t>
            </a:r>
            <a:r>
              <a:rPr lang="en-US" dirty="0" err="1"/>
              <a:t>kullandık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cURL’yi</a:t>
            </a:r>
            <a:r>
              <a:rPr lang="en-US" dirty="0"/>
              <a:t> </a:t>
            </a:r>
            <a:r>
              <a:rPr lang="en-US" dirty="0" err="1"/>
              <a:t>kopyaladık</a:t>
            </a:r>
            <a:r>
              <a:rPr lang="en-US" dirty="0"/>
              <a:t>. JMeter </a:t>
            </a:r>
            <a:r>
              <a:rPr lang="en-US" dirty="0" err="1"/>
              <a:t>uygulamasında</a:t>
            </a:r>
            <a:r>
              <a:rPr lang="en-US" dirty="0"/>
              <a:t> </a:t>
            </a:r>
            <a:r>
              <a:rPr lang="en-US" dirty="0" err="1"/>
              <a:t>cURL’yi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http </a:t>
            </a:r>
            <a:r>
              <a:rPr lang="en-US" dirty="0" err="1"/>
              <a:t>requestler</a:t>
            </a:r>
            <a:r>
              <a:rPr lang="en-US" dirty="0"/>
              <a:t> </a:t>
            </a:r>
            <a:r>
              <a:rPr lang="en-US" dirty="0" err="1"/>
              <a:t>oluşturduk</a:t>
            </a:r>
            <a:r>
              <a:rPr lang="en-US" dirty="0"/>
              <a:t> CSV Data Set Config </a:t>
            </a:r>
            <a:r>
              <a:rPr lang="en-US" dirty="0" err="1"/>
              <a:t>ögemizden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aldık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listenerları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izledik</a:t>
            </a:r>
            <a:r>
              <a:rPr lang="en-US" dirty="0"/>
              <a:t>. </a:t>
            </a:r>
            <a:r>
              <a:rPr lang="en-US" dirty="0" err="1"/>
              <a:t>Yine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excel </a:t>
            </a:r>
            <a:r>
              <a:rPr lang="en-US" dirty="0" err="1"/>
              <a:t>dosyasına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kaydedip</a:t>
            </a:r>
            <a:r>
              <a:rPr lang="en-US" dirty="0"/>
              <a:t> Python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sonuçları</a:t>
            </a:r>
            <a:r>
              <a:rPr lang="en-US" dirty="0"/>
              <a:t> </a:t>
            </a:r>
            <a:r>
              <a:rPr lang="en-US" dirty="0" err="1"/>
              <a:t>görselleştirdik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9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3C0B79-6B6B-A236-C8A7-B0CE573CD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TEST SONUÇLARI</a:t>
            </a:r>
          </a:p>
        </p:txBody>
      </p:sp>
      <p:pic>
        <p:nvPicPr>
          <p:cNvPr id="6" name="Graphic 5" descr="Microscope">
            <a:extLst>
              <a:ext uri="{FF2B5EF4-FFF2-40B4-BE49-F238E27FC236}">
                <a16:creationId xmlns:a16="http://schemas.microsoft.com/office/drawing/2014/main" id="{D659532F-959D-2291-3367-55B7B386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4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88892-86BA-BEB7-3F9E-F2DAFCD3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Create </a:t>
            </a:r>
            <a:r>
              <a:rPr lang="en-US" sz="3600" dirty="0" err="1">
                <a:solidFill>
                  <a:schemeClr val="bg1"/>
                </a:solidFill>
              </a:rPr>
              <a:t>Operasyonu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İçin</a:t>
            </a:r>
            <a:r>
              <a:rPr lang="en-US" sz="3600" dirty="0">
                <a:solidFill>
                  <a:srgbClr val="FFFFFF"/>
                </a:solidFill>
              </a:rPr>
              <a:t> Test </a:t>
            </a:r>
            <a:r>
              <a:rPr lang="en-US" sz="3600" dirty="0" err="1">
                <a:solidFill>
                  <a:srgbClr val="FFFFFF"/>
                </a:solidFill>
              </a:rPr>
              <a:t>Sonuçları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87C912-3FAB-D8AB-4301-AD3251888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532719"/>
              </p:ext>
            </p:extLst>
          </p:nvPr>
        </p:nvGraphicFramePr>
        <p:xfrm>
          <a:off x="5353513" y="349320"/>
          <a:ext cx="5855594" cy="6164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02">
                  <a:extLst>
                    <a:ext uri="{9D8B030D-6E8A-4147-A177-3AD203B41FA5}">
                      <a16:colId xmlns:a16="http://schemas.microsoft.com/office/drawing/2014/main" val="2568969437"/>
                    </a:ext>
                  </a:extLst>
                </a:gridCol>
                <a:gridCol w="1020060">
                  <a:extLst>
                    <a:ext uri="{9D8B030D-6E8A-4147-A177-3AD203B41FA5}">
                      <a16:colId xmlns:a16="http://schemas.microsoft.com/office/drawing/2014/main" val="2507202031"/>
                    </a:ext>
                  </a:extLst>
                </a:gridCol>
                <a:gridCol w="1745966">
                  <a:extLst>
                    <a:ext uri="{9D8B030D-6E8A-4147-A177-3AD203B41FA5}">
                      <a16:colId xmlns:a16="http://schemas.microsoft.com/office/drawing/2014/main" val="1685637743"/>
                    </a:ext>
                  </a:extLst>
                </a:gridCol>
                <a:gridCol w="1745966">
                  <a:extLst>
                    <a:ext uri="{9D8B030D-6E8A-4147-A177-3AD203B41FA5}">
                      <a16:colId xmlns:a16="http://schemas.microsoft.com/office/drawing/2014/main" val="4252438452"/>
                    </a:ext>
                  </a:extLst>
                </a:gridCol>
              </a:tblGrid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database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method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num_of_thread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average_time_ms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4129284247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856503924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727879800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911848317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693689042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545174679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138853203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MySQL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426392185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605477777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347367945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1401797644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352742408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1153097091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417837765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Redis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858807877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1025612158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658533944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726906812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1769114185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1602232876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3268258985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Hazelcast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390350082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409912294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4069890006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1448244112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3618450752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1280365798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3307760839"/>
                  </a:ext>
                </a:extLst>
              </a:tr>
              <a:tr h="212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Elastic Search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2492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9" marR="4809" marT="4809" marB="0" anchor="b"/>
                </a:tc>
                <a:extLst>
                  <a:ext uri="{0D108BD9-81ED-4DB2-BD59-A6C34878D82A}">
                    <a16:rowId xmlns:a16="http://schemas.microsoft.com/office/drawing/2014/main" val="240746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32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DBAC9FF-37C6-63E8-CC82-BD5F589FD7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r="8793" b="1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B3B35-94D1-407F-8933-71297F1B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Create </a:t>
            </a:r>
            <a:r>
              <a:rPr lang="en-US" sz="4400" dirty="0" err="1"/>
              <a:t>Operasyonu</a:t>
            </a:r>
            <a:r>
              <a:rPr lang="en-US" sz="4400" dirty="0"/>
              <a:t> </a:t>
            </a:r>
            <a:r>
              <a:rPr lang="en-US" sz="4400" dirty="0" err="1"/>
              <a:t>İçin</a:t>
            </a:r>
            <a:r>
              <a:rPr lang="en-US" sz="4400" dirty="0"/>
              <a:t> Test </a:t>
            </a:r>
            <a:r>
              <a:rPr lang="en-US" sz="4400" dirty="0" err="1"/>
              <a:t>Sonuçları</a:t>
            </a:r>
            <a:endParaRPr lang="en-US" sz="4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800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713</Words>
  <Application>Microsoft Office PowerPoint</Application>
  <PresentationFormat>Widescreen</PresentationFormat>
  <Paragraphs>500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Calibri</vt:lpstr>
      <vt:lpstr>Calibri Light</vt:lpstr>
      <vt:lpstr>Courier New</vt:lpstr>
      <vt:lpstr>Retrospect</vt:lpstr>
      <vt:lpstr>Veritabanı Yük Testi</vt:lpstr>
      <vt:lpstr>PROJE DETAYLARI</vt:lpstr>
      <vt:lpstr>Proje Amacı</vt:lpstr>
      <vt:lpstr>Proje Aşamasında Kullanılan Uygulamalar</vt:lpstr>
      <vt:lpstr>Seçilen Veritabanları</vt:lpstr>
      <vt:lpstr>Ne Yaptık?</vt:lpstr>
      <vt:lpstr>TEST SONUÇLARI</vt:lpstr>
      <vt:lpstr>Create Operasyonu İçin Test Sonuçları</vt:lpstr>
      <vt:lpstr>Create Operasyonu İçin Test Sonuçları</vt:lpstr>
      <vt:lpstr>Read Operasyonu İçin Test Sonuçları</vt:lpstr>
      <vt:lpstr>Read Operasyonu İçin Test Sonuçları</vt:lpstr>
      <vt:lpstr>Update Operasyonu İçin Test Sonuçları</vt:lpstr>
      <vt:lpstr>Update Operasyonu İçin Düzenleme Sonuçları</vt:lpstr>
      <vt:lpstr>Delete Operasyonu İçin Test Sonuçları</vt:lpstr>
      <vt:lpstr>Delete Operasyonu İçin Test Sonuçları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Builder</dc:title>
  <dc:creator>Paquette, Zachary</dc:creator>
  <cp:lastModifiedBy>Okan Cinar</cp:lastModifiedBy>
  <cp:revision>64</cp:revision>
  <dcterms:created xsi:type="dcterms:W3CDTF">2020-10-14T19:15:53Z</dcterms:created>
  <dcterms:modified xsi:type="dcterms:W3CDTF">2023-04-27T13:56:45Z</dcterms:modified>
</cp:coreProperties>
</file>