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49"/>
  </p:normalViewPr>
  <p:slideViewPr>
    <p:cSldViewPr snapToGrid="0">
      <p:cViewPr varScale="1">
        <p:scale>
          <a:sx n="117" d="100"/>
          <a:sy n="117" d="100"/>
        </p:scale>
        <p:origin x="360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kan/Documents/Job%20Applications/20)%20WRAP/WRAP%20-%20Data%20Analyst%20Task/Okan%20Cetinkaya%20JDA%20Task%20Final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kan/Documents/Job%20Applications/20)%20WRAP/WRAP%20-%20Data%20Analyst%20Task/Okan%20Cetinkaya%20JDA%20Task%20Final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kan/Documents/Job%20Applications/20)%20WRAP/WRAP%20-%20Data%20Analyst%20Task/Okan%20Cetinkaya%20JDA%20Task%20Final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kan/Documents/Job%20Applications/20)%20WRAP/WRAP%20-%20Data%20Analyst%20Task/Okan%20Cetinkaya%20JDA%20Task%20Final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kan/Documents/Job%20Applications/20)%20WRAP/WRAP%20-%20Data%20Analyst%20Task/Okan%20Cetinkaya%20JDA%20Task%20Final%20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Tonnes</a:t>
            </a:r>
            <a:r>
              <a:rPr lang="en-US" dirty="0"/>
              <a:t> of Waste by</a:t>
            </a:r>
            <a:r>
              <a:rPr lang="en-US" baseline="0" dirty="0"/>
              <a:t> Material Groups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'Solutions &amp; Dashboard'!$F$9</c:f>
              <c:strCache>
                <c:ptCount val="1"/>
                <c:pt idx="0">
                  <c:v>Sum of Tonnes collected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'Solutions &amp; Dashboard'!$E$10:$E$30</c:f>
              <c:strCache>
                <c:ptCount val="21"/>
                <c:pt idx="0">
                  <c:v>Co-mingled</c:v>
                </c:pt>
                <c:pt idx="1">
                  <c:v>Organic</c:v>
                </c:pt>
                <c:pt idx="2">
                  <c:v>Paper &amp; Card</c:v>
                </c:pt>
                <c:pt idx="3">
                  <c:v>Glass</c:v>
                </c:pt>
                <c:pt idx="4">
                  <c:v>Plastic</c:v>
                </c:pt>
                <c:pt idx="5">
                  <c:v>Metal</c:v>
                </c:pt>
                <c:pt idx="6">
                  <c:v>WEEE</c:v>
                </c:pt>
                <c:pt idx="7">
                  <c:v>Other Materials for CVar Calcs</c:v>
                </c:pt>
                <c:pt idx="8">
                  <c:v>Textiles</c:v>
                </c:pt>
                <c:pt idx="9">
                  <c:v>Wood</c:v>
                </c:pt>
                <c:pt idx="10">
                  <c:v>Bulky</c:v>
                </c:pt>
                <c:pt idx="11">
                  <c:v>Furniture</c:v>
                </c:pt>
                <c:pt idx="12">
                  <c:v>Batteries</c:v>
                </c:pt>
                <c:pt idx="13">
                  <c:v>Composite</c:v>
                </c:pt>
                <c:pt idx="14">
                  <c:v>Tyres</c:v>
                </c:pt>
                <c:pt idx="15">
                  <c:v>Rubble</c:v>
                </c:pt>
                <c:pt idx="16">
                  <c:v>Oil</c:v>
                </c:pt>
                <c:pt idx="17">
                  <c:v>Plasterboard</c:v>
                </c:pt>
                <c:pt idx="18">
                  <c:v>Other Materials</c:v>
                </c:pt>
                <c:pt idx="19">
                  <c:v>Soil</c:v>
                </c:pt>
                <c:pt idx="20">
                  <c:v>Paint</c:v>
                </c:pt>
              </c:strCache>
            </c:strRef>
          </c:cat>
          <c:val>
            <c:numRef>
              <c:f>'Solutions &amp; Dashboard'!$F$10:$F$30</c:f>
              <c:numCache>
                <c:formatCode>0.00</c:formatCode>
                <c:ptCount val="21"/>
                <c:pt idx="0">
                  <c:v>3675944.51</c:v>
                </c:pt>
                <c:pt idx="1">
                  <c:v>3431883.1009999975</c:v>
                </c:pt>
                <c:pt idx="2">
                  <c:v>561703.9990000003</c:v>
                </c:pt>
                <c:pt idx="3">
                  <c:v>314132.46400000015</c:v>
                </c:pt>
                <c:pt idx="4">
                  <c:v>48663.092000000004</c:v>
                </c:pt>
                <c:pt idx="5">
                  <c:v>25701.43399999999</c:v>
                </c:pt>
                <c:pt idx="6">
                  <c:v>12614.055000000015</c:v>
                </c:pt>
                <c:pt idx="7">
                  <c:v>3005.1209999999996</c:v>
                </c:pt>
                <c:pt idx="8">
                  <c:v>2369.4450000000006</c:v>
                </c:pt>
                <c:pt idx="9">
                  <c:v>2048.5899999999997</c:v>
                </c:pt>
                <c:pt idx="10">
                  <c:v>1919.8300000000002</c:v>
                </c:pt>
                <c:pt idx="11">
                  <c:v>795.76999999999987</c:v>
                </c:pt>
                <c:pt idx="12">
                  <c:v>244.79999999999998</c:v>
                </c:pt>
                <c:pt idx="13">
                  <c:v>188.66</c:v>
                </c:pt>
                <c:pt idx="14">
                  <c:v>174.10800000000006</c:v>
                </c:pt>
                <c:pt idx="15">
                  <c:v>54.38</c:v>
                </c:pt>
                <c:pt idx="16">
                  <c:v>48.969000000000001</c:v>
                </c:pt>
                <c:pt idx="17">
                  <c:v>28.459999999999997</c:v>
                </c:pt>
                <c:pt idx="18">
                  <c:v>0.41600000000000004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8E-EC49-9062-2D0C3A1305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6167103"/>
        <c:axId val="1766360223"/>
      </c:barChart>
      <c:catAx>
        <c:axId val="1766167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R"/>
          </a:p>
        </c:txPr>
        <c:crossAx val="1766360223"/>
        <c:crosses val="autoZero"/>
        <c:auto val="1"/>
        <c:lblAlgn val="ctr"/>
        <c:lblOffset val="100"/>
        <c:noMultiLvlLbl val="0"/>
      </c:catAx>
      <c:valAx>
        <c:axId val="1766360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;\-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R"/>
          </a:p>
        </c:txPr>
        <c:crossAx val="1766167103"/>
        <c:crosses val="autoZero"/>
        <c:crossBetween val="between"/>
        <c:dispUnits>
          <c:builtInUnit val="hundred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[Okan Cetinkaya JDA Task Final Excel.xlsx]Side Tables _ Pivots!PivotTable11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Tonnes</a:t>
            </a: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of Waste by Material Groups (&lt;15000)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R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'Side Tables _ Pivots'!$E$47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'Side Tables _ Pivots'!$D$48:$D$63</c:f>
              <c:strCache>
                <c:ptCount val="15"/>
                <c:pt idx="0">
                  <c:v>WEEE</c:v>
                </c:pt>
                <c:pt idx="1">
                  <c:v>Other Materials for CVar Calcs</c:v>
                </c:pt>
                <c:pt idx="2">
                  <c:v>Textiles</c:v>
                </c:pt>
                <c:pt idx="3">
                  <c:v>Wood</c:v>
                </c:pt>
                <c:pt idx="4">
                  <c:v>Bulky</c:v>
                </c:pt>
                <c:pt idx="5">
                  <c:v>Furniture</c:v>
                </c:pt>
                <c:pt idx="6">
                  <c:v>Batteries</c:v>
                </c:pt>
                <c:pt idx="7">
                  <c:v>Composite</c:v>
                </c:pt>
                <c:pt idx="8">
                  <c:v>Tyres</c:v>
                </c:pt>
                <c:pt idx="9">
                  <c:v>Rubble</c:v>
                </c:pt>
                <c:pt idx="10">
                  <c:v>Oil</c:v>
                </c:pt>
                <c:pt idx="11">
                  <c:v>Plasterboard</c:v>
                </c:pt>
                <c:pt idx="12">
                  <c:v>Other Materials</c:v>
                </c:pt>
                <c:pt idx="13">
                  <c:v>Soil</c:v>
                </c:pt>
                <c:pt idx="14">
                  <c:v>Paint</c:v>
                </c:pt>
              </c:strCache>
            </c:strRef>
          </c:cat>
          <c:val>
            <c:numRef>
              <c:f>'Side Tables _ Pivots'!$E$48:$E$63</c:f>
              <c:numCache>
                <c:formatCode>0.00</c:formatCode>
                <c:ptCount val="15"/>
                <c:pt idx="0">
                  <c:v>12614.055000000015</c:v>
                </c:pt>
                <c:pt idx="1">
                  <c:v>3005.1209999999996</c:v>
                </c:pt>
                <c:pt idx="2">
                  <c:v>2369.4450000000006</c:v>
                </c:pt>
                <c:pt idx="3">
                  <c:v>2048.5899999999997</c:v>
                </c:pt>
                <c:pt idx="4">
                  <c:v>1919.8300000000002</c:v>
                </c:pt>
                <c:pt idx="5">
                  <c:v>795.76999999999987</c:v>
                </c:pt>
                <c:pt idx="6">
                  <c:v>244.79999999999998</c:v>
                </c:pt>
                <c:pt idx="7">
                  <c:v>188.66</c:v>
                </c:pt>
                <c:pt idx="8">
                  <c:v>174.10800000000006</c:v>
                </c:pt>
                <c:pt idx="9">
                  <c:v>54.38</c:v>
                </c:pt>
                <c:pt idx="10">
                  <c:v>48.969000000000001</c:v>
                </c:pt>
                <c:pt idx="11">
                  <c:v>28.459999999999997</c:v>
                </c:pt>
                <c:pt idx="12">
                  <c:v>0.41600000000000004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A-E540-AC61-B4FC94F82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4033375"/>
        <c:axId val="2021650128"/>
      </c:barChart>
      <c:catAx>
        <c:axId val="294033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R"/>
          </a:p>
        </c:txPr>
        <c:crossAx val="2021650128"/>
        <c:crosses val="autoZero"/>
        <c:auto val="1"/>
        <c:lblAlgn val="ctr"/>
        <c:lblOffset val="100"/>
        <c:noMultiLvlLbl val="0"/>
      </c:catAx>
      <c:valAx>
        <c:axId val="202165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R"/>
          </a:p>
        </c:txPr>
        <c:crossAx val="294033375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[Okan Cetinkaya JDA Task Final Excel.xlsx]Solutions &amp; Dashboard!PivotTable6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Local Authorities</a:t>
            </a:r>
            <a:r>
              <a:rPr lang="en-US" baseline="0"/>
              <a:t> vs Collected Waste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'Solutions &amp; Dashboard'!$Q$37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'Solutions &amp; Dashboard'!$P$38:$P$40</c:f>
              <c:strCache>
                <c:ptCount val="3"/>
                <c:pt idx="0">
                  <c:v>Buckinghamshire Council</c:v>
                </c:pt>
                <c:pt idx="1">
                  <c:v>Cheshire East</c:v>
                </c:pt>
                <c:pt idx="2">
                  <c:v>Somerset Waste Partnership</c:v>
                </c:pt>
              </c:strCache>
            </c:strRef>
          </c:cat>
          <c:val>
            <c:numRef>
              <c:f>'Solutions &amp; Dashboard'!$Q$38:$Q$40</c:f>
              <c:numCache>
                <c:formatCode>0.00</c:formatCode>
                <c:ptCount val="3"/>
                <c:pt idx="0">
                  <c:v>99712.36</c:v>
                </c:pt>
                <c:pt idx="1">
                  <c:v>97325.76999999999</c:v>
                </c:pt>
                <c:pt idx="2">
                  <c:v>89905.023000000001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1A-7146-BBE6-82603A3FAD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1076288"/>
        <c:axId val="1351429488"/>
      </c:barChart>
      <c:catAx>
        <c:axId val="135107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R"/>
          </a:p>
        </c:txPr>
        <c:crossAx val="1351429488"/>
        <c:crosses val="autoZero"/>
        <c:auto val="1"/>
        <c:lblAlgn val="ctr"/>
        <c:lblOffset val="100"/>
        <c:noMultiLvlLbl val="0"/>
      </c:catAx>
      <c:valAx>
        <c:axId val="135142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R"/>
          </a:p>
        </c:txPr>
        <c:crossAx val="135107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[Okan Cetinkaya JDA Task Final Excel.xlsx]Solutions &amp; Dashboard!PivotTable6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Local Authorities</a:t>
            </a:r>
            <a:r>
              <a:rPr lang="en-US" baseline="0"/>
              <a:t> vs Collected Waste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'Solutions &amp; Dashboard'!$Q$37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'Solutions &amp; Dashboard'!$P$38:$P$41</c:f>
              <c:strCache>
                <c:ptCount val="3"/>
                <c:pt idx="0">
                  <c:v>Buckinghamshire Council</c:v>
                </c:pt>
                <c:pt idx="1">
                  <c:v>Cheshire East</c:v>
                </c:pt>
                <c:pt idx="2">
                  <c:v>Somerset Waste Partnership</c:v>
                </c:pt>
              </c:strCache>
            </c:strRef>
          </c:cat>
          <c:val>
            <c:numRef>
              <c:f>'Solutions &amp; Dashboard'!$Q$38:$Q$41</c:f>
              <c:numCache>
                <c:formatCode>General</c:formatCode>
                <c:ptCount val="3"/>
                <c:pt idx="0">
                  <c:v>99712.36</c:v>
                </c:pt>
                <c:pt idx="1">
                  <c:v>97325.76999999999</c:v>
                </c:pt>
                <c:pt idx="2">
                  <c:v>89905.023000000001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1A-7146-BBE6-82603A3FAD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1076288"/>
        <c:axId val="1351429488"/>
      </c:barChart>
      <c:catAx>
        <c:axId val="135107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R"/>
          </a:p>
        </c:txPr>
        <c:crossAx val="1351429488"/>
        <c:crosses val="autoZero"/>
        <c:auto val="1"/>
        <c:lblAlgn val="ctr"/>
        <c:lblOffset val="100"/>
        <c:noMultiLvlLbl val="0"/>
      </c:catAx>
      <c:valAx>
        <c:axId val="135142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R"/>
          </a:p>
        </c:txPr>
        <c:crossAx val="135107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[Okan Cetinkaya JDA Task Final Excel.xlsx]Solutions &amp; Dashboard!PivotTable4</c:name>
    <c:fmtId val="7"/>
  </c:pivotSource>
  <c:chart>
    <c:title>
      <c:tx>
        <c:strRef>
          <c:f>'Solutions &amp; Dashboard'!$F$72</c:f>
          <c:strCache>
            <c:ptCount val="1"/>
            <c:pt idx="0">
              <c:v>Aluminium cans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8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1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2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3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4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5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6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7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8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9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0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1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2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3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4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5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6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7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8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9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0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1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2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3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4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5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6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7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8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9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0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1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2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3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4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5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6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7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8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9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0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1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2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3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4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5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6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7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8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9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0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1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2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3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4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5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6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7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9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0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'Solutions &amp; Dashboard'!$F$72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'Solutions &amp; Dashboard'!$F$72</c:f>
              <c:strCache>
                <c:ptCount val="16"/>
                <c:pt idx="0">
                  <c:v>Somerset Waste Partnership</c:v>
                </c:pt>
                <c:pt idx="1">
                  <c:v>Cheshire West and Chester</c:v>
                </c:pt>
                <c:pt idx="2">
                  <c:v>Bath and North East Somerset Council</c:v>
                </c:pt>
                <c:pt idx="3">
                  <c:v>North Somerset Council</c:v>
                </c:pt>
                <c:pt idx="4">
                  <c:v>Chelmsford Borough Council</c:v>
                </c:pt>
                <c:pt idx="5">
                  <c:v>East Devon District Council</c:v>
                </c:pt>
                <c:pt idx="6">
                  <c:v>York City Council</c:v>
                </c:pt>
                <c:pt idx="7">
                  <c:v>Hounslow LB</c:v>
                </c:pt>
                <c:pt idx="8">
                  <c:v>Torbay Council</c:v>
                </c:pt>
                <c:pt idx="9">
                  <c:v>North Devon District Council</c:v>
                </c:pt>
                <c:pt idx="10">
                  <c:v>North West Leicestershire District Council</c:v>
                </c:pt>
                <c:pt idx="11">
                  <c:v>Teignbridge District Council</c:v>
                </c:pt>
                <c:pt idx="12">
                  <c:v>Cheltenham Borough Council</c:v>
                </c:pt>
                <c:pt idx="13">
                  <c:v>Mid Devon District Council</c:v>
                </c:pt>
                <c:pt idx="14">
                  <c:v>Warwick District Council</c:v>
                </c:pt>
                <c:pt idx="15">
                  <c:v>Torridge District Council</c:v>
                </c:pt>
              </c:strCache>
            </c:strRef>
          </c:cat>
          <c:val>
            <c:numRef>
              <c:f>'Solutions &amp; Dashboard'!$F$72</c:f>
              <c:numCache>
                <c:formatCode>0.00</c:formatCode>
                <c:ptCount val="16"/>
                <c:pt idx="0">
                  <c:v>986.0809999999999</c:v>
                </c:pt>
                <c:pt idx="1">
                  <c:v>649.38200000000006</c:v>
                </c:pt>
                <c:pt idx="2">
                  <c:v>382.78</c:v>
                </c:pt>
                <c:pt idx="3">
                  <c:v>371.78</c:v>
                </c:pt>
                <c:pt idx="4">
                  <c:v>310.94299999999998</c:v>
                </c:pt>
                <c:pt idx="5">
                  <c:v>274.70999999999998</c:v>
                </c:pt>
                <c:pt idx="6">
                  <c:v>263.74</c:v>
                </c:pt>
                <c:pt idx="7">
                  <c:v>247.28000000000003</c:v>
                </c:pt>
                <c:pt idx="8">
                  <c:v>182.66</c:v>
                </c:pt>
                <c:pt idx="9">
                  <c:v>168.53399999999999</c:v>
                </c:pt>
                <c:pt idx="10">
                  <c:v>166.6</c:v>
                </c:pt>
                <c:pt idx="11">
                  <c:v>128.82400000000001</c:v>
                </c:pt>
                <c:pt idx="12">
                  <c:v>125.042</c:v>
                </c:pt>
                <c:pt idx="13">
                  <c:v>105.62</c:v>
                </c:pt>
                <c:pt idx="14">
                  <c:v>102.35999999999999</c:v>
                </c:pt>
                <c:pt idx="15">
                  <c:v>54.84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A6-F14F-86C0-3A738899DC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88552352"/>
        <c:axId val="1708728864"/>
      </c:barChart>
      <c:catAx>
        <c:axId val="168855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R"/>
          </a:p>
        </c:txPr>
        <c:crossAx val="1708728864"/>
        <c:crosses val="autoZero"/>
        <c:auto val="1"/>
        <c:lblAlgn val="ctr"/>
        <c:lblOffset val="100"/>
        <c:noMultiLvlLbl val="0"/>
      </c:catAx>
      <c:valAx>
        <c:axId val="170872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R"/>
          </a:p>
        </c:txPr>
        <c:crossAx val="1688552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F0D5-7FC1-189B-4CE3-322C2ADE1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2774B-6791-3F7E-87DC-24EBDA16B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99331-BCF1-F145-C746-43CFBE49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BD01-C7FC-484D-B29E-7BC1DEA8E5D4}" type="datetimeFigureOut">
              <a:rPr lang="en-TR" smtClean="0"/>
              <a:t>1.06.2023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59494-90E4-D745-26D2-C3072450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9EFC6-2A2D-47AB-F96F-98B8A0A5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7F98-3298-0446-97D5-64BCFB44A1A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9455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E1D8-7323-C0D3-CBDE-8AD30A9B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0240C-0086-58A0-4EC4-2D6406E2D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8760D-4B6A-6D9C-E4E6-5E2C0E97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BD01-C7FC-484D-B29E-7BC1DEA8E5D4}" type="datetimeFigureOut">
              <a:rPr lang="en-TR" smtClean="0"/>
              <a:t>1.06.2023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EB9D2-8744-A930-F90C-4C647B03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0B276-093E-BDBF-4184-F0533BF3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7F98-3298-0446-97D5-64BCFB44A1A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0637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A57BA-DDBA-8F73-CD88-816886D7D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2A690-A223-42A6-0266-92C4F146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52B7-C40E-3E1F-0370-2264A526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BD01-C7FC-484D-B29E-7BC1DEA8E5D4}" type="datetimeFigureOut">
              <a:rPr lang="en-TR" smtClean="0"/>
              <a:t>1.06.2023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5AA60-FAC9-3CD0-1814-8BABF75D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6D708-3D56-DE1E-67D8-0D882C01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7F98-3298-0446-97D5-64BCFB44A1A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0793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99BF-E20B-77BB-9E03-ED6BF98A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8F158-566E-7506-9182-E5181D2E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AA2C-25D4-A30B-F9FF-7CE5AD04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BD01-C7FC-484D-B29E-7BC1DEA8E5D4}" type="datetimeFigureOut">
              <a:rPr lang="en-TR" smtClean="0"/>
              <a:t>1.06.2023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709EF-6791-7BFE-D1F6-5A4CC20D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9D1A-A7BB-98C2-EB2A-29217D26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7F98-3298-0446-97D5-64BCFB44A1A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1256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D30F-D1BE-48BD-1803-C5C8127C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5B302-DEF8-5222-BE03-82C26588A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40C2F-27C8-3915-B0FF-E4545417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BD01-C7FC-484D-B29E-7BC1DEA8E5D4}" type="datetimeFigureOut">
              <a:rPr lang="en-TR" smtClean="0"/>
              <a:t>1.06.2023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6A02B-0F8D-A598-63FF-3DD1079A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372D-F389-1C23-619D-2CDEED73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7F98-3298-0446-97D5-64BCFB44A1A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4201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6B63-4FB9-63C1-5F50-4733313E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0F46-3626-B50E-F5FB-F18029450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0590B-F836-79B9-574D-745291D0C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F3E4B-56A3-6B15-5BD4-197979F5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BD01-C7FC-484D-B29E-7BC1DEA8E5D4}" type="datetimeFigureOut">
              <a:rPr lang="en-TR" smtClean="0"/>
              <a:t>1.06.2023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702B6-6884-9A38-162A-A52A13D2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BEC43-5E78-09F2-45C4-59D92D9D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7F98-3298-0446-97D5-64BCFB44A1A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6606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67CF-B0E8-73C8-C622-260C5FF8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C1122-0CBE-425D-6454-311F782A0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CCB4C-8FC2-6058-6162-90451A0C4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BBA81-4D9E-67FD-7DAA-1005A1F1F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7E339-C2CB-2CCC-8950-CD0F7C124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81D8D-A4E3-DADA-2C52-5B430909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BD01-C7FC-484D-B29E-7BC1DEA8E5D4}" type="datetimeFigureOut">
              <a:rPr lang="en-TR" smtClean="0"/>
              <a:t>1.06.2023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E2F2D-4B76-B3E8-1F75-C999F32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951B4-ADC7-C531-EB8F-D6656F78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7F98-3298-0446-97D5-64BCFB44A1A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0775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5E97-CF66-5A67-4BD8-34B0EBD9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5733F-1AA6-F38C-CC4C-D7395BFB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BD01-C7FC-484D-B29E-7BC1DEA8E5D4}" type="datetimeFigureOut">
              <a:rPr lang="en-TR" smtClean="0"/>
              <a:t>1.06.2023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EDC23-7062-9578-FF67-7271D21F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192D5-E949-3045-FEB1-8D917336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7F98-3298-0446-97D5-64BCFB44A1A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889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B2033-6843-0776-9809-24BF850F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BD01-C7FC-484D-B29E-7BC1DEA8E5D4}" type="datetimeFigureOut">
              <a:rPr lang="en-TR" smtClean="0"/>
              <a:t>1.06.2023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17CE0-237A-B1C0-E4C2-FB5DCE1C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9174E-BF0C-E10B-1BCB-EDA21A0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7F98-3298-0446-97D5-64BCFB44A1A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7328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F086-210F-78A3-233A-05D3744C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721A-0E1D-0691-A713-8AD6E092F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8F9D3-83D2-278C-8402-7227E36E7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8939A-CDD5-771C-C164-6CD1056F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BD01-C7FC-484D-B29E-7BC1DEA8E5D4}" type="datetimeFigureOut">
              <a:rPr lang="en-TR" smtClean="0"/>
              <a:t>1.06.2023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02BB1-36D9-A86E-F78A-E4FA3FE2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6933F-804C-849A-90A1-147971EB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7F98-3298-0446-97D5-64BCFB44A1A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5572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F542-7AAD-7142-D6F5-B164C8BA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CC351-75FC-886C-9B80-2EAA2C400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9C9A2-DEA9-B4C6-F163-27D7F5B07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9698B-34E2-DA86-ED0C-5E9625F6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BD01-C7FC-484D-B29E-7BC1DEA8E5D4}" type="datetimeFigureOut">
              <a:rPr lang="en-TR" smtClean="0"/>
              <a:t>1.06.2023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39080-F53E-02D1-62BD-3A0BA132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49864-2A54-6D79-9D06-15CFC318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7F98-3298-0446-97D5-64BCFB44A1A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7244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8326E-6BCE-8DFE-F204-6FEADD0F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0FCF0-8CA5-3698-1944-880B803AC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5522-2AD8-42D0-096E-7A24E8C2C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3BD01-C7FC-484D-B29E-7BC1DEA8E5D4}" type="datetimeFigureOut">
              <a:rPr lang="en-TR" smtClean="0"/>
              <a:t>1.06.2023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57114-FCC4-90D5-F882-E316D45C9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E5AB3-EE3E-9EE2-386D-CA0E5F281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57F98-3298-0446-97D5-64BCFB44A1A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3877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BE123E-03A4-4E11-55A9-E359B9E184A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0F4BAD-90BE-3052-A5A9-C7D10D07BEBB}"/>
              </a:ext>
            </a:extLst>
          </p:cNvPr>
          <p:cNvGrpSpPr/>
          <p:nvPr/>
        </p:nvGrpSpPr>
        <p:grpSpPr>
          <a:xfrm>
            <a:off x="0" y="0"/>
            <a:ext cx="3047999" cy="3429000"/>
            <a:chOff x="0" y="0"/>
            <a:chExt cx="3047999" cy="3429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FC40F4-AB45-13BE-A47B-AEFD65931EE0}"/>
                </a:ext>
              </a:extLst>
            </p:cNvPr>
            <p:cNvSpPr/>
            <p:nvPr/>
          </p:nvSpPr>
          <p:spPr>
            <a:xfrm>
              <a:off x="0" y="0"/>
              <a:ext cx="3047999" cy="3429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EEC12C-8661-06FF-37CF-5251D719BFD4}"/>
                </a:ext>
              </a:extLst>
            </p:cNvPr>
            <p:cNvSpPr/>
            <p:nvPr/>
          </p:nvSpPr>
          <p:spPr>
            <a:xfrm>
              <a:off x="1524000" y="1"/>
              <a:ext cx="1523999" cy="171606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92EC84-FC57-F3AA-A6C3-F96A4E6889A8}"/>
                </a:ext>
              </a:extLst>
            </p:cNvPr>
            <p:cNvSpPr/>
            <p:nvPr/>
          </p:nvSpPr>
          <p:spPr>
            <a:xfrm>
              <a:off x="0" y="1711368"/>
              <a:ext cx="1523999" cy="17160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626969-C6B0-0764-77FF-E5E5CB658876}"/>
                </a:ext>
              </a:extLst>
            </p:cNvPr>
            <p:cNvSpPr/>
            <p:nvPr/>
          </p:nvSpPr>
          <p:spPr>
            <a:xfrm>
              <a:off x="1524000" y="1711368"/>
              <a:ext cx="1523999" cy="1716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C16732-785A-B429-5059-068BB9A89899}"/>
              </a:ext>
            </a:extLst>
          </p:cNvPr>
          <p:cNvGrpSpPr/>
          <p:nvPr/>
        </p:nvGrpSpPr>
        <p:grpSpPr>
          <a:xfrm>
            <a:off x="3047999" y="3424301"/>
            <a:ext cx="3047999" cy="3429000"/>
            <a:chOff x="0" y="0"/>
            <a:chExt cx="3047999" cy="3429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5035BB-CF0F-F42A-4C4B-A7F512833ACD}"/>
                </a:ext>
              </a:extLst>
            </p:cNvPr>
            <p:cNvSpPr/>
            <p:nvPr/>
          </p:nvSpPr>
          <p:spPr>
            <a:xfrm>
              <a:off x="0" y="0"/>
              <a:ext cx="3047999" cy="3429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1D4308-53B2-C622-8A6F-635CC3CD28C6}"/>
                </a:ext>
              </a:extLst>
            </p:cNvPr>
            <p:cNvSpPr/>
            <p:nvPr/>
          </p:nvSpPr>
          <p:spPr>
            <a:xfrm>
              <a:off x="1524000" y="1"/>
              <a:ext cx="1523999" cy="171606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CDFF94-B991-D20E-9D32-A974C7DB1564}"/>
                </a:ext>
              </a:extLst>
            </p:cNvPr>
            <p:cNvSpPr/>
            <p:nvPr/>
          </p:nvSpPr>
          <p:spPr>
            <a:xfrm>
              <a:off x="0" y="1711368"/>
              <a:ext cx="1523999" cy="17160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54668C-EE82-5FBE-7B29-2BE512984755}"/>
                </a:ext>
              </a:extLst>
            </p:cNvPr>
            <p:cNvSpPr/>
            <p:nvPr/>
          </p:nvSpPr>
          <p:spPr>
            <a:xfrm>
              <a:off x="1524000" y="1711368"/>
              <a:ext cx="1523999" cy="1716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R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9213438-5B0E-D8B1-1D83-5129FC9E3F61}"/>
              </a:ext>
            </a:extLst>
          </p:cNvPr>
          <p:cNvSpPr/>
          <p:nvPr/>
        </p:nvSpPr>
        <p:spPr>
          <a:xfrm>
            <a:off x="-1" y="3429001"/>
            <a:ext cx="3047999" cy="3429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4A4B4F-146F-2FF2-6DE5-01B27D9B60C8}"/>
              </a:ext>
            </a:extLst>
          </p:cNvPr>
          <p:cNvSpPr/>
          <p:nvPr/>
        </p:nvSpPr>
        <p:spPr>
          <a:xfrm>
            <a:off x="4571998" y="6268"/>
            <a:ext cx="1523999" cy="171606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64CC0-1BE5-47A8-1A87-CD7645475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3809" y="2918564"/>
            <a:ext cx="2421699" cy="510436"/>
          </a:xfrm>
        </p:spPr>
        <p:txBody>
          <a:bodyPr>
            <a:normAutofit/>
          </a:bodyPr>
          <a:lstStyle/>
          <a:p>
            <a:pPr algn="r"/>
            <a:r>
              <a:rPr lang="en-TR" sz="2400" dirty="0">
                <a:latin typeface="Grandview" panose="020B0502040204020203" pitchFamily="34" charset="0"/>
              </a:rPr>
              <a:t>Okan Cetinkaya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8D6B5-9C2B-59D2-9937-28586AEB0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5913" y="3429000"/>
            <a:ext cx="5419595" cy="510436"/>
          </a:xfrm>
        </p:spPr>
        <p:txBody>
          <a:bodyPr>
            <a:normAutofit/>
          </a:bodyPr>
          <a:lstStyle/>
          <a:p>
            <a:pPr algn="r"/>
            <a:r>
              <a:rPr lang="en-TR" dirty="0">
                <a:latin typeface="Grandview" panose="020B0502040204020203" pitchFamily="34" charset="0"/>
              </a:rPr>
              <a:t>Junior Data Analyst Task Presentation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7FC665-43D0-B805-98A2-AAC3F4D38051}"/>
              </a:ext>
            </a:extLst>
          </p:cNvPr>
          <p:cNvSpPr/>
          <p:nvPr/>
        </p:nvSpPr>
        <p:spPr>
          <a:xfrm>
            <a:off x="1523999" y="3429002"/>
            <a:ext cx="1523999" cy="171606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1CDF63-172B-31FC-26EB-2F17CC1E3A46}"/>
              </a:ext>
            </a:extLst>
          </p:cNvPr>
          <p:cNvSpPr/>
          <p:nvPr/>
        </p:nvSpPr>
        <p:spPr>
          <a:xfrm>
            <a:off x="-1" y="5140369"/>
            <a:ext cx="1523999" cy="171606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BC553E-8D78-C761-3577-277DC9393B00}"/>
              </a:ext>
            </a:extLst>
          </p:cNvPr>
          <p:cNvSpPr/>
          <p:nvPr/>
        </p:nvSpPr>
        <p:spPr>
          <a:xfrm>
            <a:off x="1523999" y="5140369"/>
            <a:ext cx="1523999" cy="1716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973379-CEDA-B06A-FD0A-F80492A56459}"/>
              </a:ext>
            </a:extLst>
          </p:cNvPr>
          <p:cNvSpPr/>
          <p:nvPr/>
        </p:nvSpPr>
        <p:spPr>
          <a:xfrm>
            <a:off x="3047998" y="1717635"/>
            <a:ext cx="1523999" cy="171606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E4B1F5-B38F-45CB-2908-4A4D53F6A529}"/>
              </a:ext>
            </a:extLst>
          </p:cNvPr>
          <p:cNvSpPr/>
          <p:nvPr/>
        </p:nvSpPr>
        <p:spPr>
          <a:xfrm>
            <a:off x="4571998" y="1717635"/>
            <a:ext cx="1523999" cy="1716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9EF0B81-9DAF-BBE2-E6A1-5F2D6733F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1662" y="2219453"/>
            <a:ext cx="1568672" cy="692061"/>
          </a:xfrm>
          <a:prstGeom prst="rect">
            <a:avLst/>
          </a:prstGeom>
        </p:spPr>
      </p:pic>
      <p:pic>
        <p:nvPicPr>
          <p:cNvPr id="29" name="Graphic 28" descr="Agriculture outline">
            <a:extLst>
              <a:ext uri="{FF2B5EF4-FFF2-40B4-BE49-F238E27FC236}">
                <a16:creationId xmlns:a16="http://schemas.microsoft.com/office/drawing/2014/main" id="{79003F07-DE5A-D622-26A0-884B686A3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4906" y="5348611"/>
            <a:ext cx="1290182" cy="1290182"/>
          </a:xfrm>
          <a:prstGeom prst="rect">
            <a:avLst/>
          </a:prstGeom>
        </p:spPr>
      </p:pic>
      <p:pic>
        <p:nvPicPr>
          <p:cNvPr id="33" name="Graphic 32" descr="Continuous Improvement outline">
            <a:extLst>
              <a:ext uri="{FF2B5EF4-FFF2-40B4-BE49-F238E27FC236}">
                <a16:creationId xmlns:a16="http://schemas.microsoft.com/office/drawing/2014/main" id="{7A9AEE9B-B401-EE3A-A0D5-285965764E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9904" y="203941"/>
            <a:ext cx="1308185" cy="130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8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A54C25-46C5-9B00-6DFF-4C806D6B7AD8}"/>
              </a:ext>
            </a:extLst>
          </p:cNvPr>
          <p:cNvSpPr/>
          <p:nvPr/>
        </p:nvSpPr>
        <p:spPr>
          <a:xfrm>
            <a:off x="0" y="3682523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6BCA2-F9E5-4140-4529-76FB79E1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dirty="0">
                <a:latin typeface="Grandview" panose="020B0502040204020203" pitchFamily="34" charset="0"/>
              </a:rPr>
              <a:t>Task III: Which local authorities collect aluminium cans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5ADC5-20CA-0678-BC07-6A6913DB092C}"/>
              </a:ext>
            </a:extLst>
          </p:cNvPr>
          <p:cNvSpPr/>
          <p:nvPr/>
        </p:nvSpPr>
        <p:spPr>
          <a:xfrm>
            <a:off x="0" y="72742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7E10B6-7DB1-46B9-AE51-B99080555DBB}"/>
              </a:ext>
            </a:extLst>
          </p:cNvPr>
          <p:cNvSpPr/>
          <p:nvPr/>
        </p:nvSpPr>
        <p:spPr>
          <a:xfrm>
            <a:off x="0" y="358845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B6F7F-770A-3241-B001-CE595DE1B37F}"/>
              </a:ext>
            </a:extLst>
          </p:cNvPr>
          <p:cNvSpPr/>
          <p:nvPr/>
        </p:nvSpPr>
        <p:spPr>
          <a:xfrm>
            <a:off x="0" y="1096008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F337C-C2D0-7695-74EB-BCEC5CA096DF}"/>
              </a:ext>
            </a:extLst>
          </p:cNvPr>
          <p:cNvSpPr/>
          <p:nvPr/>
        </p:nvSpPr>
        <p:spPr>
          <a:xfrm>
            <a:off x="0" y="220127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B4E029-A706-DF74-BF45-AD56A4D37D48}"/>
              </a:ext>
            </a:extLst>
          </p:cNvPr>
          <p:cNvSpPr>
            <a:spLocks/>
          </p:cNvSpPr>
          <p:nvPr/>
        </p:nvSpPr>
        <p:spPr>
          <a:xfrm>
            <a:off x="0" y="4784206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1108C6-38EB-97F7-C736-C9BFFFF622A6}"/>
              </a:ext>
            </a:extLst>
          </p:cNvPr>
          <p:cNvSpPr/>
          <p:nvPr/>
        </p:nvSpPr>
        <p:spPr>
          <a:xfrm>
            <a:off x="0" y="1835170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886BB-DB64-08BC-238C-643B1180E4E2}"/>
              </a:ext>
            </a:extLst>
          </p:cNvPr>
          <p:cNvSpPr/>
          <p:nvPr/>
        </p:nvSpPr>
        <p:spPr>
          <a:xfrm>
            <a:off x="0" y="1462071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7CEC3A-91C5-C9CF-EB0D-F698B9072720}"/>
              </a:ext>
            </a:extLst>
          </p:cNvPr>
          <p:cNvSpPr/>
          <p:nvPr/>
        </p:nvSpPr>
        <p:spPr>
          <a:xfrm>
            <a:off x="0" y="4434563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B68BFA-A470-ADDB-D61F-F38996ADE3E1}"/>
              </a:ext>
            </a:extLst>
          </p:cNvPr>
          <p:cNvSpPr/>
          <p:nvPr/>
        </p:nvSpPr>
        <p:spPr>
          <a:xfrm>
            <a:off x="0" y="293226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B446D-1BFA-2CDC-7CC3-3427B1F10FE9}"/>
              </a:ext>
            </a:extLst>
          </p:cNvPr>
          <p:cNvSpPr/>
          <p:nvPr/>
        </p:nvSpPr>
        <p:spPr>
          <a:xfrm>
            <a:off x="0" y="3306215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1C1FFD-9705-E2F7-84B5-37111F82F750}"/>
              </a:ext>
            </a:extLst>
          </p:cNvPr>
          <p:cNvSpPr/>
          <p:nvPr/>
        </p:nvSpPr>
        <p:spPr>
          <a:xfrm>
            <a:off x="0" y="4058543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1DD1A6-7B66-63C4-D36A-F2899D2FA090}"/>
              </a:ext>
            </a:extLst>
          </p:cNvPr>
          <p:cNvSpPr/>
          <p:nvPr/>
        </p:nvSpPr>
        <p:spPr>
          <a:xfrm>
            <a:off x="0" y="2566591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EA47DD-1522-BBAA-1089-D3CBA774650A}"/>
              </a:ext>
            </a:extLst>
          </p:cNvPr>
          <p:cNvSpPr/>
          <p:nvPr/>
        </p:nvSpPr>
        <p:spPr>
          <a:xfrm>
            <a:off x="0" y="5144206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884-924E-660C-78C2-5C21B34C0C49}"/>
              </a:ext>
            </a:extLst>
          </p:cNvPr>
          <p:cNvSpPr/>
          <p:nvPr/>
        </p:nvSpPr>
        <p:spPr>
          <a:xfrm>
            <a:off x="0" y="586934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0583A5-33DD-B53F-5A1F-4B6B129851C4}"/>
              </a:ext>
            </a:extLst>
          </p:cNvPr>
          <p:cNvSpPr/>
          <p:nvPr/>
        </p:nvSpPr>
        <p:spPr>
          <a:xfrm>
            <a:off x="0" y="5511623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9EE77D-8045-AF61-B2B6-49F36811CAD6}"/>
              </a:ext>
            </a:extLst>
          </p:cNvPr>
          <p:cNvSpPr/>
          <p:nvPr/>
        </p:nvSpPr>
        <p:spPr>
          <a:xfrm>
            <a:off x="0" y="6229346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E3F0D-27F1-E5B4-3010-01F578AEE135}"/>
              </a:ext>
            </a:extLst>
          </p:cNvPr>
          <p:cNvSpPr/>
          <p:nvPr/>
        </p:nvSpPr>
        <p:spPr>
          <a:xfrm>
            <a:off x="0" y="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D53F985E-949D-9CD0-5BC2-992EF870B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00" y="67469"/>
            <a:ext cx="816000" cy="360000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91F3DB4-49F3-0176-C631-275E56294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29138"/>
              </p:ext>
            </p:extLst>
          </p:nvPr>
        </p:nvGraphicFramePr>
        <p:xfrm>
          <a:off x="956444" y="2172406"/>
          <a:ext cx="4558832" cy="2999105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665046">
                  <a:extLst>
                    <a:ext uri="{9D8B030D-6E8A-4147-A177-3AD203B41FA5}">
                      <a16:colId xmlns:a16="http://schemas.microsoft.com/office/drawing/2014/main" val="1020388231"/>
                    </a:ext>
                  </a:extLst>
                </a:gridCol>
                <a:gridCol w="1893786">
                  <a:extLst>
                    <a:ext uri="{9D8B030D-6E8A-4147-A177-3AD203B41FA5}">
                      <a16:colId xmlns:a16="http://schemas.microsoft.com/office/drawing/2014/main" val="36675188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Grandview" panose="020B0502040204020203" pitchFamily="34" charset="0"/>
                        </a:rPr>
                        <a:t>Local Authority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Grandview" panose="020B0502040204020203" pitchFamily="34" charset="0"/>
                        </a:rPr>
                        <a:t>Sum of </a:t>
                      </a:r>
                      <a:r>
                        <a:rPr lang="en-US" sz="1200" b="1" u="none" strike="noStrike" dirty="0" err="1">
                          <a:effectLst/>
                          <a:latin typeface="Grandview" panose="020B0502040204020203" pitchFamily="34" charset="0"/>
                        </a:rPr>
                        <a:t>Tonnes</a:t>
                      </a:r>
                      <a:r>
                        <a:rPr lang="en-US" sz="1200" b="1" u="none" strike="noStrike" dirty="0">
                          <a:effectLst/>
                          <a:latin typeface="Grandview" panose="020B0502040204020203" pitchFamily="34" charset="0"/>
                        </a:rPr>
                        <a:t> collected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431347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Somerset Waste Partnership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986.08</a:t>
                      </a:r>
                      <a:endParaRPr lang="en-TR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005598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Cheshire West and Chester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649.38</a:t>
                      </a:r>
                      <a:endParaRPr lang="en-TR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552792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Grandview" panose="020B0502040204020203" pitchFamily="34" charset="0"/>
                        </a:rPr>
                        <a:t>Bath and North East Somerset Council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382.78</a:t>
                      </a:r>
                      <a:endParaRPr lang="en-TR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085358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North Somerset Council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371.78</a:t>
                      </a:r>
                      <a:endParaRPr lang="en-TR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129206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Chelmsford Borough Council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310.94</a:t>
                      </a:r>
                      <a:endParaRPr lang="en-TR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475418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East Devon District Council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274.71</a:t>
                      </a:r>
                      <a:endParaRPr lang="en-TR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50395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York City Council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263.74</a:t>
                      </a:r>
                      <a:endParaRPr lang="en-TR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700439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Hounslow LB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247.28</a:t>
                      </a:r>
                      <a:endParaRPr lang="en-TR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371877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Torbay Council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182.66</a:t>
                      </a:r>
                      <a:endParaRPr lang="en-TR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839243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North Devon District Council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168.53</a:t>
                      </a:r>
                      <a:endParaRPr lang="en-TR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224069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North West Leicestershire District Council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166.60</a:t>
                      </a:r>
                      <a:endParaRPr lang="en-TR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78748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Teignbridge District Council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128.82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29782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Cheltenham Borough Council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125.04</a:t>
                      </a:r>
                      <a:endParaRPr lang="en-TR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766023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Mid Devon District Council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105.62</a:t>
                      </a:r>
                      <a:endParaRPr lang="en-TR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616426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Warwick District Council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102.36</a:t>
                      </a:r>
                      <a:endParaRPr lang="en-TR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878511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Torridge District Council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54.84</a:t>
                      </a:r>
                      <a:endParaRPr lang="en-TR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771766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4521.18</a:t>
                      </a:r>
                      <a:endParaRPr lang="en-TR" sz="1000" b="1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9130149"/>
                  </a:ext>
                </a:extLst>
              </a:tr>
            </a:tbl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E59A4492-54A0-7642-BE5D-2A2F158349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376412"/>
              </p:ext>
            </p:extLst>
          </p:nvPr>
        </p:nvGraphicFramePr>
        <p:xfrm>
          <a:off x="5678905" y="1822071"/>
          <a:ext cx="6375908" cy="3665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14403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03A659-9769-535E-5123-0238DD9E79A6}"/>
              </a:ext>
            </a:extLst>
          </p:cNvPr>
          <p:cNvSpPr/>
          <p:nvPr/>
        </p:nvSpPr>
        <p:spPr>
          <a:xfrm>
            <a:off x="0" y="4056699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6BCA2-F9E5-4140-4529-76FB79E1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dirty="0">
                <a:latin typeface="Grandview" panose="020B0502040204020203" pitchFamily="34" charset="0"/>
              </a:rPr>
              <a:t>Further insights and exploratory data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03A79-660F-25B9-B8ED-4444B6AD563D}"/>
              </a:ext>
            </a:extLst>
          </p:cNvPr>
          <p:cNvSpPr/>
          <p:nvPr/>
        </p:nvSpPr>
        <p:spPr>
          <a:xfrm>
            <a:off x="0" y="72742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04577-07C2-82EB-89EC-86361EE9EB80}"/>
              </a:ext>
            </a:extLst>
          </p:cNvPr>
          <p:cNvSpPr/>
          <p:nvPr/>
        </p:nvSpPr>
        <p:spPr>
          <a:xfrm>
            <a:off x="0" y="358845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CC4AB-443D-95B3-FC11-F9568649E0DC}"/>
              </a:ext>
            </a:extLst>
          </p:cNvPr>
          <p:cNvSpPr/>
          <p:nvPr/>
        </p:nvSpPr>
        <p:spPr>
          <a:xfrm>
            <a:off x="0" y="1096008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989BA-82DB-E106-4346-4FAD10101888}"/>
              </a:ext>
            </a:extLst>
          </p:cNvPr>
          <p:cNvSpPr/>
          <p:nvPr/>
        </p:nvSpPr>
        <p:spPr>
          <a:xfrm>
            <a:off x="0" y="220127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83694F-B393-29F9-A051-A6181696E94E}"/>
              </a:ext>
            </a:extLst>
          </p:cNvPr>
          <p:cNvSpPr>
            <a:spLocks/>
          </p:cNvSpPr>
          <p:nvPr/>
        </p:nvSpPr>
        <p:spPr>
          <a:xfrm>
            <a:off x="0" y="4784206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2B198F-E5D2-9C9E-4C57-1D94A76267EB}"/>
              </a:ext>
            </a:extLst>
          </p:cNvPr>
          <p:cNvSpPr/>
          <p:nvPr/>
        </p:nvSpPr>
        <p:spPr>
          <a:xfrm>
            <a:off x="0" y="1835170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999BD6-8F73-9546-811B-0FD4965CFC19}"/>
              </a:ext>
            </a:extLst>
          </p:cNvPr>
          <p:cNvSpPr/>
          <p:nvPr/>
        </p:nvSpPr>
        <p:spPr>
          <a:xfrm>
            <a:off x="0" y="1462071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FF1562-7256-EF37-5ECA-2269EB983F90}"/>
              </a:ext>
            </a:extLst>
          </p:cNvPr>
          <p:cNvSpPr/>
          <p:nvPr/>
        </p:nvSpPr>
        <p:spPr>
          <a:xfrm>
            <a:off x="0" y="4434563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D97FCB-6592-E566-73E2-23B9DA07BA5F}"/>
              </a:ext>
            </a:extLst>
          </p:cNvPr>
          <p:cNvSpPr/>
          <p:nvPr/>
        </p:nvSpPr>
        <p:spPr>
          <a:xfrm>
            <a:off x="0" y="293226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0CA1B4-EAF3-D52F-39E1-23EE6D62F28E}"/>
              </a:ext>
            </a:extLst>
          </p:cNvPr>
          <p:cNvSpPr/>
          <p:nvPr/>
        </p:nvSpPr>
        <p:spPr>
          <a:xfrm>
            <a:off x="0" y="3314841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6405E2-C5EF-9E14-2C21-EF601FDE9A29}"/>
              </a:ext>
            </a:extLst>
          </p:cNvPr>
          <p:cNvSpPr/>
          <p:nvPr/>
        </p:nvSpPr>
        <p:spPr>
          <a:xfrm>
            <a:off x="0" y="3678835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31C56-AE64-E47F-810E-7BAC816CF878}"/>
              </a:ext>
            </a:extLst>
          </p:cNvPr>
          <p:cNvSpPr/>
          <p:nvPr/>
        </p:nvSpPr>
        <p:spPr>
          <a:xfrm>
            <a:off x="0" y="2566591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A096E-BA42-9B76-4677-AC50CE484140}"/>
              </a:ext>
            </a:extLst>
          </p:cNvPr>
          <p:cNvSpPr/>
          <p:nvPr/>
        </p:nvSpPr>
        <p:spPr>
          <a:xfrm>
            <a:off x="0" y="5144206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5CBB48-322D-7BA0-5FAE-59B231C4966A}"/>
              </a:ext>
            </a:extLst>
          </p:cNvPr>
          <p:cNvSpPr/>
          <p:nvPr/>
        </p:nvSpPr>
        <p:spPr>
          <a:xfrm>
            <a:off x="0" y="586934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E6CBFF-A5DA-C0BF-D5A9-21E22E4EAF52}"/>
              </a:ext>
            </a:extLst>
          </p:cNvPr>
          <p:cNvSpPr/>
          <p:nvPr/>
        </p:nvSpPr>
        <p:spPr>
          <a:xfrm>
            <a:off x="0" y="5511623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1FFFE6-2704-9740-1B4C-4C9C4351E01A}"/>
              </a:ext>
            </a:extLst>
          </p:cNvPr>
          <p:cNvSpPr/>
          <p:nvPr/>
        </p:nvSpPr>
        <p:spPr>
          <a:xfrm>
            <a:off x="0" y="6229346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099480-4B2D-EE57-08C6-C3EF709DEB78}"/>
              </a:ext>
            </a:extLst>
          </p:cNvPr>
          <p:cNvSpPr/>
          <p:nvPr/>
        </p:nvSpPr>
        <p:spPr>
          <a:xfrm>
            <a:off x="0" y="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CF9D6695-AFA8-F84C-EC12-ECC6C7A98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00" y="67469"/>
            <a:ext cx="816000" cy="360000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51184D-0011-8652-065F-584852B4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83451"/>
              </p:ext>
            </p:extLst>
          </p:nvPr>
        </p:nvGraphicFramePr>
        <p:xfrm>
          <a:off x="1098549" y="2684241"/>
          <a:ext cx="9994901" cy="101727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218426">
                  <a:extLst>
                    <a:ext uri="{9D8B030D-6E8A-4147-A177-3AD203B41FA5}">
                      <a16:colId xmlns:a16="http://schemas.microsoft.com/office/drawing/2014/main" val="46498074"/>
                    </a:ext>
                  </a:extLst>
                </a:gridCol>
                <a:gridCol w="1285059">
                  <a:extLst>
                    <a:ext uri="{9D8B030D-6E8A-4147-A177-3AD203B41FA5}">
                      <a16:colId xmlns:a16="http://schemas.microsoft.com/office/drawing/2014/main" val="1712186345"/>
                    </a:ext>
                  </a:extLst>
                </a:gridCol>
                <a:gridCol w="1218426">
                  <a:extLst>
                    <a:ext uri="{9D8B030D-6E8A-4147-A177-3AD203B41FA5}">
                      <a16:colId xmlns:a16="http://schemas.microsoft.com/office/drawing/2014/main" val="124075697"/>
                    </a:ext>
                  </a:extLst>
                </a:gridCol>
                <a:gridCol w="1189869">
                  <a:extLst>
                    <a:ext uri="{9D8B030D-6E8A-4147-A177-3AD203B41FA5}">
                      <a16:colId xmlns:a16="http://schemas.microsoft.com/office/drawing/2014/main" val="4003912778"/>
                    </a:ext>
                  </a:extLst>
                </a:gridCol>
                <a:gridCol w="1218426">
                  <a:extLst>
                    <a:ext uri="{9D8B030D-6E8A-4147-A177-3AD203B41FA5}">
                      <a16:colId xmlns:a16="http://schemas.microsoft.com/office/drawing/2014/main" val="2762004890"/>
                    </a:ext>
                  </a:extLst>
                </a:gridCol>
                <a:gridCol w="1285059">
                  <a:extLst>
                    <a:ext uri="{9D8B030D-6E8A-4147-A177-3AD203B41FA5}">
                      <a16:colId xmlns:a16="http://schemas.microsoft.com/office/drawing/2014/main" val="2234275150"/>
                    </a:ext>
                  </a:extLst>
                </a:gridCol>
                <a:gridCol w="1218426">
                  <a:extLst>
                    <a:ext uri="{9D8B030D-6E8A-4147-A177-3AD203B41FA5}">
                      <a16:colId xmlns:a16="http://schemas.microsoft.com/office/drawing/2014/main" val="1261287187"/>
                    </a:ext>
                  </a:extLst>
                </a:gridCol>
                <a:gridCol w="1361210">
                  <a:extLst>
                    <a:ext uri="{9D8B030D-6E8A-4147-A177-3AD203B41FA5}">
                      <a16:colId xmlns:a16="http://schemas.microsoft.com/office/drawing/2014/main" val="916162252"/>
                    </a:ext>
                  </a:extLst>
                </a:gridCol>
              </a:tblGrid>
              <a:tr h="1651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Jan 21 to Mar 21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Apr 20 to Jun 20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Jul 20 to Sep 20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Oct 20 to Dec 20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93827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Mean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50" u="none" strike="noStrike" dirty="0">
                          <a:effectLst/>
                        </a:rPr>
                        <a:t>26279.14</a:t>
                      </a:r>
                      <a:endParaRPr lang="en-TR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Mean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50" u="none" strike="noStrike" dirty="0">
                          <a:effectLst/>
                        </a:rPr>
                        <a:t>33984.65</a:t>
                      </a:r>
                      <a:endParaRPr lang="en-TR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Mean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50" u="none" strike="noStrike" dirty="0">
                          <a:effectLst/>
                        </a:rPr>
                        <a:t>33994.04</a:t>
                      </a:r>
                      <a:endParaRPr lang="en-TR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Mean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50" u="none" strike="noStrike">
                          <a:effectLst/>
                        </a:rPr>
                        <a:t>28189.46</a:t>
                      </a:r>
                      <a:endParaRPr lang="en-TR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293469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Median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50" u="none" strike="noStrike" dirty="0">
                          <a:effectLst/>
                        </a:rPr>
                        <a:t>3.93</a:t>
                      </a:r>
                      <a:endParaRPr lang="en-TR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Median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50" u="none" strike="noStrike" dirty="0">
                          <a:effectLst/>
                        </a:rPr>
                        <a:t>10.09</a:t>
                      </a:r>
                      <a:endParaRPr lang="en-TR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Median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50" u="none" strike="noStrike" dirty="0">
                          <a:effectLst/>
                        </a:rPr>
                        <a:t>10.12</a:t>
                      </a:r>
                      <a:endParaRPr lang="en-TR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Median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50" u="none" strike="noStrike">
                          <a:effectLst/>
                        </a:rPr>
                        <a:t>9.26</a:t>
                      </a:r>
                      <a:endParaRPr lang="en-TR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477507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Standard Deviation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50" u="none" strike="noStrike" dirty="0">
                          <a:effectLst/>
                        </a:rPr>
                        <a:t>121529.09</a:t>
                      </a:r>
                      <a:endParaRPr lang="en-TR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Standard Deviation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50" u="none" strike="noStrike" dirty="0">
                          <a:effectLst/>
                        </a:rPr>
                        <a:t>144193.32</a:t>
                      </a:r>
                      <a:endParaRPr lang="en-TR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Standard Deviation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50" u="none" strike="noStrike" dirty="0">
                          <a:effectLst/>
                        </a:rPr>
                        <a:t>143313.81</a:t>
                      </a:r>
                      <a:endParaRPr lang="en-TR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Standard Deviation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50" u="none" strike="noStrike">
                          <a:effectLst/>
                        </a:rPr>
                        <a:t>123654.27</a:t>
                      </a:r>
                      <a:endParaRPr lang="en-TR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839291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Maximum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50" u="none" strike="noStrike" dirty="0">
                          <a:effectLst/>
                        </a:rPr>
                        <a:t>939053.07</a:t>
                      </a:r>
                      <a:endParaRPr lang="en-TR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Maximum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50" u="none" strike="noStrike" dirty="0">
                          <a:effectLst/>
                        </a:rPr>
                        <a:t>942487.58</a:t>
                      </a:r>
                      <a:endParaRPr lang="en-TR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Maximum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50" u="none" strike="noStrike" dirty="0">
                          <a:effectLst/>
                        </a:rPr>
                        <a:t>891373.12</a:t>
                      </a:r>
                      <a:endParaRPr lang="en-TR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Maximum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50" u="none" strike="noStrike">
                          <a:effectLst/>
                        </a:rPr>
                        <a:t>903030.74</a:t>
                      </a:r>
                      <a:endParaRPr lang="en-TR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675430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Sum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50" u="none" strike="noStrike" dirty="0">
                          <a:effectLst/>
                        </a:rPr>
                        <a:t>1734423.08</a:t>
                      </a:r>
                      <a:endParaRPr lang="en-TR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Sum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50" u="none" strike="noStrike" dirty="0">
                          <a:effectLst/>
                        </a:rPr>
                        <a:t>2242986.80</a:t>
                      </a:r>
                      <a:endParaRPr lang="en-TR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Sum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50" u="none" strike="noStrike" dirty="0">
                          <a:effectLst/>
                        </a:rPr>
                        <a:t>2243606.97</a:t>
                      </a:r>
                      <a:endParaRPr lang="en-TR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Sum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50" u="none" strike="noStrike" dirty="0">
                          <a:effectLst/>
                        </a:rPr>
                        <a:t>1860504.36</a:t>
                      </a:r>
                      <a:endParaRPr lang="en-TR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914359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551989B-368C-E4F7-5FC0-9C067C15CE2D}"/>
              </a:ext>
            </a:extLst>
          </p:cNvPr>
          <p:cNvSpPr txBox="1"/>
          <p:nvPr/>
        </p:nvSpPr>
        <p:spPr>
          <a:xfrm>
            <a:off x="838200" y="2127528"/>
            <a:ext cx="8203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>
                <a:latin typeface="Grandview" panose="020B0502040204020203" pitchFamily="34" charset="0"/>
              </a:rPr>
              <a:t>More waste is collected in spring and summer than in autumn and winter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F1322-062D-1724-DD3F-5E637075B25F}"/>
              </a:ext>
            </a:extLst>
          </p:cNvPr>
          <p:cNvSpPr/>
          <p:nvPr/>
        </p:nvSpPr>
        <p:spPr>
          <a:xfrm>
            <a:off x="981777" y="3494841"/>
            <a:ext cx="10183528" cy="259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25858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03A659-9769-535E-5123-0238DD9E79A6}"/>
              </a:ext>
            </a:extLst>
          </p:cNvPr>
          <p:cNvSpPr/>
          <p:nvPr/>
        </p:nvSpPr>
        <p:spPr>
          <a:xfrm>
            <a:off x="0" y="4056699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6BCA2-F9E5-4140-4529-76FB79E1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dirty="0">
                <a:latin typeface="Grandview" panose="020B0502040204020203" pitchFamily="34" charset="0"/>
              </a:rPr>
              <a:t>Further insights and exploratory data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03A79-660F-25B9-B8ED-4444B6AD563D}"/>
              </a:ext>
            </a:extLst>
          </p:cNvPr>
          <p:cNvSpPr/>
          <p:nvPr/>
        </p:nvSpPr>
        <p:spPr>
          <a:xfrm>
            <a:off x="0" y="72742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04577-07C2-82EB-89EC-86361EE9EB80}"/>
              </a:ext>
            </a:extLst>
          </p:cNvPr>
          <p:cNvSpPr/>
          <p:nvPr/>
        </p:nvSpPr>
        <p:spPr>
          <a:xfrm>
            <a:off x="0" y="358845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CC4AB-443D-95B3-FC11-F9568649E0DC}"/>
              </a:ext>
            </a:extLst>
          </p:cNvPr>
          <p:cNvSpPr/>
          <p:nvPr/>
        </p:nvSpPr>
        <p:spPr>
          <a:xfrm>
            <a:off x="0" y="1096008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989BA-82DB-E106-4346-4FAD10101888}"/>
              </a:ext>
            </a:extLst>
          </p:cNvPr>
          <p:cNvSpPr/>
          <p:nvPr/>
        </p:nvSpPr>
        <p:spPr>
          <a:xfrm>
            <a:off x="0" y="220127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83694F-B393-29F9-A051-A6181696E94E}"/>
              </a:ext>
            </a:extLst>
          </p:cNvPr>
          <p:cNvSpPr>
            <a:spLocks/>
          </p:cNvSpPr>
          <p:nvPr/>
        </p:nvSpPr>
        <p:spPr>
          <a:xfrm>
            <a:off x="0" y="4784206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2B198F-E5D2-9C9E-4C57-1D94A76267EB}"/>
              </a:ext>
            </a:extLst>
          </p:cNvPr>
          <p:cNvSpPr/>
          <p:nvPr/>
        </p:nvSpPr>
        <p:spPr>
          <a:xfrm>
            <a:off x="0" y="1835170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999BD6-8F73-9546-811B-0FD4965CFC19}"/>
              </a:ext>
            </a:extLst>
          </p:cNvPr>
          <p:cNvSpPr/>
          <p:nvPr/>
        </p:nvSpPr>
        <p:spPr>
          <a:xfrm>
            <a:off x="0" y="1462071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FF1562-7256-EF37-5ECA-2269EB983F90}"/>
              </a:ext>
            </a:extLst>
          </p:cNvPr>
          <p:cNvSpPr/>
          <p:nvPr/>
        </p:nvSpPr>
        <p:spPr>
          <a:xfrm>
            <a:off x="0" y="4434563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D97FCB-6592-E566-73E2-23B9DA07BA5F}"/>
              </a:ext>
            </a:extLst>
          </p:cNvPr>
          <p:cNvSpPr/>
          <p:nvPr/>
        </p:nvSpPr>
        <p:spPr>
          <a:xfrm>
            <a:off x="0" y="293226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0CA1B4-EAF3-D52F-39E1-23EE6D62F28E}"/>
              </a:ext>
            </a:extLst>
          </p:cNvPr>
          <p:cNvSpPr/>
          <p:nvPr/>
        </p:nvSpPr>
        <p:spPr>
          <a:xfrm>
            <a:off x="0" y="3314841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6405E2-C5EF-9E14-2C21-EF601FDE9A29}"/>
              </a:ext>
            </a:extLst>
          </p:cNvPr>
          <p:cNvSpPr/>
          <p:nvPr/>
        </p:nvSpPr>
        <p:spPr>
          <a:xfrm>
            <a:off x="0" y="3678835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31C56-AE64-E47F-810E-7BAC816CF878}"/>
              </a:ext>
            </a:extLst>
          </p:cNvPr>
          <p:cNvSpPr/>
          <p:nvPr/>
        </p:nvSpPr>
        <p:spPr>
          <a:xfrm>
            <a:off x="0" y="2566591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A096E-BA42-9B76-4677-AC50CE484140}"/>
              </a:ext>
            </a:extLst>
          </p:cNvPr>
          <p:cNvSpPr/>
          <p:nvPr/>
        </p:nvSpPr>
        <p:spPr>
          <a:xfrm>
            <a:off x="0" y="5144206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5CBB48-322D-7BA0-5FAE-59B231C4966A}"/>
              </a:ext>
            </a:extLst>
          </p:cNvPr>
          <p:cNvSpPr/>
          <p:nvPr/>
        </p:nvSpPr>
        <p:spPr>
          <a:xfrm>
            <a:off x="0" y="586934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E6CBFF-A5DA-C0BF-D5A9-21E22E4EAF52}"/>
              </a:ext>
            </a:extLst>
          </p:cNvPr>
          <p:cNvSpPr/>
          <p:nvPr/>
        </p:nvSpPr>
        <p:spPr>
          <a:xfrm>
            <a:off x="0" y="5511623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1FFFE6-2704-9740-1B4C-4C9C4351E01A}"/>
              </a:ext>
            </a:extLst>
          </p:cNvPr>
          <p:cNvSpPr/>
          <p:nvPr/>
        </p:nvSpPr>
        <p:spPr>
          <a:xfrm>
            <a:off x="0" y="6229346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099480-4B2D-EE57-08C6-C3EF709DEB78}"/>
              </a:ext>
            </a:extLst>
          </p:cNvPr>
          <p:cNvSpPr/>
          <p:nvPr/>
        </p:nvSpPr>
        <p:spPr>
          <a:xfrm>
            <a:off x="0" y="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CF9D6695-AFA8-F84C-EC12-ECC6C7A98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00" y="67469"/>
            <a:ext cx="816000" cy="3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551989B-368C-E4F7-5FC0-9C067C15CE2D}"/>
              </a:ext>
            </a:extLst>
          </p:cNvPr>
          <p:cNvSpPr txBox="1"/>
          <p:nvPr/>
        </p:nvSpPr>
        <p:spPr>
          <a:xfrm>
            <a:off x="838200" y="2127528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Grandview" panose="020B0502040204020203" pitchFamily="34" charset="0"/>
              </a:rPr>
              <a:t>“Green garden waste” and “mixed garden and food waste” are more abundant in spring and summer, when people are more interested in their gardens, compared to other seasons.</a:t>
            </a:r>
            <a:endParaRPr lang="en-TR" dirty="0">
              <a:latin typeface="Grandview" panose="020B0502040204020203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8CA7AAD-3AB8-D3FC-F9AA-936130BD4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11619"/>
              </p:ext>
            </p:extLst>
          </p:nvPr>
        </p:nvGraphicFramePr>
        <p:xfrm>
          <a:off x="1807945" y="3209402"/>
          <a:ext cx="8576109" cy="522605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2687053">
                  <a:extLst>
                    <a:ext uri="{9D8B030D-6E8A-4147-A177-3AD203B41FA5}">
                      <a16:colId xmlns:a16="http://schemas.microsoft.com/office/drawing/2014/main" val="3099406383"/>
                    </a:ext>
                  </a:extLst>
                </a:gridCol>
                <a:gridCol w="1630003">
                  <a:extLst>
                    <a:ext uri="{9D8B030D-6E8A-4147-A177-3AD203B41FA5}">
                      <a16:colId xmlns:a16="http://schemas.microsoft.com/office/drawing/2014/main" val="3456447547"/>
                    </a:ext>
                  </a:extLst>
                </a:gridCol>
                <a:gridCol w="1524642">
                  <a:extLst>
                    <a:ext uri="{9D8B030D-6E8A-4147-A177-3AD203B41FA5}">
                      <a16:colId xmlns:a16="http://schemas.microsoft.com/office/drawing/2014/main" val="553991254"/>
                    </a:ext>
                  </a:extLst>
                </a:gridCol>
                <a:gridCol w="1300917">
                  <a:extLst>
                    <a:ext uri="{9D8B030D-6E8A-4147-A177-3AD203B41FA5}">
                      <a16:colId xmlns:a16="http://schemas.microsoft.com/office/drawing/2014/main" val="2692929551"/>
                    </a:ext>
                  </a:extLst>
                </a:gridCol>
                <a:gridCol w="1433494">
                  <a:extLst>
                    <a:ext uri="{9D8B030D-6E8A-4147-A177-3AD203B41FA5}">
                      <a16:colId xmlns:a16="http://schemas.microsoft.com/office/drawing/2014/main" val="1642361905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Grandview" panose="020B0502040204020203" pitchFamily="34" charset="0"/>
                        </a:rPr>
                        <a:t>Item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Grandview" panose="020B0502040204020203" pitchFamily="34" charset="0"/>
                        </a:rPr>
                        <a:t>Jan 21 to Mar 21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Grandview" panose="020B0502040204020203" pitchFamily="34" charset="0"/>
                        </a:rPr>
                        <a:t>Apr 20 to Jun 20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Grandview" panose="020B0502040204020203" pitchFamily="34" charset="0"/>
                        </a:rPr>
                        <a:t>Jul 20 to Sep 20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Grandview" panose="020B0502040204020203" pitchFamily="34" charset="0"/>
                        </a:rPr>
                        <a:t>Oct 20 to Dec 20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871027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Green garden waste only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255161.55</a:t>
                      </a:r>
                      <a:endParaRPr lang="en-TR" sz="1000" b="0" i="0" u="none" strike="noStrike" dirty="0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650198.34</a:t>
                      </a:r>
                      <a:endParaRPr lang="en-TR" sz="1000" b="0" i="0" u="none" strike="noStrike" dirty="0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714254.03</a:t>
                      </a:r>
                      <a:endParaRPr lang="en-TR" sz="1000" b="0" i="0" u="none" strike="noStrike" dirty="0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406278.56</a:t>
                      </a:r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970393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Grandview" panose="020B0502040204020203" pitchFamily="34" charset="0"/>
                        </a:rPr>
                        <a:t>Mixed garden and food waste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147226.62</a:t>
                      </a:r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293326.59</a:t>
                      </a:r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276482.85</a:t>
                      </a:r>
                      <a:endParaRPr lang="en-TR" sz="1000" b="0" i="0" u="none" strike="noStrike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183716.09</a:t>
                      </a:r>
                      <a:endParaRPr lang="en-TR" sz="1000" b="0" i="0" u="none" strike="noStrike" dirty="0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456353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67803751-C785-45F8-3527-E45E628888A7}"/>
              </a:ext>
            </a:extLst>
          </p:cNvPr>
          <p:cNvSpPr/>
          <p:nvPr/>
        </p:nvSpPr>
        <p:spPr>
          <a:xfrm>
            <a:off x="6208295" y="3112260"/>
            <a:ext cx="2935705" cy="718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63027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03A659-9769-535E-5123-0238DD9E79A6}"/>
              </a:ext>
            </a:extLst>
          </p:cNvPr>
          <p:cNvSpPr/>
          <p:nvPr/>
        </p:nvSpPr>
        <p:spPr>
          <a:xfrm>
            <a:off x="0" y="4056699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6BCA2-F9E5-4140-4529-76FB79E1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dirty="0">
                <a:latin typeface="Grandview" panose="020B0502040204020203" pitchFamily="34" charset="0"/>
              </a:rPr>
              <a:t>Further insights and exploratory data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03A79-660F-25B9-B8ED-4444B6AD563D}"/>
              </a:ext>
            </a:extLst>
          </p:cNvPr>
          <p:cNvSpPr/>
          <p:nvPr/>
        </p:nvSpPr>
        <p:spPr>
          <a:xfrm>
            <a:off x="0" y="72742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04577-07C2-82EB-89EC-86361EE9EB80}"/>
              </a:ext>
            </a:extLst>
          </p:cNvPr>
          <p:cNvSpPr/>
          <p:nvPr/>
        </p:nvSpPr>
        <p:spPr>
          <a:xfrm>
            <a:off x="0" y="358845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CC4AB-443D-95B3-FC11-F9568649E0DC}"/>
              </a:ext>
            </a:extLst>
          </p:cNvPr>
          <p:cNvSpPr/>
          <p:nvPr/>
        </p:nvSpPr>
        <p:spPr>
          <a:xfrm>
            <a:off x="0" y="1096008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989BA-82DB-E106-4346-4FAD10101888}"/>
              </a:ext>
            </a:extLst>
          </p:cNvPr>
          <p:cNvSpPr/>
          <p:nvPr/>
        </p:nvSpPr>
        <p:spPr>
          <a:xfrm>
            <a:off x="0" y="220127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83694F-B393-29F9-A051-A6181696E94E}"/>
              </a:ext>
            </a:extLst>
          </p:cNvPr>
          <p:cNvSpPr>
            <a:spLocks/>
          </p:cNvSpPr>
          <p:nvPr/>
        </p:nvSpPr>
        <p:spPr>
          <a:xfrm>
            <a:off x="0" y="4784206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2B198F-E5D2-9C9E-4C57-1D94A76267EB}"/>
              </a:ext>
            </a:extLst>
          </p:cNvPr>
          <p:cNvSpPr/>
          <p:nvPr/>
        </p:nvSpPr>
        <p:spPr>
          <a:xfrm>
            <a:off x="0" y="1835170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999BD6-8F73-9546-811B-0FD4965CFC19}"/>
              </a:ext>
            </a:extLst>
          </p:cNvPr>
          <p:cNvSpPr/>
          <p:nvPr/>
        </p:nvSpPr>
        <p:spPr>
          <a:xfrm>
            <a:off x="0" y="1462071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FF1562-7256-EF37-5ECA-2269EB983F90}"/>
              </a:ext>
            </a:extLst>
          </p:cNvPr>
          <p:cNvSpPr/>
          <p:nvPr/>
        </p:nvSpPr>
        <p:spPr>
          <a:xfrm>
            <a:off x="0" y="4434563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D97FCB-6592-E566-73E2-23B9DA07BA5F}"/>
              </a:ext>
            </a:extLst>
          </p:cNvPr>
          <p:cNvSpPr/>
          <p:nvPr/>
        </p:nvSpPr>
        <p:spPr>
          <a:xfrm>
            <a:off x="0" y="293226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0CA1B4-EAF3-D52F-39E1-23EE6D62F28E}"/>
              </a:ext>
            </a:extLst>
          </p:cNvPr>
          <p:cNvSpPr/>
          <p:nvPr/>
        </p:nvSpPr>
        <p:spPr>
          <a:xfrm>
            <a:off x="0" y="3314841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6405E2-C5EF-9E14-2C21-EF601FDE9A29}"/>
              </a:ext>
            </a:extLst>
          </p:cNvPr>
          <p:cNvSpPr/>
          <p:nvPr/>
        </p:nvSpPr>
        <p:spPr>
          <a:xfrm>
            <a:off x="0" y="3678835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31C56-AE64-E47F-810E-7BAC816CF878}"/>
              </a:ext>
            </a:extLst>
          </p:cNvPr>
          <p:cNvSpPr/>
          <p:nvPr/>
        </p:nvSpPr>
        <p:spPr>
          <a:xfrm>
            <a:off x="0" y="2566591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A096E-BA42-9B76-4677-AC50CE484140}"/>
              </a:ext>
            </a:extLst>
          </p:cNvPr>
          <p:cNvSpPr/>
          <p:nvPr/>
        </p:nvSpPr>
        <p:spPr>
          <a:xfrm>
            <a:off x="0" y="5144206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5CBB48-322D-7BA0-5FAE-59B231C4966A}"/>
              </a:ext>
            </a:extLst>
          </p:cNvPr>
          <p:cNvSpPr/>
          <p:nvPr/>
        </p:nvSpPr>
        <p:spPr>
          <a:xfrm>
            <a:off x="0" y="586934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E6CBFF-A5DA-C0BF-D5A9-21E22E4EAF52}"/>
              </a:ext>
            </a:extLst>
          </p:cNvPr>
          <p:cNvSpPr/>
          <p:nvPr/>
        </p:nvSpPr>
        <p:spPr>
          <a:xfrm>
            <a:off x="0" y="5511623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1FFFE6-2704-9740-1B4C-4C9C4351E01A}"/>
              </a:ext>
            </a:extLst>
          </p:cNvPr>
          <p:cNvSpPr/>
          <p:nvPr/>
        </p:nvSpPr>
        <p:spPr>
          <a:xfrm>
            <a:off x="0" y="6229346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099480-4B2D-EE57-08C6-C3EF709DEB78}"/>
              </a:ext>
            </a:extLst>
          </p:cNvPr>
          <p:cNvSpPr/>
          <p:nvPr/>
        </p:nvSpPr>
        <p:spPr>
          <a:xfrm>
            <a:off x="0" y="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CF9D6695-AFA8-F84C-EC12-ECC6C7A98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00" y="67469"/>
            <a:ext cx="816000" cy="3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551989B-368C-E4F7-5FC0-9C067C15CE2D}"/>
              </a:ext>
            </a:extLst>
          </p:cNvPr>
          <p:cNvSpPr txBox="1"/>
          <p:nvPr/>
        </p:nvSpPr>
        <p:spPr>
          <a:xfrm>
            <a:off x="838200" y="2127528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Grandview" panose="020B0502040204020203" pitchFamily="34" charset="0"/>
              </a:rPr>
              <a:t>Of the 10 local authorities where most textiles are collected, 4 are located in the county of Greater London.</a:t>
            </a:r>
            <a:endParaRPr lang="en-TR" dirty="0">
              <a:latin typeface="Grandview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E1E356-3156-696A-FE32-69F420BA2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556079"/>
              </p:ext>
            </p:extLst>
          </p:nvPr>
        </p:nvGraphicFramePr>
        <p:xfrm>
          <a:off x="2269958" y="3103055"/>
          <a:ext cx="7652083" cy="215773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312582">
                  <a:extLst>
                    <a:ext uri="{9D8B030D-6E8A-4147-A177-3AD203B41FA5}">
                      <a16:colId xmlns:a16="http://schemas.microsoft.com/office/drawing/2014/main" val="3826861585"/>
                    </a:ext>
                  </a:extLst>
                </a:gridCol>
                <a:gridCol w="1383505">
                  <a:extLst>
                    <a:ext uri="{9D8B030D-6E8A-4147-A177-3AD203B41FA5}">
                      <a16:colId xmlns:a16="http://schemas.microsoft.com/office/drawing/2014/main" val="3352730613"/>
                    </a:ext>
                  </a:extLst>
                </a:gridCol>
                <a:gridCol w="1977998">
                  <a:extLst>
                    <a:ext uri="{9D8B030D-6E8A-4147-A177-3AD203B41FA5}">
                      <a16:colId xmlns:a16="http://schemas.microsoft.com/office/drawing/2014/main" val="4035904694"/>
                    </a:ext>
                  </a:extLst>
                </a:gridCol>
                <a:gridCol w="1977998">
                  <a:extLst>
                    <a:ext uri="{9D8B030D-6E8A-4147-A177-3AD203B41FA5}">
                      <a16:colId xmlns:a16="http://schemas.microsoft.com/office/drawing/2014/main" val="1884231789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Grandview" panose="020B0502040204020203" pitchFamily="34" charset="0"/>
                        </a:rPr>
                        <a:t>Local Authority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County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  <a:latin typeface="Grandview" panose="020B0502040204020203" pitchFamily="34" charset="0"/>
                        </a:rPr>
                        <a:t>Tonnes</a:t>
                      </a:r>
                      <a:r>
                        <a:rPr lang="en-US" sz="1200" b="1" u="none" strike="noStrike" dirty="0">
                          <a:effectLst/>
                          <a:latin typeface="Grandview" panose="020B0502040204020203" pitchFamily="34" charset="0"/>
                        </a:rPr>
                        <a:t> of Collected Textiles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Grandview" panose="020B0502040204020203" pitchFamily="34" charset="0"/>
                        </a:rPr>
                        <a:t>% of Collected Textiles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170480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Grandview" panose="020B0502040204020203" pitchFamily="34" charset="0"/>
                        </a:rPr>
                        <a:t>Wandsworth LB</a:t>
                      </a:r>
                      <a:endParaRPr lang="en-US" sz="1000" b="0" i="0" u="none" strike="noStrike" dirty="0"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Grandview" panose="020B0502040204020203" pitchFamily="34" charset="0"/>
                        </a:rPr>
                        <a:t>Greater London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459.68</a:t>
                      </a:r>
                      <a:endParaRPr lang="en-TR" sz="1000" b="0" i="0" u="none" strike="noStrike"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b="0" i="0" u="none" strike="noStrike">
                          <a:effectLst/>
                          <a:latin typeface="Grandview" panose="020B0502040204020203" pitchFamily="34" charset="0"/>
                        </a:rPr>
                        <a:t>27.37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13188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Grandview" panose="020B0502040204020203" pitchFamily="34" charset="0"/>
                        </a:rPr>
                        <a:t>Hammersmith and Fulham LB</a:t>
                      </a:r>
                      <a:endParaRPr lang="en-US" sz="1000" b="0" i="0" u="none" strike="noStrike" dirty="0"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Grandview" panose="020B0502040204020203" pitchFamily="34" charset="0"/>
                        </a:rPr>
                        <a:t>Greater London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248.45</a:t>
                      </a:r>
                      <a:endParaRPr lang="en-TR" sz="1000" b="0" i="0" u="none" strike="noStrike"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b="0" i="0" u="none" strike="noStrike">
                          <a:effectLst/>
                          <a:latin typeface="Grandview" panose="020B0502040204020203" pitchFamily="34" charset="0"/>
                        </a:rPr>
                        <a:t>14.79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718445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Southend-on-Sea Borough Council</a:t>
                      </a:r>
                      <a:endParaRPr lang="en-US" sz="1000" b="0" i="0" u="none" strike="noStrike"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Grandview" panose="020B0502040204020203" pitchFamily="34" charset="0"/>
                        </a:rPr>
                        <a:t>Essex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187.91</a:t>
                      </a:r>
                      <a:endParaRPr lang="en-TR" sz="1000" b="0" i="0" u="none" strike="noStrike"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b="0" i="0" u="none" strike="noStrike">
                          <a:effectLst/>
                          <a:latin typeface="Grandview" panose="020B0502040204020203" pitchFamily="34" charset="0"/>
                        </a:rPr>
                        <a:t>11.19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946636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Royal Borough of Kensington and Chelsea</a:t>
                      </a:r>
                      <a:endParaRPr lang="en-US" sz="1000" b="0" i="0" u="none" strike="noStrike"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Grandview" panose="020B0502040204020203" pitchFamily="34" charset="0"/>
                        </a:rPr>
                        <a:t>Greater London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167.33</a:t>
                      </a:r>
                      <a:endParaRPr lang="en-TR" sz="1000" b="0" i="0" u="none" strike="noStrike"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b="0" i="0" u="none" strike="noStrike">
                          <a:effectLst/>
                          <a:latin typeface="Grandview" panose="020B0502040204020203" pitchFamily="34" charset="0"/>
                        </a:rPr>
                        <a:t>9.96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913438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Grandview" panose="020B0502040204020203" pitchFamily="34" charset="0"/>
                        </a:rPr>
                        <a:t>Croydon LB</a:t>
                      </a:r>
                      <a:endParaRPr lang="en-US" sz="1000" b="0" i="0" u="none" strike="noStrike" dirty="0"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effectLst/>
                          <a:latin typeface="Grandview" panose="020B0502040204020203" pitchFamily="34" charset="0"/>
                        </a:rPr>
                        <a:t>Greater London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128.16</a:t>
                      </a:r>
                      <a:endParaRPr lang="en-TR" sz="1000" b="0" i="0" u="none" strike="noStrike"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b="0" i="0" u="none" strike="noStrike">
                          <a:effectLst/>
                          <a:latin typeface="Grandview" panose="020B0502040204020203" pitchFamily="34" charset="0"/>
                        </a:rPr>
                        <a:t>7.63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104655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Grandview" panose="020B0502040204020203" pitchFamily="34" charset="0"/>
                        </a:rPr>
                        <a:t>Cheshire West and Chester</a:t>
                      </a:r>
                      <a:endParaRPr lang="en-US" sz="1000" b="0" i="0" u="none" strike="noStrike" dirty="0"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Grandview" panose="020B0502040204020203" pitchFamily="34" charset="0"/>
                        </a:rPr>
                        <a:t>Cheshire</a:t>
                      </a:r>
                      <a:endParaRPr lang="en-US" sz="1000" b="0" i="0" u="none" strike="noStrike" dirty="0"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122.27</a:t>
                      </a:r>
                      <a:endParaRPr lang="en-TR" sz="1000" b="0" i="0" u="none" strike="noStrike"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b="0" i="0" u="none" strike="noStrike">
                          <a:effectLst/>
                          <a:latin typeface="Grandview" panose="020B0502040204020203" pitchFamily="34" charset="0"/>
                        </a:rPr>
                        <a:t>7.28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553354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Rochdale MBC</a:t>
                      </a:r>
                      <a:endParaRPr lang="en-US" sz="1000" b="0" i="0" u="none" strike="noStrike"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Grandview" panose="020B0502040204020203" pitchFamily="34" charset="0"/>
                        </a:rPr>
                        <a:t>Greater Manchester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116.815</a:t>
                      </a:r>
                      <a:endParaRPr lang="en-TR" sz="1000" b="0" i="0" u="none" strike="noStrike"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b="0" i="0" u="none" strike="noStrike">
                          <a:effectLst/>
                          <a:latin typeface="Grandview" panose="020B0502040204020203" pitchFamily="34" charset="0"/>
                        </a:rPr>
                        <a:t>6.95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316381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Grandview" panose="020B0502040204020203" pitchFamily="34" charset="0"/>
                        </a:rPr>
                        <a:t>Swindon Borough Council</a:t>
                      </a:r>
                      <a:endParaRPr lang="en-US" sz="1000" b="0" i="0" u="none" strike="noStrike" dirty="0"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Grandview" panose="020B0502040204020203" pitchFamily="34" charset="0"/>
                        </a:rPr>
                        <a:t>Wiltshire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91.71</a:t>
                      </a:r>
                      <a:endParaRPr lang="en-TR" sz="1000" b="0" i="0" u="none" strike="noStrike"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b="0" i="0" u="none" strike="noStrike">
                          <a:effectLst/>
                          <a:latin typeface="Grandview" panose="020B0502040204020203" pitchFamily="34" charset="0"/>
                        </a:rPr>
                        <a:t>5.46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225084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Calderdale MBC</a:t>
                      </a:r>
                      <a:endParaRPr lang="en-US" sz="1000" b="0" i="0" u="none" strike="noStrike"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Grandview" panose="020B0502040204020203" pitchFamily="34" charset="0"/>
                        </a:rPr>
                        <a:t>West Yorkshire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81.5</a:t>
                      </a:r>
                      <a:endParaRPr lang="en-TR" sz="1000" b="0" i="0" u="none" strike="noStrike" dirty="0"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b="0" i="0" u="none" strike="noStrike">
                          <a:effectLst/>
                          <a:latin typeface="Grandview" panose="020B0502040204020203" pitchFamily="34" charset="0"/>
                        </a:rPr>
                        <a:t>4.85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463577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Bath and North East Somerset Council</a:t>
                      </a:r>
                      <a:endParaRPr lang="en-US" sz="1000" b="0" i="0" u="none" strike="noStrike"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Grandview" panose="020B0502040204020203" pitchFamily="34" charset="0"/>
                        </a:rPr>
                        <a:t>Somerset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75.86</a:t>
                      </a:r>
                      <a:endParaRPr lang="en-TR" sz="1000" b="0" i="0" u="none" strike="noStrike" dirty="0"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b="0" i="0" u="none" strike="noStrike" dirty="0">
                          <a:effectLst/>
                          <a:latin typeface="Grandview" panose="020B0502040204020203" pitchFamily="34" charset="0"/>
                        </a:rPr>
                        <a:t>4.52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383678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1679.685</a:t>
                      </a:r>
                      <a:endParaRPr lang="en-TR" sz="1000" b="1" i="0" u="none" strike="noStrike" dirty="0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TR" sz="1000" b="1" i="0" u="none" strike="noStrike" dirty="0">
                        <a:solidFill>
                          <a:srgbClr val="000000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692141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10820E85-A6ED-E0F7-E815-15FCDFCF1475}"/>
              </a:ext>
            </a:extLst>
          </p:cNvPr>
          <p:cNvSpPr/>
          <p:nvPr/>
        </p:nvSpPr>
        <p:spPr>
          <a:xfrm>
            <a:off x="4629752" y="3022333"/>
            <a:ext cx="5178391" cy="1318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50864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960539B-2B18-A158-4CBC-2AA2837B9090}"/>
              </a:ext>
            </a:extLst>
          </p:cNvPr>
          <p:cNvSpPr/>
          <p:nvPr/>
        </p:nvSpPr>
        <p:spPr>
          <a:xfrm>
            <a:off x="0" y="442049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6BCA2-F9E5-4140-4529-76FB79E1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dirty="0">
                <a:latin typeface="Grandview" panose="020B0502040204020203" pitchFamily="34" charset="0"/>
              </a:rPr>
              <a:t>Links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54F573-9F7C-20BC-84FF-346AF15695F2}"/>
              </a:ext>
            </a:extLst>
          </p:cNvPr>
          <p:cNvSpPr/>
          <p:nvPr/>
        </p:nvSpPr>
        <p:spPr>
          <a:xfrm>
            <a:off x="0" y="72742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60B9E-4E19-605B-93F4-91BF7FF20789}"/>
              </a:ext>
            </a:extLst>
          </p:cNvPr>
          <p:cNvSpPr/>
          <p:nvPr/>
        </p:nvSpPr>
        <p:spPr>
          <a:xfrm>
            <a:off x="0" y="358845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C9359-67E8-DACA-1AE0-127FA38B7C7A}"/>
              </a:ext>
            </a:extLst>
          </p:cNvPr>
          <p:cNvSpPr/>
          <p:nvPr/>
        </p:nvSpPr>
        <p:spPr>
          <a:xfrm>
            <a:off x="0" y="1096008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BA5117-1C90-4382-40AA-A6C2DBF0C0FD}"/>
              </a:ext>
            </a:extLst>
          </p:cNvPr>
          <p:cNvSpPr/>
          <p:nvPr/>
        </p:nvSpPr>
        <p:spPr>
          <a:xfrm>
            <a:off x="0" y="220127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6F4842-1401-5260-2F7B-050A101B30C8}"/>
              </a:ext>
            </a:extLst>
          </p:cNvPr>
          <p:cNvSpPr>
            <a:spLocks/>
          </p:cNvSpPr>
          <p:nvPr/>
        </p:nvSpPr>
        <p:spPr>
          <a:xfrm>
            <a:off x="0" y="4784206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EEB84D-627F-711F-27D9-2D326A0A37EF}"/>
              </a:ext>
            </a:extLst>
          </p:cNvPr>
          <p:cNvSpPr/>
          <p:nvPr/>
        </p:nvSpPr>
        <p:spPr>
          <a:xfrm>
            <a:off x="0" y="1835170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8EA071-7E12-689B-C1D9-439510F90165}"/>
              </a:ext>
            </a:extLst>
          </p:cNvPr>
          <p:cNvSpPr/>
          <p:nvPr/>
        </p:nvSpPr>
        <p:spPr>
          <a:xfrm>
            <a:off x="0" y="1462071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1516C1-4051-A2FC-72C5-875071952349}"/>
              </a:ext>
            </a:extLst>
          </p:cNvPr>
          <p:cNvSpPr/>
          <p:nvPr/>
        </p:nvSpPr>
        <p:spPr>
          <a:xfrm>
            <a:off x="0" y="4042894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CEC5E-549B-296D-1EBD-B04866ABC8A9}"/>
              </a:ext>
            </a:extLst>
          </p:cNvPr>
          <p:cNvSpPr/>
          <p:nvPr/>
        </p:nvSpPr>
        <p:spPr>
          <a:xfrm>
            <a:off x="0" y="293226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A71605-89B7-61EE-B9AC-5776A20CB67D}"/>
              </a:ext>
            </a:extLst>
          </p:cNvPr>
          <p:cNvSpPr/>
          <p:nvPr/>
        </p:nvSpPr>
        <p:spPr>
          <a:xfrm>
            <a:off x="0" y="3314841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928990-27ED-304D-310C-15FD02EBF47A}"/>
              </a:ext>
            </a:extLst>
          </p:cNvPr>
          <p:cNvSpPr/>
          <p:nvPr/>
        </p:nvSpPr>
        <p:spPr>
          <a:xfrm>
            <a:off x="0" y="3678835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49306B-7261-7C92-EBE0-3845999E14DC}"/>
              </a:ext>
            </a:extLst>
          </p:cNvPr>
          <p:cNvSpPr/>
          <p:nvPr/>
        </p:nvSpPr>
        <p:spPr>
          <a:xfrm>
            <a:off x="0" y="2566591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CE9DA5-5689-4F69-8BC2-F8B2034B5468}"/>
              </a:ext>
            </a:extLst>
          </p:cNvPr>
          <p:cNvSpPr/>
          <p:nvPr/>
        </p:nvSpPr>
        <p:spPr>
          <a:xfrm>
            <a:off x="0" y="5144206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8009A-13B3-2CA5-3BCD-E6AE63199CC0}"/>
              </a:ext>
            </a:extLst>
          </p:cNvPr>
          <p:cNvSpPr/>
          <p:nvPr/>
        </p:nvSpPr>
        <p:spPr>
          <a:xfrm>
            <a:off x="0" y="586934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6A6DF2-4636-E939-262B-F0D45E558745}"/>
              </a:ext>
            </a:extLst>
          </p:cNvPr>
          <p:cNvSpPr/>
          <p:nvPr/>
        </p:nvSpPr>
        <p:spPr>
          <a:xfrm>
            <a:off x="0" y="5511623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6110E2-59B7-4E12-21AF-6D33CA8A465A}"/>
              </a:ext>
            </a:extLst>
          </p:cNvPr>
          <p:cNvSpPr/>
          <p:nvPr/>
        </p:nvSpPr>
        <p:spPr>
          <a:xfrm>
            <a:off x="0" y="6229346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E89E3A-3833-882B-C1E0-24B46AB213D5}"/>
              </a:ext>
            </a:extLst>
          </p:cNvPr>
          <p:cNvSpPr/>
          <p:nvPr/>
        </p:nvSpPr>
        <p:spPr>
          <a:xfrm>
            <a:off x="0" y="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6C6A1C74-8331-8986-D8C7-F01547E13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00" y="67469"/>
            <a:ext cx="816000" cy="360000"/>
          </a:xfrm>
          <a:prstGeom prst="rect">
            <a:avLst/>
          </a:prstGeom>
        </p:spPr>
      </p:pic>
      <p:pic>
        <p:nvPicPr>
          <p:cNvPr id="24" name="Picture 2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C7AA2AB-78BE-44EE-6DC9-C13A658AE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329" y="2096170"/>
            <a:ext cx="2797342" cy="27973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77F86D0-16EE-322D-5B7D-BB4EADBE08B7}"/>
              </a:ext>
            </a:extLst>
          </p:cNvPr>
          <p:cNvSpPr txBox="1"/>
          <p:nvPr/>
        </p:nvSpPr>
        <p:spPr>
          <a:xfrm>
            <a:off x="5615138" y="4708846"/>
            <a:ext cx="961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randview" panose="020B0502040204020203" pitchFamily="34" charset="0"/>
              </a:rPr>
              <a:t>GitHub</a:t>
            </a:r>
            <a:endParaRPr lang="en-TR" dirty="0">
              <a:latin typeface="Grandview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57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A7E554-9CD2-AE8D-59F5-34D035691A84}"/>
              </a:ext>
            </a:extLst>
          </p:cNvPr>
          <p:cNvSpPr/>
          <p:nvPr/>
        </p:nvSpPr>
        <p:spPr>
          <a:xfrm>
            <a:off x="0" y="1465625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1DD9F-D62C-6E79-10AE-F30F89B9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>
              <a:latin typeface="Grandview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292E-BDC8-7204-C0BA-F626A576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>
                <a:latin typeface="Grandview" panose="020B0502040204020203" pitchFamily="34" charset="0"/>
              </a:rPr>
              <a:t>About Data</a:t>
            </a:r>
          </a:p>
          <a:p>
            <a:r>
              <a:rPr lang="en-TR" dirty="0">
                <a:latin typeface="Grandview" panose="020B0502040204020203" pitchFamily="34" charset="0"/>
              </a:rPr>
              <a:t>Modifications</a:t>
            </a:r>
          </a:p>
          <a:p>
            <a:r>
              <a:rPr lang="en-TR" dirty="0">
                <a:latin typeface="Grandview" panose="020B0502040204020203" pitchFamily="34" charset="0"/>
              </a:rPr>
              <a:t>Analysis methods</a:t>
            </a:r>
          </a:p>
          <a:p>
            <a:r>
              <a:rPr lang="en-TR" dirty="0">
                <a:latin typeface="Grandview" panose="020B0502040204020203" pitchFamily="34" charset="0"/>
              </a:rPr>
              <a:t>Task I: Tonnes of waste by material group</a:t>
            </a:r>
          </a:p>
          <a:p>
            <a:r>
              <a:rPr lang="en-TR" dirty="0">
                <a:latin typeface="Grandview" panose="020B0502040204020203" pitchFamily="34" charset="0"/>
              </a:rPr>
              <a:t>Task II: Which three local authorities collected the most waste</a:t>
            </a:r>
          </a:p>
          <a:p>
            <a:r>
              <a:rPr lang="en-TR" dirty="0">
                <a:latin typeface="Grandview" panose="020B0502040204020203" pitchFamily="34" charset="0"/>
              </a:rPr>
              <a:t>Task III: Which local authorities collect aluminium cans</a:t>
            </a:r>
          </a:p>
          <a:p>
            <a:r>
              <a:rPr lang="en-TR" dirty="0">
                <a:latin typeface="Grandview" panose="020B0502040204020203" pitchFamily="34" charset="0"/>
              </a:rPr>
              <a:t>Further insights and exploratory data analysis</a:t>
            </a:r>
          </a:p>
          <a:p>
            <a:r>
              <a:rPr lang="en-TR" dirty="0">
                <a:latin typeface="Grandview" panose="020B0502040204020203" pitchFamily="34" charset="0"/>
              </a:rPr>
              <a:t>Links</a:t>
            </a:r>
          </a:p>
          <a:p>
            <a:r>
              <a:rPr lang="en-TR" dirty="0">
                <a:latin typeface="Grandview" panose="020B0502040204020203" pitchFamily="34" charset="0"/>
              </a:rPr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870BB-FEFF-9EEF-AA81-36B38FD02EEA}"/>
              </a:ext>
            </a:extLst>
          </p:cNvPr>
          <p:cNvSpPr/>
          <p:nvPr/>
        </p:nvSpPr>
        <p:spPr>
          <a:xfrm>
            <a:off x="0" y="72742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35169-B70E-7060-162C-E7512D47CC09}"/>
              </a:ext>
            </a:extLst>
          </p:cNvPr>
          <p:cNvSpPr/>
          <p:nvPr/>
        </p:nvSpPr>
        <p:spPr>
          <a:xfrm>
            <a:off x="0" y="358845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6142A8-DEAA-D266-CE0E-B3F8F7856D7F}"/>
              </a:ext>
            </a:extLst>
          </p:cNvPr>
          <p:cNvSpPr/>
          <p:nvPr/>
        </p:nvSpPr>
        <p:spPr>
          <a:xfrm>
            <a:off x="0" y="1096008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DF61DC-D811-959F-CE7A-B09C2EE40A8B}"/>
              </a:ext>
            </a:extLst>
          </p:cNvPr>
          <p:cNvSpPr/>
          <p:nvPr/>
        </p:nvSpPr>
        <p:spPr>
          <a:xfrm>
            <a:off x="0" y="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4853448-1A33-FB36-346E-15E7D912A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00" y="67469"/>
            <a:ext cx="816000" cy="36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2F3133F-50A0-ED00-6EC5-90FD77BF5946}"/>
              </a:ext>
            </a:extLst>
          </p:cNvPr>
          <p:cNvSpPr/>
          <p:nvPr/>
        </p:nvSpPr>
        <p:spPr>
          <a:xfrm>
            <a:off x="0" y="257447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71B180-9565-13BB-BB38-ABBF2BD3488E}"/>
              </a:ext>
            </a:extLst>
          </p:cNvPr>
          <p:cNvSpPr>
            <a:spLocks/>
          </p:cNvSpPr>
          <p:nvPr/>
        </p:nvSpPr>
        <p:spPr>
          <a:xfrm>
            <a:off x="0" y="4784206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930971-35D8-14ED-1ED0-1D417582E714}"/>
              </a:ext>
            </a:extLst>
          </p:cNvPr>
          <p:cNvSpPr/>
          <p:nvPr/>
        </p:nvSpPr>
        <p:spPr>
          <a:xfrm>
            <a:off x="0" y="2204859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A310EA-EDD3-D236-876D-BA2017AC4588}"/>
              </a:ext>
            </a:extLst>
          </p:cNvPr>
          <p:cNvSpPr/>
          <p:nvPr/>
        </p:nvSpPr>
        <p:spPr>
          <a:xfrm>
            <a:off x="0" y="1843868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9CBCCA-531F-DCB7-3594-2FEDCC3592A9}"/>
              </a:ext>
            </a:extLst>
          </p:cNvPr>
          <p:cNvSpPr/>
          <p:nvPr/>
        </p:nvSpPr>
        <p:spPr>
          <a:xfrm>
            <a:off x="0" y="4434563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4234B4-3E89-C6E2-8213-B271F6D601B0}"/>
              </a:ext>
            </a:extLst>
          </p:cNvPr>
          <p:cNvSpPr/>
          <p:nvPr/>
        </p:nvSpPr>
        <p:spPr>
          <a:xfrm>
            <a:off x="0" y="3309165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570FB0-E4ED-329B-A9DA-31162B619B27}"/>
              </a:ext>
            </a:extLst>
          </p:cNvPr>
          <p:cNvSpPr/>
          <p:nvPr/>
        </p:nvSpPr>
        <p:spPr>
          <a:xfrm>
            <a:off x="0" y="3683854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7A276D-015F-39C5-40E9-1DE8BBCD3D8B}"/>
              </a:ext>
            </a:extLst>
          </p:cNvPr>
          <p:cNvSpPr/>
          <p:nvPr/>
        </p:nvSpPr>
        <p:spPr>
          <a:xfrm>
            <a:off x="0" y="4058543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DFD6A-553A-AEAD-1C45-B05B0E3DCCB8}"/>
              </a:ext>
            </a:extLst>
          </p:cNvPr>
          <p:cNvSpPr/>
          <p:nvPr/>
        </p:nvSpPr>
        <p:spPr>
          <a:xfrm>
            <a:off x="4571999" y="5135669"/>
            <a:ext cx="1523999" cy="1716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9844C3-D291-45E0-CF41-B419A58EE509}"/>
              </a:ext>
            </a:extLst>
          </p:cNvPr>
          <p:cNvSpPr/>
          <p:nvPr/>
        </p:nvSpPr>
        <p:spPr>
          <a:xfrm>
            <a:off x="0" y="2941820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0EAD9D-5BA8-75B8-07AC-68D0B58DE204}"/>
              </a:ext>
            </a:extLst>
          </p:cNvPr>
          <p:cNvSpPr/>
          <p:nvPr/>
        </p:nvSpPr>
        <p:spPr>
          <a:xfrm>
            <a:off x="0" y="5144206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F8F53-1D08-DE19-2800-D3EA53EF5B1E}"/>
              </a:ext>
            </a:extLst>
          </p:cNvPr>
          <p:cNvSpPr/>
          <p:nvPr/>
        </p:nvSpPr>
        <p:spPr>
          <a:xfrm>
            <a:off x="0" y="586934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FAA6CA-4C83-C15B-B93E-0C9405D3E1C5}"/>
              </a:ext>
            </a:extLst>
          </p:cNvPr>
          <p:cNvSpPr/>
          <p:nvPr/>
        </p:nvSpPr>
        <p:spPr>
          <a:xfrm>
            <a:off x="0" y="5511623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28FC19-4DE9-EB09-CDA1-E6103A787FFF}"/>
              </a:ext>
            </a:extLst>
          </p:cNvPr>
          <p:cNvSpPr/>
          <p:nvPr/>
        </p:nvSpPr>
        <p:spPr>
          <a:xfrm>
            <a:off x="0" y="6229346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97687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6702571-BA70-8CD0-DCCC-3FA5D85841E8}"/>
              </a:ext>
            </a:extLst>
          </p:cNvPr>
          <p:cNvSpPr/>
          <p:nvPr/>
        </p:nvSpPr>
        <p:spPr>
          <a:xfrm>
            <a:off x="0" y="1844859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6BCA2-F9E5-4140-4529-76FB79E1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latin typeface="Grandview" panose="020B0502040204020203" pitchFamily="34" charset="0"/>
              </a:rPr>
              <a:t>About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0FD66D-D2EF-7A68-FBFF-1C0EBCCCA85C}"/>
              </a:ext>
            </a:extLst>
          </p:cNvPr>
          <p:cNvSpPr/>
          <p:nvPr/>
        </p:nvSpPr>
        <p:spPr>
          <a:xfrm>
            <a:off x="0" y="72742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F4B6F4-2851-2292-8C97-C57519C16B41}"/>
              </a:ext>
            </a:extLst>
          </p:cNvPr>
          <p:cNvSpPr/>
          <p:nvPr/>
        </p:nvSpPr>
        <p:spPr>
          <a:xfrm>
            <a:off x="0" y="358845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DF504A-5162-05D9-9724-536F6737B854}"/>
              </a:ext>
            </a:extLst>
          </p:cNvPr>
          <p:cNvSpPr/>
          <p:nvPr/>
        </p:nvSpPr>
        <p:spPr>
          <a:xfrm>
            <a:off x="0" y="1096008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337166-DA06-2D2C-F557-335096407BB9}"/>
              </a:ext>
            </a:extLst>
          </p:cNvPr>
          <p:cNvSpPr/>
          <p:nvPr/>
        </p:nvSpPr>
        <p:spPr>
          <a:xfrm>
            <a:off x="0" y="257447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D53DCF-036F-CBE6-9DD5-85F26AC821A6}"/>
              </a:ext>
            </a:extLst>
          </p:cNvPr>
          <p:cNvSpPr>
            <a:spLocks/>
          </p:cNvSpPr>
          <p:nvPr/>
        </p:nvSpPr>
        <p:spPr>
          <a:xfrm>
            <a:off x="0" y="4784206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D1F1B6-AAF2-0EAB-FAFF-80419C8B2844}"/>
              </a:ext>
            </a:extLst>
          </p:cNvPr>
          <p:cNvSpPr/>
          <p:nvPr/>
        </p:nvSpPr>
        <p:spPr>
          <a:xfrm>
            <a:off x="0" y="2204859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723D51-8946-78CB-D028-0626F63F7F22}"/>
              </a:ext>
            </a:extLst>
          </p:cNvPr>
          <p:cNvSpPr/>
          <p:nvPr/>
        </p:nvSpPr>
        <p:spPr>
          <a:xfrm>
            <a:off x="0" y="1462071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23C710-2EA0-6A52-335D-E5C42BB6F433}"/>
              </a:ext>
            </a:extLst>
          </p:cNvPr>
          <p:cNvSpPr/>
          <p:nvPr/>
        </p:nvSpPr>
        <p:spPr>
          <a:xfrm>
            <a:off x="0" y="4434563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B30D37-A47D-0CCA-BA03-4499FE16A236}"/>
              </a:ext>
            </a:extLst>
          </p:cNvPr>
          <p:cNvSpPr/>
          <p:nvPr/>
        </p:nvSpPr>
        <p:spPr>
          <a:xfrm>
            <a:off x="0" y="3309165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A50803-7FCA-7BAC-F756-44E6400D3738}"/>
              </a:ext>
            </a:extLst>
          </p:cNvPr>
          <p:cNvSpPr/>
          <p:nvPr/>
        </p:nvSpPr>
        <p:spPr>
          <a:xfrm>
            <a:off x="0" y="3683854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31929B-165B-7D70-32C2-C27FE185936B}"/>
              </a:ext>
            </a:extLst>
          </p:cNvPr>
          <p:cNvSpPr/>
          <p:nvPr/>
        </p:nvSpPr>
        <p:spPr>
          <a:xfrm>
            <a:off x="0" y="4058543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FA6174-16C5-8554-CE7F-A1EE0E6A9F65}"/>
              </a:ext>
            </a:extLst>
          </p:cNvPr>
          <p:cNvSpPr/>
          <p:nvPr/>
        </p:nvSpPr>
        <p:spPr>
          <a:xfrm>
            <a:off x="0" y="2941820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BE81EB-FB19-5744-E544-81CE25856024}"/>
              </a:ext>
            </a:extLst>
          </p:cNvPr>
          <p:cNvSpPr/>
          <p:nvPr/>
        </p:nvSpPr>
        <p:spPr>
          <a:xfrm>
            <a:off x="0" y="5144206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D6C9C6-D15D-FE69-4049-F3A314CD36AD}"/>
              </a:ext>
            </a:extLst>
          </p:cNvPr>
          <p:cNvSpPr/>
          <p:nvPr/>
        </p:nvSpPr>
        <p:spPr>
          <a:xfrm>
            <a:off x="0" y="586934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326A0C-DBF7-58C8-DA92-AC45157F0610}"/>
              </a:ext>
            </a:extLst>
          </p:cNvPr>
          <p:cNvSpPr/>
          <p:nvPr/>
        </p:nvSpPr>
        <p:spPr>
          <a:xfrm>
            <a:off x="0" y="5511623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FBD5AD-4125-EA5A-E602-8F1FF7D0A71A}"/>
              </a:ext>
            </a:extLst>
          </p:cNvPr>
          <p:cNvSpPr/>
          <p:nvPr/>
        </p:nvSpPr>
        <p:spPr>
          <a:xfrm>
            <a:off x="0" y="6229346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5E9876-DB46-2FF1-BB0B-7C947F9EE598}"/>
              </a:ext>
            </a:extLst>
          </p:cNvPr>
          <p:cNvSpPr/>
          <p:nvPr/>
        </p:nvSpPr>
        <p:spPr>
          <a:xfrm>
            <a:off x="0" y="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F4A099DA-5578-6612-D6BC-C04492B78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00" y="67469"/>
            <a:ext cx="816000" cy="360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16A6244-1E0A-101C-2022-19DA2E7670BD}"/>
              </a:ext>
            </a:extLst>
          </p:cNvPr>
          <p:cNvSpPr txBox="1"/>
          <p:nvPr/>
        </p:nvSpPr>
        <p:spPr>
          <a:xfrm>
            <a:off x="3991899" y="3040210"/>
            <a:ext cx="4208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R" sz="2800" dirty="0">
                <a:latin typeface="Grandview" panose="020B0502040204020203" pitchFamily="34" charset="0"/>
              </a:rPr>
              <a:t>8 Columns x 81312 Rows</a:t>
            </a:r>
          </a:p>
        </p:txBody>
      </p:sp>
    </p:spTree>
    <p:extLst>
      <p:ext uri="{BB962C8B-B14F-4D97-AF65-F5344CB8AC3E}">
        <p14:creationId xmlns:p14="http://schemas.microsoft.com/office/powerpoint/2010/main" val="4097838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6702571-BA70-8CD0-DCCC-3FA5D85841E8}"/>
              </a:ext>
            </a:extLst>
          </p:cNvPr>
          <p:cNvSpPr/>
          <p:nvPr/>
        </p:nvSpPr>
        <p:spPr>
          <a:xfrm>
            <a:off x="0" y="1844859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6BCA2-F9E5-4140-4529-76FB79E1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latin typeface="Grandview" panose="020B0502040204020203" pitchFamily="34" charset="0"/>
              </a:rPr>
              <a:t>About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0FD66D-D2EF-7A68-FBFF-1C0EBCCCA85C}"/>
              </a:ext>
            </a:extLst>
          </p:cNvPr>
          <p:cNvSpPr/>
          <p:nvPr/>
        </p:nvSpPr>
        <p:spPr>
          <a:xfrm>
            <a:off x="0" y="72742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F4B6F4-2851-2292-8C97-C57519C16B41}"/>
              </a:ext>
            </a:extLst>
          </p:cNvPr>
          <p:cNvSpPr/>
          <p:nvPr/>
        </p:nvSpPr>
        <p:spPr>
          <a:xfrm>
            <a:off x="0" y="358845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DF504A-5162-05D9-9724-536F6737B854}"/>
              </a:ext>
            </a:extLst>
          </p:cNvPr>
          <p:cNvSpPr/>
          <p:nvPr/>
        </p:nvSpPr>
        <p:spPr>
          <a:xfrm>
            <a:off x="0" y="1096008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337166-DA06-2D2C-F557-335096407BB9}"/>
              </a:ext>
            </a:extLst>
          </p:cNvPr>
          <p:cNvSpPr/>
          <p:nvPr/>
        </p:nvSpPr>
        <p:spPr>
          <a:xfrm>
            <a:off x="0" y="257447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D53DCF-036F-CBE6-9DD5-85F26AC821A6}"/>
              </a:ext>
            </a:extLst>
          </p:cNvPr>
          <p:cNvSpPr>
            <a:spLocks/>
          </p:cNvSpPr>
          <p:nvPr/>
        </p:nvSpPr>
        <p:spPr>
          <a:xfrm>
            <a:off x="0" y="4784206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D1F1B6-AAF2-0EAB-FAFF-80419C8B2844}"/>
              </a:ext>
            </a:extLst>
          </p:cNvPr>
          <p:cNvSpPr/>
          <p:nvPr/>
        </p:nvSpPr>
        <p:spPr>
          <a:xfrm>
            <a:off x="0" y="2204859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723D51-8946-78CB-D028-0626F63F7F22}"/>
              </a:ext>
            </a:extLst>
          </p:cNvPr>
          <p:cNvSpPr/>
          <p:nvPr/>
        </p:nvSpPr>
        <p:spPr>
          <a:xfrm>
            <a:off x="0" y="1462071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23C710-2EA0-6A52-335D-E5C42BB6F433}"/>
              </a:ext>
            </a:extLst>
          </p:cNvPr>
          <p:cNvSpPr/>
          <p:nvPr/>
        </p:nvSpPr>
        <p:spPr>
          <a:xfrm>
            <a:off x="0" y="4434563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B30D37-A47D-0CCA-BA03-4499FE16A236}"/>
              </a:ext>
            </a:extLst>
          </p:cNvPr>
          <p:cNvSpPr/>
          <p:nvPr/>
        </p:nvSpPr>
        <p:spPr>
          <a:xfrm>
            <a:off x="0" y="3309165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A50803-7FCA-7BAC-F756-44E6400D3738}"/>
              </a:ext>
            </a:extLst>
          </p:cNvPr>
          <p:cNvSpPr/>
          <p:nvPr/>
        </p:nvSpPr>
        <p:spPr>
          <a:xfrm>
            <a:off x="0" y="3683854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31929B-165B-7D70-32C2-C27FE185936B}"/>
              </a:ext>
            </a:extLst>
          </p:cNvPr>
          <p:cNvSpPr/>
          <p:nvPr/>
        </p:nvSpPr>
        <p:spPr>
          <a:xfrm>
            <a:off x="0" y="4058543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FA6174-16C5-8554-CE7F-A1EE0E6A9F65}"/>
              </a:ext>
            </a:extLst>
          </p:cNvPr>
          <p:cNvSpPr/>
          <p:nvPr/>
        </p:nvSpPr>
        <p:spPr>
          <a:xfrm>
            <a:off x="0" y="2941820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BE81EB-FB19-5744-E544-81CE25856024}"/>
              </a:ext>
            </a:extLst>
          </p:cNvPr>
          <p:cNvSpPr/>
          <p:nvPr/>
        </p:nvSpPr>
        <p:spPr>
          <a:xfrm>
            <a:off x="0" y="5144206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D6C9C6-D15D-FE69-4049-F3A314CD36AD}"/>
              </a:ext>
            </a:extLst>
          </p:cNvPr>
          <p:cNvSpPr/>
          <p:nvPr/>
        </p:nvSpPr>
        <p:spPr>
          <a:xfrm>
            <a:off x="0" y="586934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326A0C-DBF7-58C8-DA92-AC45157F0610}"/>
              </a:ext>
            </a:extLst>
          </p:cNvPr>
          <p:cNvSpPr/>
          <p:nvPr/>
        </p:nvSpPr>
        <p:spPr>
          <a:xfrm>
            <a:off x="0" y="5511623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FBD5AD-4125-EA5A-E602-8F1FF7D0A71A}"/>
              </a:ext>
            </a:extLst>
          </p:cNvPr>
          <p:cNvSpPr/>
          <p:nvPr/>
        </p:nvSpPr>
        <p:spPr>
          <a:xfrm>
            <a:off x="0" y="6229346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5E9876-DB46-2FF1-BB0B-7C947F9EE598}"/>
              </a:ext>
            </a:extLst>
          </p:cNvPr>
          <p:cNvSpPr/>
          <p:nvPr/>
        </p:nvSpPr>
        <p:spPr>
          <a:xfrm>
            <a:off x="0" y="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F4A099DA-5578-6612-D6BC-C04492B78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00" y="67469"/>
            <a:ext cx="816000" cy="360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16A6244-1E0A-101C-2022-19DA2E7670BD}"/>
              </a:ext>
            </a:extLst>
          </p:cNvPr>
          <p:cNvSpPr txBox="1"/>
          <p:nvPr/>
        </p:nvSpPr>
        <p:spPr>
          <a:xfrm>
            <a:off x="838200" y="1400952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R" sz="2800" dirty="0">
                <a:latin typeface="Grandview" panose="020B0502040204020203" pitchFamily="34" charset="0"/>
              </a:rPr>
              <a:t>8 Columns </a:t>
            </a:r>
            <a:r>
              <a:rPr lang="en-TR" sz="1400" dirty="0">
                <a:latin typeface="Grandview" panose="020B0502040204020203" pitchFamily="34" charset="0"/>
              </a:rPr>
              <a:t>x 81312 Rows</a:t>
            </a:r>
            <a:endParaRPr lang="en-TR" sz="2800" dirty="0">
              <a:latin typeface="Grandview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55BAB-0E11-9ED7-E324-22C7566E60D7}"/>
              </a:ext>
            </a:extLst>
          </p:cNvPr>
          <p:cNvSpPr txBox="1"/>
          <p:nvPr/>
        </p:nvSpPr>
        <p:spPr>
          <a:xfrm>
            <a:off x="893179" y="206312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latin typeface="Grandview" panose="020B0502040204020203" pitchFamily="34" charset="0"/>
              </a:rPr>
              <a:t>Local </a:t>
            </a:r>
            <a:r>
              <a:rPr lang="en-TR" sz="1600" dirty="0">
                <a:latin typeface="Grandview" panose="020B0502040204020203" pitchFamily="34" charset="0"/>
              </a:rPr>
              <a:t>Authority</a:t>
            </a:r>
            <a:endParaRPr lang="en-TR" dirty="0">
              <a:latin typeface="Grandview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EBA8E-7EA2-39EA-DE76-CAD7CB893C39}"/>
              </a:ext>
            </a:extLst>
          </p:cNvPr>
          <p:cNvSpPr txBox="1"/>
          <p:nvPr/>
        </p:nvSpPr>
        <p:spPr>
          <a:xfrm>
            <a:off x="893179" y="3129403"/>
            <a:ext cx="141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latin typeface="Grandview" panose="020B0502040204020203" pitchFamily="34" charset="0"/>
              </a:rPr>
              <a:t>Date Period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6217B-E049-5CEB-8221-62DCB10146CE}"/>
              </a:ext>
            </a:extLst>
          </p:cNvPr>
          <p:cNvSpPr txBox="1"/>
          <p:nvPr/>
        </p:nvSpPr>
        <p:spPr>
          <a:xfrm>
            <a:off x="893179" y="4131399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randview" panose="020B0502040204020203" pitchFamily="34" charset="0"/>
              </a:rPr>
              <a:t>QuestionNumber</a:t>
            </a:r>
            <a:endParaRPr lang="en-TR" dirty="0">
              <a:latin typeface="Grandview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1CFC1-73E2-1C26-3377-A5EDBF8DC6F3}"/>
              </a:ext>
            </a:extLst>
          </p:cNvPr>
          <p:cNvSpPr txBox="1"/>
          <p:nvPr/>
        </p:nvSpPr>
        <p:spPr>
          <a:xfrm>
            <a:off x="893179" y="4870063"/>
            <a:ext cx="151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randview" panose="020B0502040204020203" pitchFamily="34" charset="0"/>
              </a:rPr>
              <a:t>QuestionText</a:t>
            </a:r>
            <a:endParaRPr lang="en-TR" dirty="0">
              <a:latin typeface="Grandview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CB01C-37A3-9024-57EB-BCADEFE388C9}"/>
              </a:ext>
            </a:extLst>
          </p:cNvPr>
          <p:cNvSpPr txBox="1"/>
          <p:nvPr/>
        </p:nvSpPr>
        <p:spPr>
          <a:xfrm>
            <a:off x="6433311" y="206447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randview" panose="020B0502040204020203" pitchFamily="34" charset="0"/>
              </a:rPr>
              <a:t>Items</a:t>
            </a:r>
            <a:endParaRPr lang="en-TR" dirty="0">
              <a:latin typeface="Grandview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B462B-0AFD-7703-39F0-37AA2FFC79DD}"/>
              </a:ext>
            </a:extLst>
          </p:cNvPr>
          <p:cNvSpPr txBox="1"/>
          <p:nvPr/>
        </p:nvSpPr>
        <p:spPr>
          <a:xfrm>
            <a:off x="6433311" y="3129403"/>
            <a:ext cx="95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randview" panose="020B0502040204020203" pitchFamily="34" charset="0"/>
              </a:rPr>
              <a:t>ColText</a:t>
            </a:r>
            <a:endParaRPr lang="en-TR" dirty="0">
              <a:latin typeface="Grandview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07DEA-FC15-83E0-1662-1A784F9DA05D}"/>
              </a:ext>
            </a:extLst>
          </p:cNvPr>
          <p:cNvSpPr txBox="1"/>
          <p:nvPr/>
        </p:nvSpPr>
        <p:spPr>
          <a:xfrm>
            <a:off x="6433311" y="4131399"/>
            <a:ext cx="195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randview" panose="020B0502040204020203" pitchFamily="34" charset="0"/>
              </a:rPr>
              <a:t>Tonnes</a:t>
            </a:r>
            <a:r>
              <a:rPr lang="en-US" dirty="0">
                <a:latin typeface="Grandview" panose="020B0502040204020203" pitchFamily="34" charset="0"/>
              </a:rPr>
              <a:t> Collected</a:t>
            </a:r>
            <a:endParaRPr lang="en-TR" dirty="0">
              <a:latin typeface="Grandview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A408A-D754-3923-98F4-C48DAD2CB436}"/>
              </a:ext>
            </a:extLst>
          </p:cNvPr>
          <p:cNvSpPr txBox="1"/>
          <p:nvPr/>
        </p:nvSpPr>
        <p:spPr>
          <a:xfrm>
            <a:off x="6433311" y="4870063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randview" panose="020B0502040204020203" pitchFamily="34" charset="0"/>
              </a:rPr>
              <a:t>Material Group</a:t>
            </a:r>
            <a:endParaRPr lang="en-TR" dirty="0">
              <a:latin typeface="Grandview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DD0D2-54B6-7A49-3639-B68BF5AF848F}"/>
              </a:ext>
            </a:extLst>
          </p:cNvPr>
          <p:cNvSpPr txBox="1"/>
          <p:nvPr/>
        </p:nvSpPr>
        <p:spPr>
          <a:xfrm>
            <a:off x="1129938" y="2441306"/>
            <a:ext cx="395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latin typeface="Grandview" panose="020B0502040204020203" pitchFamily="34" charset="0"/>
              </a:rPr>
              <a:t>Adur</a:t>
            </a:r>
            <a:r>
              <a:rPr lang="en-US" sz="1200" dirty="0">
                <a:latin typeface="Grandview" panose="020B0502040204020203" pitchFamily="34" charset="0"/>
              </a:rPr>
              <a:t> District Council, </a:t>
            </a:r>
            <a:r>
              <a:rPr lang="en-US" sz="1200" dirty="0" err="1">
                <a:latin typeface="Grandview" panose="020B0502040204020203" pitchFamily="34" charset="0"/>
              </a:rPr>
              <a:t>Allerdale</a:t>
            </a:r>
            <a:r>
              <a:rPr lang="en-US" sz="1200" dirty="0">
                <a:latin typeface="Grandview" panose="020B0502040204020203" pitchFamily="34" charset="0"/>
              </a:rPr>
              <a:t> Borough Council, Amber Valley Borough Council.. </a:t>
            </a:r>
            <a:endParaRPr lang="en-TR" sz="1200" dirty="0">
              <a:latin typeface="Grandview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593E0-A0E3-EC48-9B33-3308685A5AF2}"/>
              </a:ext>
            </a:extLst>
          </p:cNvPr>
          <p:cNvSpPr txBox="1"/>
          <p:nvPr/>
        </p:nvSpPr>
        <p:spPr>
          <a:xfrm>
            <a:off x="1129938" y="3445604"/>
            <a:ext cx="395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Grandview" panose="020B0502040204020203" pitchFamily="34" charset="0"/>
              </a:rPr>
              <a:t>Apr 20 - Jun 20, Jul 20 - Sep 20, Oct 20 - Dec 20, Jan 21 - Mar 21</a:t>
            </a:r>
            <a:endParaRPr lang="en-TR" sz="1200" dirty="0">
              <a:latin typeface="Grandview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DAB24-97F6-22A6-8B99-7779BBD93B7C}"/>
              </a:ext>
            </a:extLst>
          </p:cNvPr>
          <p:cNvSpPr txBox="1"/>
          <p:nvPr/>
        </p:nvSpPr>
        <p:spPr>
          <a:xfrm>
            <a:off x="1129938" y="4500731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randview" panose="020B0502040204020203" pitchFamily="34" charset="0"/>
              </a:rPr>
              <a:t>Q010</a:t>
            </a:r>
            <a:endParaRPr lang="en-TR" sz="1200" dirty="0">
              <a:latin typeface="Grandview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512B9E-7073-AE2E-E664-FEE5A836DE87}"/>
              </a:ext>
            </a:extLst>
          </p:cNvPr>
          <p:cNvSpPr txBox="1"/>
          <p:nvPr/>
        </p:nvSpPr>
        <p:spPr>
          <a:xfrm>
            <a:off x="1129939" y="5263535"/>
            <a:ext cx="395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latin typeface="Grandview" panose="020B0502040204020203" pitchFamily="34" charset="0"/>
              </a:rPr>
              <a:t>Tonnes</a:t>
            </a:r>
            <a:r>
              <a:rPr lang="en-US" sz="1200" dirty="0">
                <a:latin typeface="Grandview" panose="020B0502040204020203" pitchFamily="34" charset="0"/>
              </a:rPr>
              <a:t> of material collected through </a:t>
            </a:r>
            <a:r>
              <a:rPr lang="en-US" sz="1200" dirty="0" err="1">
                <a:latin typeface="Grandview" panose="020B0502040204020203" pitchFamily="34" charset="0"/>
              </a:rPr>
              <a:t>kerbside</a:t>
            </a:r>
            <a:r>
              <a:rPr lang="en-US" sz="1200" dirty="0">
                <a:latin typeface="Grandview" panose="020B0502040204020203" pitchFamily="34" charset="0"/>
              </a:rPr>
              <a:t> schemes from household sources by LA or its contractors</a:t>
            </a:r>
            <a:endParaRPr lang="en-TR" sz="1200" dirty="0">
              <a:latin typeface="Grandview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6F3627-20E5-001C-A845-882FB3043322}"/>
              </a:ext>
            </a:extLst>
          </p:cNvPr>
          <p:cNvSpPr txBox="1"/>
          <p:nvPr/>
        </p:nvSpPr>
        <p:spPr>
          <a:xfrm>
            <a:off x="6672410" y="2425481"/>
            <a:ext cx="3953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dirty="0">
                <a:latin typeface="Grandview" panose="020B0502040204020203" pitchFamily="34" charset="0"/>
              </a:rPr>
              <a:t>Green glass, Waste food only, WEEE - TVs &amp; Monitors…</a:t>
            </a:r>
            <a:endParaRPr lang="en-TR" sz="1200" dirty="0">
              <a:latin typeface="Grandview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3076E-D993-CF19-7E58-FE3F826AD05E}"/>
              </a:ext>
            </a:extLst>
          </p:cNvPr>
          <p:cNvSpPr txBox="1"/>
          <p:nvPr/>
        </p:nvSpPr>
        <p:spPr>
          <a:xfrm>
            <a:off x="6672410" y="3584202"/>
            <a:ext cx="2367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randview" panose="020B0502040204020203" pitchFamily="34" charset="0"/>
              </a:rPr>
              <a:t>Tonnage collected for recycling</a:t>
            </a:r>
            <a:endParaRPr lang="en-TR" sz="1200" dirty="0">
              <a:latin typeface="Grandview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EF427-0B8A-7773-2CA5-71F7EDA629C0}"/>
              </a:ext>
            </a:extLst>
          </p:cNvPr>
          <p:cNvSpPr txBox="1"/>
          <p:nvPr/>
        </p:nvSpPr>
        <p:spPr>
          <a:xfrm>
            <a:off x="6813383" y="5242052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randview" panose="020B0502040204020203" pitchFamily="34" charset="0"/>
              </a:rPr>
              <a:t>Glass, WEEE, Metal…</a:t>
            </a:r>
            <a:endParaRPr lang="en-TR" sz="1200" dirty="0">
              <a:latin typeface="Grandview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969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1206ECA-8345-55D1-4769-E0259D30358A}"/>
              </a:ext>
            </a:extLst>
          </p:cNvPr>
          <p:cNvSpPr/>
          <p:nvPr/>
        </p:nvSpPr>
        <p:spPr>
          <a:xfrm>
            <a:off x="0" y="2197852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6BCA2-F9E5-4140-4529-76FB79E1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latin typeface="Grandview" panose="020B0502040204020203" pitchFamily="34" charset="0"/>
              </a:rPr>
              <a:t>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A325D-4D80-B6B7-9D30-1A1FF7BC5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Grandview" panose="020B0502040204020203" pitchFamily="34" charset="0"/>
              </a:rPr>
              <a:t>Changed "Cambridge City and South </a:t>
            </a:r>
            <a:r>
              <a:rPr lang="en-US" sz="1800" dirty="0" err="1">
                <a:latin typeface="Grandview" panose="020B0502040204020203" pitchFamily="34" charset="0"/>
              </a:rPr>
              <a:t>Cambs</a:t>
            </a:r>
            <a:r>
              <a:rPr lang="en-US" sz="1800" dirty="0">
                <a:latin typeface="Grandview" panose="020B0502040204020203" pitchFamily="34" charset="0"/>
              </a:rPr>
              <a:t> s" to "Cambridge City and South </a:t>
            </a:r>
            <a:r>
              <a:rPr lang="en-US" sz="1800" dirty="0" err="1">
                <a:latin typeface="Grandview" panose="020B0502040204020203" pitchFamily="34" charset="0"/>
              </a:rPr>
              <a:t>Cambs</a:t>
            </a:r>
            <a:r>
              <a:rPr lang="en-US" sz="1800" dirty="0">
                <a:latin typeface="Grandview" panose="020B0502040204020203" pitchFamily="34" charset="0"/>
              </a:rPr>
              <a:t>”</a:t>
            </a:r>
          </a:p>
          <a:p>
            <a:endParaRPr lang="en-US" sz="1800" dirty="0">
              <a:latin typeface="Grandview" panose="020B0502040204020203" pitchFamily="34" charset="0"/>
            </a:endParaRPr>
          </a:p>
          <a:p>
            <a:r>
              <a:rPr lang="en-US" sz="1800" dirty="0">
                <a:latin typeface="Grandview" panose="020B0502040204020203" pitchFamily="34" charset="0"/>
              </a:rPr>
              <a:t>Changed "of the Isles of </a:t>
            </a:r>
            <a:r>
              <a:rPr lang="en-US" sz="1800" dirty="0" err="1">
                <a:latin typeface="Grandview" panose="020B0502040204020203" pitchFamily="34" charset="0"/>
              </a:rPr>
              <a:t>Scilly</a:t>
            </a:r>
            <a:r>
              <a:rPr lang="en-US" sz="1800" dirty="0">
                <a:latin typeface="Grandview" panose="020B0502040204020203" pitchFamily="34" charset="0"/>
              </a:rPr>
              <a:t>" to “Isles of </a:t>
            </a:r>
            <a:r>
              <a:rPr lang="en-US" sz="1800" dirty="0" err="1">
                <a:latin typeface="Grandview" panose="020B0502040204020203" pitchFamily="34" charset="0"/>
              </a:rPr>
              <a:t>Scilly</a:t>
            </a:r>
            <a:r>
              <a:rPr lang="en-US" sz="1800" dirty="0">
                <a:latin typeface="Grandview" panose="020B0502040204020203" pitchFamily="34" charset="0"/>
              </a:rPr>
              <a:t>”.</a:t>
            </a:r>
          </a:p>
          <a:p>
            <a:endParaRPr lang="en-US" sz="1800" dirty="0">
              <a:latin typeface="Grandview" panose="020B0502040204020203" pitchFamily="34" charset="0"/>
            </a:endParaRPr>
          </a:p>
          <a:p>
            <a:r>
              <a:rPr lang="en-US" sz="1800" dirty="0">
                <a:latin typeface="Grandview" panose="020B0502040204020203" pitchFamily="34" charset="0"/>
              </a:rPr>
              <a:t>Replaced "-" between dates with "to".</a:t>
            </a:r>
          </a:p>
          <a:p>
            <a:endParaRPr lang="en-US" sz="1800" dirty="0">
              <a:latin typeface="Grandview" panose="020B0502040204020203" pitchFamily="34" charset="0"/>
            </a:endParaRPr>
          </a:p>
          <a:p>
            <a:r>
              <a:rPr lang="en-US" sz="1800" dirty="0">
                <a:latin typeface="Grandview" panose="020B0502040204020203" pitchFamily="34" charset="0"/>
              </a:rPr>
              <a:t>Added District, County, Country columns.</a:t>
            </a:r>
          </a:p>
          <a:p>
            <a:endParaRPr lang="en-TR" sz="1800" dirty="0">
              <a:latin typeface="Grandview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2ADC28-3445-1A50-0B4D-057BD7D0FBE8}"/>
              </a:ext>
            </a:extLst>
          </p:cNvPr>
          <p:cNvSpPr/>
          <p:nvPr/>
        </p:nvSpPr>
        <p:spPr>
          <a:xfrm>
            <a:off x="0" y="72742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07D83-A647-D562-4503-68B8CDC4AB33}"/>
              </a:ext>
            </a:extLst>
          </p:cNvPr>
          <p:cNvSpPr/>
          <p:nvPr/>
        </p:nvSpPr>
        <p:spPr>
          <a:xfrm>
            <a:off x="0" y="358845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66EFDA-6C9D-C95C-8141-4A1F8C243D7B}"/>
              </a:ext>
            </a:extLst>
          </p:cNvPr>
          <p:cNvSpPr/>
          <p:nvPr/>
        </p:nvSpPr>
        <p:spPr>
          <a:xfrm>
            <a:off x="0" y="1096008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97317C-5424-A990-720D-0AC39DCA468E}"/>
              </a:ext>
            </a:extLst>
          </p:cNvPr>
          <p:cNvSpPr/>
          <p:nvPr/>
        </p:nvSpPr>
        <p:spPr>
          <a:xfrm>
            <a:off x="0" y="257447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08688E-5DD5-5122-5D12-3C2BDE435B01}"/>
              </a:ext>
            </a:extLst>
          </p:cNvPr>
          <p:cNvSpPr>
            <a:spLocks/>
          </p:cNvSpPr>
          <p:nvPr/>
        </p:nvSpPr>
        <p:spPr>
          <a:xfrm>
            <a:off x="0" y="4784206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AF979-9560-C66B-7DB2-6857633F5656}"/>
              </a:ext>
            </a:extLst>
          </p:cNvPr>
          <p:cNvSpPr/>
          <p:nvPr/>
        </p:nvSpPr>
        <p:spPr>
          <a:xfrm>
            <a:off x="0" y="1835170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C48394-1426-A6E7-2BEE-07220A071EF3}"/>
              </a:ext>
            </a:extLst>
          </p:cNvPr>
          <p:cNvSpPr/>
          <p:nvPr/>
        </p:nvSpPr>
        <p:spPr>
          <a:xfrm>
            <a:off x="0" y="1462071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BF2583-4C2A-F54F-B510-1CF99CF3452D}"/>
              </a:ext>
            </a:extLst>
          </p:cNvPr>
          <p:cNvSpPr/>
          <p:nvPr/>
        </p:nvSpPr>
        <p:spPr>
          <a:xfrm>
            <a:off x="0" y="4434563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01C9BD-0525-BFCD-CBEE-212BDC171CA0}"/>
              </a:ext>
            </a:extLst>
          </p:cNvPr>
          <p:cNvSpPr/>
          <p:nvPr/>
        </p:nvSpPr>
        <p:spPr>
          <a:xfrm>
            <a:off x="0" y="3309165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78D8E2-0AE1-9515-3094-1E875C3E4118}"/>
              </a:ext>
            </a:extLst>
          </p:cNvPr>
          <p:cNvSpPr/>
          <p:nvPr/>
        </p:nvSpPr>
        <p:spPr>
          <a:xfrm>
            <a:off x="0" y="3683854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C5D38C-FF5B-85D3-C9E8-91BB3A293F7B}"/>
              </a:ext>
            </a:extLst>
          </p:cNvPr>
          <p:cNvSpPr/>
          <p:nvPr/>
        </p:nvSpPr>
        <p:spPr>
          <a:xfrm>
            <a:off x="0" y="4058543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B00C2D-D055-2945-CC95-267676669DB6}"/>
              </a:ext>
            </a:extLst>
          </p:cNvPr>
          <p:cNvSpPr/>
          <p:nvPr/>
        </p:nvSpPr>
        <p:spPr>
          <a:xfrm>
            <a:off x="0" y="2941820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50030B-5844-E333-93FA-AE9A18C858A0}"/>
              </a:ext>
            </a:extLst>
          </p:cNvPr>
          <p:cNvSpPr/>
          <p:nvPr/>
        </p:nvSpPr>
        <p:spPr>
          <a:xfrm>
            <a:off x="0" y="5144206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D67C14-F027-178D-3894-23899DEC68CE}"/>
              </a:ext>
            </a:extLst>
          </p:cNvPr>
          <p:cNvSpPr/>
          <p:nvPr/>
        </p:nvSpPr>
        <p:spPr>
          <a:xfrm>
            <a:off x="0" y="586934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32F031-043A-21CC-45A1-C9B6B27A7B03}"/>
              </a:ext>
            </a:extLst>
          </p:cNvPr>
          <p:cNvSpPr/>
          <p:nvPr/>
        </p:nvSpPr>
        <p:spPr>
          <a:xfrm>
            <a:off x="0" y="5511623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A2E0BE-CBB6-1502-B46E-A8347509DD8F}"/>
              </a:ext>
            </a:extLst>
          </p:cNvPr>
          <p:cNvSpPr/>
          <p:nvPr/>
        </p:nvSpPr>
        <p:spPr>
          <a:xfrm>
            <a:off x="0" y="6229346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914FFB-9EE3-C523-2290-911B0C56A33A}"/>
              </a:ext>
            </a:extLst>
          </p:cNvPr>
          <p:cNvSpPr/>
          <p:nvPr/>
        </p:nvSpPr>
        <p:spPr>
          <a:xfrm>
            <a:off x="0" y="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DFF1E8D-12EB-103A-990A-EB07A1AB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00" y="67469"/>
            <a:ext cx="816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46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135D81-49B7-952E-A45B-B6F20B4D8007}"/>
              </a:ext>
            </a:extLst>
          </p:cNvPr>
          <p:cNvSpPr/>
          <p:nvPr/>
        </p:nvSpPr>
        <p:spPr>
          <a:xfrm>
            <a:off x="0" y="2582959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6BCA2-F9E5-4140-4529-76FB79E1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dirty="0">
                <a:latin typeface="Grandview" panose="020B0502040204020203" pitchFamily="34" charset="0"/>
              </a:rPr>
              <a:t>Analysis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45DAD-D45A-D6CC-71B0-8B8559B5F44A}"/>
              </a:ext>
            </a:extLst>
          </p:cNvPr>
          <p:cNvSpPr/>
          <p:nvPr/>
        </p:nvSpPr>
        <p:spPr>
          <a:xfrm>
            <a:off x="0" y="72742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C52DB-E346-BCE5-9864-D9590EABD178}"/>
              </a:ext>
            </a:extLst>
          </p:cNvPr>
          <p:cNvSpPr/>
          <p:nvPr/>
        </p:nvSpPr>
        <p:spPr>
          <a:xfrm>
            <a:off x="0" y="358845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2BD06-72E4-3A38-3C85-CA4BFD60C767}"/>
              </a:ext>
            </a:extLst>
          </p:cNvPr>
          <p:cNvSpPr/>
          <p:nvPr/>
        </p:nvSpPr>
        <p:spPr>
          <a:xfrm>
            <a:off x="0" y="1096008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A68DE-72BD-A4CB-11D3-5A4CEE0C4D28}"/>
              </a:ext>
            </a:extLst>
          </p:cNvPr>
          <p:cNvSpPr/>
          <p:nvPr/>
        </p:nvSpPr>
        <p:spPr>
          <a:xfrm>
            <a:off x="0" y="220127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5E63E2-D2C9-1771-2925-EC7DE0AE7939}"/>
              </a:ext>
            </a:extLst>
          </p:cNvPr>
          <p:cNvSpPr>
            <a:spLocks/>
          </p:cNvSpPr>
          <p:nvPr/>
        </p:nvSpPr>
        <p:spPr>
          <a:xfrm>
            <a:off x="0" y="4784206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977551-49A5-C863-9877-36D9B37E9F79}"/>
              </a:ext>
            </a:extLst>
          </p:cNvPr>
          <p:cNvSpPr/>
          <p:nvPr/>
        </p:nvSpPr>
        <p:spPr>
          <a:xfrm>
            <a:off x="0" y="1835170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7483CE-6D5C-01C4-84A7-F7925729E4FE}"/>
              </a:ext>
            </a:extLst>
          </p:cNvPr>
          <p:cNvSpPr/>
          <p:nvPr/>
        </p:nvSpPr>
        <p:spPr>
          <a:xfrm>
            <a:off x="0" y="1462071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41387-B333-60DB-44F2-C4432B59B8D2}"/>
              </a:ext>
            </a:extLst>
          </p:cNvPr>
          <p:cNvSpPr/>
          <p:nvPr/>
        </p:nvSpPr>
        <p:spPr>
          <a:xfrm>
            <a:off x="0" y="4434563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EF27E1-4747-6D78-1C33-77A9226E31E3}"/>
              </a:ext>
            </a:extLst>
          </p:cNvPr>
          <p:cNvSpPr/>
          <p:nvPr/>
        </p:nvSpPr>
        <p:spPr>
          <a:xfrm>
            <a:off x="0" y="3309165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06C133-F79A-D65E-F56B-67104787BC29}"/>
              </a:ext>
            </a:extLst>
          </p:cNvPr>
          <p:cNvSpPr/>
          <p:nvPr/>
        </p:nvSpPr>
        <p:spPr>
          <a:xfrm>
            <a:off x="0" y="3683854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034B6F-980B-9912-41F8-76D540D8CF66}"/>
              </a:ext>
            </a:extLst>
          </p:cNvPr>
          <p:cNvSpPr/>
          <p:nvPr/>
        </p:nvSpPr>
        <p:spPr>
          <a:xfrm>
            <a:off x="0" y="4058543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E96CF2-D3DD-5056-54DD-7317A6F55520}"/>
              </a:ext>
            </a:extLst>
          </p:cNvPr>
          <p:cNvSpPr/>
          <p:nvPr/>
        </p:nvSpPr>
        <p:spPr>
          <a:xfrm>
            <a:off x="0" y="2941820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FB5A6F-A764-FCF1-E2E0-8938481B88F1}"/>
              </a:ext>
            </a:extLst>
          </p:cNvPr>
          <p:cNvSpPr/>
          <p:nvPr/>
        </p:nvSpPr>
        <p:spPr>
          <a:xfrm>
            <a:off x="0" y="5144206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CF66C9-2BDD-9D86-8AB6-BB6E902A6056}"/>
              </a:ext>
            </a:extLst>
          </p:cNvPr>
          <p:cNvSpPr/>
          <p:nvPr/>
        </p:nvSpPr>
        <p:spPr>
          <a:xfrm>
            <a:off x="0" y="586934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FE13E4-A2A6-119F-CAD7-6A27297E6AD3}"/>
              </a:ext>
            </a:extLst>
          </p:cNvPr>
          <p:cNvSpPr/>
          <p:nvPr/>
        </p:nvSpPr>
        <p:spPr>
          <a:xfrm>
            <a:off x="0" y="5511623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BBF3D4-FB4E-746A-75EB-B1365FB5A4D2}"/>
              </a:ext>
            </a:extLst>
          </p:cNvPr>
          <p:cNvSpPr/>
          <p:nvPr/>
        </p:nvSpPr>
        <p:spPr>
          <a:xfrm>
            <a:off x="0" y="6229346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A24564-9D36-4FAD-AA1B-2A1BC381217A}"/>
              </a:ext>
            </a:extLst>
          </p:cNvPr>
          <p:cNvSpPr/>
          <p:nvPr/>
        </p:nvSpPr>
        <p:spPr>
          <a:xfrm>
            <a:off x="0" y="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1EAEC7D6-7B24-E57E-443D-E65EF11B7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00" y="67469"/>
            <a:ext cx="816000" cy="36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834DE0B9-E394-EE03-331F-4E4DD7FEB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7305" y="2227532"/>
            <a:ext cx="2583494" cy="240293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FB199933-061C-1AFD-BF1E-68DDE03836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11203" y="2227532"/>
            <a:ext cx="2188813" cy="24029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47FC20D-12DD-BAC2-1772-6B8B23931CB1}"/>
              </a:ext>
            </a:extLst>
          </p:cNvPr>
          <p:cNvSpPr txBox="1"/>
          <p:nvPr/>
        </p:nvSpPr>
        <p:spPr>
          <a:xfrm>
            <a:off x="3196432" y="477487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latin typeface="Grandview" panose="020B0502040204020203" pitchFamily="34" charset="0"/>
              </a:rPr>
              <a:t>Pivot Tables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995374-DEDB-711B-82A3-2518F5217B35}"/>
              </a:ext>
            </a:extLst>
          </p:cNvPr>
          <p:cNvSpPr txBox="1"/>
          <p:nvPr/>
        </p:nvSpPr>
        <p:spPr>
          <a:xfrm>
            <a:off x="3196432" y="512119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latin typeface="Grandview" panose="020B0502040204020203" pitchFamily="34" charset="0"/>
              </a:rPr>
              <a:t>Formulas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C470F8-0125-C47A-8DBB-8F1F2D86AA3C}"/>
              </a:ext>
            </a:extLst>
          </p:cNvPr>
          <p:cNvSpPr txBox="1"/>
          <p:nvPr/>
        </p:nvSpPr>
        <p:spPr>
          <a:xfrm>
            <a:off x="3334290" y="5450270"/>
            <a:ext cx="262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200" dirty="0">
                <a:latin typeface="Grandview" panose="020B0502040204020203" pitchFamily="34" charset="0"/>
              </a:rPr>
              <a:t>INDEX, MATCH, GETPIVOTDATA etc.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AEF932-5110-D7AF-D595-931141AF1518}"/>
              </a:ext>
            </a:extLst>
          </p:cNvPr>
          <p:cNvSpPr txBox="1"/>
          <p:nvPr/>
        </p:nvSpPr>
        <p:spPr>
          <a:xfrm>
            <a:off x="3196431" y="568001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latin typeface="Grandview" panose="020B0502040204020203" pitchFamily="34" charset="0"/>
              </a:rPr>
              <a:t>Charts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E0CF9A-ED61-0A0C-CF86-D426CC4FFE7F}"/>
              </a:ext>
            </a:extLst>
          </p:cNvPr>
          <p:cNvSpPr txBox="1"/>
          <p:nvPr/>
        </p:nvSpPr>
        <p:spPr>
          <a:xfrm>
            <a:off x="3334290" y="5997547"/>
            <a:ext cx="1863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200" dirty="0">
                <a:latin typeface="Grandview" panose="020B0502040204020203" pitchFamily="34" charset="0"/>
              </a:rPr>
              <a:t>Column, Line, Maps etc.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AD6B7-FF0D-B501-CF47-91E45424217D}"/>
              </a:ext>
            </a:extLst>
          </p:cNvPr>
          <p:cNvSpPr txBox="1"/>
          <p:nvPr/>
        </p:nvSpPr>
        <p:spPr>
          <a:xfrm>
            <a:off x="7546134" y="47748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latin typeface="Grandview" panose="020B0502040204020203" pitchFamily="34" charset="0"/>
              </a:rPr>
              <a:t>Pandas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84950D-F52F-BF45-ACAC-5955DAC341AD}"/>
              </a:ext>
            </a:extLst>
          </p:cNvPr>
          <p:cNvSpPr txBox="1"/>
          <p:nvPr/>
        </p:nvSpPr>
        <p:spPr>
          <a:xfrm>
            <a:off x="7577295" y="512119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latin typeface="Grandview" panose="020B0502040204020203" pitchFamily="34" charset="0"/>
              </a:rPr>
              <a:t>Numpy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DC1C00-1332-9C8B-F48D-D77E660FB05E}"/>
              </a:ext>
            </a:extLst>
          </p:cNvPr>
          <p:cNvSpPr txBox="1"/>
          <p:nvPr/>
        </p:nvSpPr>
        <p:spPr>
          <a:xfrm>
            <a:off x="7577295" y="551162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latin typeface="Grandview" panose="020B0502040204020203" pitchFamily="34" charset="0"/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4110424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62ACCFD-BF0C-BE2F-C7EB-1E2F87AEF4A5}"/>
              </a:ext>
            </a:extLst>
          </p:cNvPr>
          <p:cNvSpPr/>
          <p:nvPr/>
        </p:nvSpPr>
        <p:spPr>
          <a:xfrm>
            <a:off x="-9782" y="292532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6BCA2-F9E5-4140-4529-76FB79E1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dirty="0">
                <a:latin typeface="Grandview" panose="020B0502040204020203" pitchFamily="34" charset="0"/>
              </a:rPr>
              <a:t>Task I: Tonnes of waste by material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4862D-5A1F-252A-589C-86E84FC43436}"/>
              </a:ext>
            </a:extLst>
          </p:cNvPr>
          <p:cNvSpPr/>
          <p:nvPr/>
        </p:nvSpPr>
        <p:spPr>
          <a:xfrm>
            <a:off x="0" y="72742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DF241E-8A3C-E7F1-8332-47D6763A91DB}"/>
              </a:ext>
            </a:extLst>
          </p:cNvPr>
          <p:cNvSpPr/>
          <p:nvPr/>
        </p:nvSpPr>
        <p:spPr>
          <a:xfrm>
            <a:off x="0" y="358845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7CA1F5-7B56-06B7-8D85-DD7B910E9A4B}"/>
              </a:ext>
            </a:extLst>
          </p:cNvPr>
          <p:cNvSpPr/>
          <p:nvPr/>
        </p:nvSpPr>
        <p:spPr>
          <a:xfrm>
            <a:off x="0" y="1096008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27FC83-7CE5-19FA-99F9-7115280C6BD7}"/>
              </a:ext>
            </a:extLst>
          </p:cNvPr>
          <p:cNvSpPr/>
          <p:nvPr/>
        </p:nvSpPr>
        <p:spPr>
          <a:xfrm>
            <a:off x="0" y="220127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DE6886-F3A6-9979-CDE2-E71B55578014}"/>
              </a:ext>
            </a:extLst>
          </p:cNvPr>
          <p:cNvSpPr>
            <a:spLocks/>
          </p:cNvSpPr>
          <p:nvPr/>
        </p:nvSpPr>
        <p:spPr>
          <a:xfrm>
            <a:off x="0" y="4784206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5C4B65-D112-E7AD-26FD-504D34E5D34A}"/>
              </a:ext>
            </a:extLst>
          </p:cNvPr>
          <p:cNvSpPr/>
          <p:nvPr/>
        </p:nvSpPr>
        <p:spPr>
          <a:xfrm>
            <a:off x="0" y="1835170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502F1B-07C9-625B-67BF-D6F5ED338B80}"/>
              </a:ext>
            </a:extLst>
          </p:cNvPr>
          <p:cNvSpPr/>
          <p:nvPr/>
        </p:nvSpPr>
        <p:spPr>
          <a:xfrm>
            <a:off x="0" y="1462071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753CD9-1D7E-47C5-FA76-396CBC92D33B}"/>
              </a:ext>
            </a:extLst>
          </p:cNvPr>
          <p:cNvSpPr/>
          <p:nvPr/>
        </p:nvSpPr>
        <p:spPr>
          <a:xfrm>
            <a:off x="0" y="4434563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C5CAAB-3FF7-B198-C4B4-91B7EB9C486C}"/>
              </a:ext>
            </a:extLst>
          </p:cNvPr>
          <p:cNvSpPr/>
          <p:nvPr/>
        </p:nvSpPr>
        <p:spPr>
          <a:xfrm>
            <a:off x="0" y="3309165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A91552-087D-17E1-94D7-30EBC9368AF2}"/>
              </a:ext>
            </a:extLst>
          </p:cNvPr>
          <p:cNvSpPr/>
          <p:nvPr/>
        </p:nvSpPr>
        <p:spPr>
          <a:xfrm>
            <a:off x="0" y="3683854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536BC6-17E4-988B-2142-DC7C9D66829C}"/>
              </a:ext>
            </a:extLst>
          </p:cNvPr>
          <p:cNvSpPr/>
          <p:nvPr/>
        </p:nvSpPr>
        <p:spPr>
          <a:xfrm>
            <a:off x="0" y="4058543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B0A0C4-C6FE-EDAC-0483-51D2E806E9B5}"/>
              </a:ext>
            </a:extLst>
          </p:cNvPr>
          <p:cNvSpPr/>
          <p:nvPr/>
        </p:nvSpPr>
        <p:spPr>
          <a:xfrm>
            <a:off x="0" y="2566591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32CB6B-E5F5-874C-356E-2E7787402373}"/>
              </a:ext>
            </a:extLst>
          </p:cNvPr>
          <p:cNvSpPr/>
          <p:nvPr/>
        </p:nvSpPr>
        <p:spPr>
          <a:xfrm>
            <a:off x="0" y="5144206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02C56-0B05-72D3-6845-16884F229263}"/>
              </a:ext>
            </a:extLst>
          </p:cNvPr>
          <p:cNvSpPr/>
          <p:nvPr/>
        </p:nvSpPr>
        <p:spPr>
          <a:xfrm>
            <a:off x="0" y="586934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03852C-1834-EBE8-96E8-75EB405FE560}"/>
              </a:ext>
            </a:extLst>
          </p:cNvPr>
          <p:cNvSpPr/>
          <p:nvPr/>
        </p:nvSpPr>
        <p:spPr>
          <a:xfrm>
            <a:off x="0" y="5511623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8925C8-E268-7D80-AAA9-C7EFBFCE199A}"/>
              </a:ext>
            </a:extLst>
          </p:cNvPr>
          <p:cNvSpPr/>
          <p:nvPr/>
        </p:nvSpPr>
        <p:spPr>
          <a:xfrm>
            <a:off x="0" y="6229346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EBD0B0-C3DF-D8DE-9431-6D6B04AE3FED}"/>
              </a:ext>
            </a:extLst>
          </p:cNvPr>
          <p:cNvSpPr/>
          <p:nvPr/>
        </p:nvSpPr>
        <p:spPr>
          <a:xfrm>
            <a:off x="0" y="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48535C2-9A01-1936-8C44-AD39AEA48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00" y="67469"/>
            <a:ext cx="816000" cy="360000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EBF28E0-EEBF-20A7-F91E-98252FB40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00767"/>
              </p:ext>
            </p:extLst>
          </p:nvPr>
        </p:nvGraphicFramePr>
        <p:xfrm>
          <a:off x="940562" y="2108962"/>
          <a:ext cx="3860038" cy="3824605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152792">
                  <a:extLst>
                    <a:ext uri="{9D8B030D-6E8A-4147-A177-3AD203B41FA5}">
                      <a16:colId xmlns:a16="http://schemas.microsoft.com/office/drawing/2014/main" val="177713293"/>
                    </a:ext>
                  </a:extLst>
                </a:gridCol>
                <a:gridCol w="1707246">
                  <a:extLst>
                    <a:ext uri="{9D8B030D-6E8A-4147-A177-3AD203B41FA5}">
                      <a16:colId xmlns:a16="http://schemas.microsoft.com/office/drawing/2014/main" val="212591425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Grandview" panose="020B0502040204020203" pitchFamily="34" charset="0"/>
                        </a:rPr>
                        <a:t>Material Groups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Grandview" panose="020B0502040204020203" pitchFamily="34" charset="0"/>
                        </a:rPr>
                        <a:t>Sum of </a:t>
                      </a:r>
                      <a:r>
                        <a:rPr lang="en-US" sz="1200" b="1" u="none" strike="noStrike" dirty="0" err="1">
                          <a:effectLst/>
                          <a:latin typeface="Grandview" panose="020B0502040204020203" pitchFamily="34" charset="0"/>
                        </a:rPr>
                        <a:t>Tonnes</a:t>
                      </a:r>
                      <a:r>
                        <a:rPr lang="en-US" sz="1200" b="1" u="none" strike="noStrike" dirty="0">
                          <a:effectLst/>
                          <a:latin typeface="Grandview" panose="020B0502040204020203" pitchFamily="34" charset="0"/>
                        </a:rPr>
                        <a:t> collected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555109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Co-mingled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3,675,944.51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203949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Organic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3,431,883.10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325740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Paper &amp; Card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561,704.00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134796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Glass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314,132.46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774980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Plastic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48,663.09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540389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Metal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25,701.43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348113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WEEE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12,614.06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693321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Grandview" panose="020B0502040204020203" pitchFamily="34" charset="0"/>
                        </a:rPr>
                        <a:t>Other Materials for </a:t>
                      </a:r>
                      <a:r>
                        <a:rPr lang="en-US" sz="1000" u="none" strike="noStrike" dirty="0" err="1">
                          <a:effectLst/>
                          <a:latin typeface="Grandview" panose="020B0502040204020203" pitchFamily="34" charset="0"/>
                        </a:rPr>
                        <a:t>CVar</a:t>
                      </a:r>
                      <a:r>
                        <a:rPr lang="en-US" sz="1000" u="none" strike="noStrike" dirty="0">
                          <a:effectLst/>
                          <a:latin typeface="Grandview" panose="020B0502040204020203" pitchFamily="34" charset="0"/>
                        </a:rPr>
                        <a:t> Calcs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3,005.12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351900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Textiles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2,369.45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774661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Wood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2,048.59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218101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Bulky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1,919.83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567642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Furniture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795.77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782543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Grandview" panose="020B0502040204020203" pitchFamily="34" charset="0"/>
                        </a:rPr>
                        <a:t>Batteries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244.80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50245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Composite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188.66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24444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Tyres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174.11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974082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Rubble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54.38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926751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Oil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48.97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258547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Plasterboard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28.46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38836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Other Materials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0.416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656735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Soil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0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975689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Paint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0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065068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Grandview" panose="020B0502040204020203" pitchFamily="34" charset="0"/>
                        </a:rPr>
                        <a:t>Grand Total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8081521.20</a:t>
                      </a:r>
                      <a:endParaRPr lang="en-TR" sz="1000" b="1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7154376"/>
                  </a:ext>
                </a:extLst>
              </a:tr>
            </a:tbl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23861800-8C9B-EAAE-FC0F-4A437DC0E6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669016"/>
              </p:ext>
            </p:extLst>
          </p:nvPr>
        </p:nvGraphicFramePr>
        <p:xfrm>
          <a:off x="5356047" y="1611823"/>
          <a:ext cx="5997753" cy="2581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245DDD0C-BD08-51A8-49D6-B1B1FFB39F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3989580"/>
              </p:ext>
            </p:extLst>
          </p:nvPr>
        </p:nvGraphicFramePr>
        <p:xfrm>
          <a:off x="5356047" y="4114800"/>
          <a:ext cx="59977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9" name="Graphic 28" descr="Magnifying glass with solid fill">
            <a:extLst>
              <a:ext uri="{FF2B5EF4-FFF2-40B4-BE49-F238E27FC236}">
                <a16:creationId xmlns:a16="http://schemas.microsoft.com/office/drawing/2014/main" id="{7BCEF611-8AC6-D924-E13D-4384945352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391790" y="2311886"/>
            <a:ext cx="1926657" cy="192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59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  <p:bldGraphic spid="2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BF2E31-141E-4911-0AAA-5B4CBAAA52A0}"/>
              </a:ext>
            </a:extLst>
          </p:cNvPr>
          <p:cNvSpPr/>
          <p:nvPr/>
        </p:nvSpPr>
        <p:spPr>
          <a:xfrm>
            <a:off x="0" y="331643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6BCA2-F9E5-4140-4529-76FB79E1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dirty="0">
                <a:latin typeface="Grandview" panose="020B0502040204020203" pitchFamily="34" charset="0"/>
              </a:rPr>
              <a:t>Task II: Which three local authorities collected the most waste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4B0F8-A081-7523-DBC8-60566F315EB2}"/>
              </a:ext>
            </a:extLst>
          </p:cNvPr>
          <p:cNvSpPr/>
          <p:nvPr/>
        </p:nvSpPr>
        <p:spPr>
          <a:xfrm>
            <a:off x="0" y="72742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FF9A39-820C-2E88-5C3F-B80EFACF8739}"/>
              </a:ext>
            </a:extLst>
          </p:cNvPr>
          <p:cNvSpPr/>
          <p:nvPr/>
        </p:nvSpPr>
        <p:spPr>
          <a:xfrm>
            <a:off x="0" y="358845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92BCDD-F850-BF33-5554-4B64DF0197FC}"/>
              </a:ext>
            </a:extLst>
          </p:cNvPr>
          <p:cNvSpPr/>
          <p:nvPr/>
        </p:nvSpPr>
        <p:spPr>
          <a:xfrm>
            <a:off x="0" y="1096008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BABC3-378C-83EE-1A84-E11B8CF07CEE}"/>
              </a:ext>
            </a:extLst>
          </p:cNvPr>
          <p:cNvSpPr/>
          <p:nvPr/>
        </p:nvSpPr>
        <p:spPr>
          <a:xfrm>
            <a:off x="0" y="220127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E5BC7-D6D1-723C-D59E-DF0A5D3A7255}"/>
              </a:ext>
            </a:extLst>
          </p:cNvPr>
          <p:cNvSpPr>
            <a:spLocks/>
          </p:cNvSpPr>
          <p:nvPr/>
        </p:nvSpPr>
        <p:spPr>
          <a:xfrm>
            <a:off x="0" y="4784206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972243-A660-512C-6575-440807F11064}"/>
              </a:ext>
            </a:extLst>
          </p:cNvPr>
          <p:cNvSpPr/>
          <p:nvPr/>
        </p:nvSpPr>
        <p:spPr>
          <a:xfrm>
            <a:off x="0" y="1835170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374FF2-8533-E1D1-699D-64359154F51E}"/>
              </a:ext>
            </a:extLst>
          </p:cNvPr>
          <p:cNvSpPr/>
          <p:nvPr/>
        </p:nvSpPr>
        <p:spPr>
          <a:xfrm>
            <a:off x="0" y="1462071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6C9B46-504C-F19E-B60E-E9AC68FC3BB4}"/>
              </a:ext>
            </a:extLst>
          </p:cNvPr>
          <p:cNvSpPr/>
          <p:nvPr/>
        </p:nvSpPr>
        <p:spPr>
          <a:xfrm>
            <a:off x="0" y="4434563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665350-DD62-6935-DA43-D0FB79B34FE5}"/>
              </a:ext>
            </a:extLst>
          </p:cNvPr>
          <p:cNvSpPr/>
          <p:nvPr/>
        </p:nvSpPr>
        <p:spPr>
          <a:xfrm>
            <a:off x="0" y="293226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6784FD-F621-49AC-59E6-2E0C556F60F5}"/>
              </a:ext>
            </a:extLst>
          </p:cNvPr>
          <p:cNvSpPr/>
          <p:nvPr/>
        </p:nvSpPr>
        <p:spPr>
          <a:xfrm>
            <a:off x="0" y="3683854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AA73C4-AA6D-2AD3-86D9-5BF2703FE4EB}"/>
              </a:ext>
            </a:extLst>
          </p:cNvPr>
          <p:cNvSpPr/>
          <p:nvPr/>
        </p:nvSpPr>
        <p:spPr>
          <a:xfrm>
            <a:off x="0" y="4058543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8D22B3-AB24-2CA8-E08D-B02ABD8D8515}"/>
              </a:ext>
            </a:extLst>
          </p:cNvPr>
          <p:cNvSpPr/>
          <p:nvPr/>
        </p:nvSpPr>
        <p:spPr>
          <a:xfrm>
            <a:off x="0" y="2566591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F37AF1-15A9-4946-EEF1-372B9A9B725E}"/>
              </a:ext>
            </a:extLst>
          </p:cNvPr>
          <p:cNvSpPr/>
          <p:nvPr/>
        </p:nvSpPr>
        <p:spPr>
          <a:xfrm>
            <a:off x="0" y="5144206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42411E-F750-30E8-F771-027CFB6E7A5E}"/>
              </a:ext>
            </a:extLst>
          </p:cNvPr>
          <p:cNvSpPr/>
          <p:nvPr/>
        </p:nvSpPr>
        <p:spPr>
          <a:xfrm>
            <a:off x="0" y="586934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8B0E41-C18C-7EA6-75DC-76608A0802CE}"/>
              </a:ext>
            </a:extLst>
          </p:cNvPr>
          <p:cNvSpPr/>
          <p:nvPr/>
        </p:nvSpPr>
        <p:spPr>
          <a:xfrm>
            <a:off x="0" y="5511623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55A15F-CADC-7FD6-46EA-BD3DBA20BF75}"/>
              </a:ext>
            </a:extLst>
          </p:cNvPr>
          <p:cNvSpPr/>
          <p:nvPr/>
        </p:nvSpPr>
        <p:spPr>
          <a:xfrm>
            <a:off x="0" y="6229346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E95A5D-C595-7BE4-3E4E-F79D37362D50}"/>
              </a:ext>
            </a:extLst>
          </p:cNvPr>
          <p:cNvSpPr/>
          <p:nvPr/>
        </p:nvSpPr>
        <p:spPr>
          <a:xfrm>
            <a:off x="0" y="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88B3DBB-E432-01C7-BD3F-7B2550F1A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00" y="67469"/>
            <a:ext cx="816000" cy="360000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E26AB95-CB8A-C505-3260-AFF7E7A2A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057118"/>
              </p:ext>
            </p:extLst>
          </p:nvPr>
        </p:nvGraphicFramePr>
        <p:xfrm>
          <a:off x="943277" y="3250034"/>
          <a:ext cx="3812339" cy="687705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009205">
                  <a:extLst>
                    <a:ext uri="{9D8B030D-6E8A-4147-A177-3AD203B41FA5}">
                      <a16:colId xmlns:a16="http://schemas.microsoft.com/office/drawing/2014/main" val="3080591059"/>
                    </a:ext>
                  </a:extLst>
                </a:gridCol>
                <a:gridCol w="1803134">
                  <a:extLst>
                    <a:ext uri="{9D8B030D-6E8A-4147-A177-3AD203B41FA5}">
                      <a16:colId xmlns:a16="http://schemas.microsoft.com/office/drawing/2014/main" val="125160554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Grandview" panose="020B0502040204020203" pitchFamily="34" charset="0"/>
                        </a:rPr>
                        <a:t>Local Authority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Grandview" panose="020B0502040204020203" pitchFamily="34" charset="0"/>
                        </a:rPr>
                        <a:t>Sum of </a:t>
                      </a:r>
                      <a:r>
                        <a:rPr lang="en-US" sz="1200" b="1" u="none" strike="noStrike" dirty="0" err="1">
                          <a:effectLst/>
                          <a:latin typeface="Grandview" panose="020B0502040204020203" pitchFamily="34" charset="0"/>
                        </a:rPr>
                        <a:t>Tonnes</a:t>
                      </a:r>
                      <a:r>
                        <a:rPr lang="en-US" sz="1200" b="1" u="none" strike="noStrike" dirty="0">
                          <a:effectLst/>
                          <a:latin typeface="Grandview" panose="020B0502040204020203" pitchFamily="34" charset="0"/>
                        </a:rPr>
                        <a:t> collected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303315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Buckinghamshire Council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99712.36</a:t>
                      </a:r>
                      <a:endParaRPr lang="en-TR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132241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Grandview" panose="020B0502040204020203" pitchFamily="34" charset="0"/>
                        </a:rPr>
                        <a:t>Cheshire East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97325.77</a:t>
                      </a:r>
                      <a:endParaRPr lang="en-TR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609852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Somerset Waste Partnership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89905.02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9128801"/>
                  </a:ext>
                </a:extLst>
              </a:tr>
            </a:tbl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D00BF924-8C65-4041-0902-0F607F482B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782315"/>
              </p:ext>
            </p:extLst>
          </p:nvPr>
        </p:nvGraphicFramePr>
        <p:xfrm>
          <a:off x="6231004" y="2304836"/>
          <a:ext cx="46581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19951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BF2E31-141E-4911-0AAA-5B4CBAAA52A0}"/>
              </a:ext>
            </a:extLst>
          </p:cNvPr>
          <p:cNvSpPr/>
          <p:nvPr/>
        </p:nvSpPr>
        <p:spPr>
          <a:xfrm>
            <a:off x="0" y="3316437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6BCA2-F9E5-4140-4529-76FB79E1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dirty="0">
                <a:latin typeface="Grandview" panose="020B0502040204020203" pitchFamily="34" charset="0"/>
              </a:rPr>
              <a:t>Task II: Which three local authorities collected the most waste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4B0F8-A081-7523-DBC8-60566F315EB2}"/>
              </a:ext>
            </a:extLst>
          </p:cNvPr>
          <p:cNvSpPr/>
          <p:nvPr/>
        </p:nvSpPr>
        <p:spPr>
          <a:xfrm>
            <a:off x="0" y="72742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FF9A39-820C-2E88-5C3F-B80EFACF8739}"/>
              </a:ext>
            </a:extLst>
          </p:cNvPr>
          <p:cNvSpPr/>
          <p:nvPr/>
        </p:nvSpPr>
        <p:spPr>
          <a:xfrm>
            <a:off x="0" y="358845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92BCDD-F850-BF33-5554-4B64DF0197FC}"/>
              </a:ext>
            </a:extLst>
          </p:cNvPr>
          <p:cNvSpPr/>
          <p:nvPr/>
        </p:nvSpPr>
        <p:spPr>
          <a:xfrm>
            <a:off x="0" y="1096008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BABC3-378C-83EE-1A84-E11B8CF07CEE}"/>
              </a:ext>
            </a:extLst>
          </p:cNvPr>
          <p:cNvSpPr/>
          <p:nvPr/>
        </p:nvSpPr>
        <p:spPr>
          <a:xfrm>
            <a:off x="0" y="220127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E5BC7-D6D1-723C-D59E-DF0A5D3A7255}"/>
              </a:ext>
            </a:extLst>
          </p:cNvPr>
          <p:cNvSpPr>
            <a:spLocks/>
          </p:cNvSpPr>
          <p:nvPr/>
        </p:nvSpPr>
        <p:spPr>
          <a:xfrm>
            <a:off x="0" y="4784206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972243-A660-512C-6575-440807F11064}"/>
              </a:ext>
            </a:extLst>
          </p:cNvPr>
          <p:cNvSpPr/>
          <p:nvPr/>
        </p:nvSpPr>
        <p:spPr>
          <a:xfrm>
            <a:off x="0" y="1835170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374FF2-8533-E1D1-699D-64359154F51E}"/>
              </a:ext>
            </a:extLst>
          </p:cNvPr>
          <p:cNvSpPr/>
          <p:nvPr/>
        </p:nvSpPr>
        <p:spPr>
          <a:xfrm>
            <a:off x="0" y="1462071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6C9B46-504C-F19E-B60E-E9AC68FC3BB4}"/>
              </a:ext>
            </a:extLst>
          </p:cNvPr>
          <p:cNvSpPr/>
          <p:nvPr/>
        </p:nvSpPr>
        <p:spPr>
          <a:xfrm>
            <a:off x="0" y="4434563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665350-DD62-6935-DA43-D0FB79B34FE5}"/>
              </a:ext>
            </a:extLst>
          </p:cNvPr>
          <p:cNvSpPr/>
          <p:nvPr/>
        </p:nvSpPr>
        <p:spPr>
          <a:xfrm>
            <a:off x="0" y="293226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6784FD-F621-49AC-59E6-2E0C556F60F5}"/>
              </a:ext>
            </a:extLst>
          </p:cNvPr>
          <p:cNvSpPr/>
          <p:nvPr/>
        </p:nvSpPr>
        <p:spPr>
          <a:xfrm>
            <a:off x="0" y="3683854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AA73C4-AA6D-2AD3-86D9-5BF2703FE4EB}"/>
              </a:ext>
            </a:extLst>
          </p:cNvPr>
          <p:cNvSpPr/>
          <p:nvPr/>
        </p:nvSpPr>
        <p:spPr>
          <a:xfrm>
            <a:off x="0" y="4058543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8D22B3-AB24-2CA8-E08D-B02ABD8D8515}"/>
              </a:ext>
            </a:extLst>
          </p:cNvPr>
          <p:cNvSpPr/>
          <p:nvPr/>
        </p:nvSpPr>
        <p:spPr>
          <a:xfrm>
            <a:off x="0" y="2566591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F37AF1-15A9-4946-EEF1-372B9A9B725E}"/>
              </a:ext>
            </a:extLst>
          </p:cNvPr>
          <p:cNvSpPr/>
          <p:nvPr/>
        </p:nvSpPr>
        <p:spPr>
          <a:xfrm>
            <a:off x="0" y="5144206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42411E-F750-30E8-F771-027CFB6E7A5E}"/>
              </a:ext>
            </a:extLst>
          </p:cNvPr>
          <p:cNvSpPr/>
          <p:nvPr/>
        </p:nvSpPr>
        <p:spPr>
          <a:xfrm>
            <a:off x="0" y="586934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8B0E41-C18C-7EA6-75DC-76608A0802CE}"/>
              </a:ext>
            </a:extLst>
          </p:cNvPr>
          <p:cNvSpPr/>
          <p:nvPr/>
        </p:nvSpPr>
        <p:spPr>
          <a:xfrm>
            <a:off x="0" y="5511623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55A15F-CADC-7FD6-46EA-BD3DBA20BF75}"/>
              </a:ext>
            </a:extLst>
          </p:cNvPr>
          <p:cNvSpPr/>
          <p:nvPr/>
        </p:nvSpPr>
        <p:spPr>
          <a:xfrm>
            <a:off x="0" y="6229346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E95A5D-C595-7BE4-3E4E-F79D37362D50}"/>
              </a:ext>
            </a:extLst>
          </p:cNvPr>
          <p:cNvSpPr/>
          <p:nvPr/>
        </p:nvSpPr>
        <p:spPr>
          <a:xfrm>
            <a:off x="0" y="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88B3DBB-E432-01C7-BD3F-7B2550F1A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00" y="67469"/>
            <a:ext cx="816000" cy="360000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E26AB95-CB8A-C505-3260-AFF7E7A2A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475806"/>
              </p:ext>
            </p:extLst>
          </p:nvPr>
        </p:nvGraphicFramePr>
        <p:xfrm>
          <a:off x="943277" y="2037252"/>
          <a:ext cx="3812339" cy="687705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009205">
                  <a:extLst>
                    <a:ext uri="{9D8B030D-6E8A-4147-A177-3AD203B41FA5}">
                      <a16:colId xmlns:a16="http://schemas.microsoft.com/office/drawing/2014/main" val="3080591059"/>
                    </a:ext>
                  </a:extLst>
                </a:gridCol>
                <a:gridCol w="1803134">
                  <a:extLst>
                    <a:ext uri="{9D8B030D-6E8A-4147-A177-3AD203B41FA5}">
                      <a16:colId xmlns:a16="http://schemas.microsoft.com/office/drawing/2014/main" val="125160554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Grandview" panose="020B0502040204020203" pitchFamily="34" charset="0"/>
                        </a:rPr>
                        <a:t>Local Authority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Grandview" panose="020B0502040204020203" pitchFamily="34" charset="0"/>
                        </a:rPr>
                        <a:t>Sum of </a:t>
                      </a:r>
                      <a:r>
                        <a:rPr lang="en-US" sz="1200" b="1" u="none" strike="noStrike" dirty="0" err="1">
                          <a:effectLst/>
                          <a:latin typeface="Grandview" panose="020B0502040204020203" pitchFamily="34" charset="0"/>
                        </a:rPr>
                        <a:t>Tonnes</a:t>
                      </a:r>
                      <a:r>
                        <a:rPr lang="en-US" sz="1200" b="1" u="none" strike="noStrike" dirty="0">
                          <a:effectLst/>
                          <a:latin typeface="Grandview" panose="020B0502040204020203" pitchFamily="34" charset="0"/>
                        </a:rPr>
                        <a:t> collected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303315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Buckinghamshire Council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99712.36</a:t>
                      </a:r>
                      <a:endParaRPr lang="en-TR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132241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Grandview" panose="020B0502040204020203" pitchFamily="34" charset="0"/>
                        </a:rPr>
                        <a:t>Cheshire East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000" u="none" strike="noStrike">
                          <a:effectLst/>
                          <a:latin typeface="Grandview" panose="020B0502040204020203" pitchFamily="34" charset="0"/>
                        </a:rPr>
                        <a:t>97325.77</a:t>
                      </a:r>
                      <a:endParaRPr lang="en-TR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609852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randview" panose="020B0502040204020203" pitchFamily="34" charset="0"/>
                        </a:rPr>
                        <a:t>Somerset Waste Partnership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000" u="none" strike="noStrike" dirty="0">
                          <a:effectLst/>
                          <a:latin typeface="Grandview" panose="020B0502040204020203" pitchFamily="34" charset="0"/>
                        </a:rPr>
                        <a:t>89905.02</a:t>
                      </a:r>
                      <a:endParaRPr lang="en-TR" sz="1000" b="0" i="0" u="none" strike="noStrike" dirty="0">
                        <a:solidFill>
                          <a:srgbClr val="FFFFFF"/>
                        </a:solidFill>
                        <a:effectLst/>
                        <a:latin typeface="Grandview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9128801"/>
                  </a:ext>
                </a:extLst>
              </a:tr>
            </a:tbl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D00BF924-8C65-4041-0902-0F607F482B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919934"/>
              </p:ext>
            </p:extLst>
          </p:nvPr>
        </p:nvGraphicFramePr>
        <p:xfrm>
          <a:off x="638726" y="3316437"/>
          <a:ext cx="46581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6" name="Graphic 25">
            <a:extLst>
              <a:ext uri="{FF2B5EF4-FFF2-40B4-BE49-F238E27FC236}">
                <a16:creationId xmlns:a16="http://schemas.microsoft.com/office/drawing/2014/main" id="{C2F4972F-2D63-87FD-2B8C-C902685841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72063" y="1836069"/>
            <a:ext cx="6681211" cy="40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96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731</Words>
  <Application>Microsoft Macintosh PowerPoint</Application>
  <PresentationFormat>Widescreen</PresentationFormat>
  <Paragraphs>266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Grandview</vt:lpstr>
      <vt:lpstr>Office Theme</vt:lpstr>
      <vt:lpstr>Okan Cetinkaya</vt:lpstr>
      <vt:lpstr>PowerPoint Presentation</vt:lpstr>
      <vt:lpstr>About Data</vt:lpstr>
      <vt:lpstr>About Data</vt:lpstr>
      <vt:lpstr>Modifications</vt:lpstr>
      <vt:lpstr>Analysis Methods</vt:lpstr>
      <vt:lpstr>Task I: Tonnes of waste by material group</vt:lpstr>
      <vt:lpstr>Task II: Which three local authorities collected the most waste</vt:lpstr>
      <vt:lpstr>Task II: Which three local authorities collected the most waste</vt:lpstr>
      <vt:lpstr>Task III: Which local authorities collect aluminium cans</vt:lpstr>
      <vt:lpstr>Further insights and exploratory data analysis</vt:lpstr>
      <vt:lpstr>Further insights and exploratory data analysis</vt:lpstr>
      <vt:lpstr>Further insights and exploratory data analysis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OKAN ÇETİNKAYA</dc:creator>
  <cp:lastModifiedBy>OKAN ÇETİNKAYA</cp:lastModifiedBy>
  <cp:revision>63</cp:revision>
  <dcterms:created xsi:type="dcterms:W3CDTF">2023-06-01T20:50:43Z</dcterms:created>
  <dcterms:modified xsi:type="dcterms:W3CDTF">2023-06-02T02:28:13Z</dcterms:modified>
</cp:coreProperties>
</file>