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442877a93_1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442877a93_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트랜스 미디어의 세계의 첫번째 특징은 강력하다는 점입니다. 트랜스 미디어는 사람들에게 강력한 영향력을 끼칩니다. 때문에 트랜스 미디어는 가장 헌신적인 팬을 보유할 수 있습니다.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강력한 트랜스 미디어의 예시로 셜록 홈즈를 가져왔습니다. 코난 도일은 셜록 홈즈 시리즈 중, ‘마지막 사건’에서 주인공 홈즈가 죽는 장면을 씁니다.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그러자 홈즈를 사랑한 팬은 마치 현실에 있는 사람을 죽인 것 처럼  도일을 비난하기 시작했습니다. 그 중에는 셜록 홈즈에게 소송을 준비했던 사람도 있으며, 왕세자 에드워드 7세도 “찬성하지 않는다”라는 뜻을 비치기도 했습니다. 심지어 코난 도일의 어머니가 “홈즈는 왜 죽였니?”라는 말을 하기도 했습니다. 팬들의 빗발치는 비난에 결국 코난 도일은 홈즈를 부활시키는 결정을 내렸습니다.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코난 도일이 만들어 낸 세계가 너무나 강력한 힘을 가졌기에 일어난 해프닝이었습니다.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442877a93_17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442877a93_1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또한 트랜스 미디어의 세계는 장수합니다. 슈퍼맨은 70년, 스타트랙은 40년, 제임스 본드는 55년동안 지속되고 있습니다. 이러한 세계관은 세계관이 지속되는 동안 많은 수익을 보장합니다. 심지어 어린 아이가 좋아하는 세계는 자라서 부모가 된 아이가 자신의 아이에게 대물림하는 식으로, 대를 이어서 지속될 수도 있습니다.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442877a93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442877a93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끝에 새로운 매체가 세계로 새로운 관문을 제공하면, 세계 자체가 새로운 관문에 맞춰 변화한다.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442877a93_1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442877a93_1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성공한 트랜스미디어 세계는 이러한 공통점을 지닙니다.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직관적이다. - 직관적이라는 것은 곧 자세한 설명이 불필요하다는 의미일 것입니다. 때문에 트랜스미디어 세계를 만들고자 하는 기획자라면 사람들이 그 세계에 대해 공유하고 있는 상식을 활용하는 것도 좋을 것 같습니다. 예를 들어 수업에서 저희가 톨킨이 만든 세계관 설정이 이후 판타지풍 트랜스미디어 세계에 자연스럽게 유지되는 것처럼요.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442877a9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442877a9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본 챕터에서는 ‘세계의 렌즈’를 제시합니다. 게임 세계는 게임 혹은 다른 미디어, 또 우리가 사는 세계와 떨어져 독립적으로 존재합니다. 게임은 그저 게임 세계로 갈 수 있는 입구일 뿐인 것이죠. 어떤 면에서 보면 게임 세계가 게임보다 크다는 생각이 듭니다. 그렇다면 게임 세계가 힘을 가지고 완결성을 지니려면 어떻게 해야 할까요?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이를 위해 교재는 세계의 렌즈를 활용하는 팁을 질문의 형태로 제시합니다.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실제 세계보다 얼마나 좋은가? - 이는 현실보다 게임 세계가 더 즐겁고 환상적이어야 유저가 플레이 할 의향 즉, 게임 세계로 진입하고 싶은 욕망이 생긴다는 것을 의미하겠죠? 성공한 트랜스미디어 세계의 공통점 중 하나인 “소원을 충족시키는 것이다”를 상기할 수 있는 대목입니다.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이 세계로 통하는 관문이 여러 개 있을 수 있는가? 그 관문들은 각각 어떻게 다른가? 그들 각각을 어떻게 지원할 수 있을까? - 다시 포켓몬의 사례와 쌍안경 효과를 떠올릴 수 있는 대목인 것 같습니다. 앞서, 성공한 트랜스미디어 세계는 하나의 미디어에서 근원하는 경향이 있다고 했습니다. 하지만 근원한 이후에는 여러 매체로 뻗어나가고 뻗어나간 줄기들이 서로를 지원하는 방향으로 얽혀야 더 성공할 수 있을 것 같다는 생각이 들었습니다.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이 세계는 하나의 이야기에 집중하는가, 아니면 여기서 더 많은 이야기가 생겨날 수 있는가? - 이는 “다양한 이야기가 전해지는 것을 촉진한다.”라는 트랜스미디어 세계 성공 법칙을 떠올리게 합니다. 하나의 줄거리에 기반하기보다 그 세계를 향유하는 이들이 상상할 여분의 공간을 남겨두는 것이 더 나을 수 있다는 점을 고려하면 이야기가 더 생겨날 수 있는 공간을 미리 마련해두는 것도 좋겠죠?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442877a93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442877a93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442877a93_8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442877a93_8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442877a9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442877a9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442877a93_1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442877a93_1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442877a93_1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442877a93_1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442877a93_15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442877a93_15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442877a93_1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442877a93_1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442877a9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442877a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헨리 젠킨스는 트랜스미디어 세계, Transmedia worlds라는 신조어를 만들었습니다. </a:t>
            </a:r>
            <a:r>
              <a:rPr lang="ko"/>
              <a:t>저희는 world 뒤에 s가 붙는 것에 주목했습니다. 우리는 영어를 사용할 때 world를 좀처럼 복수형으로 표현하지 않습니다. 왜냐하면 저희가 사는 세계는 하나니까요. 그래서 the world라는 표현을 보통 사용하곤 합니다. 따라서 s는 다른 세계들을 의미하고 곧 세계관을 뜻한다고 이해했습니다. </a:t>
            </a:r>
            <a:r>
              <a:rPr lang="ko"/>
              <a:t>트랜스미디어 세계는 곧 저희가 흔히 말하는 세계관이라고 이해하면 편할 것 같습니다.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트랜스미디어 세계는 이를 표현한 미디어와 떨어진 것처럼 존재합니다. 마치 스타워즈 피규어 자체가 스타워즈 세계관이 아닌 것처럼요. 여기서 트랜스미디어 세계를 상품화할 수 있는 유용성이 발생합니다. 말씀드린 것처럼 세계관 자체는 팔 수 있는 상품이 되지 못합니다. 따라서 저희가 구매하는 다양한 미디어는 트랜스미디어 세계로 향할 수 있는 관문을 의미합니다.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442877a93_1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442877a93_1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442877a93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442877a93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 조는 트랜스미디어 세계라는 개념을 접하며 비슷한 뉘앙스의 두 단어를 떠올렸습니다. 게임 업계에서도 흔히 쓰는 IP, 프랜차이즈가 그 두 용어인데요. IP는 Intellectual property, 즉 지적재산권을 의미합니다. 한편 프랜차이즈는 마치 백종원의 식당 브랜드들과 같은 개념이라고 이해할 수 있을 것 같습니다. 경영, 경제 관련 분야에서 자주 쓰이는 이 용어들이 게임 업계에서 쓰이는 현상 또한 어렵지 않게 접할 수 있습니다. 이 세 용어들을 정리하며 성공한 IP, 프랜차이즈의 기반에는 훌륭한 트랜스미디어 세계가 있는 경우가 많다는 것을 발견했습니다.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442877a93_7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442877a93_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포켓몬스터 게임이 성공하며 애니메이션, 만화책의 출시가 계획됩니다. 출시된 애니메이션과 게임은 서로 시너지를 일으켰는데요. 이는 쌍안경 효과로 설명할 수 있을 것 같습니다. 사진으로 제시된 오페라 글라스는 전체를 보기 위한 도구가 아닙니다. 오히려 무대 일부, 일부 배우를 크게 봄으로써 전체의 모습을 시각적으로 생생하게 상상할 수 있도록 도와주는 도구인데요. 이처럼 부분을 통해 전체를 상상하는 효과를 쌍안경 효과라 합니다. 기존 게임 유저들은 그동안 게임의 단순한 그래픽으로만 상상할 수 있었던 포켓몬 세계를 더 크게, 더 생생하게 볼 수 있기에 포켓몬스터 애니메이션에 더 열광했습니다. 애니메이션으로 포켓몬스터 시리즈에 입문한 시청자 역시 ‘내가 포켓몬 트레이너가 될 수 있다’라는 ‘부분’에 더 열광할 수 있었겠지요. 포켓몬스터 애니메이션의 각본 제작에 참여한 슈도 타케시가 ‘인간과 자연의 공존’이라는 메시지를 전하려 했던 것과 달리 애니메이션이 포켓몬 배틀 중심으로 전개가 된 것은 제작진이 이러한 관문 사이의 시너지를 포착했기 때문이 아닐까 생각합니다.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442877a9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442877a9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16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jamboard.google.com/d/1hFb_QD8U5Iu6uuBrLD_kGrvdJQecwrAFdF_9hy3DXIE/edit?usp=sharing" TargetMode="External"/><Relationship Id="rId4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1.jpg"/><Relationship Id="rId9" Type="http://schemas.openxmlformats.org/officeDocument/2006/relationships/image" Target="../media/image13.jpg"/><Relationship Id="rId5" Type="http://schemas.openxmlformats.org/officeDocument/2006/relationships/image" Target="../media/image6.png"/><Relationship Id="rId6" Type="http://schemas.openxmlformats.org/officeDocument/2006/relationships/image" Target="../media/image4.jpg"/><Relationship Id="rId7" Type="http://schemas.openxmlformats.org/officeDocument/2006/relationships/image" Target="../media/image2.jpg"/><Relationship Id="rId8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5.jpg"/><Relationship Id="rId9" Type="http://schemas.openxmlformats.org/officeDocument/2006/relationships/image" Target="../media/image14.png"/><Relationship Id="rId5" Type="http://schemas.openxmlformats.org/officeDocument/2006/relationships/image" Target="../media/image9.jp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Relationship Id="rId6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highlight>
                  <a:schemeClr val="lt1"/>
                </a:highlight>
              </a:rPr>
              <a:t>이야기와 게임은 세계 안에 자리한다</a:t>
            </a:r>
            <a:endParaRPr b="1" sz="4000"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200">
                <a:highlight>
                  <a:schemeClr val="lt1"/>
                </a:highlight>
              </a:rPr>
              <a:t>Chapter 17</a:t>
            </a:r>
            <a:endParaRPr sz="2200">
              <a:highlight>
                <a:schemeClr val="lt1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effectLst>
            <a:reflection blurRad="0" dir="5400000" dist="38100" endA="0" endPos="6900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4000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作心三日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8697" y="-3"/>
            <a:ext cx="845300" cy="3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트랜스미디어 세계는 강력하다	</a:t>
            </a:r>
            <a:endParaRPr b="1"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트랜스 미디어의 세계는 사람들에게 강력한 영향력 가짐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매력적인 세계관은 사람을 강력하게 끌어당긴다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가장 헌신적인 팬을 보유할 수 있다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셜록 홈즈 시리즈 “마지막 사건”에서 홈즈 죽임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홈즈 죽였더니 코난 도일 엄마가 “홈즈 왜 죽임?”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→ 후속작에서 홈즈 부활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       현실의 사람을 행동하게 할 정도로 강력한 영향력 지님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8697" y="-3"/>
            <a:ext cx="845300" cy="36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0974" y="1056050"/>
            <a:ext cx="2502675" cy="3300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040000" dist="476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트랜스미디어 세계는 장수한다</a:t>
            </a:r>
            <a:endParaRPr b="1"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190825" y="1097200"/>
            <a:ext cx="8570400" cy="3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트랜스 미디어의 세계는 오랫동안 지속된다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슈퍼맨은 70년 전, 스타트랙은 40년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제임스 본드는 55년동안 지속됐다.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오랫동안 지속되는 세계 = 많은 수입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어린아이가 좋아하는 세계는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 대물림 통해 더 오래 지속될 수 있다.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8697" y="-3"/>
            <a:ext cx="845300" cy="36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 rotWithShape="1">
          <a:blip r:embed="rId4">
            <a:alphaModFix/>
          </a:blip>
          <a:srcRect b="2731" l="2708" r="3262" t="5288"/>
          <a:stretch/>
        </p:blipFill>
        <p:spPr>
          <a:xfrm>
            <a:off x="5236450" y="617200"/>
            <a:ext cx="3590451" cy="197564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47625">
              <a:srgbClr val="000000">
                <a:alpha val="50000"/>
              </a:srgbClr>
            </a:outerShdw>
          </a:effectLst>
        </p:spPr>
      </p:pic>
      <p:pic>
        <p:nvPicPr>
          <p:cNvPr id="147" name="Google Shape;14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6461" y="2783475"/>
            <a:ext cx="3590450" cy="2019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476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트랜스미디어 세계는 진화한다</a:t>
            </a:r>
            <a:endParaRPr b="1"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159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100년이나 지나고도 유명한 트랜스미디어인 셜록 홈즈의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이미지는 시간에 따라 변화했다.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셜록 홈즈 원문과 삽화에는 오늘날 셜록 홈즈의 트레이드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마크인 사냥 모자와 담배 파이프가 등장하지 않는다.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하지만 후에 셜록 홈즈 이야기에 기반한 연극 시리즈가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큰 흥행을 하며 그 연극 주인공의 모습이 새로운 셜록 홈즈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의 상징이 돼버렸다.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1899" y="1017724"/>
            <a:ext cx="2241400" cy="348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400000" dist="47625">
              <a:srgbClr val="000000">
                <a:alpha val="50000"/>
              </a:srgbClr>
            </a:outerShdw>
          </a:effectLst>
        </p:spPr>
      </p:pic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8697" y="-3"/>
            <a:ext cx="845300" cy="3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475950" y="1867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/>
              <a:t>4</a:t>
            </a:r>
            <a:r>
              <a:rPr b="1" lang="ko" sz="2500"/>
              <a:t>. </a:t>
            </a:r>
            <a:r>
              <a:rPr b="1" lang="ko" sz="2500"/>
              <a:t>성공한 트랜스미디어 세계의 공통점</a:t>
            </a:r>
            <a:r>
              <a:rPr b="1" lang="ko" sz="2500"/>
              <a:t>	</a:t>
            </a:r>
            <a:endParaRPr b="1" sz="2500"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770950" y="2369350"/>
            <a:ext cx="4723500" cy="21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하나의 매체에서 근원하는 경향이 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직관적이다.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핵심에 창조적인 개인이 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다양한 이야기가 전해지는 것을 촉진한다.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어떤 관문을 통해도 이해할 수 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소원을 충족시키는 것이다.</a:t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8697" y="-3"/>
            <a:ext cx="845300" cy="36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 rotWithShape="1">
          <a:blip r:embed="rId4">
            <a:alphaModFix/>
          </a:blip>
          <a:srcRect b="35892" l="30256" r="30747" t="35881"/>
          <a:stretch/>
        </p:blipFill>
        <p:spPr>
          <a:xfrm>
            <a:off x="587225" y="1329350"/>
            <a:ext cx="742875" cy="5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*세계의 렌즈* </a:t>
            </a:r>
            <a:endParaRPr b="1"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세계는 독립적으로 존재함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게임은 게임 세계로 갈 수 있는 입구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게임 세계가 힘을 가지고 완결성을 가지려면?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세계의 렌즈 활용 tip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실제 세계보다 얼마나 좋은가?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이 세계로 통하는 관문이 여러 개 있을 수 있는가? 그 관문들은 각각 어떻게 다른가? 그들 각각을 어떻게 지원할 수 있을까?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이 세계는 하나의 이야기에 집중하는가, 아니면 여기서 더 많은 이야기가 생겨날 수 있는가?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8697" y="-3"/>
            <a:ext cx="845300" cy="3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/>
          <p:nvPr/>
        </p:nvSpPr>
        <p:spPr>
          <a:xfrm>
            <a:off x="7411975" y="1120600"/>
            <a:ext cx="1802400" cy="180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규칙 2.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유저가 이야기를 만들고 싶어하기 때문에 세계로 돌아온다</a:t>
            </a:r>
            <a:r>
              <a:rPr lang="ko" sz="1000"/>
              <a:t>.</a:t>
            </a:r>
            <a:endParaRPr sz="1000"/>
          </a:p>
        </p:txBody>
      </p:sp>
      <p:sp>
        <p:nvSpPr>
          <p:cNvPr id="176" name="Google Shape;176;p2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Comic Sans MS"/>
                <a:ea typeface="Comic Sans MS"/>
                <a:cs typeface="Comic Sans MS"/>
                <a:sym typeface="Comic Sans MS"/>
              </a:rPr>
              <a:t>제시 셀 교수가 의도하는 게임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0" y="572700"/>
            <a:ext cx="24924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스토리 텔링 - 게임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/>
              <a:t>세계 안에 자리한다.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/>
              <a:t>세계를 만들어야한다. 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/>
              <a:t>해석 부분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/>
              <a:t>게임을 회상시킨다.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/>
              <a:t>세계관을 회상시키는 강력한 동기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8" name="Google Shape;178;p27"/>
          <p:cNvSpPr/>
          <p:nvPr/>
        </p:nvSpPr>
        <p:spPr>
          <a:xfrm>
            <a:off x="3282550" y="1120600"/>
            <a:ext cx="1802400" cy="180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유저는 초월적 경험을 원하고 세계를 통해 이야기를 탄생시킨다.</a:t>
            </a:r>
            <a:endParaRPr sz="1000"/>
          </a:p>
        </p:txBody>
      </p:sp>
      <p:sp>
        <p:nvSpPr>
          <p:cNvPr id="179" name="Google Shape;179;p27"/>
          <p:cNvSpPr/>
          <p:nvPr/>
        </p:nvSpPr>
        <p:spPr>
          <a:xfrm>
            <a:off x="5691200" y="1120600"/>
            <a:ext cx="1802400" cy="180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규칙 1.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세계가 이야기를 파생시킨다.</a:t>
            </a:r>
            <a:r>
              <a:rPr lang="ko" sz="1000"/>
              <a:t>.</a:t>
            </a:r>
            <a:endParaRPr sz="1000"/>
          </a:p>
        </p:txBody>
      </p:sp>
      <p:sp>
        <p:nvSpPr>
          <p:cNvPr id="180" name="Google Shape;180;p27"/>
          <p:cNvSpPr/>
          <p:nvPr/>
        </p:nvSpPr>
        <p:spPr>
          <a:xfrm>
            <a:off x="3359100" y="3341100"/>
            <a:ext cx="1802400" cy="180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순환구조</a:t>
            </a:r>
            <a:r>
              <a:rPr lang="ko" sz="1000"/>
              <a:t> 1.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세계가 이야기를 파생시킨다..</a:t>
            </a:r>
            <a:endParaRPr sz="1000"/>
          </a:p>
        </p:txBody>
      </p:sp>
      <p:sp>
        <p:nvSpPr>
          <p:cNvPr id="181" name="Google Shape;181;p27"/>
          <p:cNvSpPr/>
          <p:nvPr/>
        </p:nvSpPr>
        <p:spPr>
          <a:xfrm>
            <a:off x="3111175" y="326175"/>
            <a:ext cx="3805500" cy="6441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[</a:t>
            </a:r>
            <a:r>
              <a:rPr lang="ko" sz="1000"/>
              <a:t>궁극적인 목표] 세계를 이해하고 게임과  이야기의 위치를 파악한다. </a:t>
            </a:r>
            <a:endParaRPr sz="1000"/>
          </a:p>
        </p:txBody>
      </p:sp>
      <p:sp>
        <p:nvSpPr>
          <p:cNvPr id="182" name="Google Shape;182;p27"/>
          <p:cNvSpPr/>
          <p:nvPr/>
        </p:nvSpPr>
        <p:spPr>
          <a:xfrm>
            <a:off x="5691200" y="3341100"/>
            <a:ext cx="1802400" cy="180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순환구조 2.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파생된 이야기의 안으로 들어가는 결과물을 트랜스미디어 세계로 재정의한다. </a:t>
            </a:r>
            <a:endParaRPr sz="1000"/>
          </a:p>
        </p:txBody>
      </p:sp>
      <p:sp>
        <p:nvSpPr>
          <p:cNvPr id="183" name="Google Shape;183;p27"/>
          <p:cNvSpPr txBox="1"/>
          <p:nvPr/>
        </p:nvSpPr>
        <p:spPr>
          <a:xfrm>
            <a:off x="7744525" y="646550"/>
            <a:ext cx="113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발동동기</a:t>
            </a:r>
            <a:endParaRPr sz="1000"/>
          </a:p>
        </p:txBody>
      </p:sp>
      <p:sp>
        <p:nvSpPr>
          <p:cNvPr id="184" name="Google Shape;184;p27"/>
          <p:cNvSpPr txBox="1"/>
          <p:nvPr/>
        </p:nvSpPr>
        <p:spPr>
          <a:xfrm>
            <a:off x="9116125" y="1237775"/>
            <a:ext cx="644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유저가 기존의 세계를 파괴한다.</a:t>
            </a:r>
            <a:endParaRPr sz="1000"/>
          </a:p>
        </p:txBody>
      </p:sp>
      <p:sp>
        <p:nvSpPr>
          <p:cNvPr id="185" name="Google Shape;185;p27"/>
          <p:cNvSpPr txBox="1"/>
          <p:nvPr/>
        </p:nvSpPr>
        <p:spPr>
          <a:xfrm>
            <a:off x="7995425" y="3638075"/>
            <a:ext cx="175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세계관의 내제된 이야기와 외</a:t>
            </a:r>
            <a:endParaRPr sz="1000"/>
          </a:p>
        </p:txBody>
      </p:sp>
      <p:sp>
        <p:nvSpPr>
          <p:cNvPr id="186" name="Google Shape;186;p27"/>
          <p:cNvSpPr txBox="1"/>
          <p:nvPr/>
        </p:nvSpPr>
        <p:spPr>
          <a:xfrm>
            <a:off x="2129125" y="4891300"/>
            <a:ext cx="91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상위 호완관계 T/W </a:t>
            </a:r>
            <a:endParaRPr sz="1000"/>
          </a:p>
        </p:txBody>
      </p:sp>
      <p:sp>
        <p:nvSpPr>
          <p:cNvPr id="187" name="Google Shape;187;p27"/>
          <p:cNvSpPr/>
          <p:nvPr/>
        </p:nvSpPr>
        <p:spPr>
          <a:xfrm>
            <a:off x="1135575" y="4083975"/>
            <a:ext cx="2092800" cy="3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감상</a:t>
            </a:r>
            <a:endParaRPr sz="1000"/>
          </a:p>
        </p:txBody>
      </p:sp>
      <p:sp>
        <p:nvSpPr>
          <p:cNvPr id="188" name="Google Shape;188;p27"/>
          <p:cNvSpPr txBox="1"/>
          <p:nvPr/>
        </p:nvSpPr>
        <p:spPr>
          <a:xfrm>
            <a:off x="-208750" y="4717650"/>
            <a:ext cx="139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크라이 시스 : 원작의 훼손위기</a:t>
            </a:r>
            <a:endParaRPr sz="1000"/>
          </a:p>
        </p:txBody>
      </p:sp>
      <p:sp>
        <p:nvSpPr>
          <p:cNvPr id="189" name="Google Shape;189;p27"/>
          <p:cNvSpPr txBox="1"/>
          <p:nvPr/>
        </p:nvSpPr>
        <p:spPr>
          <a:xfrm>
            <a:off x="1185650" y="4675900"/>
            <a:ext cx="910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해결 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원작의 저작권 기간을 연장 </a:t>
            </a:r>
            <a:endParaRPr sz="1000"/>
          </a:p>
        </p:txBody>
      </p:sp>
      <p:sp>
        <p:nvSpPr>
          <p:cNvPr id="190" name="Google Shape;190;p27"/>
          <p:cNvSpPr/>
          <p:nvPr/>
        </p:nvSpPr>
        <p:spPr>
          <a:xfrm>
            <a:off x="1135575" y="3549675"/>
            <a:ext cx="2092800" cy="5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환상세계유랑 욕구</a:t>
            </a:r>
            <a:endParaRPr sz="1000"/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8697" y="-3"/>
            <a:ext cx="845300" cy="3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/>
          <p:nvPr/>
        </p:nvSpPr>
        <p:spPr>
          <a:xfrm>
            <a:off x="5598785" y="1022746"/>
            <a:ext cx="2589000" cy="366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8"/>
          <p:cNvSpPr txBox="1"/>
          <p:nvPr>
            <p:ph type="title"/>
          </p:nvPr>
        </p:nvSpPr>
        <p:spPr>
          <a:xfrm>
            <a:off x="368323" y="467125"/>
            <a:ext cx="48177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강화 -영위 - 진화</a:t>
            </a:r>
            <a:r>
              <a:rPr lang="ko"/>
              <a:t> </a:t>
            </a:r>
            <a:r>
              <a:rPr lang="ko"/>
              <a:t>기본 </a:t>
            </a:r>
            <a:r>
              <a:rPr lang="ko"/>
              <a:t>구조 </a:t>
            </a:r>
            <a:endParaRPr/>
          </a:p>
        </p:txBody>
      </p:sp>
      <p:sp>
        <p:nvSpPr>
          <p:cNvPr id="198" name="Google Shape;198;p28"/>
          <p:cNvSpPr/>
          <p:nvPr/>
        </p:nvSpPr>
        <p:spPr>
          <a:xfrm>
            <a:off x="1315363" y="2191525"/>
            <a:ext cx="1024800" cy="102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창조된 세계</a:t>
            </a:r>
            <a:endParaRPr b="1" sz="800"/>
          </a:p>
        </p:txBody>
      </p:sp>
      <p:sp>
        <p:nvSpPr>
          <p:cNvPr id="199" name="Google Shape;199;p28"/>
          <p:cNvSpPr/>
          <p:nvPr/>
        </p:nvSpPr>
        <p:spPr>
          <a:xfrm>
            <a:off x="2784520" y="2191525"/>
            <a:ext cx="1024800" cy="102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세계관</a:t>
            </a:r>
            <a:endParaRPr b="1" sz="800"/>
          </a:p>
        </p:txBody>
      </p:sp>
      <p:sp>
        <p:nvSpPr>
          <p:cNvPr id="200" name="Google Shape;200;p28"/>
          <p:cNvSpPr/>
          <p:nvPr/>
        </p:nvSpPr>
        <p:spPr>
          <a:xfrm>
            <a:off x="7009176" y="2191525"/>
            <a:ext cx="1024800" cy="102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트랜스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미디어 세계</a:t>
            </a:r>
            <a:endParaRPr b="1" sz="800"/>
          </a:p>
        </p:txBody>
      </p:sp>
      <p:sp>
        <p:nvSpPr>
          <p:cNvPr id="201" name="Google Shape;201;p28"/>
          <p:cNvSpPr/>
          <p:nvPr/>
        </p:nvSpPr>
        <p:spPr>
          <a:xfrm>
            <a:off x="4299404" y="2191525"/>
            <a:ext cx="1024800" cy="102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유저</a:t>
            </a:r>
            <a:endParaRPr b="1" sz="800"/>
          </a:p>
        </p:txBody>
      </p:sp>
      <p:cxnSp>
        <p:nvCxnSpPr>
          <p:cNvPr id="202" name="Google Shape;202;p28"/>
          <p:cNvCxnSpPr>
            <a:stCxn id="198" idx="6"/>
            <a:endCxn id="199" idx="2"/>
          </p:cNvCxnSpPr>
          <p:nvPr/>
        </p:nvCxnSpPr>
        <p:spPr>
          <a:xfrm>
            <a:off x="2340163" y="2703925"/>
            <a:ext cx="44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8"/>
          <p:cNvCxnSpPr>
            <a:stCxn id="199" idx="6"/>
            <a:endCxn id="201" idx="2"/>
          </p:cNvCxnSpPr>
          <p:nvPr/>
        </p:nvCxnSpPr>
        <p:spPr>
          <a:xfrm>
            <a:off x="3809320" y="2703925"/>
            <a:ext cx="4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28"/>
          <p:cNvSpPr/>
          <p:nvPr/>
        </p:nvSpPr>
        <p:spPr>
          <a:xfrm>
            <a:off x="5768502" y="2191525"/>
            <a:ext cx="1024800" cy="102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재정의된</a:t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이야기</a:t>
            </a:r>
            <a:endParaRPr b="1" sz="800"/>
          </a:p>
        </p:txBody>
      </p:sp>
      <p:cxnSp>
        <p:nvCxnSpPr>
          <p:cNvPr id="205" name="Google Shape;205;p28"/>
          <p:cNvCxnSpPr>
            <a:stCxn id="201" idx="6"/>
            <a:endCxn id="204" idx="2"/>
          </p:cNvCxnSpPr>
          <p:nvPr/>
        </p:nvCxnSpPr>
        <p:spPr>
          <a:xfrm>
            <a:off x="5324204" y="2703925"/>
            <a:ext cx="44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8"/>
          <p:cNvCxnSpPr>
            <a:stCxn id="204" idx="6"/>
            <a:endCxn id="200" idx="2"/>
          </p:cNvCxnSpPr>
          <p:nvPr/>
        </p:nvCxnSpPr>
        <p:spPr>
          <a:xfrm>
            <a:off x="6793302" y="2703925"/>
            <a:ext cx="21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8"/>
          <p:cNvCxnSpPr>
            <a:stCxn id="200" idx="0"/>
            <a:endCxn id="201" idx="0"/>
          </p:cNvCxnSpPr>
          <p:nvPr/>
        </p:nvCxnSpPr>
        <p:spPr>
          <a:xfrm rot="5400000">
            <a:off x="6166326" y="836875"/>
            <a:ext cx="600" cy="27099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28"/>
          <p:cNvSpPr/>
          <p:nvPr/>
        </p:nvSpPr>
        <p:spPr>
          <a:xfrm>
            <a:off x="5977455" y="1257710"/>
            <a:ext cx="607200" cy="60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이익창출</a:t>
            </a:r>
            <a:endParaRPr b="1" sz="800"/>
          </a:p>
        </p:txBody>
      </p:sp>
      <p:cxnSp>
        <p:nvCxnSpPr>
          <p:cNvPr id="209" name="Google Shape;209;p28"/>
          <p:cNvCxnSpPr>
            <a:stCxn id="208" idx="4"/>
            <a:endCxn id="204" idx="0"/>
          </p:cNvCxnSpPr>
          <p:nvPr/>
        </p:nvCxnSpPr>
        <p:spPr>
          <a:xfrm flipH="1">
            <a:off x="6280755" y="1864910"/>
            <a:ext cx="300" cy="3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8"/>
          <p:cNvSpPr/>
          <p:nvPr/>
        </p:nvSpPr>
        <p:spPr>
          <a:xfrm>
            <a:off x="7009176" y="3336013"/>
            <a:ext cx="1024800" cy="102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강화된 T/w : 상징 생성</a:t>
            </a:r>
            <a:endParaRPr b="1" sz="800"/>
          </a:p>
        </p:txBody>
      </p:sp>
      <p:cxnSp>
        <p:nvCxnSpPr>
          <p:cNvPr id="211" name="Google Shape;211;p28"/>
          <p:cNvCxnSpPr>
            <a:stCxn id="200" idx="4"/>
            <a:endCxn id="210" idx="0"/>
          </p:cNvCxnSpPr>
          <p:nvPr/>
        </p:nvCxnSpPr>
        <p:spPr>
          <a:xfrm>
            <a:off x="7521576" y="3216325"/>
            <a:ext cx="0" cy="11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8"/>
          <p:cNvSpPr txBox="1"/>
          <p:nvPr/>
        </p:nvSpPr>
        <p:spPr>
          <a:xfrm>
            <a:off x="2804109" y="1871781"/>
            <a:ext cx="98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1차 </a:t>
            </a:r>
            <a:r>
              <a:rPr lang="ko" sz="1100"/>
              <a:t>창작물</a:t>
            </a:r>
            <a:endParaRPr sz="1100"/>
          </a:p>
        </p:txBody>
      </p:sp>
      <p:sp>
        <p:nvSpPr>
          <p:cNvPr id="213" name="Google Shape;213;p28"/>
          <p:cNvSpPr txBox="1"/>
          <p:nvPr/>
        </p:nvSpPr>
        <p:spPr>
          <a:xfrm>
            <a:off x="7028766" y="1672281"/>
            <a:ext cx="98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</a:t>
            </a:r>
            <a:r>
              <a:rPr lang="ko" sz="1100"/>
              <a:t>차 창작물</a:t>
            </a:r>
            <a:endParaRPr sz="1100"/>
          </a:p>
        </p:txBody>
      </p:sp>
      <p:sp>
        <p:nvSpPr>
          <p:cNvPr id="214" name="Google Shape;214;p28"/>
          <p:cNvSpPr txBox="1"/>
          <p:nvPr/>
        </p:nvSpPr>
        <p:spPr>
          <a:xfrm>
            <a:off x="7028766" y="4379416"/>
            <a:ext cx="98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3</a:t>
            </a:r>
            <a:r>
              <a:rPr lang="ko" sz="1100"/>
              <a:t>차 창작물</a:t>
            </a:r>
            <a:endParaRPr sz="1100"/>
          </a:p>
        </p:txBody>
      </p:sp>
      <p:sp>
        <p:nvSpPr>
          <p:cNvPr id="215" name="Google Shape;215;p28"/>
          <p:cNvSpPr txBox="1"/>
          <p:nvPr/>
        </p:nvSpPr>
        <p:spPr>
          <a:xfrm>
            <a:off x="6232199" y="724700"/>
            <a:ext cx="133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발표의 주체</a:t>
            </a:r>
            <a:endParaRPr sz="1100"/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3428" y="0"/>
            <a:ext cx="740573" cy="32026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8"/>
          <p:cNvSpPr/>
          <p:nvPr/>
        </p:nvSpPr>
        <p:spPr>
          <a:xfrm>
            <a:off x="982345" y="3464966"/>
            <a:ext cx="2104500" cy="3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정의 1. 세계관 = 세계+ 이야기</a:t>
            </a:r>
            <a:endParaRPr b="1" sz="800"/>
          </a:p>
        </p:txBody>
      </p:sp>
      <p:sp>
        <p:nvSpPr>
          <p:cNvPr id="218" name="Google Shape;218;p28"/>
          <p:cNvSpPr txBox="1"/>
          <p:nvPr/>
        </p:nvSpPr>
        <p:spPr>
          <a:xfrm>
            <a:off x="956226" y="3844318"/>
            <a:ext cx="213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규칙 1.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유저가 이야기를 만들고 싶어하기 때문에 세계로 돌아온다</a:t>
            </a:r>
            <a:endParaRPr sz="800"/>
          </a:p>
        </p:txBody>
      </p:sp>
      <p:sp>
        <p:nvSpPr>
          <p:cNvPr id="219" name="Google Shape;219;p28"/>
          <p:cNvSpPr txBox="1"/>
          <p:nvPr/>
        </p:nvSpPr>
        <p:spPr>
          <a:xfrm>
            <a:off x="2340552" y="2398209"/>
            <a:ext cx="48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구상</a:t>
            </a:r>
            <a:endParaRPr sz="1100"/>
          </a:p>
        </p:txBody>
      </p:sp>
      <p:sp>
        <p:nvSpPr>
          <p:cNvPr id="220" name="Google Shape;220;p28"/>
          <p:cNvSpPr txBox="1"/>
          <p:nvPr/>
        </p:nvSpPr>
        <p:spPr>
          <a:xfrm>
            <a:off x="3832595" y="2398209"/>
            <a:ext cx="48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접근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5. </a:t>
            </a:r>
            <a:r>
              <a:rPr b="1" lang="ko"/>
              <a:t>토론</a:t>
            </a:r>
            <a:endParaRPr b="1"/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자신이 생각하는 트랜스 미디어의 세계는?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자신의 관문을 소개해보자.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어릴적에 들어가보고 싶었던 세계?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후속작 미디어가 나왔으면 하는 트랜스미디어 세계가 있나요?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8697" y="-3"/>
            <a:ext cx="845300" cy="3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잼보드 링크</a:t>
            </a:r>
            <a:endParaRPr b="1"/>
          </a:p>
        </p:txBody>
      </p:sp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700" u="sng">
                <a:solidFill>
                  <a:schemeClr val="hlink"/>
                </a:solidFill>
                <a:hlinkClick r:id="rId3"/>
              </a:rPr>
              <a:t>https://jamboard.google.com/d/1hFb_QD8U5Iu6uuBrLD_kGrvdJQecwrAFdF_9hy3DXIE/edit?usp=sharing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</p:txBody>
      </p:sp>
      <p:pic>
        <p:nvPicPr>
          <p:cNvPr id="234" name="Google Shape;23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8697" y="-3"/>
            <a:ext cx="845300" cy="3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771175" y="445025"/>
            <a:ext cx="158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목차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652375" y="878400"/>
            <a:ext cx="6170700" cy="42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71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25"/>
              <a:buAutoNum type="arabicPeriod"/>
            </a:pPr>
            <a:r>
              <a:rPr b="1" lang="ko" sz="2025"/>
              <a:t>서론</a:t>
            </a:r>
            <a:endParaRPr b="1" sz="2025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2025"/>
          </a:p>
          <a:p>
            <a:pPr indent="-3571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25"/>
              <a:buAutoNum type="arabicPeriod"/>
            </a:pPr>
            <a:r>
              <a:rPr b="1" lang="ko" sz="2025"/>
              <a:t>트랜스미디어 세계란?</a:t>
            </a:r>
            <a:endParaRPr b="1" sz="202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2025"/>
          </a:p>
          <a:p>
            <a:pPr indent="-3571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25"/>
              <a:buAutoNum type="arabicPeriod"/>
            </a:pPr>
            <a:r>
              <a:rPr b="1" lang="ko" sz="2025"/>
              <a:t>트랜스미디어의 속성</a:t>
            </a:r>
            <a:endParaRPr b="1" sz="202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2025"/>
          </a:p>
          <a:p>
            <a:pPr indent="-3571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25"/>
              <a:buAutoNum type="arabicPeriod"/>
            </a:pPr>
            <a:r>
              <a:rPr b="1" lang="ko" sz="2025"/>
              <a:t>성공한 트랜스미디어 세계의 공통점</a:t>
            </a:r>
            <a:endParaRPr sz="202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2025"/>
          </a:p>
          <a:p>
            <a:pPr indent="-3571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25"/>
              <a:buAutoNum type="arabicPeriod"/>
            </a:pPr>
            <a:r>
              <a:rPr b="1" lang="ko" sz="2025"/>
              <a:t>토론</a:t>
            </a:r>
            <a:endParaRPr b="1" sz="2025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25" y="3155425"/>
            <a:ext cx="1313325" cy="131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8697" y="-3"/>
            <a:ext cx="845300" cy="3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587225" y="1966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/>
              <a:t>1</a:t>
            </a:r>
            <a:r>
              <a:rPr b="1" lang="ko" sz="2500"/>
              <a:t>. 서론</a:t>
            </a:r>
            <a:endParaRPr b="1" sz="25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8697" y="-3"/>
            <a:ext cx="845300" cy="36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35892" l="30256" r="30747" t="35881"/>
          <a:stretch/>
        </p:blipFill>
        <p:spPr>
          <a:xfrm>
            <a:off x="650900" y="1428400"/>
            <a:ext cx="742875" cy="5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4262" y="632101"/>
            <a:ext cx="3875471" cy="21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8626" y="632112"/>
            <a:ext cx="1831549" cy="260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36850" y="2967727"/>
            <a:ext cx="3431104" cy="19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91693" y="266314"/>
            <a:ext cx="4396725" cy="2372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7025" y="2967726"/>
            <a:ext cx="2802871" cy="177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587225" y="1966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/>
              <a:t>2</a:t>
            </a:r>
            <a:r>
              <a:rPr b="1" lang="ko" sz="2500"/>
              <a:t>. 트랜스미디어 세계란?</a:t>
            </a:r>
            <a:endParaRPr b="1" sz="2500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292575" y="2121750"/>
            <a:ext cx="4723500" cy="21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트랜스미디어 세계의 예시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8697" y="-3"/>
            <a:ext cx="845300" cy="36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4">
            <a:alphaModFix/>
          </a:blip>
          <a:srcRect b="35892" l="30256" r="30747" t="35881"/>
          <a:stretch/>
        </p:blipFill>
        <p:spPr>
          <a:xfrm>
            <a:off x="650900" y="1428400"/>
            <a:ext cx="742875" cy="5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트랜스미디어 세계란?</a:t>
            </a:r>
            <a:endParaRPr b="1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헨리 젠킨스(Henry Jenkins): </a:t>
            </a:r>
            <a:r>
              <a:rPr lang="ko"/>
              <a:t>다양한 미디어 → 판타지 세계 “트랜스미디어 세계(transmedia </a:t>
            </a:r>
            <a:r>
              <a:rPr b="1" lang="ko" u="sng"/>
              <a:t>worlds</a:t>
            </a:r>
            <a:r>
              <a:rPr lang="ko"/>
              <a:t>)"라는 신조어 만들어냄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우리는 영어에서 world의 복수형을 좀처럼 사용하지 않음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ex) the world; 누구나 아는 우리의 세계 의미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ko"/>
              <a:t>∴ World‘s’에 주목 가능 → 세계관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ko"/>
              <a:t>트랜스미디어 세계는 관련 미디어와 떨어진 것처럼 존재 → 상품화의 유용성 발생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세계관 자체는 팔 수 있는 상품이 아님 ∴ 트랜스미디어 세계로의 관문인 미디어를 구매하는 것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8697" y="-3"/>
            <a:ext cx="845300" cy="3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트랜스미디어 세계의 예시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스타워즈 액션 피겨를 통해 스타워즈 세계로 진입 “관문”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포켓몬 : 게임 → 만화 → 애니메이션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유희왕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LOL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오징어게임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마블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8697" y="-3"/>
            <a:ext cx="845300" cy="36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4">
            <a:alphaModFix/>
          </a:blip>
          <a:srcRect b="0" l="0" r="0" t="13554"/>
          <a:stretch/>
        </p:blipFill>
        <p:spPr>
          <a:xfrm>
            <a:off x="2570625" y="3409349"/>
            <a:ext cx="1305050" cy="1128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380000" dist="28575">
              <a:srgbClr val="000000">
                <a:alpha val="50000"/>
              </a:srgbClr>
            </a:outerShdw>
          </a:effectLst>
        </p:spPr>
      </p:pic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4397" y="1597972"/>
            <a:ext cx="1424750" cy="1811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60000" dist="47625">
              <a:srgbClr val="000000">
                <a:alpha val="50000"/>
              </a:srgbClr>
            </a:outerShdw>
          </a:effectLst>
        </p:spPr>
      </p:pic>
      <p:pic>
        <p:nvPicPr>
          <p:cNvPr id="101" name="Google Shape;10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52850" y="2312025"/>
            <a:ext cx="1950800" cy="109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05972" y="1920497"/>
            <a:ext cx="2194800" cy="19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86750" y="4036678"/>
            <a:ext cx="1424750" cy="824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74400" y="3663675"/>
            <a:ext cx="238125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트랜스미디어 세계? IP? 프랜차이즈? </a:t>
            </a:r>
            <a:endParaRPr b="1"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 용어가 비슷한 상황에서 쓰이는 것을 목격할 수 있음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IP = 지적재산권(Intellectual property)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프랜차이즈 = 본사가 가맹점에게 자신의 상표, 상호 등을 사용하여 본사와 동일한 이미지로 상품을 재화나 서비스를 제공하도록 하고 그 대가로 일정한 경제적 이익 지급받는 방식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→ 게임 프랜차이즈 ex) 마리오 시리즈, GTA 시리즈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게임 업계에서 비슷한 뉘앙스로 쓰일지 몰라도 IP, 프랜차이즈는 다소 경영/경제적인 용어로 해석됨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성공한 IP, 프랜차이즈의 기반에는 훌륭한 트랜스미디어 세계가 있는 경우 다수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8697" y="-3"/>
            <a:ext cx="845300" cy="3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쌍안경 효과</a:t>
            </a:r>
            <a:endParaRPr b="1"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포켓몬스터 애니메이션의 출시 → ‘쌍안경 효과’ 발생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오페라 글라스 ≠ 전체를 보기 위한 도구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오히려 </a:t>
            </a:r>
            <a:r>
              <a:rPr lang="ko" u="sng"/>
              <a:t>부분을 크게 봄으로써 전체의 모습을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u="sng"/>
              <a:t>생생하게 상상할 수 있는 효과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→ 관문 사이의 시너지 발생</a:t>
            </a:r>
            <a:endParaRPr u="sng"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8697" y="-3"/>
            <a:ext cx="845300" cy="36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1590" y="2987077"/>
            <a:ext cx="1335450" cy="1335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180000" dist="47625">
              <a:srgbClr val="000000">
                <a:alpha val="50000"/>
              </a:srgbClr>
            </a:outerShdw>
          </a:effectLst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5">
            <a:alphaModFix/>
          </a:blip>
          <a:srcRect b="3021" l="13264" r="13534" t="1667"/>
          <a:stretch/>
        </p:blipFill>
        <p:spPr>
          <a:xfrm>
            <a:off x="6098625" y="641250"/>
            <a:ext cx="2525750" cy="161413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580000" dist="47625">
              <a:srgbClr val="000000">
                <a:alpha val="50000"/>
              </a:srgbClr>
            </a:outerShdw>
          </a:effectLst>
        </p:spPr>
      </p:pic>
      <p:sp>
        <p:nvSpPr>
          <p:cNvPr id="121" name="Google Shape;121;p20"/>
          <p:cNvSpPr txBox="1"/>
          <p:nvPr/>
        </p:nvSpPr>
        <p:spPr>
          <a:xfrm>
            <a:off x="3725050" y="2884825"/>
            <a:ext cx="31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6">
            <a:alphaModFix/>
          </a:blip>
          <a:srcRect b="0" l="6642" r="5259" t="3484"/>
          <a:stretch/>
        </p:blipFill>
        <p:spPr>
          <a:xfrm>
            <a:off x="6098625" y="2642862"/>
            <a:ext cx="2525750" cy="155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580000" dist="476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927225" y="203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3. 트랜스미디어 세계의 </a:t>
            </a:r>
            <a:r>
              <a:rPr b="1" lang="ko"/>
              <a:t>속성	</a:t>
            </a:r>
            <a:endParaRPr b="1"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5215825" y="2100525"/>
            <a:ext cx="4042500" cy="21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1.강한 영향력 행사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2.장수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3.진화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8697" y="-3"/>
            <a:ext cx="845300" cy="36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 rotWithShape="1">
          <a:blip r:embed="rId4">
            <a:alphaModFix/>
          </a:blip>
          <a:srcRect b="35892" l="30256" r="30747" t="35881"/>
          <a:stretch/>
        </p:blipFill>
        <p:spPr>
          <a:xfrm>
            <a:off x="927225" y="1500075"/>
            <a:ext cx="742875" cy="5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