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9" r:id="rId5"/>
    <p:sldId id="266" r:id="rId6"/>
    <p:sldId id="265" r:id="rId7"/>
    <p:sldId id="269" r:id="rId8"/>
    <p:sldId id="268" r:id="rId9"/>
    <p:sldId id="270" r:id="rId10"/>
    <p:sldId id="262" r:id="rId11"/>
    <p:sldId id="271" r:id="rId12"/>
    <p:sldId id="272"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F8567-4758-4123-961C-4A5C61BC227E}" type="doc">
      <dgm:prSet loTypeId="urn:microsoft.com/office/officeart/2018/5/layout/CenteredIconLabelDescriptionList" loCatId="icon" qsTypeId="urn:microsoft.com/office/officeart/2005/8/quickstyle/simple1" qsCatId="simple" csTypeId="urn:microsoft.com/office/officeart/2005/8/colors/accent0_3" csCatId="mainScheme" phldr="1"/>
      <dgm:spPr/>
      <dgm:t>
        <a:bodyPr/>
        <a:lstStyle/>
        <a:p>
          <a:endParaRPr lang="en-US"/>
        </a:p>
      </dgm:t>
    </dgm:pt>
    <dgm:pt modelId="{DB2E3E4C-C443-44C4-BC9A-4386EAE1D85D}">
      <dgm:prSet/>
      <dgm:spPr/>
      <dgm:t>
        <a:bodyPr/>
        <a:lstStyle/>
        <a:p>
          <a:pPr>
            <a:lnSpc>
              <a:spcPct val="100000"/>
            </a:lnSpc>
            <a:defRPr b="1"/>
          </a:pPr>
          <a:r>
            <a:rPr lang="en-US" dirty="0"/>
            <a:t>Identify</a:t>
          </a:r>
        </a:p>
      </dgm:t>
    </dgm:pt>
    <dgm:pt modelId="{81E791DE-80F1-483D-962C-E66BFCFAD9E0}" type="parTrans" cxnId="{E9FF92A9-948C-45DD-BA90-FE4E7CE72ECE}">
      <dgm:prSet/>
      <dgm:spPr/>
      <dgm:t>
        <a:bodyPr/>
        <a:lstStyle/>
        <a:p>
          <a:endParaRPr lang="en-US"/>
        </a:p>
      </dgm:t>
    </dgm:pt>
    <dgm:pt modelId="{74CF3207-582D-463D-94E3-BCA213EF5682}" type="sibTrans" cxnId="{E9FF92A9-948C-45DD-BA90-FE4E7CE72ECE}">
      <dgm:prSet/>
      <dgm:spPr/>
      <dgm:t>
        <a:bodyPr/>
        <a:lstStyle/>
        <a:p>
          <a:endParaRPr lang="en-US"/>
        </a:p>
      </dgm:t>
    </dgm:pt>
    <dgm:pt modelId="{465CEB23-3B39-46CC-8F69-4384165C7112}">
      <dgm:prSet/>
      <dgm:spPr/>
      <dgm:t>
        <a:bodyPr/>
        <a:lstStyle/>
        <a:p>
          <a:pPr>
            <a:lnSpc>
              <a:spcPct val="100000"/>
            </a:lnSpc>
          </a:pPr>
          <a:r>
            <a:rPr lang="en-US" dirty="0"/>
            <a:t>Identify Top Predictors of Employee Turnover</a:t>
          </a:r>
        </a:p>
      </dgm:t>
    </dgm:pt>
    <dgm:pt modelId="{666309F9-625F-48AA-9CC1-BCD3F556A6E3}" type="parTrans" cxnId="{21CCED06-825B-4866-BD4F-29BE0FB1E193}">
      <dgm:prSet/>
      <dgm:spPr/>
      <dgm:t>
        <a:bodyPr/>
        <a:lstStyle/>
        <a:p>
          <a:endParaRPr lang="en-US"/>
        </a:p>
      </dgm:t>
    </dgm:pt>
    <dgm:pt modelId="{1B5B06BA-101B-406E-AB70-05EBF670151B}" type="sibTrans" cxnId="{21CCED06-825B-4866-BD4F-29BE0FB1E193}">
      <dgm:prSet/>
      <dgm:spPr/>
      <dgm:t>
        <a:bodyPr/>
        <a:lstStyle/>
        <a:p>
          <a:endParaRPr lang="en-US"/>
        </a:p>
      </dgm:t>
    </dgm:pt>
    <dgm:pt modelId="{62C70270-28FF-4EEE-BFDB-241B7F8D890D}">
      <dgm:prSet/>
      <dgm:spPr/>
      <dgm:t>
        <a:bodyPr/>
        <a:lstStyle/>
        <a:p>
          <a:pPr>
            <a:lnSpc>
              <a:spcPct val="100000"/>
            </a:lnSpc>
            <a:defRPr b="1"/>
          </a:pPr>
          <a:r>
            <a:rPr lang="en-US"/>
            <a:t>Classify</a:t>
          </a:r>
        </a:p>
      </dgm:t>
    </dgm:pt>
    <dgm:pt modelId="{A277FE82-0264-4540-9A54-A9FEFA15837D}" type="parTrans" cxnId="{83ACB3C2-1199-413D-A104-2F365DB2E95D}">
      <dgm:prSet/>
      <dgm:spPr/>
      <dgm:t>
        <a:bodyPr/>
        <a:lstStyle/>
        <a:p>
          <a:endParaRPr lang="en-US"/>
        </a:p>
      </dgm:t>
    </dgm:pt>
    <dgm:pt modelId="{8C007410-BA5C-4FB8-B501-360EA87CBB9E}" type="sibTrans" cxnId="{83ACB3C2-1199-413D-A104-2F365DB2E95D}">
      <dgm:prSet/>
      <dgm:spPr/>
      <dgm:t>
        <a:bodyPr/>
        <a:lstStyle/>
        <a:p>
          <a:endParaRPr lang="en-US"/>
        </a:p>
      </dgm:t>
    </dgm:pt>
    <dgm:pt modelId="{26636F94-62C7-482C-9279-9CEFF8392C10}">
      <dgm:prSet/>
      <dgm:spPr/>
      <dgm:t>
        <a:bodyPr/>
        <a:lstStyle/>
        <a:p>
          <a:pPr>
            <a:lnSpc>
              <a:spcPct val="100000"/>
            </a:lnSpc>
          </a:pPr>
          <a:r>
            <a:rPr lang="en-US" sz="1700" dirty="0"/>
            <a:t>Build Attrition Prediction Model</a:t>
          </a:r>
        </a:p>
      </dgm:t>
    </dgm:pt>
    <dgm:pt modelId="{1C289EDD-F863-4C6F-9CBD-8FBB260EEBCA}" type="parTrans" cxnId="{B5FB7873-DBB0-4D1B-A65B-1015EA6DA974}">
      <dgm:prSet/>
      <dgm:spPr/>
      <dgm:t>
        <a:bodyPr/>
        <a:lstStyle/>
        <a:p>
          <a:endParaRPr lang="en-US"/>
        </a:p>
      </dgm:t>
    </dgm:pt>
    <dgm:pt modelId="{7AE4EA6E-E9EB-4E95-8048-3AC6BA825FCD}" type="sibTrans" cxnId="{B5FB7873-DBB0-4D1B-A65B-1015EA6DA974}">
      <dgm:prSet/>
      <dgm:spPr/>
      <dgm:t>
        <a:bodyPr/>
        <a:lstStyle/>
        <a:p>
          <a:endParaRPr lang="en-US"/>
        </a:p>
      </dgm:t>
    </dgm:pt>
    <dgm:pt modelId="{7E3EF838-245C-4CD3-9C17-0133A531D999}">
      <dgm:prSet custT="1"/>
      <dgm:spPr/>
      <dgm:t>
        <a:bodyPr/>
        <a:lstStyle/>
        <a:p>
          <a:pPr>
            <a:lnSpc>
              <a:spcPct val="100000"/>
            </a:lnSpc>
          </a:pPr>
          <a:r>
            <a:rPr lang="en-US" sz="1400" dirty="0"/>
            <a:t>60% Specificity/ 60% Sensitivity</a:t>
          </a:r>
        </a:p>
      </dgm:t>
    </dgm:pt>
    <dgm:pt modelId="{164E0D3C-F367-4968-BCCA-A305F21103CC}" type="parTrans" cxnId="{4BE80D43-4149-4BFC-962B-0A319CE2CDA9}">
      <dgm:prSet/>
      <dgm:spPr/>
      <dgm:t>
        <a:bodyPr/>
        <a:lstStyle/>
        <a:p>
          <a:endParaRPr lang="en-US"/>
        </a:p>
      </dgm:t>
    </dgm:pt>
    <dgm:pt modelId="{8164F4D5-A044-4FD8-B944-2E326755FA25}" type="sibTrans" cxnId="{4BE80D43-4149-4BFC-962B-0A319CE2CDA9}">
      <dgm:prSet/>
      <dgm:spPr/>
      <dgm:t>
        <a:bodyPr/>
        <a:lstStyle/>
        <a:p>
          <a:endParaRPr lang="en-US"/>
        </a:p>
      </dgm:t>
    </dgm:pt>
    <dgm:pt modelId="{D872863A-113D-4BEC-9F93-B9D1F00AE74E}">
      <dgm:prSet/>
      <dgm:spPr/>
      <dgm:t>
        <a:bodyPr/>
        <a:lstStyle/>
        <a:p>
          <a:pPr>
            <a:lnSpc>
              <a:spcPct val="100000"/>
            </a:lnSpc>
            <a:defRPr b="1"/>
          </a:pPr>
          <a:r>
            <a:rPr lang="en-US"/>
            <a:t>Predict</a:t>
          </a:r>
        </a:p>
      </dgm:t>
    </dgm:pt>
    <dgm:pt modelId="{910CE0D3-4FFC-4295-9914-5C85CC00B2C4}" type="parTrans" cxnId="{6086907F-060D-4A38-B8CE-DD431E6DB046}">
      <dgm:prSet/>
      <dgm:spPr/>
      <dgm:t>
        <a:bodyPr/>
        <a:lstStyle/>
        <a:p>
          <a:endParaRPr lang="en-US"/>
        </a:p>
      </dgm:t>
    </dgm:pt>
    <dgm:pt modelId="{E67F3D1C-27AB-40A8-9F73-0EFCAFA69BAB}" type="sibTrans" cxnId="{6086907F-060D-4A38-B8CE-DD431E6DB046}">
      <dgm:prSet/>
      <dgm:spPr/>
      <dgm:t>
        <a:bodyPr/>
        <a:lstStyle/>
        <a:p>
          <a:endParaRPr lang="en-US"/>
        </a:p>
      </dgm:t>
    </dgm:pt>
    <dgm:pt modelId="{3A5868BA-1EE8-4FE7-89BB-28F95073672A}">
      <dgm:prSet/>
      <dgm:spPr/>
      <dgm:t>
        <a:bodyPr/>
        <a:lstStyle/>
        <a:p>
          <a:pPr>
            <a:lnSpc>
              <a:spcPct val="100000"/>
            </a:lnSpc>
          </a:pPr>
          <a:r>
            <a:rPr lang="en-US" sz="1700" kern="1200" dirty="0"/>
            <a:t>Build Income Prediction Model</a:t>
          </a:r>
        </a:p>
      </dgm:t>
    </dgm:pt>
    <dgm:pt modelId="{54C9A515-1642-475C-8405-DBB3BCC69603}" type="parTrans" cxnId="{EAE1B38E-21C2-4A65-9F9C-3B785A030517}">
      <dgm:prSet/>
      <dgm:spPr/>
      <dgm:t>
        <a:bodyPr/>
        <a:lstStyle/>
        <a:p>
          <a:endParaRPr lang="en-US"/>
        </a:p>
      </dgm:t>
    </dgm:pt>
    <dgm:pt modelId="{F7B61023-1E1A-4F8B-B7B7-9EBAD0DA71D2}" type="sibTrans" cxnId="{EAE1B38E-21C2-4A65-9F9C-3B785A030517}">
      <dgm:prSet/>
      <dgm:spPr/>
      <dgm:t>
        <a:bodyPr/>
        <a:lstStyle/>
        <a:p>
          <a:endParaRPr lang="en-US"/>
        </a:p>
      </dgm:t>
    </dgm:pt>
    <dgm:pt modelId="{2758C152-A112-4010-B1BE-8D5341FF8C09}">
      <dgm:prSet custT="1"/>
      <dgm:spPr/>
      <dgm:t>
        <a:bodyPr/>
        <a:lstStyle/>
        <a:p>
          <a:r>
            <a:rPr lang="en-US" sz="1400" kern="1200">
              <a:latin typeface="Calibri" panose="020F0502020204030204"/>
              <a:ea typeface="+mn-ea"/>
              <a:cs typeface="+mn-cs"/>
            </a:rPr>
            <a:t>RMSE Regression</a:t>
          </a:r>
          <a:endParaRPr lang="en-US" sz="1400" kern="1200" dirty="0">
            <a:latin typeface="Calibri" panose="020F0502020204030204"/>
            <a:ea typeface="+mn-ea"/>
            <a:cs typeface="+mn-cs"/>
          </a:endParaRPr>
        </a:p>
      </dgm:t>
    </dgm:pt>
    <dgm:pt modelId="{71E3986F-F6B9-4108-9930-7AAA6B602818}" type="parTrans" cxnId="{26761285-A174-4CEA-BE00-866645E308DA}">
      <dgm:prSet/>
      <dgm:spPr/>
      <dgm:t>
        <a:bodyPr/>
        <a:lstStyle/>
        <a:p>
          <a:endParaRPr lang="en-US"/>
        </a:p>
      </dgm:t>
    </dgm:pt>
    <dgm:pt modelId="{F6097F78-E42F-4812-B693-230314D22311}" type="sibTrans" cxnId="{26761285-A174-4CEA-BE00-866645E308DA}">
      <dgm:prSet/>
      <dgm:spPr/>
      <dgm:t>
        <a:bodyPr/>
        <a:lstStyle/>
        <a:p>
          <a:endParaRPr lang="en-US"/>
        </a:p>
      </dgm:t>
    </dgm:pt>
    <dgm:pt modelId="{0A9DB26C-9E2D-4FDB-BC87-4DEEC3F07BAA}" type="pres">
      <dgm:prSet presAssocID="{772F8567-4758-4123-961C-4A5C61BC227E}" presName="root" presStyleCnt="0">
        <dgm:presLayoutVars>
          <dgm:dir/>
          <dgm:resizeHandles val="exact"/>
        </dgm:presLayoutVars>
      </dgm:prSet>
      <dgm:spPr/>
    </dgm:pt>
    <dgm:pt modelId="{3C61EA2A-4ACC-49B4-B53E-A6BFA04D3EB1}" type="pres">
      <dgm:prSet presAssocID="{DB2E3E4C-C443-44C4-BC9A-4386EAE1D85D}" presName="compNode" presStyleCnt="0"/>
      <dgm:spPr/>
    </dgm:pt>
    <dgm:pt modelId="{AA91294F-216B-4AFE-A4B0-0CEA7EEF87E7}" type="pres">
      <dgm:prSet presAssocID="{DB2E3E4C-C443-44C4-BC9A-4386EAE1D8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a:ext>
      </dgm:extLst>
    </dgm:pt>
    <dgm:pt modelId="{EFCFE867-D8A7-408F-829C-726B575435C1}" type="pres">
      <dgm:prSet presAssocID="{DB2E3E4C-C443-44C4-BC9A-4386EAE1D85D}" presName="iconSpace" presStyleCnt="0"/>
      <dgm:spPr/>
    </dgm:pt>
    <dgm:pt modelId="{CA9B6EA9-73C1-4AEB-AF47-1F06234EE4F4}" type="pres">
      <dgm:prSet presAssocID="{DB2E3E4C-C443-44C4-BC9A-4386EAE1D85D}" presName="parTx" presStyleLbl="revTx" presStyleIdx="0" presStyleCnt="6">
        <dgm:presLayoutVars>
          <dgm:chMax val="0"/>
          <dgm:chPref val="0"/>
        </dgm:presLayoutVars>
      </dgm:prSet>
      <dgm:spPr/>
    </dgm:pt>
    <dgm:pt modelId="{BF48DADC-DBB0-4344-9FD2-EC02578E1B79}" type="pres">
      <dgm:prSet presAssocID="{DB2E3E4C-C443-44C4-BC9A-4386EAE1D85D}" presName="txSpace" presStyleCnt="0"/>
      <dgm:spPr/>
    </dgm:pt>
    <dgm:pt modelId="{D9A17329-5C9A-4E06-87FF-B8FEE3FF4704}" type="pres">
      <dgm:prSet presAssocID="{DB2E3E4C-C443-44C4-BC9A-4386EAE1D85D}" presName="desTx" presStyleLbl="revTx" presStyleIdx="1" presStyleCnt="6">
        <dgm:presLayoutVars/>
      </dgm:prSet>
      <dgm:spPr/>
    </dgm:pt>
    <dgm:pt modelId="{302B3F3F-4887-40BD-9283-3162D45AC8DC}" type="pres">
      <dgm:prSet presAssocID="{74CF3207-582D-463D-94E3-BCA213EF5682}" presName="sibTrans" presStyleCnt="0"/>
      <dgm:spPr/>
    </dgm:pt>
    <dgm:pt modelId="{F3963B5D-4E88-41B5-953B-385CD7845428}" type="pres">
      <dgm:prSet presAssocID="{62C70270-28FF-4EEE-BFDB-241B7F8D890D}" presName="compNode" presStyleCnt="0"/>
      <dgm:spPr/>
    </dgm:pt>
    <dgm:pt modelId="{2BDD7422-D8EC-4B1F-9551-A0DE331DD04F}" type="pres">
      <dgm:prSet presAssocID="{62C70270-28FF-4EEE-BFDB-241B7F8D89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495A5F7D-EBFF-491E-A707-378D9984E61F}" type="pres">
      <dgm:prSet presAssocID="{62C70270-28FF-4EEE-BFDB-241B7F8D890D}" presName="iconSpace" presStyleCnt="0"/>
      <dgm:spPr/>
    </dgm:pt>
    <dgm:pt modelId="{D2D0E881-5C5E-48D7-BF84-2835E4532B37}" type="pres">
      <dgm:prSet presAssocID="{62C70270-28FF-4EEE-BFDB-241B7F8D890D}" presName="parTx" presStyleLbl="revTx" presStyleIdx="2" presStyleCnt="6">
        <dgm:presLayoutVars>
          <dgm:chMax val="0"/>
          <dgm:chPref val="0"/>
        </dgm:presLayoutVars>
      </dgm:prSet>
      <dgm:spPr/>
    </dgm:pt>
    <dgm:pt modelId="{E07BFBBB-2874-4514-A7AC-EBD2651E7C29}" type="pres">
      <dgm:prSet presAssocID="{62C70270-28FF-4EEE-BFDB-241B7F8D890D}" presName="txSpace" presStyleCnt="0"/>
      <dgm:spPr/>
    </dgm:pt>
    <dgm:pt modelId="{1AE93AE1-567B-4052-AFF1-1C3E4CD9D54A}" type="pres">
      <dgm:prSet presAssocID="{62C70270-28FF-4EEE-BFDB-241B7F8D890D}" presName="desTx" presStyleLbl="revTx" presStyleIdx="3" presStyleCnt="6">
        <dgm:presLayoutVars/>
      </dgm:prSet>
      <dgm:spPr/>
    </dgm:pt>
    <dgm:pt modelId="{F55B0DED-2D1C-4EC6-BE70-026DA60978C4}" type="pres">
      <dgm:prSet presAssocID="{8C007410-BA5C-4FB8-B501-360EA87CBB9E}" presName="sibTrans" presStyleCnt="0"/>
      <dgm:spPr/>
    </dgm:pt>
    <dgm:pt modelId="{CD7961B4-7F76-43AA-9726-862796114EC6}" type="pres">
      <dgm:prSet presAssocID="{D872863A-113D-4BEC-9F93-B9D1F00AE74E}" presName="compNode" presStyleCnt="0"/>
      <dgm:spPr/>
    </dgm:pt>
    <dgm:pt modelId="{7084983E-8490-46F9-9A12-4B5F218F9FD4}" type="pres">
      <dgm:prSet presAssocID="{D872863A-113D-4BEC-9F93-B9D1F00AE7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pward trend"/>
        </a:ext>
      </dgm:extLst>
    </dgm:pt>
    <dgm:pt modelId="{D605E4EC-D62C-400B-A249-2B6A3E761A7C}" type="pres">
      <dgm:prSet presAssocID="{D872863A-113D-4BEC-9F93-B9D1F00AE74E}" presName="iconSpace" presStyleCnt="0"/>
      <dgm:spPr/>
    </dgm:pt>
    <dgm:pt modelId="{7E511EEB-46E4-4049-850D-611444895403}" type="pres">
      <dgm:prSet presAssocID="{D872863A-113D-4BEC-9F93-B9D1F00AE74E}" presName="parTx" presStyleLbl="revTx" presStyleIdx="4" presStyleCnt="6">
        <dgm:presLayoutVars>
          <dgm:chMax val="0"/>
          <dgm:chPref val="0"/>
        </dgm:presLayoutVars>
      </dgm:prSet>
      <dgm:spPr/>
    </dgm:pt>
    <dgm:pt modelId="{DF8787E3-FADE-4F59-8CA0-EAC0AC0A0C05}" type="pres">
      <dgm:prSet presAssocID="{D872863A-113D-4BEC-9F93-B9D1F00AE74E}" presName="txSpace" presStyleCnt="0"/>
      <dgm:spPr/>
    </dgm:pt>
    <dgm:pt modelId="{97AAA9DF-BF80-40B5-8A8E-E8697B591CD7}" type="pres">
      <dgm:prSet presAssocID="{D872863A-113D-4BEC-9F93-B9D1F00AE74E}" presName="desTx" presStyleLbl="revTx" presStyleIdx="5" presStyleCnt="6">
        <dgm:presLayoutVars/>
      </dgm:prSet>
      <dgm:spPr/>
    </dgm:pt>
  </dgm:ptLst>
  <dgm:cxnLst>
    <dgm:cxn modelId="{21CCED06-825B-4866-BD4F-29BE0FB1E193}" srcId="{DB2E3E4C-C443-44C4-BC9A-4386EAE1D85D}" destId="{465CEB23-3B39-46CC-8F69-4384165C7112}" srcOrd="0" destOrd="0" parTransId="{666309F9-625F-48AA-9CC1-BCD3F556A6E3}" sibTransId="{1B5B06BA-101B-406E-AB70-05EBF670151B}"/>
    <dgm:cxn modelId="{93D7C70C-D3D4-48B7-BA5D-C57EB595188C}" type="presOf" srcId="{D872863A-113D-4BEC-9F93-B9D1F00AE74E}" destId="{7E511EEB-46E4-4049-850D-611444895403}" srcOrd="0" destOrd="0" presId="urn:microsoft.com/office/officeart/2018/5/layout/CenteredIconLabelDescriptionList"/>
    <dgm:cxn modelId="{698E3221-3E7E-4A4B-9829-0EEB75BA7A53}" type="presOf" srcId="{465CEB23-3B39-46CC-8F69-4384165C7112}" destId="{D9A17329-5C9A-4E06-87FF-B8FEE3FF4704}" srcOrd="0" destOrd="0" presId="urn:microsoft.com/office/officeart/2018/5/layout/CenteredIconLabelDescriptionList"/>
    <dgm:cxn modelId="{B65C705E-F2B7-495C-8F8B-D5B149E60DE1}" type="presOf" srcId="{772F8567-4758-4123-961C-4A5C61BC227E}" destId="{0A9DB26C-9E2D-4FDB-BC87-4DEEC3F07BAA}" srcOrd="0" destOrd="0" presId="urn:microsoft.com/office/officeart/2018/5/layout/CenteredIconLabelDescriptionList"/>
    <dgm:cxn modelId="{4BE80D43-4149-4BFC-962B-0A319CE2CDA9}" srcId="{62C70270-28FF-4EEE-BFDB-241B7F8D890D}" destId="{7E3EF838-245C-4CD3-9C17-0133A531D999}" srcOrd="1" destOrd="0" parTransId="{164E0D3C-F367-4968-BCCA-A305F21103CC}" sibTransId="{8164F4D5-A044-4FD8-B944-2E326755FA25}"/>
    <dgm:cxn modelId="{6833A26F-89FD-48E7-A9E4-23D5CBD0F2FD}" type="presOf" srcId="{3A5868BA-1EE8-4FE7-89BB-28F95073672A}" destId="{97AAA9DF-BF80-40B5-8A8E-E8697B591CD7}" srcOrd="0" destOrd="0" presId="urn:microsoft.com/office/officeart/2018/5/layout/CenteredIconLabelDescriptionList"/>
    <dgm:cxn modelId="{B5FB7873-DBB0-4D1B-A65B-1015EA6DA974}" srcId="{62C70270-28FF-4EEE-BFDB-241B7F8D890D}" destId="{26636F94-62C7-482C-9279-9CEFF8392C10}" srcOrd="0" destOrd="0" parTransId="{1C289EDD-F863-4C6F-9CBD-8FBB260EEBCA}" sibTransId="{7AE4EA6E-E9EB-4E95-8048-3AC6BA825FCD}"/>
    <dgm:cxn modelId="{D58C3D77-BCB7-4A79-B3A2-310FA556826F}" type="presOf" srcId="{DB2E3E4C-C443-44C4-BC9A-4386EAE1D85D}" destId="{CA9B6EA9-73C1-4AEB-AF47-1F06234EE4F4}" srcOrd="0" destOrd="0" presId="urn:microsoft.com/office/officeart/2018/5/layout/CenteredIconLabelDescriptionList"/>
    <dgm:cxn modelId="{6086907F-060D-4A38-B8CE-DD431E6DB046}" srcId="{772F8567-4758-4123-961C-4A5C61BC227E}" destId="{D872863A-113D-4BEC-9F93-B9D1F00AE74E}" srcOrd="2" destOrd="0" parTransId="{910CE0D3-4FFC-4295-9914-5C85CC00B2C4}" sibTransId="{E67F3D1C-27AB-40A8-9F73-0EFCAFA69BAB}"/>
    <dgm:cxn modelId="{26761285-A174-4CEA-BE00-866645E308DA}" srcId="{3A5868BA-1EE8-4FE7-89BB-28F95073672A}" destId="{2758C152-A112-4010-B1BE-8D5341FF8C09}" srcOrd="0" destOrd="0" parTransId="{71E3986F-F6B9-4108-9930-7AAA6B602818}" sibTransId="{F6097F78-E42F-4812-B693-230314D22311}"/>
    <dgm:cxn modelId="{EAE1B38E-21C2-4A65-9F9C-3B785A030517}" srcId="{D872863A-113D-4BEC-9F93-B9D1F00AE74E}" destId="{3A5868BA-1EE8-4FE7-89BB-28F95073672A}" srcOrd="0" destOrd="0" parTransId="{54C9A515-1642-475C-8405-DBB3BCC69603}" sibTransId="{F7B61023-1E1A-4F8B-B7B7-9EBAD0DA71D2}"/>
    <dgm:cxn modelId="{C3315193-27C1-4CA0-AC9A-AD0299E76744}" type="presOf" srcId="{26636F94-62C7-482C-9279-9CEFF8392C10}" destId="{1AE93AE1-567B-4052-AFF1-1C3E4CD9D54A}" srcOrd="0" destOrd="0" presId="urn:microsoft.com/office/officeart/2018/5/layout/CenteredIconLabelDescriptionList"/>
    <dgm:cxn modelId="{E9FF92A9-948C-45DD-BA90-FE4E7CE72ECE}" srcId="{772F8567-4758-4123-961C-4A5C61BC227E}" destId="{DB2E3E4C-C443-44C4-BC9A-4386EAE1D85D}" srcOrd="0" destOrd="0" parTransId="{81E791DE-80F1-483D-962C-E66BFCFAD9E0}" sibTransId="{74CF3207-582D-463D-94E3-BCA213EF5682}"/>
    <dgm:cxn modelId="{C01782B5-79F4-46DC-81E7-5B2C1AD903F3}" type="presOf" srcId="{7E3EF838-245C-4CD3-9C17-0133A531D999}" destId="{1AE93AE1-567B-4052-AFF1-1C3E4CD9D54A}" srcOrd="0" destOrd="1" presId="urn:microsoft.com/office/officeart/2018/5/layout/CenteredIconLabelDescriptionList"/>
    <dgm:cxn modelId="{83ACB3C2-1199-413D-A104-2F365DB2E95D}" srcId="{772F8567-4758-4123-961C-4A5C61BC227E}" destId="{62C70270-28FF-4EEE-BFDB-241B7F8D890D}" srcOrd="1" destOrd="0" parTransId="{A277FE82-0264-4540-9A54-A9FEFA15837D}" sibTransId="{8C007410-BA5C-4FB8-B501-360EA87CBB9E}"/>
    <dgm:cxn modelId="{2DAE9CF0-F074-494D-AA06-61A4633CAD3A}" type="presOf" srcId="{2758C152-A112-4010-B1BE-8D5341FF8C09}" destId="{97AAA9DF-BF80-40B5-8A8E-E8697B591CD7}" srcOrd="0" destOrd="1" presId="urn:microsoft.com/office/officeart/2018/5/layout/CenteredIconLabelDescriptionList"/>
    <dgm:cxn modelId="{3FA150FF-6300-471C-B063-C918F8C94BF3}" type="presOf" srcId="{62C70270-28FF-4EEE-BFDB-241B7F8D890D}" destId="{D2D0E881-5C5E-48D7-BF84-2835E4532B37}" srcOrd="0" destOrd="0" presId="urn:microsoft.com/office/officeart/2018/5/layout/CenteredIconLabelDescriptionList"/>
    <dgm:cxn modelId="{1DAC32A6-1754-418F-A77B-3DF46996A022}" type="presParOf" srcId="{0A9DB26C-9E2D-4FDB-BC87-4DEEC3F07BAA}" destId="{3C61EA2A-4ACC-49B4-B53E-A6BFA04D3EB1}" srcOrd="0" destOrd="0" presId="urn:microsoft.com/office/officeart/2018/5/layout/CenteredIconLabelDescriptionList"/>
    <dgm:cxn modelId="{6381AD72-C9D7-4014-80DE-BDA7E7087026}" type="presParOf" srcId="{3C61EA2A-4ACC-49B4-B53E-A6BFA04D3EB1}" destId="{AA91294F-216B-4AFE-A4B0-0CEA7EEF87E7}" srcOrd="0" destOrd="0" presId="urn:microsoft.com/office/officeart/2018/5/layout/CenteredIconLabelDescriptionList"/>
    <dgm:cxn modelId="{3BC2BEE4-6E7A-46F7-ADA5-F47D4F7B594C}" type="presParOf" srcId="{3C61EA2A-4ACC-49B4-B53E-A6BFA04D3EB1}" destId="{EFCFE867-D8A7-408F-829C-726B575435C1}" srcOrd="1" destOrd="0" presId="urn:microsoft.com/office/officeart/2018/5/layout/CenteredIconLabelDescriptionList"/>
    <dgm:cxn modelId="{F406F8F3-9893-411D-9F04-510CABF50F16}" type="presParOf" srcId="{3C61EA2A-4ACC-49B4-B53E-A6BFA04D3EB1}" destId="{CA9B6EA9-73C1-4AEB-AF47-1F06234EE4F4}" srcOrd="2" destOrd="0" presId="urn:microsoft.com/office/officeart/2018/5/layout/CenteredIconLabelDescriptionList"/>
    <dgm:cxn modelId="{BA15507F-EBA9-4A73-970A-1887589D59AD}" type="presParOf" srcId="{3C61EA2A-4ACC-49B4-B53E-A6BFA04D3EB1}" destId="{BF48DADC-DBB0-4344-9FD2-EC02578E1B79}" srcOrd="3" destOrd="0" presId="urn:microsoft.com/office/officeart/2018/5/layout/CenteredIconLabelDescriptionList"/>
    <dgm:cxn modelId="{843E9A10-AE86-4C86-8DF6-0CE04EA6901C}" type="presParOf" srcId="{3C61EA2A-4ACC-49B4-B53E-A6BFA04D3EB1}" destId="{D9A17329-5C9A-4E06-87FF-B8FEE3FF4704}" srcOrd="4" destOrd="0" presId="urn:microsoft.com/office/officeart/2018/5/layout/CenteredIconLabelDescriptionList"/>
    <dgm:cxn modelId="{7DB6552B-3561-4E6E-9A81-D3C958E91444}" type="presParOf" srcId="{0A9DB26C-9E2D-4FDB-BC87-4DEEC3F07BAA}" destId="{302B3F3F-4887-40BD-9283-3162D45AC8DC}" srcOrd="1" destOrd="0" presId="urn:microsoft.com/office/officeart/2018/5/layout/CenteredIconLabelDescriptionList"/>
    <dgm:cxn modelId="{33C66A9B-ACCF-4142-AC84-128B073FCB60}" type="presParOf" srcId="{0A9DB26C-9E2D-4FDB-BC87-4DEEC3F07BAA}" destId="{F3963B5D-4E88-41B5-953B-385CD7845428}" srcOrd="2" destOrd="0" presId="urn:microsoft.com/office/officeart/2018/5/layout/CenteredIconLabelDescriptionList"/>
    <dgm:cxn modelId="{E1EC562F-8E00-4784-9154-51E9348F1BBC}" type="presParOf" srcId="{F3963B5D-4E88-41B5-953B-385CD7845428}" destId="{2BDD7422-D8EC-4B1F-9551-A0DE331DD04F}" srcOrd="0" destOrd="0" presId="urn:microsoft.com/office/officeart/2018/5/layout/CenteredIconLabelDescriptionList"/>
    <dgm:cxn modelId="{9F1A575C-664A-4508-ADEE-E12A8AFEEFEE}" type="presParOf" srcId="{F3963B5D-4E88-41B5-953B-385CD7845428}" destId="{495A5F7D-EBFF-491E-A707-378D9984E61F}" srcOrd="1" destOrd="0" presId="urn:microsoft.com/office/officeart/2018/5/layout/CenteredIconLabelDescriptionList"/>
    <dgm:cxn modelId="{77724C6F-F25D-49BC-9AAF-41E3107055DD}" type="presParOf" srcId="{F3963B5D-4E88-41B5-953B-385CD7845428}" destId="{D2D0E881-5C5E-48D7-BF84-2835E4532B37}" srcOrd="2" destOrd="0" presId="urn:microsoft.com/office/officeart/2018/5/layout/CenteredIconLabelDescriptionList"/>
    <dgm:cxn modelId="{6E8C277F-793C-4B97-A92E-C0C299173C5A}" type="presParOf" srcId="{F3963B5D-4E88-41B5-953B-385CD7845428}" destId="{E07BFBBB-2874-4514-A7AC-EBD2651E7C29}" srcOrd="3" destOrd="0" presId="urn:microsoft.com/office/officeart/2018/5/layout/CenteredIconLabelDescriptionList"/>
    <dgm:cxn modelId="{C24627D9-9FA2-414E-A682-4D6F692756AD}" type="presParOf" srcId="{F3963B5D-4E88-41B5-953B-385CD7845428}" destId="{1AE93AE1-567B-4052-AFF1-1C3E4CD9D54A}" srcOrd="4" destOrd="0" presId="urn:microsoft.com/office/officeart/2018/5/layout/CenteredIconLabelDescriptionList"/>
    <dgm:cxn modelId="{46C48C60-6581-4770-AB55-077EFC16AE4B}" type="presParOf" srcId="{0A9DB26C-9E2D-4FDB-BC87-4DEEC3F07BAA}" destId="{F55B0DED-2D1C-4EC6-BE70-026DA60978C4}" srcOrd="3" destOrd="0" presId="urn:microsoft.com/office/officeart/2018/5/layout/CenteredIconLabelDescriptionList"/>
    <dgm:cxn modelId="{ABE75715-917D-4076-A05F-F9CD3AC9F555}" type="presParOf" srcId="{0A9DB26C-9E2D-4FDB-BC87-4DEEC3F07BAA}" destId="{CD7961B4-7F76-43AA-9726-862796114EC6}" srcOrd="4" destOrd="0" presId="urn:microsoft.com/office/officeart/2018/5/layout/CenteredIconLabelDescriptionList"/>
    <dgm:cxn modelId="{17371A64-78E7-40CB-8558-DEA26964B15F}" type="presParOf" srcId="{CD7961B4-7F76-43AA-9726-862796114EC6}" destId="{7084983E-8490-46F9-9A12-4B5F218F9FD4}" srcOrd="0" destOrd="0" presId="urn:microsoft.com/office/officeart/2018/5/layout/CenteredIconLabelDescriptionList"/>
    <dgm:cxn modelId="{35AFE657-51F7-4705-B1E9-9FD9C4BD1954}" type="presParOf" srcId="{CD7961B4-7F76-43AA-9726-862796114EC6}" destId="{D605E4EC-D62C-400B-A249-2B6A3E761A7C}" srcOrd="1" destOrd="0" presId="urn:microsoft.com/office/officeart/2018/5/layout/CenteredIconLabelDescriptionList"/>
    <dgm:cxn modelId="{DE0AC41C-C135-4D2A-ADFF-FB83D5F0397D}" type="presParOf" srcId="{CD7961B4-7F76-43AA-9726-862796114EC6}" destId="{7E511EEB-46E4-4049-850D-611444895403}" srcOrd="2" destOrd="0" presId="urn:microsoft.com/office/officeart/2018/5/layout/CenteredIconLabelDescriptionList"/>
    <dgm:cxn modelId="{01D513FF-5302-41B8-90DE-17535026551B}" type="presParOf" srcId="{CD7961B4-7F76-43AA-9726-862796114EC6}" destId="{DF8787E3-FADE-4F59-8CA0-EAC0AC0A0C05}" srcOrd="3" destOrd="0" presId="urn:microsoft.com/office/officeart/2018/5/layout/CenteredIconLabelDescriptionList"/>
    <dgm:cxn modelId="{1E64A752-45A9-4237-9000-5C844951FB84}" type="presParOf" srcId="{CD7961B4-7F76-43AA-9726-862796114EC6}" destId="{97AAA9DF-BF80-40B5-8A8E-E8697B591CD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1294F-216B-4AFE-A4B0-0CEA7EEF87E7}">
      <dsp:nvSpPr>
        <dsp:cNvPr id="0" name=""/>
        <dsp:cNvSpPr/>
      </dsp:nvSpPr>
      <dsp:spPr>
        <a:xfrm>
          <a:off x="979832" y="791374"/>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B6EA9-73C1-4AEB-AF47-1F06234EE4F4}">
      <dsp:nvSpPr>
        <dsp:cNvPr id="0" name=""/>
        <dsp:cNvSpPr/>
      </dsp:nvSpPr>
      <dsp:spPr>
        <a:xfrm>
          <a:off x="4985" y="193486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dirty="0"/>
            <a:t>Identify</a:t>
          </a:r>
        </a:p>
      </dsp:txBody>
      <dsp:txXfrm>
        <a:off x="4985" y="1934866"/>
        <a:ext cx="2999531" cy="449929"/>
      </dsp:txXfrm>
    </dsp:sp>
    <dsp:sp modelId="{D9A17329-5C9A-4E06-87FF-B8FEE3FF4704}">
      <dsp:nvSpPr>
        <dsp:cNvPr id="0" name=""/>
        <dsp:cNvSpPr/>
      </dsp:nvSpPr>
      <dsp:spPr>
        <a:xfrm>
          <a:off x="4985" y="2428356"/>
          <a:ext cx="2999531" cy="541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Identify Top Predictors of Employee Turnover</a:t>
          </a:r>
        </a:p>
      </dsp:txBody>
      <dsp:txXfrm>
        <a:off x="4985" y="2428356"/>
        <a:ext cx="2999531" cy="541056"/>
      </dsp:txXfrm>
    </dsp:sp>
    <dsp:sp modelId="{2BDD7422-D8EC-4B1F-9551-A0DE331DD04F}">
      <dsp:nvSpPr>
        <dsp:cNvPr id="0" name=""/>
        <dsp:cNvSpPr/>
      </dsp:nvSpPr>
      <dsp:spPr>
        <a:xfrm>
          <a:off x="4504282" y="791374"/>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D0E881-5C5E-48D7-BF84-2835E4532B37}">
      <dsp:nvSpPr>
        <dsp:cNvPr id="0" name=""/>
        <dsp:cNvSpPr/>
      </dsp:nvSpPr>
      <dsp:spPr>
        <a:xfrm>
          <a:off x="3529434" y="193486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Classify</a:t>
          </a:r>
        </a:p>
      </dsp:txBody>
      <dsp:txXfrm>
        <a:off x="3529434" y="1934866"/>
        <a:ext cx="2999531" cy="449929"/>
      </dsp:txXfrm>
    </dsp:sp>
    <dsp:sp modelId="{1AE93AE1-567B-4052-AFF1-1C3E4CD9D54A}">
      <dsp:nvSpPr>
        <dsp:cNvPr id="0" name=""/>
        <dsp:cNvSpPr/>
      </dsp:nvSpPr>
      <dsp:spPr>
        <a:xfrm>
          <a:off x="3529434" y="2428356"/>
          <a:ext cx="2999531" cy="541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Build Attrition Prediction Model</a:t>
          </a:r>
        </a:p>
        <a:p>
          <a:pPr marL="0" lvl="0" indent="0" algn="ctr" defTabSz="622300">
            <a:lnSpc>
              <a:spcPct val="100000"/>
            </a:lnSpc>
            <a:spcBef>
              <a:spcPct val="0"/>
            </a:spcBef>
            <a:spcAft>
              <a:spcPct val="35000"/>
            </a:spcAft>
            <a:buNone/>
          </a:pPr>
          <a:r>
            <a:rPr lang="en-US" sz="1400" kern="1200" dirty="0"/>
            <a:t>60% Specificity/ 60% Sensitivity</a:t>
          </a:r>
        </a:p>
      </dsp:txBody>
      <dsp:txXfrm>
        <a:off x="3529434" y="2428356"/>
        <a:ext cx="2999531" cy="541056"/>
      </dsp:txXfrm>
    </dsp:sp>
    <dsp:sp modelId="{7084983E-8490-46F9-9A12-4B5F218F9FD4}">
      <dsp:nvSpPr>
        <dsp:cNvPr id="0" name=""/>
        <dsp:cNvSpPr/>
      </dsp:nvSpPr>
      <dsp:spPr>
        <a:xfrm>
          <a:off x="8028731" y="791374"/>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11EEB-46E4-4049-850D-611444895403}">
      <dsp:nvSpPr>
        <dsp:cNvPr id="0" name=""/>
        <dsp:cNvSpPr/>
      </dsp:nvSpPr>
      <dsp:spPr>
        <a:xfrm>
          <a:off x="7053883" y="1934866"/>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Predict</a:t>
          </a:r>
        </a:p>
      </dsp:txBody>
      <dsp:txXfrm>
        <a:off x="7053883" y="1934866"/>
        <a:ext cx="2999531" cy="449929"/>
      </dsp:txXfrm>
    </dsp:sp>
    <dsp:sp modelId="{97AAA9DF-BF80-40B5-8A8E-E8697B591CD7}">
      <dsp:nvSpPr>
        <dsp:cNvPr id="0" name=""/>
        <dsp:cNvSpPr/>
      </dsp:nvSpPr>
      <dsp:spPr>
        <a:xfrm>
          <a:off x="7053883" y="2428356"/>
          <a:ext cx="2999531" cy="541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Build Income Prediction Model</a:t>
          </a:r>
        </a:p>
        <a:p>
          <a:pPr marL="114300" lvl="1" indent="-114300" algn="l" defTabSz="622300">
            <a:lnSpc>
              <a:spcPct val="90000"/>
            </a:lnSpc>
            <a:spcBef>
              <a:spcPct val="0"/>
            </a:spcBef>
            <a:spcAft>
              <a:spcPct val="15000"/>
            </a:spcAft>
            <a:buChar char="•"/>
          </a:pPr>
          <a:r>
            <a:rPr lang="en-US" sz="1400" kern="1200">
              <a:latin typeface="Calibri" panose="020F0502020204030204"/>
              <a:ea typeface="+mn-ea"/>
              <a:cs typeface="+mn-cs"/>
            </a:rPr>
            <a:t>RMSE Regression</a:t>
          </a:r>
          <a:endParaRPr lang="en-US" sz="1400" kern="1200" dirty="0">
            <a:latin typeface="Calibri" panose="020F0502020204030204"/>
            <a:ea typeface="+mn-ea"/>
            <a:cs typeface="+mn-cs"/>
          </a:endParaRPr>
        </a:p>
      </dsp:txBody>
      <dsp:txXfrm>
        <a:off x="7053883" y="2428356"/>
        <a:ext cx="2999531" cy="54105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2020-08-13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2020-08-13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2020-08-13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2020-08-13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2020-08-13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2020-08-13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2020-08-13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2020-08-13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2020-08-13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2020-08-13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2020-08-13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2020-08-13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el.wordpress.com/2008/07/11/when-skies-are-grey-raindrops-on-rose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JcB3K_NhV4w" TargetMode="External"/><Relationship Id="rId2" Type="http://schemas.openxmlformats.org/officeDocument/2006/relationships/hyperlink" Target="https://github.com/okanteh24/CaseStudy2DDS.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312" b="10688"/>
          <a:stretch/>
        </p:blipFill>
        <p:spPr>
          <a:xfrm>
            <a:off x="-3047" y="10"/>
            <a:ext cx="12191999" cy="6857990"/>
          </a:xfrm>
          <a:prstGeom prst="rect">
            <a:avLst/>
          </a:prstGeom>
        </p:spPr>
      </p:pic>
      <p:sp>
        <p:nvSpPr>
          <p:cNvPr id="35" name="Rectangle 34">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315639" y="324805"/>
            <a:ext cx="11553273" cy="4226233"/>
          </a:xfrm>
        </p:spPr>
        <p:txBody>
          <a:bodyPr anchor="t">
            <a:normAutofit/>
          </a:bodyPr>
          <a:lstStyle/>
          <a:p>
            <a:r>
              <a:rPr lang="en-US" sz="11500">
                <a:solidFill>
                  <a:schemeClr val="bg1"/>
                </a:solidFill>
              </a:rPr>
              <a:t>Case Study 2</a:t>
            </a:r>
          </a:p>
        </p:txBody>
      </p:sp>
      <p:sp>
        <p:nvSpPr>
          <p:cNvPr id="37" name="Rectangle 36">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21733" y="4718033"/>
            <a:ext cx="10634738" cy="1175039"/>
          </a:xfrm>
        </p:spPr>
        <p:txBody>
          <a:bodyPr anchor="b">
            <a:normAutofit/>
          </a:bodyPr>
          <a:lstStyle/>
          <a:p>
            <a:r>
              <a:rPr lang="en-US">
                <a:solidFill>
                  <a:schemeClr val="bg1"/>
                </a:solidFill>
              </a:rPr>
              <a:t>Ousman kanteh</a:t>
            </a:r>
          </a:p>
        </p:txBody>
      </p:sp>
      <p:sp>
        <p:nvSpPr>
          <p:cNvPr id="6" name="TextBox 5">
            <a:extLst>
              <a:ext uri="{FF2B5EF4-FFF2-40B4-BE49-F238E27FC236}">
                <a16:creationId xmlns:a16="http://schemas.microsoft.com/office/drawing/2014/main" id="{8BFC2712-C05E-4C78-84D6-B8306986DA3C}"/>
              </a:ext>
            </a:extLst>
          </p:cNvPr>
          <p:cNvSpPr txBox="1"/>
          <p:nvPr/>
        </p:nvSpPr>
        <p:spPr>
          <a:xfrm>
            <a:off x="9676726" y="6657945"/>
            <a:ext cx="251222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inel.wordpress.com/2008/07/11/when-skies-are-grey-raindrops-on-ros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386051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2D0F-E739-4874-BDA4-AE3049CF1792}"/>
              </a:ext>
            </a:extLst>
          </p:cNvPr>
          <p:cNvSpPr>
            <a:spLocks noGrp="1"/>
          </p:cNvSpPr>
          <p:nvPr>
            <p:ph type="title"/>
          </p:nvPr>
        </p:nvSpPr>
        <p:spPr/>
        <p:txBody>
          <a:bodyPr/>
          <a:lstStyle/>
          <a:p>
            <a:pPr algn="ctr"/>
            <a:r>
              <a:rPr lang="en-US" sz="4800" dirty="0">
                <a:solidFill>
                  <a:schemeClr val="tx1"/>
                </a:solidFill>
              </a:rPr>
              <a:t>Thank you for your time!</a:t>
            </a:r>
            <a:endParaRPr lang="en-US" dirty="0"/>
          </a:p>
        </p:txBody>
      </p:sp>
      <p:sp>
        <p:nvSpPr>
          <p:cNvPr id="3" name="Content Placeholder 2">
            <a:extLst>
              <a:ext uri="{FF2B5EF4-FFF2-40B4-BE49-F238E27FC236}">
                <a16:creationId xmlns:a16="http://schemas.microsoft.com/office/drawing/2014/main" id="{F561D3F4-DA6F-458B-A6E7-7499E8BACCCD}"/>
              </a:ext>
            </a:extLst>
          </p:cNvPr>
          <p:cNvSpPr>
            <a:spLocks noGrp="1"/>
          </p:cNvSpPr>
          <p:nvPr>
            <p:ph idx="1"/>
          </p:nvPr>
        </p:nvSpPr>
        <p:spPr/>
        <p:txBody>
          <a:bodyPr/>
          <a:lstStyle/>
          <a:p>
            <a:pPr algn="ctr"/>
            <a:r>
              <a:rPr lang="en-US" dirty="0">
                <a:hlinkClick r:id="rId2"/>
              </a:rPr>
              <a:t>https://github.com/okanteh24/CaseStudy2DDS.git</a:t>
            </a:r>
            <a:endParaRPr lang="en-US" dirty="0"/>
          </a:p>
          <a:p>
            <a:pPr algn="ctr"/>
            <a:endParaRPr lang="en-US" dirty="0"/>
          </a:p>
          <a:p>
            <a:pPr algn="ctr"/>
            <a:r>
              <a:rPr lang="en-US">
                <a:hlinkClick r:id="rId3"/>
              </a:rPr>
              <a:t>https://youtu.be/JcB3K_NhV4w</a:t>
            </a:r>
            <a:endParaRPr lang="en-US"/>
          </a:p>
          <a:p>
            <a:pPr algn="ctr"/>
            <a:endParaRPr lang="en-US" dirty="0"/>
          </a:p>
        </p:txBody>
      </p:sp>
    </p:spTree>
    <p:extLst>
      <p:ext uri="{BB962C8B-B14F-4D97-AF65-F5344CB8AC3E}">
        <p14:creationId xmlns:p14="http://schemas.microsoft.com/office/powerpoint/2010/main" val="382245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6930B7-6E06-478A-8806-69CECFDC395C}"/>
              </a:ext>
            </a:extLst>
          </p:cNvPr>
          <p:cNvSpPr>
            <a:spLocks noGrp="1"/>
          </p:cNvSpPr>
          <p:nvPr>
            <p:ph type="body" idx="1"/>
          </p:nvPr>
        </p:nvSpPr>
        <p:spPr/>
        <p:txBody>
          <a:bodyPr>
            <a:normAutofit/>
          </a:bodyPr>
          <a:lstStyle/>
          <a:p>
            <a:r>
              <a:rPr lang="en-US" b="1" dirty="0"/>
              <a:t>Introduction:</a:t>
            </a:r>
            <a:br>
              <a:rPr lang="en-US" dirty="0"/>
            </a:br>
            <a:r>
              <a:rPr lang="en-US" sz="1800" dirty="0"/>
              <a:t>The purpose of this project is to predict Employee rate and Attrition</a:t>
            </a:r>
            <a:endParaRPr lang="en-US" dirty="0"/>
          </a:p>
        </p:txBody>
      </p:sp>
      <p:pic>
        <p:nvPicPr>
          <p:cNvPr id="4" name="Picture 3">
            <a:extLst>
              <a:ext uri="{FF2B5EF4-FFF2-40B4-BE49-F238E27FC236}">
                <a16:creationId xmlns:a16="http://schemas.microsoft.com/office/drawing/2014/main" id="{A8BA0FF2-1EA8-45F8-9ED1-53ECA057F3A8}"/>
              </a:ext>
            </a:extLst>
          </p:cNvPr>
          <p:cNvPicPr>
            <a:picLocks noChangeAspect="1"/>
          </p:cNvPicPr>
          <p:nvPr/>
        </p:nvPicPr>
        <p:blipFill>
          <a:blip r:embed="rId2"/>
          <a:stretch>
            <a:fillRect/>
          </a:stretch>
        </p:blipFill>
        <p:spPr>
          <a:xfrm>
            <a:off x="3685848" y="1439614"/>
            <a:ext cx="8163252" cy="3005588"/>
          </a:xfrm>
          <a:prstGeom prst="rect">
            <a:avLst/>
          </a:prstGeom>
        </p:spPr>
      </p:pic>
      <p:pic>
        <p:nvPicPr>
          <p:cNvPr id="5" name="Picture 4">
            <a:extLst>
              <a:ext uri="{FF2B5EF4-FFF2-40B4-BE49-F238E27FC236}">
                <a16:creationId xmlns:a16="http://schemas.microsoft.com/office/drawing/2014/main" id="{95468437-667B-4BE0-A5F9-7F8A73538CD4}"/>
              </a:ext>
            </a:extLst>
          </p:cNvPr>
          <p:cNvPicPr>
            <a:picLocks noChangeAspect="1"/>
          </p:cNvPicPr>
          <p:nvPr/>
        </p:nvPicPr>
        <p:blipFill>
          <a:blip r:embed="rId3"/>
          <a:stretch>
            <a:fillRect/>
          </a:stretch>
        </p:blipFill>
        <p:spPr>
          <a:xfrm>
            <a:off x="203762" y="69799"/>
            <a:ext cx="2865368" cy="1408298"/>
          </a:xfrm>
          <a:prstGeom prst="rect">
            <a:avLst/>
          </a:prstGeom>
        </p:spPr>
      </p:pic>
      <p:pic>
        <p:nvPicPr>
          <p:cNvPr id="6" name="Picture 5">
            <a:extLst>
              <a:ext uri="{FF2B5EF4-FFF2-40B4-BE49-F238E27FC236}">
                <a16:creationId xmlns:a16="http://schemas.microsoft.com/office/drawing/2014/main" id="{F094269D-0107-4127-844F-16C479E6EAFE}"/>
              </a:ext>
            </a:extLst>
          </p:cNvPr>
          <p:cNvPicPr>
            <a:picLocks noChangeAspect="1"/>
          </p:cNvPicPr>
          <p:nvPr/>
        </p:nvPicPr>
        <p:blipFill>
          <a:blip r:embed="rId4"/>
          <a:stretch>
            <a:fillRect/>
          </a:stretch>
        </p:blipFill>
        <p:spPr>
          <a:xfrm>
            <a:off x="203762" y="1459226"/>
            <a:ext cx="2865368" cy="1499746"/>
          </a:xfrm>
          <a:prstGeom prst="rect">
            <a:avLst/>
          </a:prstGeom>
        </p:spPr>
      </p:pic>
      <p:pic>
        <p:nvPicPr>
          <p:cNvPr id="7" name="Picture 6">
            <a:extLst>
              <a:ext uri="{FF2B5EF4-FFF2-40B4-BE49-F238E27FC236}">
                <a16:creationId xmlns:a16="http://schemas.microsoft.com/office/drawing/2014/main" id="{0D56C9D6-9478-42B3-B7AC-E478822A4EFE}"/>
              </a:ext>
            </a:extLst>
          </p:cNvPr>
          <p:cNvPicPr>
            <a:picLocks noChangeAspect="1"/>
          </p:cNvPicPr>
          <p:nvPr/>
        </p:nvPicPr>
        <p:blipFill>
          <a:blip r:embed="rId5"/>
          <a:stretch>
            <a:fillRect/>
          </a:stretch>
        </p:blipFill>
        <p:spPr>
          <a:xfrm>
            <a:off x="203762" y="2905266"/>
            <a:ext cx="2865368" cy="1493649"/>
          </a:xfrm>
          <a:prstGeom prst="rect">
            <a:avLst/>
          </a:prstGeom>
        </p:spPr>
      </p:pic>
      <p:pic>
        <p:nvPicPr>
          <p:cNvPr id="8" name="Picture 7">
            <a:extLst>
              <a:ext uri="{FF2B5EF4-FFF2-40B4-BE49-F238E27FC236}">
                <a16:creationId xmlns:a16="http://schemas.microsoft.com/office/drawing/2014/main" id="{0A6D9A3B-E588-4B89-A041-F16360E7321C}"/>
              </a:ext>
            </a:extLst>
          </p:cNvPr>
          <p:cNvPicPr>
            <a:picLocks noChangeAspect="1"/>
          </p:cNvPicPr>
          <p:nvPr/>
        </p:nvPicPr>
        <p:blipFill>
          <a:blip r:embed="rId6"/>
          <a:stretch>
            <a:fillRect/>
          </a:stretch>
        </p:blipFill>
        <p:spPr>
          <a:xfrm>
            <a:off x="4890709" y="264221"/>
            <a:ext cx="4334632" cy="957155"/>
          </a:xfrm>
          <a:prstGeom prst="rect">
            <a:avLst/>
          </a:prstGeom>
        </p:spPr>
      </p:pic>
    </p:spTree>
    <p:extLst>
      <p:ext uri="{BB962C8B-B14F-4D97-AF65-F5344CB8AC3E}">
        <p14:creationId xmlns:p14="http://schemas.microsoft.com/office/powerpoint/2010/main" val="34555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CAA218-2325-4734-A8B3-B5ACE0275F46}"/>
              </a:ext>
            </a:extLst>
          </p:cNvPr>
          <p:cNvSpPr>
            <a:spLocks noGrp="1"/>
          </p:cNvSpPr>
          <p:nvPr>
            <p:ph type="body" idx="1"/>
          </p:nvPr>
        </p:nvSpPr>
        <p:spPr/>
        <p:txBody>
          <a:bodyPr/>
          <a:lstStyle/>
          <a:p>
            <a:r>
              <a:rPr lang="en-US" dirty="0"/>
              <a:t>Objectives</a:t>
            </a:r>
          </a:p>
        </p:txBody>
      </p:sp>
      <p:graphicFrame>
        <p:nvGraphicFramePr>
          <p:cNvPr id="5" name="Content Placeholder 2">
            <a:extLst>
              <a:ext uri="{FF2B5EF4-FFF2-40B4-BE49-F238E27FC236}">
                <a16:creationId xmlns:a16="http://schemas.microsoft.com/office/drawing/2014/main" id="{DFD54D76-3076-4891-B3D3-FF0A4021474C}"/>
              </a:ext>
            </a:extLst>
          </p:cNvPr>
          <p:cNvGraphicFramePr>
            <a:graphicFrameLocks/>
          </p:cNvGraphicFramePr>
          <p:nvPr>
            <p:extLst>
              <p:ext uri="{D42A27DB-BD31-4B8C-83A1-F6EECF244321}">
                <p14:modId xmlns:p14="http://schemas.microsoft.com/office/powerpoint/2010/main" val="470627554"/>
              </p:ext>
            </p:extLst>
          </p:nvPr>
        </p:nvGraphicFramePr>
        <p:xfrm>
          <a:off x="1066800" y="492464"/>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4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AA91294F-216B-4AFE-A4B0-0CEA7EEF87E7}"/>
                                            </p:graphicEl>
                                          </p:spTgt>
                                        </p:tgtEl>
                                        <p:attrNameLst>
                                          <p:attrName>style.visibility</p:attrName>
                                        </p:attrNameLst>
                                      </p:cBhvr>
                                      <p:to>
                                        <p:strVal val="visible"/>
                                      </p:to>
                                    </p:set>
                                    <p:animEffect transition="in" filter="fade">
                                      <p:cBhvr>
                                        <p:cTn id="7" dur="500"/>
                                        <p:tgtEl>
                                          <p:spTgt spid="5">
                                            <p:graphicEl>
                                              <a:dgm id="{AA91294F-216B-4AFE-A4B0-0CEA7EEF87E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CA9B6EA9-73C1-4AEB-AF47-1F06234EE4F4}"/>
                                            </p:graphicEl>
                                          </p:spTgt>
                                        </p:tgtEl>
                                        <p:attrNameLst>
                                          <p:attrName>style.visibility</p:attrName>
                                        </p:attrNameLst>
                                      </p:cBhvr>
                                      <p:to>
                                        <p:strVal val="visible"/>
                                      </p:to>
                                    </p:set>
                                    <p:animEffect transition="in" filter="fade">
                                      <p:cBhvr>
                                        <p:cTn id="10" dur="500"/>
                                        <p:tgtEl>
                                          <p:spTgt spid="5">
                                            <p:graphicEl>
                                              <a:dgm id="{CA9B6EA9-73C1-4AEB-AF47-1F06234EE4F4}"/>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D9A17329-5C9A-4E06-87FF-B8FEE3FF4704}"/>
                                            </p:graphicEl>
                                          </p:spTgt>
                                        </p:tgtEl>
                                        <p:attrNameLst>
                                          <p:attrName>style.visibility</p:attrName>
                                        </p:attrNameLst>
                                      </p:cBhvr>
                                      <p:to>
                                        <p:strVal val="visible"/>
                                      </p:to>
                                    </p:set>
                                    <p:animEffect transition="in" filter="fade">
                                      <p:cBhvr>
                                        <p:cTn id="13" dur="500"/>
                                        <p:tgtEl>
                                          <p:spTgt spid="5">
                                            <p:graphicEl>
                                              <a:dgm id="{D9A17329-5C9A-4E06-87FF-B8FEE3FF4704}"/>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2BDD7422-D8EC-4B1F-9551-A0DE331DD04F}"/>
                                            </p:graphicEl>
                                          </p:spTgt>
                                        </p:tgtEl>
                                        <p:attrNameLst>
                                          <p:attrName>style.visibility</p:attrName>
                                        </p:attrNameLst>
                                      </p:cBhvr>
                                      <p:to>
                                        <p:strVal val="visible"/>
                                      </p:to>
                                    </p:set>
                                    <p:animEffect transition="in" filter="fade">
                                      <p:cBhvr>
                                        <p:cTn id="18" dur="500"/>
                                        <p:tgtEl>
                                          <p:spTgt spid="5">
                                            <p:graphicEl>
                                              <a:dgm id="{2BDD7422-D8EC-4B1F-9551-A0DE331DD04F}"/>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D2D0E881-5C5E-48D7-BF84-2835E4532B37}"/>
                                            </p:graphicEl>
                                          </p:spTgt>
                                        </p:tgtEl>
                                        <p:attrNameLst>
                                          <p:attrName>style.visibility</p:attrName>
                                        </p:attrNameLst>
                                      </p:cBhvr>
                                      <p:to>
                                        <p:strVal val="visible"/>
                                      </p:to>
                                    </p:set>
                                    <p:animEffect transition="in" filter="fade">
                                      <p:cBhvr>
                                        <p:cTn id="21" dur="500"/>
                                        <p:tgtEl>
                                          <p:spTgt spid="5">
                                            <p:graphicEl>
                                              <a:dgm id="{D2D0E881-5C5E-48D7-BF84-2835E4532B37}"/>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1AE93AE1-567B-4052-AFF1-1C3E4CD9D54A}"/>
                                            </p:graphicEl>
                                          </p:spTgt>
                                        </p:tgtEl>
                                        <p:attrNameLst>
                                          <p:attrName>style.visibility</p:attrName>
                                        </p:attrNameLst>
                                      </p:cBhvr>
                                      <p:to>
                                        <p:strVal val="visible"/>
                                      </p:to>
                                    </p:set>
                                    <p:animEffect transition="in" filter="fade">
                                      <p:cBhvr>
                                        <p:cTn id="24" dur="500"/>
                                        <p:tgtEl>
                                          <p:spTgt spid="5">
                                            <p:graphicEl>
                                              <a:dgm id="{1AE93AE1-567B-4052-AFF1-1C3E4CD9D54A}"/>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7084983E-8490-46F9-9A12-4B5F218F9FD4}"/>
                                            </p:graphicEl>
                                          </p:spTgt>
                                        </p:tgtEl>
                                        <p:attrNameLst>
                                          <p:attrName>style.visibility</p:attrName>
                                        </p:attrNameLst>
                                      </p:cBhvr>
                                      <p:to>
                                        <p:strVal val="visible"/>
                                      </p:to>
                                    </p:set>
                                    <p:animEffect transition="in" filter="fade">
                                      <p:cBhvr>
                                        <p:cTn id="29" dur="500"/>
                                        <p:tgtEl>
                                          <p:spTgt spid="5">
                                            <p:graphicEl>
                                              <a:dgm id="{7084983E-8490-46F9-9A12-4B5F218F9FD4}"/>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7E511EEB-46E4-4049-850D-611444895403}"/>
                                            </p:graphicEl>
                                          </p:spTgt>
                                        </p:tgtEl>
                                        <p:attrNameLst>
                                          <p:attrName>style.visibility</p:attrName>
                                        </p:attrNameLst>
                                      </p:cBhvr>
                                      <p:to>
                                        <p:strVal val="visible"/>
                                      </p:to>
                                    </p:set>
                                    <p:animEffect transition="in" filter="fade">
                                      <p:cBhvr>
                                        <p:cTn id="32" dur="500"/>
                                        <p:tgtEl>
                                          <p:spTgt spid="5">
                                            <p:graphicEl>
                                              <a:dgm id="{7E511EEB-46E4-4049-850D-611444895403}"/>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97AAA9DF-BF80-40B5-8A8E-E8697B591CD7}"/>
                                            </p:graphicEl>
                                          </p:spTgt>
                                        </p:tgtEl>
                                        <p:attrNameLst>
                                          <p:attrName>style.visibility</p:attrName>
                                        </p:attrNameLst>
                                      </p:cBhvr>
                                      <p:to>
                                        <p:strVal val="visible"/>
                                      </p:to>
                                    </p:set>
                                    <p:animEffect transition="in" filter="fade">
                                      <p:cBhvr>
                                        <p:cTn id="35" dur="500"/>
                                        <p:tgtEl>
                                          <p:spTgt spid="5">
                                            <p:graphicEl>
                                              <a:dgm id="{97AAA9DF-BF80-40B5-8A8E-E8697B591CD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424894F-0ED0-4C8F-A93C-728A2BC3E303}"/>
              </a:ext>
            </a:extLst>
          </p:cNvPr>
          <p:cNvSpPr>
            <a:spLocks noGrp="1"/>
          </p:cNvSpPr>
          <p:nvPr>
            <p:ph type="subTitle" idx="1"/>
          </p:nvPr>
        </p:nvSpPr>
        <p:spPr>
          <a:xfrm>
            <a:off x="8141110" y="4455621"/>
            <a:ext cx="3417990" cy="1238616"/>
          </a:xfrm>
        </p:spPr>
        <p:txBody>
          <a:bodyPr>
            <a:normAutofit/>
          </a:bodyPr>
          <a:lstStyle/>
          <a:p>
            <a:r>
              <a:rPr lang="en-US" sz="2000">
                <a:solidFill>
                  <a:schemeClr val="tx1">
                    <a:lumMod val="85000"/>
                    <a:lumOff val="15000"/>
                  </a:schemeClr>
                </a:solidFill>
              </a:rPr>
              <a:t>Relationship satisfaction </a:t>
            </a:r>
          </a:p>
        </p:txBody>
      </p:sp>
      <p:pic>
        <p:nvPicPr>
          <p:cNvPr id="4" name="Picture 3">
            <a:extLst>
              <a:ext uri="{FF2B5EF4-FFF2-40B4-BE49-F238E27FC236}">
                <a16:creationId xmlns:a16="http://schemas.microsoft.com/office/drawing/2014/main" id="{5FA1410A-141D-414D-ABD2-286C41BCC41E}"/>
              </a:ext>
            </a:extLst>
          </p:cNvPr>
          <p:cNvPicPr>
            <a:picLocks noChangeAspect="1"/>
          </p:cNvPicPr>
          <p:nvPr/>
        </p:nvPicPr>
        <p:blipFill>
          <a:blip r:embed="rId2"/>
          <a:stretch>
            <a:fillRect/>
          </a:stretch>
        </p:blipFill>
        <p:spPr>
          <a:xfrm>
            <a:off x="81549" y="75825"/>
            <a:ext cx="7982074" cy="5467719"/>
          </a:xfrm>
          <a:prstGeom prst="rect">
            <a:avLst/>
          </a:prstGeom>
        </p:spPr>
      </p:pic>
      <p:cxnSp>
        <p:nvCxnSpPr>
          <p:cNvPr id="11" name="Straight Connector 1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087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A49FC2-E467-402C-BC0E-D9242D9F69EA}"/>
              </a:ext>
            </a:extLst>
          </p:cNvPr>
          <p:cNvSpPr>
            <a:spLocks noGrp="1"/>
          </p:cNvSpPr>
          <p:nvPr>
            <p:ph type="body" idx="1"/>
          </p:nvPr>
        </p:nvSpPr>
        <p:spPr/>
        <p:txBody>
          <a:bodyPr/>
          <a:lstStyle/>
          <a:p>
            <a:r>
              <a:rPr lang="en-US" dirty="0"/>
              <a:t>Relationship between age and income group by gender </a:t>
            </a:r>
          </a:p>
        </p:txBody>
      </p:sp>
      <p:pic>
        <p:nvPicPr>
          <p:cNvPr id="4" name="Picture 3">
            <a:extLst>
              <a:ext uri="{FF2B5EF4-FFF2-40B4-BE49-F238E27FC236}">
                <a16:creationId xmlns:a16="http://schemas.microsoft.com/office/drawing/2014/main" id="{E45B30E2-D143-455D-B50C-584A61C1299F}"/>
              </a:ext>
            </a:extLst>
          </p:cNvPr>
          <p:cNvPicPr>
            <a:picLocks noChangeAspect="1"/>
          </p:cNvPicPr>
          <p:nvPr/>
        </p:nvPicPr>
        <p:blipFill>
          <a:blip r:embed="rId2"/>
          <a:stretch>
            <a:fillRect/>
          </a:stretch>
        </p:blipFill>
        <p:spPr>
          <a:xfrm>
            <a:off x="792540" y="0"/>
            <a:ext cx="10606920" cy="4552950"/>
          </a:xfrm>
          <a:prstGeom prst="rect">
            <a:avLst/>
          </a:prstGeom>
        </p:spPr>
      </p:pic>
    </p:spTree>
    <p:extLst>
      <p:ext uri="{BB962C8B-B14F-4D97-AF65-F5344CB8AC3E}">
        <p14:creationId xmlns:p14="http://schemas.microsoft.com/office/powerpoint/2010/main" val="39036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442BBC-BB03-49C8-B954-4196E609EC6D}"/>
              </a:ext>
            </a:extLst>
          </p:cNvPr>
          <p:cNvSpPr>
            <a:spLocks noGrp="1"/>
          </p:cNvSpPr>
          <p:nvPr>
            <p:ph type="body" idx="1"/>
          </p:nvPr>
        </p:nvSpPr>
        <p:spPr/>
        <p:txBody>
          <a:bodyPr/>
          <a:lstStyle/>
          <a:p>
            <a:r>
              <a:rPr lang="en-US" dirty="0"/>
              <a:t>Distance from home </a:t>
            </a:r>
          </a:p>
        </p:txBody>
      </p:sp>
      <p:pic>
        <p:nvPicPr>
          <p:cNvPr id="4" name="Picture 3">
            <a:extLst>
              <a:ext uri="{FF2B5EF4-FFF2-40B4-BE49-F238E27FC236}">
                <a16:creationId xmlns:a16="http://schemas.microsoft.com/office/drawing/2014/main" id="{F7AFE90C-7FE6-4E98-8728-15EE2F7E2888}"/>
              </a:ext>
            </a:extLst>
          </p:cNvPr>
          <p:cNvPicPr>
            <a:picLocks noChangeAspect="1"/>
          </p:cNvPicPr>
          <p:nvPr/>
        </p:nvPicPr>
        <p:blipFill>
          <a:blip r:embed="rId2"/>
          <a:stretch>
            <a:fillRect/>
          </a:stretch>
        </p:blipFill>
        <p:spPr>
          <a:xfrm>
            <a:off x="1050350" y="0"/>
            <a:ext cx="6588700" cy="4477650"/>
          </a:xfrm>
          <a:prstGeom prst="rect">
            <a:avLst/>
          </a:prstGeom>
        </p:spPr>
      </p:pic>
    </p:spTree>
    <p:extLst>
      <p:ext uri="{BB962C8B-B14F-4D97-AF65-F5344CB8AC3E}">
        <p14:creationId xmlns:p14="http://schemas.microsoft.com/office/powerpoint/2010/main" val="319724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EEC5B87-C99C-4023-B3AD-F4544D77935C}"/>
              </a:ext>
            </a:extLst>
          </p:cNvPr>
          <p:cNvSpPr>
            <a:spLocks noGrp="1"/>
          </p:cNvSpPr>
          <p:nvPr>
            <p:ph type="body" idx="1"/>
          </p:nvPr>
        </p:nvSpPr>
        <p:spPr>
          <a:xfrm>
            <a:off x="8141110" y="4455621"/>
            <a:ext cx="3417990" cy="1238616"/>
          </a:xfrm>
        </p:spPr>
        <p:txBody>
          <a:bodyPr vert="horz" lIns="91440" tIns="45720" rIns="91440" bIns="45720" rtlCol="0">
            <a:normAutofit/>
          </a:bodyPr>
          <a:lstStyle/>
          <a:p>
            <a:pPr>
              <a:lnSpc>
                <a:spcPct val="100000"/>
              </a:lnSpc>
            </a:pPr>
            <a:r>
              <a:rPr lang="en-US" sz="2000">
                <a:solidFill>
                  <a:schemeClr val="tx1">
                    <a:lumMod val="85000"/>
                    <a:lumOff val="15000"/>
                  </a:schemeClr>
                </a:solidFill>
              </a:rPr>
              <a:t>Checking correlation between variables </a:t>
            </a:r>
          </a:p>
        </p:txBody>
      </p:sp>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F771CC5A-C3AA-4ED7-9C70-FC4363E6A2AD}"/>
              </a:ext>
            </a:extLst>
          </p:cNvPr>
          <p:cNvPicPr>
            <a:picLocks noChangeAspect="1"/>
          </p:cNvPicPr>
          <p:nvPr/>
        </p:nvPicPr>
        <p:blipFill>
          <a:blip r:embed="rId2"/>
          <a:stretch>
            <a:fillRect/>
          </a:stretch>
        </p:blipFill>
        <p:spPr>
          <a:xfrm>
            <a:off x="178210" y="275369"/>
            <a:ext cx="7962900" cy="5772150"/>
          </a:xfrm>
          <a:prstGeom prst="rect">
            <a:avLst/>
          </a:prstGeom>
        </p:spPr>
      </p:pic>
    </p:spTree>
    <p:extLst>
      <p:ext uri="{BB962C8B-B14F-4D97-AF65-F5344CB8AC3E}">
        <p14:creationId xmlns:p14="http://schemas.microsoft.com/office/powerpoint/2010/main" val="394747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A910F60-8BC1-4822-94A9-7A51F3C6049A}"/>
              </a:ext>
            </a:extLst>
          </p:cNvPr>
          <p:cNvSpPr>
            <a:spLocks noGrp="1"/>
          </p:cNvSpPr>
          <p:nvPr>
            <p:ph type="body" idx="1"/>
          </p:nvPr>
        </p:nvSpPr>
        <p:spPr>
          <a:xfrm>
            <a:off x="5289753" y="4672739"/>
            <a:ext cx="6269347" cy="1021498"/>
          </a:xfrm>
        </p:spPr>
        <p:txBody>
          <a:bodyPr vert="horz" lIns="91440" tIns="45720" rIns="91440" bIns="45720" rtlCol="0">
            <a:normAutofit/>
          </a:bodyPr>
          <a:lstStyle/>
          <a:p>
            <a:pPr>
              <a:lnSpc>
                <a:spcPct val="100000"/>
              </a:lnSpc>
            </a:pPr>
            <a:r>
              <a:rPr lang="en-US" dirty="0">
                <a:solidFill>
                  <a:schemeClr val="tx1">
                    <a:lumMod val="85000"/>
                    <a:lumOff val="15000"/>
                  </a:schemeClr>
                </a:solidFill>
              </a:rPr>
              <a:t>outcome</a:t>
            </a:r>
          </a:p>
        </p:txBody>
      </p:sp>
      <p:pic>
        <p:nvPicPr>
          <p:cNvPr id="9" name="Picture 8">
            <a:extLst>
              <a:ext uri="{FF2B5EF4-FFF2-40B4-BE49-F238E27FC236}">
                <a16:creationId xmlns:a16="http://schemas.microsoft.com/office/drawing/2014/main" id="{1055F9B5-1F5E-4479-9ABD-33D02A2304C3}"/>
              </a:ext>
            </a:extLst>
          </p:cNvPr>
          <p:cNvPicPr>
            <a:picLocks noChangeAspect="1"/>
          </p:cNvPicPr>
          <p:nvPr/>
        </p:nvPicPr>
        <p:blipFill>
          <a:blip r:embed="rId2"/>
          <a:stretch>
            <a:fillRect/>
          </a:stretch>
        </p:blipFill>
        <p:spPr>
          <a:xfrm>
            <a:off x="1076325" y="85064"/>
            <a:ext cx="3352800" cy="4131568"/>
          </a:xfrm>
          <a:prstGeom prst="rect">
            <a:avLst/>
          </a:prstGeom>
        </p:spPr>
      </p:pic>
      <p:pic>
        <p:nvPicPr>
          <p:cNvPr id="8" name="Picture 7">
            <a:extLst>
              <a:ext uri="{FF2B5EF4-FFF2-40B4-BE49-F238E27FC236}">
                <a16:creationId xmlns:a16="http://schemas.microsoft.com/office/drawing/2014/main" id="{322E2E4D-F96C-47CC-9524-684EC5BCEEE5}"/>
              </a:ext>
            </a:extLst>
          </p:cNvPr>
          <p:cNvPicPr>
            <a:picLocks noChangeAspect="1"/>
          </p:cNvPicPr>
          <p:nvPr/>
        </p:nvPicPr>
        <p:blipFill>
          <a:blip r:embed="rId3"/>
          <a:stretch>
            <a:fillRect/>
          </a:stretch>
        </p:blipFill>
        <p:spPr>
          <a:xfrm>
            <a:off x="643467" y="4256422"/>
            <a:ext cx="3991847" cy="1176405"/>
          </a:xfrm>
          <a:prstGeom prst="rect">
            <a:avLst/>
          </a:prstGeom>
        </p:spPr>
      </p:pic>
      <p:cxnSp>
        <p:nvCxnSpPr>
          <p:cNvPr id="20" name="Straight Connector 19">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8552A09-235F-4027-B9C7-B09D159C7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956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D94797-02B2-48C2-81C2-991EAD4ACDB9}"/>
              </a:ext>
            </a:extLst>
          </p:cNvPr>
          <p:cNvSpPr>
            <a:spLocks noGrp="1"/>
          </p:cNvSpPr>
          <p:nvPr>
            <p:ph type="body" idx="1"/>
          </p:nvPr>
        </p:nvSpPr>
        <p:spPr/>
        <p:txBody>
          <a:bodyPr/>
          <a:lstStyle/>
          <a:p>
            <a:r>
              <a:rPr lang="en-US" dirty="0"/>
              <a:t>conclusion</a:t>
            </a:r>
          </a:p>
        </p:txBody>
      </p:sp>
      <p:sp>
        <p:nvSpPr>
          <p:cNvPr id="6" name="Rectangle 5">
            <a:extLst>
              <a:ext uri="{FF2B5EF4-FFF2-40B4-BE49-F238E27FC236}">
                <a16:creationId xmlns:a16="http://schemas.microsoft.com/office/drawing/2014/main" id="{3CFD57C8-3E16-4DC1-BC8F-D746663B327D}"/>
              </a:ext>
            </a:extLst>
          </p:cNvPr>
          <p:cNvSpPr/>
          <p:nvPr/>
        </p:nvSpPr>
        <p:spPr>
          <a:xfrm>
            <a:off x="459567" y="348047"/>
            <a:ext cx="11333825" cy="4247317"/>
          </a:xfrm>
          <a:prstGeom prst="rect">
            <a:avLst/>
          </a:prstGeom>
        </p:spPr>
        <p:txBody>
          <a:bodyPr wrap="square">
            <a:spAutoFit/>
          </a:bodyPr>
          <a:lstStyle/>
          <a:p>
            <a:r>
              <a:rPr lang="en-US" dirty="0"/>
              <a:t>Top 6 factors that leads to attrition that determined by our models are as follows. Three of which are matching to EDA</a:t>
            </a:r>
          </a:p>
          <a:p>
            <a:endParaRPr lang="en-US" dirty="0"/>
          </a:p>
          <a:p>
            <a:pPr marL="285750" indent="-285750">
              <a:buFont typeface="Wingdings" panose="05000000000000000000" pitchFamily="2" charset="2"/>
              <a:buChar char="§"/>
            </a:pPr>
            <a:r>
              <a:rPr lang="en-US" dirty="0"/>
              <a:t>Stock Options</a:t>
            </a:r>
          </a:p>
          <a:p>
            <a:pPr marL="285750" indent="-285750">
              <a:buFont typeface="Wingdings" panose="05000000000000000000" pitchFamily="2" charset="2"/>
              <a:buChar char="§"/>
            </a:pPr>
            <a:r>
              <a:rPr lang="en-US" dirty="0"/>
              <a:t>Overtime</a:t>
            </a:r>
          </a:p>
          <a:p>
            <a:pPr marL="285750" indent="-285750">
              <a:buFont typeface="Wingdings" panose="05000000000000000000" pitchFamily="2" charset="2"/>
              <a:buChar char="§"/>
            </a:pPr>
            <a:r>
              <a:rPr lang="en-US" dirty="0"/>
              <a:t>Job Level</a:t>
            </a:r>
          </a:p>
          <a:p>
            <a:pPr marL="285750" indent="-285750">
              <a:buFont typeface="Wingdings" panose="05000000000000000000" pitchFamily="2" charset="2"/>
              <a:buChar char="§"/>
            </a:pPr>
            <a:r>
              <a:rPr lang="en-US" dirty="0"/>
              <a:t>Job Role</a:t>
            </a:r>
          </a:p>
          <a:p>
            <a:pPr marL="285750" indent="-285750">
              <a:buFont typeface="Wingdings" panose="05000000000000000000" pitchFamily="2" charset="2"/>
              <a:buChar char="§"/>
            </a:pPr>
            <a:r>
              <a:rPr lang="en-US" dirty="0"/>
              <a:t>Age</a:t>
            </a:r>
          </a:p>
          <a:p>
            <a:pPr marL="285750" indent="-285750">
              <a:buFont typeface="Wingdings" panose="05000000000000000000" pitchFamily="2" charset="2"/>
              <a:buChar char="§"/>
            </a:pPr>
            <a:r>
              <a:rPr lang="en-US" dirty="0"/>
              <a:t>MonthlyIncome</a:t>
            </a:r>
          </a:p>
          <a:p>
            <a:endParaRPr lang="en-US" dirty="0"/>
          </a:p>
          <a:p>
            <a:r>
              <a:rPr lang="en-US" dirty="0"/>
              <a:t>There seems to be some areas of dissatisfaction as it relates to specific Job Roles that could potentially contribute to attrition. Further analysis is required to uncover deeper stories and insights.</a:t>
            </a:r>
          </a:p>
          <a:p>
            <a:r>
              <a:rPr lang="en-US" dirty="0"/>
              <a:t>However, we were able to distinguish the most important factors that lead to attrition with a prediction accuracy of 82%. </a:t>
            </a:r>
          </a:p>
          <a:p>
            <a:endParaRPr lang="en-US" dirty="0"/>
          </a:p>
        </p:txBody>
      </p:sp>
    </p:spTree>
    <p:extLst>
      <p:ext uri="{BB962C8B-B14F-4D97-AF65-F5344CB8AC3E}">
        <p14:creationId xmlns:p14="http://schemas.microsoft.com/office/powerpoint/2010/main" val="426792832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Wingdings</vt:lpstr>
      <vt:lpstr>1_RetrospectVTI</vt:lpstr>
      <vt:lpstr>Case Study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2020-08-16T04:40:57Z</dcterms:created>
  <dcterms:modified xsi:type="dcterms:W3CDTF">2020-08-16T05:57:41Z</dcterms:modified>
</cp:coreProperties>
</file>