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3E9"/>
          </a:solidFill>
        </a:fill>
      </a:tcStyle>
    </a:wholeTbl>
    <a:band2H>
      <a:tcTxStyle b="def" i="def"/>
      <a:tcStyle>
        <a:tcBdr/>
        <a:fill>
          <a:solidFill>
            <a:srgbClr val="EDF1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6D3"/>
          </a:solidFill>
        </a:fill>
      </a:tcStyle>
    </a:wholeTbl>
    <a:band2H>
      <a:tcTxStyle b="def" i="def"/>
      <a:tcStyle>
        <a:tcBdr/>
        <a:fill>
          <a:solidFill>
            <a:srgbClr val="F6EC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DDA"/>
          </a:solidFill>
        </a:fill>
      </a:tcStyle>
    </a:wholeTbl>
    <a:band2H>
      <a:tcTxStyle b="def" i="def"/>
      <a:tcStyle>
        <a:tcBdr/>
        <a:fill>
          <a:solidFill>
            <a:srgbClr val="F4F6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p:nvPr>
            <p:ph type="title"/>
          </p:nvPr>
        </p:nvSpPr>
        <p:spPr>
          <a:xfrm>
            <a:off x="787400" y="1511300"/>
            <a:ext cx="11430000" cy="3810000"/>
          </a:xfrm>
          <a:prstGeom prst="rect">
            <a:avLst/>
          </a:prstGeom>
        </p:spPr>
        <p:txBody>
          <a:bodyPr anchor="b"/>
          <a:lstStyle>
            <a:lvl1pPr>
              <a:defRPr>
                <a:solidFill>
                  <a:srgbClr val="276D6D"/>
                </a:solidFill>
              </a:defRPr>
            </a:lvl1pPr>
          </a:lstStyle>
          <a:p>
            <a:pPr/>
            <a:r>
              <a:t>Title Text</a:t>
            </a:r>
          </a:p>
        </p:txBody>
      </p:sp>
      <p:sp>
        <p:nvSpPr>
          <p:cNvPr id="12" name="Body Level One…"/>
          <p:cNvSpPr/>
          <p:nvPr>
            <p:ph type="body" sz="quarter" idx="1"/>
          </p:nvPr>
        </p:nvSpPr>
        <p:spPr>
          <a:xfrm>
            <a:off x="787400" y="5308600"/>
            <a:ext cx="11430000" cy="14478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p:nvPr>
            <p:ph type="body" sz="quarter" idx="1"/>
          </p:nvPr>
        </p:nvSpPr>
        <p:spPr>
          <a:xfrm>
            <a:off x="1270000" y="6362700"/>
            <a:ext cx="10464800" cy="533400"/>
          </a:xfrm>
          <a:prstGeom prst="rect">
            <a:avLst/>
          </a:prstGeom>
        </p:spPr>
        <p:txBody>
          <a:bodyPr anchor="t"/>
          <a:lstStyle>
            <a:lvl1pPr marL="0" indent="0" algn="ctr">
              <a:spcBef>
                <a:spcPts val="0"/>
              </a:spcBef>
              <a:buSzTx/>
              <a:buNone/>
              <a:defRPr i="1" sz="2800"/>
            </a:lvl1pPr>
            <a:lvl2pPr marL="699911" indent="-306211" algn="ctr">
              <a:spcBef>
                <a:spcPts val="0"/>
              </a:spcBef>
              <a:buBlip>
                <a:blip r:embed="rId2"/>
              </a:buBlip>
              <a:defRPr i="1" sz="2800"/>
            </a:lvl2pPr>
            <a:lvl3pPr marL="1093610" indent="-306211" algn="ctr">
              <a:spcBef>
                <a:spcPts val="0"/>
              </a:spcBef>
              <a:buBlip>
                <a:blip r:embed="rId2"/>
              </a:buBlip>
              <a:defRPr i="1" sz="2800"/>
            </a:lvl3pPr>
            <a:lvl4pPr marL="1487310" indent="-306210" algn="ctr">
              <a:spcBef>
                <a:spcPts val="0"/>
              </a:spcBef>
              <a:buBlip>
                <a:blip r:embed="rId2"/>
              </a:buBlip>
              <a:defRPr i="1" sz="2800"/>
            </a:lvl4pPr>
            <a:lvl5pPr marL="1881010" indent="-306210" algn="ctr">
              <a:spcBef>
                <a:spcPts val="0"/>
              </a:spcBef>
              <a:buBlip>
                <a:blip r:embed="rId2"/>
              </a:buBlip>
              <a:defRPr i="1" sz="28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p:nvPr>
            <p:ph type="body" sz="quarter" idx="13"/>
          </p:nvPr>
        </p:nvSpPr>
        <p:spPr>
          <a:xfrm>
            <a:off x="1270000" y="4286250"/>
            <a:ext cx="10464800" cy="647700"/>
          </a:xfrm>
          <a:prstGeom prst="rect">
            <a:avLst/>
          </a:prstGeom>
        </p:spPr>
        <p:txBody>
          <a:bodyPr/>
          <a:lstStyle/>
          <a:p>
            <a:pPr>
              <a:buBlip>
                <a:blip r:embed="rId2"/>
              </a:buBlip>
            </a:pP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Image"/>
          <p:cNvSpPr/>
          <p:nvPr>
            <p:ph type="pic" sz="half" idx="13"/>
          </p:nvPr>
        </p:nvSpPr>
        <p:spPr>
          <a:xfrm>
            <a:off x="2489200" y="889000"/>
            <a:ext cx="8051800" cy="6083300"/>
          </a:xfrm>
          <a:prstGeom prst="rect">
            <a:avLst/>
          </a:prstGeom>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21" name="Title Text"/>
          <p:cNvSpPr/>
          <p:nvPr>
            <p:ph type="title"/>
          </p:nvPr>
        </p:nvSpPr>
        <p:spPr>
          <a:xfrm>
            <a:off x="787400" y="7188200"/>
            <a:ext cx="11430000" cy="1270000"/>
          </a:xfrm>
          <a:prstGeom prst="rect">
            <a:avLst/>
          </a:prstGeom>
        </p:spPr>
        <p:txBody>
          <a:bodyPr anchor="b"/>
          <a:lstStyle>
            <a:lvl1pPr>
              <a:defRPr>
                <a:solidFill>
                  <a:srgbClr val="276D6D"/>
                </a:solidFill>
              </a:defRPr>
            </a:lvl1pPr>
          </a:lstStyle>
          <a:p>
            <a:pPr/>
            <a:r>
              <a:t>Title Text</a:t>
            </a:r>
          </a:p>
        </p:txBody>
      </p:sp>
      <p:sp>
        <p:nvSpPr>
          <p:cNvPr id="22" name="Body Level One…"/>
          <p:cNvSpPr/>
          <p:nvPr>
            <p:ph type="body" sz="quarter" idx="1"/>
          </p:nvPr>
        </p:nvSpPr>
        <p:spPr>
          <a:xfrm>
            <a:off x="787400" y="8407400"/>
            <a:ext cx="11430000" cy="10414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02692" y="9131300"/>
            <a:ext cx="386716" cy="431800"/>
          </a:xfrm>
          <a:prstGeom prst="rect">
            <a:avLst/>
          </a:prstGeom>
        </p:spPr>
        <p:txBody>
          <a:bodyPr anchor="t"/>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787400" y="3657600"/>
            <a:ext cx="11430000" cy="24384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484787" y="1206500"/>
            <a:ext cx="5465913" cy="7277100"/>
          </a:xfrm>
          <a:prstGeom prst="rect">
            <a:avLst/>
          </a:prstGeom>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39" name="Title Text"/>
          <p:cNvSpPr/>
          <p:nvPr>
            <p:ph type="title"/>
          </p:nvPr>
        </p:nvSpPr>
        <p:spPr>
          <a:xfrm>
            <a:off x="457200" y="1244600"/>
            <a:ext cx="5600700" cy="3467100"/>
          </a:xfrm>
          <a:prstGeom prst="rect">
            <a:avLst/>
          </a:prstGeom>
        </p:spPr>
        <p:txBody>
          <a:bodyPr anchor="b"/>
          <a:lstStyle/>
          <a:p>
            <a:pPr/>
            <a:r>
              <a:t>Title Text</a:t>
            </a:r>
          </a:p>
        </p:txBody>
      </p:sp>
      <p:sp>
        <p:nvSpPr>
          <p:cNvPr id="40" name="Body Level One…"/>
          <p:cNvSpPr/>
          <p:nvPr>
            <p:ph type="body" sz="quarter" idx="1"/>
          </p:nvPr>
        </p:nvSpPr>
        <p:spPr>
          <a:xfrm>
            <a:off x="457200" y="4851400"/>
            <a:ext cx="5600700" cy="36322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xfrm>
            <a:off x="787400" y="254000"/>
            <a:ext cx="11430000" cy="2438400"/>
          </a:xfrm>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xfrm>
            <a:off x="787400" y="254000"/>
            <a:ext cx="11430000" cy="2438400"/>
          </a:xfrm>
          <a:prstGeom prst="rect">
            <a:avLst/>
          </a:prstGeom>
        </p:spPr>
        <p:txBody>
          <a:bodyPr/>
          <a:lstStyle/>
          <a:p>
            <a:pPr/>
            <a:r>
              <a:t>Title Text</a:t>
            </a:r>
          </a:p>
        </p:txBody>
      </p:sp>
      <p:sp>
        <p:nvSpPr>
          <p:cNvPr id="57" name="Body Level One…"/>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556500" y="2933700"/>
            <a:ext cx="3987347" cy="5308600"/>
          </a:xfrm>
          <a:prstGeom prst="rect">
            <a:avLst/>
          </a:prstGeom>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66" name="Title Text"/>
          <p:cNvSpPr/>
          <p:nvPr>
            <p:ph type="title"/>
          </p:nvPr>
        </p:nvSpPr>
        <p:spPr>
          <a:xfrm>
            <a:off x="787400" y="254000"/>
            <a:ext cx="11430000" cy="2438400"/>
          </a:xfrm>
          <a:prstGeom prst="rect">
            <a:avLst/>
          </a:prstGeom>
        </p:spPr>
        <p:txBody>
          <a:bodyPr/>
          <a:lstStyle/>
          <a:p>
            <a:pPr/>
            <a:r>
              <a:t>Title Text</a:t>
            </a:r>
          </a:p>
        </p:txBody>
      </p:sp>
      <p:sp>
        <p:nvSpPr>
          <p:cNvPr id="67" name="Body Level One…"/>
          <p:cNvSpPr/>
          <p:nvPr>
            <p:ph type="body" sz="half" idx="1"/>
          </p:nvPr>
        </p:nvSpPr>
        <p:spPr>
          <a:xfrm>
            <a:off x="787400" y="2768600"/>
            <a:ext cx="5486400" cy="5715000"/>
          </a:xfrm>
          <a:prstGeom prst="rect">
            <a:avLst/>
          </a:prstGeom>
        </p:spPr>
        <p:txBody>
          <a:bodyPr/>
          <a:lstStyle>
            <a:lvl1pPr marL="342900" indent="-342900">
              <a:spcBef>
                <a:spcPts val="2800"/>
              </a:spcBef>
              <a:buBlip>
                <a:blip r:embed="rId2"/>
              </a:buBlip>
              <a:defRPr sz="3000"/>
            </a:lvl1pPr>
            <a:lvl2pPr marL="685800" indent="-342900">
              <a:spcBef>
                <a:spcPts val="2800"/>
              </a:spcBef>
              <a:buBlip>
                <a:blip r:embed="rId2"/>
              </a:buBlip>
              <a:defRPr sz="3000"/>
            </a:lvl2pPr>
            <a:lvl3pPr marL="1028700" indent="-342900">
              <a:spcBef>
                <a:spcPts val="2800"/>
              </a:spcBef>
              <a:buBlip>
                <a:blip r:embed="rId2"/>
              </a:buBlip>
              <a:defRPr sz="3000"/>
            </a:lvl3pPr>
            <a:lvl4pPr marL="1371600" indent="-342900">
              <a:spcBef>
                <a:spcPts val="2800"/>
              </a:spcBef>
              <a:buBlip>
                <a:blip r:embed="rId2"/>
              </a:buBlip>
              <a:defRPr sz="3000"/>
            </a:lvl4pPr>
            <a:lvl5pPr marL="1714500" indent="-342900">
              <a:spcBef>
                <a:spcPts val="2800"/>
              </a:spcBef>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3 - Up">
    <p:spTree>
      <p:nvGrpSpPr>
        <p:cNvPr id="1" name=""/>
        <p:cNvGrpSpPr/>
        <p:nvPr/>
      </p:nvGrpSpPr>
      <p:grpSpPr>
        <a:xfrm>
          <a:off x="0" y="0"/>
          <a:ext cx="0" cy="0"/>
          <a:chOff x="0" y="0"/>
          <a:chExt cx="0" cy="0"/>
        </a:xfrm>
      </p:grpSpPr>
      <p:sp>
        <p:nvSpPr>
          <p:cNvPr id="83" name="Image"/>
          <p:cNvSpPr/>
          <p:nvPr>
            <p:ph type="pic" idx="13"/>
          </p:nvPr>
        </p:nvSpPr>
        <p:spPr>
          <a:xfrm>
            <a:off x="787400" y="685800"/>
            <a:ext cx="6184900" cy="8229600"/>
          </a:xfrm>
          <a:prstGeom prst="rect">
            <a:avLst/>
          </a:prstGeom>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4" name="Image"/>
          <p:cNvSpPr/>
          <p:nvPr>
            <p:ph type="pic" sz="quarter" idx="14"/>
          </p:nvPr>
        </p:nvSpPr>
        <p:spPr>
          <a:xfrm>
            <a:off x="7645400" y="685800"/>
            <a:ext cx="4572000" cy="2984500"/>
          </a:xfrm>
          <a:prstGeom prst="rect">
            <a:avLst/>
          </a:prstGeom>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5" name="Image"/>
          <p:cNvSpPr/>
          <p:nvPr>
            <p:ph type="pic" sz="quarter" idx="15"/>
          </p:nvPr>
        </p:nvSpPr>
        <p:spPr>
          <a:xfrm>
            <a:off x="7645400" y="4381500"/>
            <a:ext cx="4572000" cy="4546600"/>
          </a:xfrm>
          <a:prstGeom prst="rect">
            <a:avLst/>
          </a:prstGeom>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p:nvPr>
            <p:ph type="sldNum" sz="quarter" idx="2"/>
          </p:nvPr>
        </p:nvSpPr>
        <p:spPr>
          <a:xfrm>
            <a:off x="6302692" y="9131299"/>
            <a:ext cx="386716" cy="431801"/>
          </a:xfrm>
          <a:prstGeom prst="rect">
            <a:avLst/>
          </a:prstGeom>
          <a:ln w="12700">
            <a:miter lim="400000"/>
          </a:ln>
        </p:spPr>
        <p:txBody>
          <a:bodyPr wrap="none" lIns="50800" tIns="50800" rIns="50800" bIns="50800" anchor="ctr">
            <a:spAutoFit/>
          </a:bodyPr>
          <a:lstStyle>
            <a:lvl1pPr>
              <a:defRPr sz="2200">
                <a:latin typeface="Hoefler Text"/>
                <a:ea typeface="Hoefler Text"/>
                <a:cs typeface="Hoefler Text"/>
                <a:sym typeface="Hoefler Tex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1pPr>
      <a:lvl2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2pPr>
      <a:lvl3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3pPr>
      <a:lvl4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4pPr>
      <a:lvl5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5pPr>
      <a:lvl6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6pPr>
      <a:lvl7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7pPr>
      <a:lvl8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8pPr>
      <a:lvl9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Baskerville"/>
          <a:ea typeface="Baskerville"/>
          <a:cs typeface="Baskerville"/>
          <a:sym typeface="Baskerville"/>
        </a:defRPr>
      </a:lvl9pPr>
    </p:titleStyle>
    <p:bodyStyle>
      <a:lvl1pPr marL="3937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1pPr>
      <a:lvl2pPr marL="7874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2pPr>
      <a:lvl3pPr marL="11811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3pPr>
      <a:lvl4pPr marL="15748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4pPr>
      <a:lvl5pPr marL="19685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5pPr>
      <a:lvl6pPr marL="23622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6pPr>
      <a:lvl7pPr marL="27559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7pPr>
      <a:lvl8pPr marL="31496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8pPr>
      <a:lvl9pPr marL="35433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1pPr>
      <a:lvl2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2pPr>
      <a:lvl3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3pPr>
      <a:lvl4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4pPr>
      <a:lvl5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5pPr>
      <a:lvl6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6pPr>
      <a:lvl7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7pPr>
      <a:lvl8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8pPr>
      <a:lvl9pPr marL="0" marR="0" indent="0" algn="ctr" defTabSz="5842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python.tc/python-programlama-hatalari" TargetMode="External"/><Relationship Id="rId3" Type="http://schemas.openxmlformats.org/officeDocument/2006/relationships/hyperlink" Target="http://www.python.tc/" TargetMode="External"/><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g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g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sites.google.com/site/egitimbilgileri/home/a---python---twisted---qt/03---string-islemleri"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PROGRAMING WITH PYTHON #3…"/>
          <p:cNvSpPr/>
          <p:nvPr>
            <p:ph type="subTitle" sz="quarter" idx="1"/>
          </p:nvPr>
        </p:nvSpPr>
        <p:spPr>
          <a:xfrm>
            <a:off x="787400" y="6527848"/>
            <a:ext cx="11430000" cy="1471467"/>
          </a:xfrm>
          <a:prstGeom prst="rect">
            <a:avLst/>
          </a:prstGeom>
        </p:spPr>
        <p:txBody>
          <a:bodyPr/>
          <a:lstStyle/>
          <a:p>
            <a:pPr defTabSz="443991">
              <a:defRPr sz="3000"/>
            </a:pPr>
            <a:r>
              <a:t>PROGRAMING WITH PYTHON #3</a:t>
            </a:r>
          </a:p>
          <a:p>
            <a:pPr defTabSz="443991">
              <a:defRPr sz="3000"/>
            </a:pPr>
            <a:r>
              <a:t>Okan Çiftçi</a:t>
            </a:r>
          </a:p>
          <a:p>
            <a:pPr defTabSz="443991">
              <a:defRPr sz="3000"/>
            </a:pPr>
            <a:r>
              <a:t>Ugurcan Kök</a:t>
            </a:r>
          </a:p>
        </p:txBody>
      </p:sp>
      <p:pic>
        <p:nvPicPr>
          <p:cNvPr id="120" name="36231833334_3252f05552_b.jpg" descr="36231833334_3252f05552_b.jpg"/>
          <p:cNvPicPr>
            <a:picLocks noChangeAspect="1"/>
          </p:cNvPicPr>
          <p:nvPr/>
        </p:nvPicPr>
        <p:blipFill>
          <a:blip r:embed="rId2">
            <a:extLst/>
          </a:blip>
          <a:stretch>
            <a:fillRect/>
          </a:stretch>
        </p:blipFill>
        <p:spPr>
          <a:xfrm>
            <a:off x="3063543" y="662140"/>
            <a:ext cx="6877716" cy="484261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Hata-1 : Yazılım Hataları…"/>
          <p:cNvSpPr/>
          <p:nvPr>
            <p:ph type="body" sz="half" idx="1"/>
          </p:nvPr>
        </p:nvSpPr>
        <p:spPr>
          <a:xfrm>
            <a:off x="457200" y="4851400"/>
            <a:ext cx="12090400" cy="3632200"/>
          </a:xfrm>
          <a:prstGeom prst="rect">
            <a:avLst/>
          </a:prstGeom>
        </p:spPr>
        <p:txBody>
          <a:bodyPr/>
          <a:lstStyle/>
          <a:p>
            <a:pPr algn="l" defTabSz="457200">
              <a:defRPr b="1" sz="1800">
                <a:solidFill>
                  <a:srgbClr val="E25A5A"/>
                </a:solidFill>
                <a:latin typeface="+mj-lt"/>
                <a:ea typeface="+mj-ea"/>
                <a:cs typeface="+mj-cs"/>
                <a:sym typeface="Helvetica"/>
              </a:defRPr>
            </a:pPr>
            <a:r>
              <a:t>Hata-1 : </a:t>
            </a:r>
            <a:r>
              <a:rPr u="sng">
                <a:solidFill>
                  <a:srgbClr val="0000FF"/>
                </a:solidFill>
                <a:uFill>
                  <a:solidFill>
                    <a:srgbClr val="0000FF"/>
                  </a:solidFill>
                </a:uFill>
                <a:hlinkClick r:id="rId2" invalidUrl="" action="" tgtFrame="" tooltip="" history="1" highlightClick="0" endSnd="0"/>
              </a:rPr>
              <a:t>Yazılım Hataları</a:t>
            </a:r>
            <a:endParaRPr>
              <a:solidFill>
                <a:srgbClr val="2F3239"/>
              </a:solidFill>
            </a:endParaRPr>
          </a:p>
          <a:p>
            <a:pPr algn="l" defTabSz="457200">
              <a:defRPr b="1" sz="1300" u="sng">
                <a:solidFill>
                  <a:srgbClr val="0000FF"/>
                </a:solidFill>
                <a:uFill>
                  <a:solidFill>
                    <a:srgbClr val="0000FF"/>
                  </a:solidFill>
                </a:uFill>
                <a:latin typeface="+mj-lt"/>
                <a:ea typeface="+mj-ea"/>
                <a:cs typeface="+mj-cs"/>
                <a:sym typeface="Helvetica"/>
              </a:defRPr>
            </a:pPr>
            <a:r>
              <a:rPr>
                <a:hlinkClick r:id="rId3" invalidUrl="" action="" tgtFrame="" tooltip="" history="1" highlightClick="0" endSnd="0"/>
              </a:rPr>
              <a:t>Python</a:t>
            </a:r>
            <a:r>
              <a:rPr b="0">
                <a:hlinkClick r:id="rId3" invalidUrl="" action="" tgtFrame="" tooltip="" history="1" highlightClick="0" endSnd="0"/>
              </a:rPr>
              <a:t> </a:t>
            </a:r>
            <a:r>
              <a:rPr b="0" u="none">
                <a:solidFill>
                  <a:srgbClr val="848991"/>
                </a:solidFill>
                <a:uFillTx/>
              </a:rPr>
              <a:t>yorumlayıcısı, yazılan kodu baştan sona kadar oku ve sadece yazım hatası bulunmayan programları çalıştırır. Yazım ( Syntax – söz dizimi) bir programın yapısı ve bu yapının oluşturulmasında kullanılan kulları ifade eder. Ex. n= irem</a:t>
            </a:r>
            <a:endParaRPr>
              <a:solidFill>
                <a:srgbClr val="848991"/>
              </a:solidFill>
            </a:endParaRPr>
          </a:p>
          <a:p>
            <a:pPr algn="l" defTabSz="457200">
              <a:defRPr sz="1300">
                <a:solidFill>
                  <a:srgbClr val="848991"/>
                </a:solidFill>
                <a:latin typeface="+mj-lt"/>
                <a:ea typeface="+mj-ea"/>
                <a:cs typeface="+mj-cs"/>
                <a:sym typeface="Helvetica"/>
              </a:defRPr>
            </a:pPr>
          </a:p>
          <a:p>
            <a:pPr algn="l" defTabSz="457200">
              <a:defRPr b="1" sz="1800">
                <a:solidFill>
                  <a:srgbClr val="E25A5A"/>
                </a:solidFill>
                <a:latin typeface="+mj-lt"/>
                <a:ea typeface="+mj-ea"/>
                <a:cs typeface="+mj-cs"/>
                <a:sym typeface="Helvetica"/>
              </a:defRPr>
            </a:pPr>
            <a:r>
              <a:t>Hata-2 : </a:t>
            </a:r>
            <a:r>
              <a:rPr u="sng">
                <a:solidFill>
                  <a:srgbClr val="0000FF"/>
                </a:solidFill>
                <a:uFill>
                  <a:solidFill>
                    <a:srgbClr val="0000FF"/>
                  </a:solidFill>
                </a:uFill>
                <a:hlinkClick r:id="rId2" invalidUrl="" action="" tgtFrame="" tooltip="" history="1" highlightClick="0" endSnd="0"/>
              </a:rPr>
              <a:t>Çalışma Zamanı Hataları</a:t>
            </a:r>
            <a:endParaRPr>
              <a:solidFill>
                <a:srgbClr val="2F3239"/>
              </a:solidFill>
            </a:endParaRPr>
          </a:p>
          <a:p>
            <a:pPr algn="l" defTabSz="457200">
              <a:defRPr sz="1300">
                <a:solidFill>
                  <a:srgbClr val="848991"/>
                </a:solidFill>
                <a:latin typeface="+mj-lt"/>
                <a:ea typeface="+mj-ea"/>
                <a:cs typeface="+mj-cs"/>
                <a:sym typeface="Helvetica"/>
              </a:defRPr>
            </a:pPr>
            <a:r>
              <a:t>Bu hatalar programcının kodu hatalı yazmasından daha ziyade, program çalışırken beklenmedik durumları ele alamasından kaynaklanır. Örneğin program içerisinde dir dosyaya yazacaksınız. Dosyanın yazılması ile ilgili kodlama doğru yazılmış olabilir. Ancak dosyanın yazılacağı klasöre yazma yetkiniz yoksa, dolasıyla dosyaya yazamayacaksınız.</a:t>
            </a:r>
          </a:p>
          <a:p>
            <a:pPr algn="l" defTabSz="457200">
              <a:defRPr sz="1300">
                <a:solidFill>
                  <a:srgbClr val="848991"/>
                </a:solidFill>
                <a:latin typeface="+mj-lt"/>
                <a:ea typeface="+mj-ea"/>
                <a:cs typeface="+mj-cs"/>
                <a:sym typeface="Helvetica"/>
              </a:defRPr>
            </a:pPr>
          </a:p>
          <a:p>
            <a:pPr algn="l" defTabSz="457200">
              <a:defRPr b="1" sz="1800">
                <a:solidFill>
                  <a:srgbClr val="E25A5A"/>
                </a:solidFill>
                <a:latin typeface="+mj-lt"/>
                <a:ea typeface="+mj-ea"/>
                <a:cs typeface="+mj-cs"/>
                <a:sym typeface="Helvetica"/>
              </a:defRPr>
            </a:pPr>
            <a:r>
              <a:t>Hata-3 : </a:t>
            </a:r>
            <a:r>
              <a:rPr u="sng">
                <a:solidFill>
                  <a:srgbClr val="0000FF"/>
                </a:solidFill>
                <a:uFill>
                  <a:solidFill>
                    <a:srgbClr val="0000FF"/>
                  </a:solidFill>
                </a:uFill>
                <a:hlinkClick r:id="rId2" invalidUrl="" action="" tgtFrame="" tooltip="" history="1" highlightClick="0" endSnd="0"/>
              </a:rPr>
              <a:t>Anlamsal Hatalar</a:t>
            </a:r>
            <a:endParaRPr>
              <a:solidFill>
                <a:srgbClr val="2F3239"/>
              </a:solidFill>
            </a:endParaRPr>
          </a:p>
          <a:p>
            <a:pPr algn="l" defTabSz="457200">
              <a:defRPr sz="1300">
                <a:solidFill>
                  <a:srgbClr val="848991"/>
                </a:solidFill>
                <a:latin typeface="+mj-lt"/>
                <a:ea typeface="+mj-ea"/>
                <a:cs typeface="+mj-cs"/>
                <a:sym typeface="Helvetica"/>
              </a:defRPr>
            </a:pPr>
            <a:r>
              <a:t>Bazen programcı kodu düzgün yazar ve program hatasız çalışır, fakat program istenilen iş yerine başka bir iş yapar. Örneğin matematikte bilirizki 4+16/2 işleminin sonucu 12’dir. Ancak aslında program yazarı önce 4+16 işlemini yapıp sonra 2’ye bölmek istemiştir. Yani (4+16)/2 yazmalıydı. </a:t>
            </a:r>
          </a:p>
        </p:txBody>
      </p:sp>
      <p:pic>
        <p:nvPicPr>
          <p:cNvPr id="123" name="GUID-AD74C6BB-D593-4F8A-B59B-70972A1DD08F-web.png" descr="GUID-AD74C6BB-D593-4F8A-B59B-70972A1DD08F-web.png"/>
          <p:cNvPicPr>
            <a:picLocks noChangeAspect="1"/>
          </p:cNvPicPr>
          <p:nvPr/>
        </p:nvPicPr>
        <p:blipFill>
          <a:blip r:embed="rId4">
            <a:extLst/>
          </a:blip>
          <a:stretch>
            <a:fillRect/>
          </a:stretch>
        </p:blipFill>
        <p:spPr>
          <a:xfrm>
            <a:off x="3058747" y="961007"/>
            <a:ext cx="7255027" cy="282741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5" name="flowchart-3-sayinin-ortalamasi.jpg" descr="flowchart-3-sayinin-ortalamasi.jpg"/>
          <p:cNvPicPr>
            <a:picLocks noChangeAspect="1"/>
          </p:cNvPicPr>
          <p:nvPr>
            <p:ph type="pic" idx="13"/>
          </p:nvPr>
        </p:nvPicPr>
        <p:blipFill>
          <a:blip r:embed="rId2">
            <a:extLst/>
          </a:blip>
          <a:srcRect l="0" t="0" r="0" b="0"/>
          <a:stretch>
            <a:fillRect/>
          </a:stretch>
        </p:blipFill>
        <p:spPr>
          <a:xfrm>
            <a:off x="4409809" y="0"/>
            <a:ext cx="4185182" cy="9753600"/>
          </a:xfrm>
          <a:prstGeom prst="rect">
            <a:avLst/>
          </a:prstGeom>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vize_final_ortalama.jpg" descr="vize_final_ortalama.jpg"/>
          <p:cNvPicPr>
            <a:picLocks noChangeAspect="1"/>
          </p:cNvPicPr>
          <p:nvPr>
            <p:ph type="pic" idx="13"/>
          </p:nvPr>
        </p:nvPicPr>
        <p:blipFill>
          <a:blip r:embed="rId2">
            <a:extLst/>
          </a:blip>
          <a:srcRect l="0" t="0" r="0" b="0"/>
          <a:stretch>
            <a:fillRect/>
          </a:stretch>
        </p:blipFill>
        <p:spPr>
          <a:xfrm>
            <a:off x="2599013" y="0"/>
            <a:ext cx="7806774" cy="9753600"/>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9" name="algo6.gif" descr="algo6.gif"/>
          <p:cNvPicPr>
            <a:picLocks noChangeAspect="1"/>
          </p:cNvPicPr>
          <p:nvPr>
            <p:ph type="pic" idx="13"/>
          </p:nvPr>
        </p:nvPicPr>
        <p:blipFill>
          <a:blip r:embed="rId2">
            <a:extLst/>
          </a:blip>
          <a:srcRect l="0" t="0" r="0" b="0"/>
          <a:stretch>
            <a:fillRect/>
          </a:stretch>
        </p:blipFill>
        <p:spPr>
          <a:xfrm>
            <a:off x="3172133" y="0"/>
            <a:ext cx="6660534" cy="9753600"/>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algo8.gif" descr="algo8.gif"/>
          <p:cNvPicPr>
            <a:picLocks noChangeAspect="1"/>
          </p:cNvPicPr>
          <p:nvPr>
            <p:ph type="pic" idx="13"/>
          </p:nvPr>
        </p:nvPicPr>
        <p:blipFill>
          <a:blip r:embed="rId2">
            <a:extLst/>
          </a:blip>
          <a:srcRect l="0" t="0" r="0" b="0"/>
          <a:stretch>
            <a:fillRect/>
          </a:stretch>
        </p:blipFill>
        <p:spPr>
          <a:xfrm>
            <a:off x="2807152" y="0"/>
            <a:ext cx="7390496" cy="9753600"/>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REFERENCES"/>
          <p:cNvSpPr/>
          <p:nvPr>
            <p:ph type="title"/>
          </p:nvPr>
        </p:nvSpPr>
        <p:spPr>
          <a:prstGeom prst="rect">
            <a:avLst/>
          </a:prstGeom>
        </p:spPr>
        <p:txBody>
          <a:bodyPr/>
          <a:lstStyle/>
          <a:p>
            <a:pPr/>
            <a:r>
              <a:t>REFERENCES</a:t>
            </a:r>
          </a:p>
        </p:txBody>
      </p:sp>
      <p:sp>
        <p:nvSpPr>
          <p:cNvPr id="134" name="https://sites.google.com/site/egitimbilgileri/home/a---python---twisted---qt/03---string-islemleri…"/>
          <p:cNvSpPr/>
          <p:nvPr>
            <p:ph type="body" idx="1"/>
          </p:nvPr>
        </p:nvSpPr>
        <p:spPr>
          <a:prstGeom prst="rect">
            <a:avLst/>
          </a:prstGeom>
        </p:spPr>
        <p:txBody>
          <a:bodyPr/>
          <a:lstStyle/>
          <a:p>
            <a:pPr>
              <a:buBlip>
                <a:blip r:embed="rId2"/>
              </a:buBlip>
              <a:defRPr u="sng">
                <a:solidFill>
                  <a:srgbClr val="0000FF"/>
                </a:solidFill>
                <a:uFill>
                  <a:solidFill>
                    <a:srgbClr val="0000FF"/>
                  </a:solidFill>
                </a:uFill>
              </a:defRPr>
            </a:pPr>
            <a:r>
              <a:rPr>
                <a:hlinkClick r:id="rId3" invalidUrl="" action="" tgtFrame="" tooltip="" history="1" highlightClick="0" endSnd="0"/>
              </a:rPr>
              <a:t>https://sites.google.com/site/egitimbilgileri/home/a---python---twisted---qt/03---string-islemleri</a:t>
            </a:r>
          </a:p>
          <a:p>
            <a:pPr>
              <a:buBlip>
                <a:blip r:embed="rId2"/>
              </a:buBlip>
            </a:pPr>
            <a:r>
              <a:t>https://www.yazilimkodlama.com/programlama/python-ornekleri/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Harmony">
  <a:themeElements>
    <a:clrScheme name="Harmony">
      <a:dk1>
        <a:srgbClr val="5E5E5E"/>
      </a:dk1>
      <a:lt1>
        <a:srgbClr val="FFFFFF"/>
      </a:lt1>
      <a:dk2>
        <a:srgbClr val="A7A7A7"/>
      </a:dk2>
      <a:lt2>
        <a:srgbClr val="535353"/>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Helvetica"/>
        <a:ea typeface="Helvetica"/>
        <a:cs typeface="Helvetica"/>
      </a:majorFont>
      <a:minorFont>
        <a:latin typeface="Helvetica Neue"/>
        <a:ea typeface="Helvetica Neue"/>
        <a:cs typeface="Helvetica Neu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armony">
  <a:themeElements>
    <a:clrScheme name="Harmony">
      <a:dk1>
        <a:srgbClr val="000000"/>
      </a:dk1>
      <a:lt1>
        <a:srgbClr val="FFFFFF"/>
      </a:lt1>
      <a:dk2>
        <a:srgbClr val="A7A7A7"/>
      </a:dk2>
      <a:lt2>
        <a:srgbClr val="535353"/>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Helvetica"/>
        <a:ea typeface="Helvetica"/>
        <a:cs typeface="Helvetica"/>
      </a:majorFont>
      <a:minorFont>
        <a:latin typeface="Helvetica Neue"/>
        <a:ea typeface="Helvetica Neue"/>
        <a:cs typeface="Helvetica Neu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