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7E3D2">
              <a:alpha val="5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DF6DA"/>
              </a:solidFill>
              <a:prstDash val="solid"/>
              <a:miter lim="400000"/>
            </a:ln>
          </a:right>
          <a:top>
            <a:ln w="12700" cap="flat">
              <a:solidFill>
                <a:srgbClr val="FDF6DA"/>
              </a:solidFill>
              <a:prstDash val="solid"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C69B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C9D69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BDBBB3"/>
              </a:solidFill>
              <a:prstDash val="solid"/>
              <a:miter lim="400000"/>
            </a:ln>
          </a:left>
          <a:right>
            <a:ln w="12700" cap="flat">
              <a:solidFill>
                <a:srgbClr val="BDBBB3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BDBBB3"/>
              </a:solidFill>
              <a:prstDash val="solid"/>
              <a:miter lim="400000"/>
            </a:ln>
          </a:insideV>
        </a:tcBdr>
        <a:fill>
          <a:solidFill>
            <a:srgbClr val="E7E3D2"/>
          </a:solidFill>
        </a:fill>
      </a:tcStyle>
    </a:wholeTbl>
    <a:band2H>
      <a:tcTxStyle b="def" i="def"/>
      <a:tcStyle>
        <a:tcBdr/>
        <a:fill>
          <a:solidFill>
            <a:srgbClr val="F6F2E5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solidFill>
            <a:srgbClr val="D3CDB7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8E755A"/>
              </a:solidFill>
              <a:prstDash val="solid"/>
              <a:miter lim="400000"/>
            </a:ln>
          </a:left>
          <a:right>
            <a:ln w="12700" cap="flat">
              <a:solidFill>
                <a:srgbClr val="8E755A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8E755A"/>
              </a:solidFill>
              <a:prstDash val="solid"/>
              <a:miter lim="400000"/>
            </a:ln>
          </a:insideH>
          <a:insideV>
            <a:ln w="12700" cap="flat">
              <a:solidFill>
                <a:srgbClr val="8E755A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BDBBB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3DA"/>
          </a:solidFill>
        </a:fill>
      </a:tcStyle>
    </a:wholeTbl>
    <a:band2H>
      <a:tcTxStyle b="def" i="def"/>
      <a:tcStyle>
        <a:tcBdr/>
        <a:fill>
          <a:solidFill>
            <a:srgbClr val="F9F5E8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5D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4D61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657477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FECE2"/>
          </a:solidFill>
        </a:fill>
      </a:tcStyle>
    </a:wholeTbl>
    <a:band2H>
      <a:tcTxStyle b="def" i="def"/>
      <a:tcStyle>
        <a:tcBdr/>
        <a:fill>
          <a:solidFill>
            <a:srgbClr val="FFFBF1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A29A85"/>
              </a:solidFill>
              <a:prstDash val="solid"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4D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29A85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A29A85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E9E7DC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5BEAA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2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28C7D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F9ED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25400" cap="flat">
              <a:solidFill>
                <a:srgbClr val="C6BB94"/>
              </a:solidFill>
              <a:prstDash val="solid"/>
              <a:miter lim="400000"/>
            </a:ln>
          </a:left>
          <a:right>
            <a:ln w="25400" cap="flat">
              <a:solidFill>
                <a:srgbClr val="C6BB94"/>
              </a:solidFill>
              <a:prstDash val="solid"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solidFill>
                <a:srgbClr val="DBD2B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508000" y="5181600"/>
            <a:ext cx="1198880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Title Text"/>
          <p:cNvSpPr/>
          <p:nvPr>
            <p:ph type="title"/>
          </p:nvPr>
        </p:nvSpPr>
        <p:spPr>
          <a:xfrm>
            <a:off x="508000" y="3009900"/>
            <a:ext cx="11988800" cy="203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5" name="Body Level One…"/>
          <p:cNvSpPr/>
          <p:nvPr>
            <p:ph type="body" sz="quarter" idx="1"/>
          </p:nvPr>
        </p:nvSpPr>
        <p:spPr>
          <a:xfrm>
            <a:off x="508000" y="5562600"/>
            <a:ext cx="11988800" cy="8255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lide Number"/>
          <p:cNvSpPr/>
          <p:nvPr>
            <p:ph type="sldNum" sz="quarter" idx="2"/>
          </p:nvPr>
        </p:nvSpPr>
        <p:spPr>
          <a:xfrm>
            <a:off x="12154001" y="8763000"/>
            <a:ext cx="342901" cy="3683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–Johnny Appleseed"/>
          <p:cNvSpPr/>
          <p:nvPr>
            <p:ph type="body" sz="quarter" idx="13"/>
          </p:nvPr>
        </p:nvSpPr>
        <p:spPr>
          <a:xfrm>
            <a:off x="508000" y="5918200"/>
            <a:ext cx="11988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40000"/>
              </a:lnSpc>
              <a:spcBef>
                <a:spcPts val="0"/>
              </a:spcBef>
              <a:buSzTx/>
              <a:buNone/>
              <a:defRPr i="1" sz="3000">
                <a:solidFill>
                  <a:srgbClr val="9D9D9D"/>
                </a:solidFill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106" name="“Type a quote here.”"/>
          <p:cNvSpPr/>
          <p:nvPr>
            <p:ph type="body" sz="quarter" idx="14"/>
          </p:nvPr>
        </p:nvSpPr>
        <p:spPr>
          <a:xfrm>
            <a:off x="1270000" y="4298950"/>
            <a:ext cx="10464800" cy="6223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SzTx/>
              <a:buNone/>
              <a:defRPr sz="36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07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Image"/>
          <p:cNvSpPr/>
          <p:nvPr>
            <p:ph type="pic" idx="13"/>
          </p:nvPr>
        </p:nvSpPr>
        <p:spPr>
          <a:xfrm>
            <a:off x="622300" y="1181100"/>
            <a:ext cx="11760200" cy="5676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4" name="Title Text"/>
          <p:cNvSpPr/>
          <p:nvPr>
            <p:ph type="title"/>
          </p:nvPr>
        </p:nvSpPr>
        <p:spPr>
          <a:xfrm>
            <a:off x="508000" y="7099300"/>
            <a:ext cx="11988800" cy="1117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5" name="Body Level One…"/>
          <p:cNvSpPr/>
          <p:nvPr>
            <p:ph type="body" sz="quarter" idx="1"/>
          </p:nvPr>
        </p:nvSpPr>
        <p:spPr>
          <a:xfrm>
            <a:off x="508000" y="8267700"/>
            <a:ext cx="11988800" cy="8382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/>
          <p:nvPr>
            <p:ph type="title"/>
          </p:nvPr>
        </p:nvSpPr>
        <p:spPr>
          <a:xfrm>
            <a:off x="508000" y="3860800"/>
            <a:ext cx="11988800" cy="203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4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Image"/>
          <p:cNvSpPr/>
          <p:nvPr>
            <p:ph type="pic" sz="half" idx="13"/>
          </p:nvPr>
        </p:nvSpPr>
        <p:spPr>
          <a:xfrm>
            <a:off x="6805519" y="981849"/>
            <a:ext cx="5575301" cy="7531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2" name="Title Text"/>
          <p:cNvSpPr/>
          <p:nvPr>
            <p:ph type="title"/>
          </p:nvPr>
        </p:nvSpPr>
        <p:spPr>
          <a:xfrm>
            <a:off x="508000" y="2400300"/>
            <a:ext cx="5829300" cy="6070600"/>
          </a:xfrm>
          <a:prstGeom prst="rect">
            <a:avLst/>
          </a:prstGeom>
        </p:spPr>
        <p:txBody>
          <a:bodyPr anchor="t"/>
          <a:lstStyle/>
          <a:p>
            <a:pPr/>
            <a:r>
              <a:t>Title Text</a:t>
            </a:r>
          </a:p>
        </p:txBody>
      </p:sp>
      <p:sp>
        <p:nvSpPr>
          <p:cNvPr id="43" name="Body Level One…"/>
          <p:cNvSpPr/>
          <p:nvPr>
            <p:ph type="body" sz="quarter" idx="1"/>
          </p:nvPr>
        </p:nvSpPr>
        <p:spPr>
          <a:xfrm>
            <a:off x="508000" y="1168400"/>
            <a:ext cx="5829300" cy="8382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>
            <a:off x="508000" y="25781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Line"/>
          <p:cNvSpPr/>
          <p:nvPr/>
        </p:nvSpPr>
        <p:spPr>
          <a:xfrm flipV="1">
            <a:off x="508000" y="9245597"/>
            <a:ext cx="11988800" cy="3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3" name="Line"/>
          <p:cNvSpPr/>
          <p:nvPr/>
        </p:nvSpPr>
        <p:spPr>
          <a:xfrm flipV="1">
            <a:off x="508000" y="508000"/>
            <a:ext cx="1198880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4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Line"/>
          <p:cNvSpPr/>
          <p:nvPr/>
        </p:nvSpPr>
        <p:spPr>
          <a:xfrm>
            <a:off x="508000" y="2578100"/>
            <a:ext cx="1198880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3" name="Line"/>
          <p:cNvSpPr/>
          <p:nvPr/>
        </p:nvSpPr>
        <p:spPr>
          <a:xfrm flipV="1">
            <a:off x="508000" y="9245597"/>
            <a:ext cx="11988800" cy="3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4" name="Line"/>
          <p:cNvSpPr/>
          <p:nvPr/>
        </p:nvSpPr>
        <p:spPr>
          <a:xfrm flipV="1">
            <a:off x="508000" y="508000"/>
            <a:ext cx="1198880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5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6" name="Body Level One…"/>
          <p:cNvSpPr/>
          <p:nvPr>
            <p:ph type="body" idx="1"/>
          </p:nvPr>
        </p:nvSpPr>
        <p:spPr>
          <a:xfrm>
            <a:off x="508000" y="3035300"/>
            <a:ext cx="11988800" cy="57277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Line"/>
          <p:cNvSpPr/>
          <p:nvPr/>
        </p:nvSpPr>
        <p:spPr>
          <a:xfrm>
            <a:off x="508000" y="2578100"/>
            <a:ext cx="1198880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5" name="Line"/>
          <p:cNvSpPr/>
          <p:nvPr/>
        </p:nvSpPr>
        <p:spPr>
          <a:xfrm flipV="1">
            <a:off x="508000" y="9245597"/>
            <a:ext cx="11988800" cy="3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6" name="Line"/>
          <p:cNvSpPr/>
          <p:nvPr/>
        </p:nvSpPr>
        <p:spPr>
          <a:xfrm flipV="1">
            <a:off x="508000" y="508000"/>
            <a:ext cx="1198880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7" name="Image"/>
          <p:cNvSpPr/>
          <p:nvPr>
            <p:ph type="pic" sz="half" idx="13"/>
          </p:nvPr>
        </p:nvSpPr>
        <p:spPr>
          <a:xfrm>
            <a:off x="620619" y="2994799"/>
            <a:ext cx="5524501" cy="55245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8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9" name="Body Level One…"/>
          <p:cNvSpPr/>
          <p:nvPr>
            <p:ph type="body" sz="half" idx="1"/>
          </p:nvPr>
        </p:nvSpPr>
        <p:spPr>
          <a:xfrm>
            <a:off x="6781800" y="2971800"/>
            <a:ext cx="5727700" cy="5524500"/>
          </a:xfrm>
          <a:prstGeom prst="rect">
            <a:avLst/>
          </a:prstGeom>
        </p:spPr>
        <p:txBody>
          <a:bodyPr/>
          <a:lstStyle>
            <a:lvl1pPr marL="368300" indent="-368300">
              <a:spcBef>
                <a:spcPts val="3200"/>
              </a:spcBef>
              <a:buSzPct val="30000"/>
              <a:buBlip>
                <a:blip r:embed="rId2"/>
              </a:buBlip>
              <a:defRPr sz="3000"/>
            </a:lvl1pPr>
            <a:lvl2pPr marL="736600" indent="-368300">
              <a:spcBef>
                <a:spcPts val="3200"/>
              </a:spcBef>
              <a:buSzPct val="30000"/>
              <a:buBlip>
                <a:blip r:embed="rId2"/>
              </a:buBlip>
              <a:defRPr sz="3000"/>
            </a:lvl2pPr>
            <a:lvl3pPr marL="1104900" indent="-368300">
              <a:spcBef>
                <a:spcPts val="3200"/>
              </a:spcBef>
              <a:buSzPct val="30000"/>
              <a:buBlip>
                <a:blip r:embed="rId2"/>
              </a:buBlip>
              <a:defRPr sz="3000"/>
            </a:lvl3pPr>
            <a:lvl4pPr marL="1473200" indent="-368300">
              <a:spcBef>
                <a:spcPts val="3200"/>
              </a:spcBef>
              <a:buSzPct val="30000"/>
              <a:buBlip>
                <a:blip r:embed="rId2"/>
              </a:buBlip>
              <a:defRPr sz="3000"/>
            </a:lvl4pPr>
            <a:lvl5pPr marL="1841500" indent="-368300">
              <a:spcBef>
                <a:spcPts val="3200"/>
              </a:spcBef>
              <a:buSzPct val="30000"/>
              <a:buBlip>
                <a:blip r:embed="rId2"/>
              </a:buBlip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Body Level On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Image"/>
          <p:cNvSpPr/>
          <p:nvPr>
            <p:ph type="pic" sz="quarter" idx="13"/>
          </p:nvPr>
        </p:nvSpPr>
        <p:spPr>
          <a:xfrm>
            <a:off x="6654800" y="977900"/>
            <a:ext cx="5727700" cy="3606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6" name="Image"/>
          <p:cNvSpPr/>
          <p:nvPr>
            <p:ph type="pic" sz="quarter" idx="14"/>
          </p:nvPr>
        </p:nvSpPr>
        <p:spPr>
          <a:xfrm>
            <a:off x="6654800" y="5003800"/>
            <a:ext cx="5727700" cy="3644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7" name="Image"/>
          <p:cNvSpPr/>
          <p:nvPr>
            <p:ph type="pic" sz="half" idx="15"/>
          </p:nvPr>
        </p:nvSpPr>
        <p:spPr>
          <a:xfrm>
            <a:off x="620619" y="975499"/>
            <a:ext cx="5575301" cy="76708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508000" y="9245597"/>
            <a:ext cx="11988800" cy="3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Line"/>
          <p:cNvSpPr/>
          <p:nvPr/>
        </p:nvSpPr>
        <p:spPr>
          <a:xfrm flipV="1">
            <a:off x="508000" y="508000"/>
            <a:ext cx="1198880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Body Level One…"/>
          <p:cNvSpPr/>
          <p:nvPr>
            <p:ph type="body" idx="1"/>
          </p:nvPr>
        </p:nvSpPr>
        <p:spPr>
          <a:xfrm>
            <a:off x="508000" y="977900"/>
            <a:ext cx="11988800" cy="778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Title Text"/>
          <p:cNvSpPr/>
          <p:nvPr>
            <p:ph type="title"/>
          </p:nvPr>
        </p:nvSpPr>
        <p:spPr>
          <a:xfrm>
            <a:off x="508000" y="596900"/>
            <a:ext cx="11988800" cy="190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Slide Number"/>
          <p:cNvSpPr/>
          <p:nvPr>
            <p:ph type="sldNum" sz="quarter" idx="2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1pPr>
      <a:lvl2pPr marL="0" marR="0" indent="2286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2pPr>
      <a:lvl3pPr marL="0" marR="0" indent="4572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3pPr>
      <a:lvl4pPr marL="0" marR="0" indent="6858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4pPr>
      <a:lvl5pPr marL="0" marR="0" indent="9144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5pPr>
      <a:lvl6pPr marL="0" marR="0" indent="11430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6pPr>
      <a:lvl7pPr marL="0" marR="0" indent="13716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7pPr>
      <a:lvl8pPr marL="0" marR="0" indent="16002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8pPr>
      <a:lvl9pPr marL="0" marR="0" indent="182880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9pPr>
    </p:titleStyle>
    <p:bodyStyle>
      <a:lvl1pPr marL="4191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1pPr>
      <a:lvl2pPr marL="8382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2pPr>
      <a:lvl3pPr marL="12573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3pPr>
      <a:lvl4pPr marL="16764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4pPr>
      <a:lvl5pPr marL="20955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5pPr>
      <a:lvl6pPr marL="25146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6pPr>
      <a:lvl7pPr marL="29337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7pPr>
      <a:lvl8pPr marL="33528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8pPr>
      <a:lvl9pPr marL="37719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youtube.com/watch?v=T8wK5loXkXg" TargetMode="External"/><Relationship Id="rId3" Type="http://schemas.openxmlformats.org/officeDocument/2006/relationships/hyperlink" Target="https://www.udemy.com/complete-python-bootcamp/" TargetMode="Externa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techopedia.com/definition/7793/interpreter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flat,550x550,075,f.u1.jpg" descr="flat,550x550,075,f.u1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2468426" y="1181100"/>
            <a:ext cx="8067948" cy="56769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PROGRAMMING WITH PYTHON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65760">
              <a:lnSpc>
                <a:spcPts val="11900"/>
              </a:lnSpc>
              <a:spcBef>
                <a:spcPts val="900"/>
              </a:spcBef>
              <a:defRPr cap="none" sz="5120">
                <a:latin typeface="Baskerville"/>
                <a:ea typeface="Baskerville"/>
                <a:cs typeface="Baskerville"/>
                <a:sym typeface="Baskerville"/>
              </a:defRPr>
            </a:lvl1pPr>
          </a:lstStyle>
          <a:p>
            <a:pPr/>
            <a:r>
              <a:t>PROGRAMMING WITH PYTHON </a:t>
            </a:r>
            <a:endParaRPr sz="96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33" name="Okan Ciftci…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66674">
              <a:defRPr sz="2328"/>
            </a:pPr>
            <a:r>
              <a:t>Okan Ciftci</a:t>
            </a:r>
          </a:p>
          <a:p>
            <a:pPr defTabSz="566674">
              <a:defRPr sz="2328"/>
            </a:pPr>
            <a:r>
              <a:t>Ugurcan Kok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Ide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Ide</a:t>
            </a:r>
            <a:endParaRPr sz="12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58" name="Anaconda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352043">
              <a:lnSpc>
                <a:spcPts val="7200"/>
              </a:lnSpc>
              <a:spcBef>
                <a:spcPts val="900"/>
              </a:spcBef>
              <a:buSzTx/>
              <a:buNone/>
              <a:defRPr sz="2772"/>
            </a:pPr>
            <a:r>
              <a:t>Anaconda</a:t>
            </a:r>
          </a:p>
          <a:p>
            <a:pPr marL="0" indent="0" defTabSz="352043">
              <a:lnSpc>
                <a:spcPts val="7200"/>
              </a:lnSpc>
              <a:spcBef>
                <a:spcPts val="900"/>
              </a:spcBef>
              <a:buSzTx/>
              <a:buNone/>
              <a:defRPr sz="2772"/>
            </a:pPr>
          </a:p>
          <a:p>
            <a:pPr marL="0" indent="0" defTabSz="352043">
              <a:lnSpc>
                <a:spcPts val="7200"/>
              </a:lnSpc>
              <a:spcBef>
                <a:spcPts val="900"/>
              </a:spcBef>
              <a:buSzTx/>
              <a:buNone/>
              <a:defRPr sz="2772"/>
            </a:pPr>
            <a:r>
              <a:rPr u="sng">
                <a:hlinkClick r:id="rId2" invalidUrl="" action="" tgtFrame="" tooltip="" history="1" highlightClick="0" endSnd="0"/>
              </a:rPr>
              <a:t>https://www.youtube.com/watch?v=T8wK5loXkXg</a:t>
            </a:r>
          </a:p>
          <a:p>
            <a:pPr marL="0" indent="0" defTabSz="352043">
              <a:lnSpc>
                <a:spcPts val="7200"/>
              </a:lnSpc>
              <a:spcBef>
                <a:spcPts val="900"/>
              </a:spcBef>
              <a:buSzTx/>
              <a:buNone/>
              <a:defRPr sz="2772"/>
            </a:pPr>
          </a:p>
          <a:p>
            <a:pPr marL="0" indent="0" defTabSz="352043">
              <a:lnSpc>
                <a:spcPts val="7200"/>
              </a:lnSpc>
              <a:spcBef>
                <a:spcPts val="900"/>
              </a:spcBef>
              <a:buSzTx/>
              <a:buNone/>
              <a:defRPr sz="2772"/>
            </a:pPr>
            <a:r>
              <a:rPr u="sng">
                <a:hlinkClick r:id="rId3" invalidUrl="" action="" tgtFrame="" tooltip="" history="1" highlightClick="0" endSnd="0"/>
              </a:rPr>
              <a:t>https://www.udemy.com/complete-python-bootcamp/</a:t>
            </a:r>
          </a:p>
          <a:p>
            <a:pPr marL="0" indent="0" defTabSz="352043">
              <a:lnSpc>
                <a:spcPts val="7200"/>
              </a:lnSpc>
              <a:spcBef>
                <a:spcPts val="900"/>
              </a:spcBef>
              <a:buSzTx/>
              <a:buNone/>
              <a:defRPr sz="2772"/>
            </a:pPr>
          </a:p>
          <a:p>
            <a:pPr marL="0" indent="0" defTabSz="352043">
              <a:lnSpc>
                <a:spcPts val="7200"/>
              </a:lnSpc>
              <a:spcBef>
                <a:spcPts val="900"/>
              </a:spcBef>
              <a:buSzTx/>
              <a:buNone/>
              <a:defRPr sz="2772"/>
            </a:pPr>
            <a:r>
              <a:t>Python Setup Content Second Video</a:t>
            </a:r>
          </a:p>
          <a:p>
            <a:pPr marL="0" indent="0" defTabSz="352043">
              <a:lnSpc>
                <a:spcPts val="7200"/>
              </a:lnSpc>
              <a:spcBef>
                <a:spcPts val="900"/>
              </a:spcBef>
              <a:buSzTx/>
              <a:buNone/>
              <a:defRPr sz="2772"/>
            </a:pPr>
            <a:br/>
            <a:r>
              <a:t>Jupyter Notebook,Pycharm,Spyder,Online Interpreter ? </a:t>
            </a:r>
            <a:endParaRPr sz="924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source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Resources</a:t>
            </a:r>
          </a:p>
        </p:txBody>
      </p:sp>
      <p:sp>
        <p:nvSpPr>
          <p:cNvPr id="161" name="You can find all source code, materials, helper links, community film and book recommendations on github…"/>
          <p:cNvSpPr/>
          <p:nvPr/>
        </p:nvSpPr>
        <p:spPr>
          <a:xfrm>
            <a:off x="23911" y="4171949"/>
            <a:ext cx="12829953" cy="217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9800"/>
              </a:lnSpc>
              <a:spcBef>
                <a:spcPts val="1200"/>
              </a:spcBef>
            </a:pPr>
            <a:r>
              <a:t>You can find all source code, materials, helper links, community film and book recommendations on github</a:t>
            </a:r>
          </a:p>
          <a:p>
            <a:pPr algn="l" defTabSz="457200">
              <a:lnSpc>
                <a:spcPts val="9800"/>
              </a:lnSpc>
              <a:spcBef>
                <a:spcPts val="1200"/>
              </a:spcBef>
            </a:pPr>
            <a:r>
              <a:rPr u="sng"/>
              <a:t>https://github.com/okanvk/2018-2019-ADU-IEEE-CS-Python-Course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eference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References</a:t>
            </a:r>
            <a:endParaRPr sz="12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64" name="https://www.programiz.com/article/difference-compiler- interpreter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ts val="10500"/>
              </a:lnSpc>
              <a:spcBef>
                <a:spcPts val="1200"/>
              </a:spcBef>
              <a:buSzTx/>
              <a:buNone/>
              <a:defRPr sz="4533"/>
            </a:pPr>
            <a:r>
              <a:t>https://www.programiz.com/article/difference-compiler- interpreter </a:t>
            </a:r>
            <a:endParaRPr sz="12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indent="0" defTabSz="457200">
              <a:lnSpc>
                <a:spcPts val="10500"/>
              </a:lnSpc>
              <a:spcBef>
                <a:spcPts val="1200"/>
              </a:spcBef>
              <a:buSzTx/>
              <a:buNone/>
              <a:defRPr sz="4533"/>
            </a:pPr>
            <a:r>
              <a:rPr u="sng">
                <a:hlinkClick r:id="rId2" invalidUrl="" action="" tgtFrame="" tooltip="" history="1" highlightClick="0" endSnd="0"/>
              </a:rPr>
              <a:t>https://www.techopedia.com/definition/7793/interpreter</a:t>
            </a:r>
          </a:p>
          <a:p>
            <a:pPr marL="0" indent="0" defTabSz="457200">
              <a:lnSpc>
                <a:spcPts val="10500"/>
              </a:lnSpc>
              <a:spcBef>
                <a:spcPts val="1200"/>
              </a:spcBef>
              <a:buSzTx/>
              <a:buNone/>
              <a:defRPr sz="4533"/>
            </a:pPr>
            <a:r>
              <a:t>https://www.techopedia.com/definition/3912/compiler </a:t>
            </a:r>
            <a:endParaRPr sz="12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YLLABU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SYLLABUS</a:t>
            </a:r>
          </a:p>
        </p:txBody>
      </p:sp>
      <p:sp>
        <p:nvSpPr>
          <p:cNvPr id="136" name="Theoretical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288036">
              <a:lnSpc>
                <a:spcPts val="4300"/>
              </a:lnSpc>
              <a:spcBef>
                <a:spcPts val="700"/>
              </a:spcBef>
              <a:buSzTx/>
              <a:buNone/>
              <a:defRPr sz="1847"/>
            </a:pPr>
            <a:r>
              <a:t>Theoretical </a:t>
            </a:r>
          </a:p>
          <a:p>
            <a:pPr marL="0" indent="0" defTabSz="288036">
              <a:lnSpc>
                <a:spcPts val="4300"/>
              </a:lnSpc>
              <a:spcBef>
                <a:spcPts val="700"/>
              </a:spcBef>
              <a:buSzTx/>
              <a:buNone/>
              <a:defRPr sz="1847"/>
            </a:pPr>
            <a:br/>
            <a:r>
              <a:t>Variables,Algorithms,Arithmetic Operations</a:t>
            </a:r>
          </a:p>
          <a:p>
            <a:pPr marL="0" indent="0" defTabSz="288036">
              <a:lnSpc>
                <a:spcPts val="4300"/>
              </a:lnSpc>
              <a:spcBef>
                <a:spcPts val="700"/>
              </a:spcBef>
              <a:buSzTx/>
              <a:buNone/>
              <a:defRPr sz="1847"/>
            </a:pPr>
          </a:p>
          <a:p>
            <a:pPr marL="0" indent="0" defTabSz="288036">
              <a:lnSpc>
                <a:spcPts val="4300"/>
              </a:lnSpc>
              <a:spcBef>
                <a:spcPts val="700"/>
              </a:spcBef>
              <a:buSzTx/>
              <a:buNone/>
              <a:defRPr sz="1847"/>
            </a:pPr>
            <a:r>
              <a:t>If/Elif/Else,Practices</a:t>
            </a:r>
          </a:p>
          <a:p>
            <a:pPr marL="0" indent="0" defTabSz="288036">
              <a:lnSpc>
                <a:spcPts val="4300"/>
              </a:lnSpc>
              <a:spcBef>
                <a:spcPts val="700"/>
              </a:spcBef>
              <a:buSzTx/>
              <a:buNone/>
              <a:defRPr sz="1847"/>
            </a:pPr>
            <a:br/>
            <a:r>
              <a:t>Loops,Practices</a:t>
            </a:r>
          </a:p>
          <a:p>
            <a:pPr marL="0" indent="0" defTabSz="288036">
              <a:lnSpc>
                <a:spcPts val="4300"/>
              </a:lnSpc>
              <a:spcBef>
                <a:spcPts val="700"/>
              </a:spcBef>
              <a:buSzTx/>
              <a:buNone/>
              <a:defRPr sz="1847"/>
            </a:pPr>
            <a:br/>
            <a:r>
              <a:t>Data Structures,Practices</a:t>
            </a:r>
          </a:p>
          <a:p>
            <a:pPr marL="0" indent="0" defTabSz="288036">
              <a:lnSpc>
                <a:spcPts val="4300"/>
              </a:lnSpc>
              <a:spcBef>
                <a:spcPts val="700"/>
              </a:spcBef>
              <a:buSzTx/>
              <a:buNone/>
              <a:defRPr sz="1847"/>
            </a:pPr>
            <a:br/>
            <a:r>
              <a:t>Functions,Practices</a:t>
            </a:r>
          </a:p>
          <a:p>
            <a:pPr marL="0" indent="0" defTabSz="288036">
              <a:lnSpc>
                <a:spcPts val="4300"/>
              </a:lnSpc>
              <a:spcBef>
                <a:spcPts val="700"/>
              </a:spcBef>
              <a:buSzTx/>
              <a:buNone/>
              <a:defRPr sz="1847"/>
            </a:pPr>
            <a:br/>
            <a:r>
              <a:t>Object Oriented Programming,Practices</a:t>
            </a:r>
          </a:p>
          <a:p>
            <a:pPr marL="0" indent="0" defTabSz="288036">
              <a:lnSpc>
                <a:spcPts val="4300"/>
              </a:lnSpc>
              <a:spcBef>
                <a:spcPts val="700"/>
              </a:spcBef>
              <a:buSzTx/>
              <a:buNone/>
              <a:defRPr sz="1847"/>
            </a:pPr>
          </a:p>
          <a:p>
            <a:pPr marL="0" indent="0" defTabSz="288036">
              <a:lnSpc>
                <a:spcPts val="4300"/>
              </a:lnSpc>
              <a:spcBef>
                <a:spcPts val="700"/>
              </a:spcBef>
              <a:buSzTx/>
              <a:buNone/>
              <a:defRPr sz="1847"/>
            </a:pPr>
            <a:r>
              <a:t>GUI,Practices</a:t>
            </a:r>
          </a:p>
          <a:p>
            <a:pPr marL="0" indent="0" defTabSz="288036">
              <a:lnSpc>
                <a:spcPts val="4300"/>
              </a:lnSpc>
              <a:spcBef>
                <a:spcPts val="700"/>
              </a:spcBef>
              <a:buSzTx/>
              <a:buNone/>
              <a:defRPr sz="1847"/>
            </a:pPr>
            <a:br/>
            <a:r>
              <a:t>Complex Practices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Questıon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Questıons</a:t>
            </a:r>
          </a:p>
        </p:txBody>
      </p:sp>
      <p:sp>
        <p:nvSpPr>
          <p:cNvPr id="139" name="What is a computer ?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352043">
              <a:lnSpc>
                <a:spcPts val="8100"/>
              </a:lnSpc>
              <a:spcBef>
                <a:spcPts val="900"/>
              </a:spcBef>
              <a:buSzTx/>
              <a:buNone/>
              <a:defRPr sz="3490">
                <a:latin typeface="Baskerville"/>
                <a:ea typeface="Baskerville"/>
                <a:cs typeface="Baskerville"/>
                <a:sym typeface="Baskerville"/>
              </a:defRPr>
            </a:pPr>
            <a:r>
              <a:t>What is a computer ?</a:t>
            </a:r>
          </a:p>
          <a:p>
            <a:pPr marL="0" indent="0" defTabSz="352043">
              <a:lnSpc>
                <a:spcPts val="8100"/>
              </a:lnSpc>
              <a:spcBef>
                <a:spcPts val="900"/>
              </a:spcBef>
              <a:buSzTx/>
              <a:buNone/>
              <a:defRPr sz="3490">
                <a:latin typeface="Baskerville"/>
                <a:ea typeface="Baskerville"/>
                <a:cs typeface="Baskerville"/>
                <a:sym typeface="Baskerville"/>
              </a:defRPr>
            </a:pPr>
            <a:br/>
            <a:r>
              <a:t>What is a software ?</a:t>
            </a:r>
          </a:p>
          <a:p>
            <a:pPr marL="0" indent="0" defTabSz="352043">
              <a:lnSpc>
                <a:spcPts val="8100"/>
              </a:lnSpc>
              <a:spcBef>
                <a:spcPts val="900"/>
              </a:spcBef>
              <a:buSzTx/>
              <a:buNone/>
              <a:defRPr sz="3490">
                <a:latin typeface="Baskerville"/>
                <a:ea typeface="Baskerville"/>
                <a:cs typeface="Baskerville"/>
                <a:sym typeface="Baskerville"/>
              </a:defRPr>
            </a:pPr>
            <a:br/>
            <a:r>
              <a:t>What is a programming language ?</a:t>
            </a:r>
          </a:p>
          <a:p>
            <a:pPr marL="0" indent="0" defTabSz="352043">
              <a:lnSpc>
                <a:spcPts val="8100"/>
              </a:lnSpc>
              <a:spcBef>
                <a:spcPts val="900"/>
              </a:spcBef>
              <a:buSzTx/>
              <a:buNone/>
              <a:defRPr sz="3490">
                <a:latin typeface="Baskerville"/>
                <a:ea typeface="Baskerville"/>
                <a:cs typeface="Baskerville"/>
                <a:sym typeface="Baskerville"/>
              </a:defRPr>
            </a:pPr>
            <a:r>
              <a:t> </a:t>
            </a:r>
            <a:endParaRPr sz="924">
              <a:solidFill>
                <a:srgbClr val="000000"/>
              </a:solidFill>
            </a:endParaRPr>
          </a:p>
          <a:p>
            <a:pPr marL="0" indent="0" defTabSz="352043">
              <a:lnSpc>
                <a:spcPts val="8100"/>
              </a:lnSpc>
              <a:spcBef>
                <a:spcPts val="900"/>
              </a:spcBef>
              <a:buSzTx/>
              <a:buNone/>
              <a:defRPr sz="3490">
                <a:latin typeface="Baskerville"/>
                <a:ea typeface="Baskerville"/>
                <a:cs typeface="Baskerville"/>
                <a:sym typeface="Baskerville"/>
              </a:defRPr>
            </a:pPr>
            <a:r>
              <a:t>What is a computer program ? </a:t>
            </a:r>
          </a:p>
          <a:p>
            <a:pPr marL="0" indent="0" defTabSz="352043">
              <a:lnSpc>
                <a:spcPts val="8100"/>
              </a:lnSpc>
              <a:spcBef>
                <a:spcPts val="900"/>
              </a:spcBef>
              <a:buSzTx/>
              <a:buNone/>
              <a:defRPr sz="3490">
                <a:latin typeface="Baskerville"/>
                <a:ea typeface="Baskerville"/>
                <a:cs typeface="Baskerville"/>
                <a:sym typeface="Baskerville"/>
              </a:defRPr>
            </a:pPr>
          </a:p>
          <a:p>
            <a:pPr marL="0" indent="0" defTabSz="352043">
              <a:lnSpc>
                <a:spcPts val="8100"/>
              </a:lnSpc>
              <a:spcBef>
                <a:spcPts val="900"/>
              </a:spcBef>
              <a:buSzTx/>
              <a:buNone/>
              <a:defRPr sz="3490">
                <a:latin typeface="Baskerville"/>
                <a:ea typeface="Baskerville"/>
                <a:cs typeface="Baskerville"/>
                <a:sym typeface="Baskerville"/>
              </a:defRPr>
            </a:pPr>
            <a:r>
              <a:t>What is a python ? </a:t>
            </a:r>
            <a:endParaRPr sz="924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hıstory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hıstory</a:t>
            </a:r>
          </a:p>
        </p:txBody>
      </p:sp>
      <p:sp>
        <p:nvSpPr>
          <p:cNvPr id="142" name="Charles Babbage / Ada Lovelac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ts val="10500"/>
              </a:lnSpc>
              <a:spcBef>
                <a:spcPts val="1200"/>
              </a:spcBef>
              <a:buSzTx/>
              <a:buNone/>
              <a:defRPr sz="4533"/>
            </a:pPr>
            <a:r>
              <a:t>Charles Babbage / Ada Lovelace</a:t>
            </a:r>
          </a:p>
          <a:p>
            <a:pPr marL="0" indent="0" defTabSz="457200">
              <a:lnSpc>
                <a:spcPts val="10500"/>
              </a:lnSpc>
              <a:spcBef>
                <a:spcPts val="1200"/>
              </a:spcBef>
              <a:buSzTx/>
              <a:buNone/>
              <a:defRPr sz="4533"/>
            </a:pPr>
          </a:p>
          <a:p>
            <a:pPr marL="0" indent="0" defTabSz="457200">
              <a:lnSpc>
                <a:spcPts val="10500"/>
              </a:lnSpc>
              <a:spcBef>
                <a:spcPts val="1200"/>
              </a:spcBef>
              <a:buSzTx/>
              <a:buNone/>
              <a:defRPr sz="4533"/>
            </a:pPr>
            <a:r>
              <a:t>Alan Turing</a:t>
            </a:r>
          </a:p>
          <a:p>
            <a:pPr marL="0" indent="0" defTabSz="457200">
              <a:lnSpc>
                <a:spcPts val="10500"/>
              </a:lnSpc>
              <a:spcBef>
                <a:spcPts val="1200"/>
              </a:spcBef>
              <a:buSzTx/>
              <a:buNone/>
              <a:defRPr sz="4533"/>
            </a:pPr>
            <a:br/>
            <a:r>
              <a:t>ENIAC</a:t>
            </a:r>
          </a:p>
          <a:p>
            <a:pPr marL="0" indent="0" defTabSz="457200">
              <a:lnSpc>
                <a:spcPts val="10500"/>
              </a:lnSpc>
              <a:spcBef>
                <a:spcPts val="1200"/>
              </a:spcBef>
              <a:buSzTx/>
              <a:buNone/>
              <a:defRPr sz="4533"/>
            </a:pPr>
            <a:br/>
            <a:r>
              <a:t>Von Neumann Architecture </a:t>
            </a:r>
            <a:endParaRPr sz="12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ROGRAMMING LANGUAGE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 defTabSz="338835">
              <a:defRPr sz="3712"/>
            </a:pPr>
          </a:p>
          <a:p>
            <a:pPr algn="ctr" defTabSz="338835">
              <a:defRPr sz="3712"/>
            </a:pPr>
            <a:r>
              <a:t>pROGRAMMING LANGUAGES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5" name="Programming Paradigms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288036">
              <a:lnSpc>
                <a:spcPts val="5700"/>
              </a:lnSpc>
              <a:spcBef>
                <a:spcPts val="700"/>
              </a:spcBef>
              <a:buSzTx/>
              <a:buNone/>
              <a:defRPr sz="2436"/>
            </a:pPr>
            <a:r>
              <a:t>Programming Paradigms</a:t>
            </a:r>
          </a:p>
          <a:p>
            <a:pPr marL="0" indent="0" defTabSz="288036">
              <a:lnSpc>
                <a:spcPts val="5700"/>
              </a:lnSpc>
              <a:spcBef>
                <a:spcPts val="700"/>
              </a:spcBef>
              <a:buSzTx/>
              <a:buNone/>
              <a:defRPr sz="2436"/>
            </a:pPr>
            <a:br/>
            <a:r>
              <a:t>Programming History</a:t>
            </a:r>
          </a:p>
          <a:p>
            <a:pPr marL="0" indent="0" defTabSz="288036">
              <a:lnSpc>
                <a:spcPts val="5700"/>
              </a:lnSpc>
              <a:spcBef>
                <a:spcPts val="700"/>
              </a:spcBef>
              <a:buSzTx/>
              <a:buNone/>
              <a:defRPr sz="2436"/>
            </a:pPr>
            <a:br/>
            <a:r>
              <a:t>Programming on Desktop/Web/Mobile/AI</a:t>
            </a:r>
          </a:p>
          <a:p>
            <a:pPr marL="0" indent="0" defTabSz="288036">
              <a:lnSpc>
                <a:spcPts val="5700"/>
              </a:lnSpc>
              <a:spcBef>
                <a:spcPts val="700"/>
              </a:spcBef>
              <a:buSzTx/>
              <a:buNone/>
              <a:defRPr sz="2436"/>
            </a:pPr>
          </a:p>
          <a:p>
            <a:pPr marL="0" indent="0" defTabSz="288036">
              <a:lnSpc>
                <a:spcPts val="5700"/>
              </a:lnSpc>
              <a:spcBef>
                <a:spcPts val="700"/>
              </a:spcBef>
              <a:buSzTx/>
              <a:buNone/>
              <a:defRPr sz="2436"/>
            </a:pPr>
            <a:r>
              <a:t>Low/Medium/High level languages</a:t>
            </a:r>
          </a:p>
          <a:p>
            <a:pPr marL="0" indent="0" defTabSz="288036">
              <a:lnSpc>
                <a:spcPts val="5700"/>
              </a:lnSpc>
              <a:spcBef>
                <a:spcPts val="700"/>
              </a:spcBef>
              <a:buSzTx/>
              <a:buNone/>
              <a:defRPr sz="2436"/>
            </a:pPr>
            <a:br/>
            <a:r>
              <a:t>More languages More Advantage ?</a:t>
            </a:r>
          </a:p>
          <a:p>
            <a:pPr marL="0" indent="0" defTabSz="288036">
              <a:lnSpc>
                <a:spcPts val="5700"/>
              </a:lnSpc>
              <a:spcBef>
                <a:spcPts val="700"/>
              </a:spcBef>
              <a:buSzTx/>
              <a:buNone/>
              <a:defRPr sz="2436"/>
            </a:pPr>
            <a:br/>
            <a:r>
              <a:t>IDE</a:t>
            </a:r>
          </a:p>
          <a:p>
            <a:pPr marL="0" indent="0" defTabSz="288036">
              <a:lnSpc>
                <a:spcPts val="5700"/>
              </a:lnSpc>
              <a:spcBef>
                <a:spcPts val="700"/>
              </a:spcBef>
              <a:buSzTx/>
              <a:buNone/>
              <a:defRPr sz="2436"/>
            </a:pPr>
            <a:br/>
            <a:r>
              <a:t>EDITOR </a:t>
            </a:r>
            <a:endParaRPr sz="756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OMPILER &amp; INTERPRETER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0623">
              <a:lnSpc>
                <a:spcPts val="18400"/>
              </a:lnSpc>
              <a:spcBef>
                <a:spcPts val="1100"/>
              </a:spcBef>
              <a:defRPr cap="none" sz="785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/>
            <a:r>
              <a:t>COMPILER &amp; INTERPRETER </a:t>
            </a:r>
            <a:endParaRPr sz="1104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ompiler:A compiler is a software program that transforms high-level source code that is written by a developer in a high- level programming language into a low level object code (binary code) in machine language, which can be understood by the processor.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25195">
              <a:lnSpc>
                <a:spcPts val="8900"/>
              </a:lnSpc>
              <a:spcBef>
                <a:spcPts val="1100"/>
              </a:spcBef>
              <a:buSzTx/>
              <a:buNone/>
              <a:defRPr sz="3348"/>
            </a:pPr>
            <a:r>
              <a:rPr b="1"/>
              <a:t>Compiler</a:t>
            </a:r>
            <a:r>
              <a:t>:A compiler is a software program that transforms high-level source code that is written by a developer in a high- level programming language into a low level object code (binary code) in machine language, which can be understood by the processor. </a:t>
            </a:r>
          </a:p>
          <a:p>
            <a:pPr marL="0" indent="0" defTabSz="425195">
              <a:lnSpc>
                <a:spcPts val="8900"/>
              </a:lnSpc>
              <a:spcBef>
                <a:spcPts val="1100"/>
              </a:spcBef>
              <a:buSzTx/>
              <a:buNone/>
              <a:defRPr sz="3348"/>
            </a:pPr>
            <a:endParaRPr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indent="0" defTabSz="425195">
              <a:lnSpc>
                <a:spcPts val="8900"/>
              </a:lnSpc>
              <a:spcBef>
                <a:spcPts val="1100"/>
              </a:spcBef>
              <a:buSzTx/>
              <a:buNone/>
              <a:defRPr sz="3348"/>
            </a:pPr>
            <a:r>
              <a:rPr b="1"/>
              <a:t>Interpreter</a:t>
            </a:r>
            <a:r>
              <a:t>:An interpreter is a computer program that is used to directly execute program instructions written using one of the many high-level programming languages.The interpreter transforms the high-level program into an intermediate language that it then executes, or it could parse the high-level source code and then performs the commands directly, which is done line by line or statement by statement.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Dıfference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Dıfferences</a:t>
            </a:r>
          </a:p>
        </p:txBody>
      </p:sp>
      <p:sp>
        <p:nvSpPr>
          <p:cNvPr id="152" name="Interpreter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ts val="7200"/>
              </a:lnSpc>
              <a:spcBef>
                <a:spcPts val="1200"/>
              </a:spcBef>
              <a:buSzTx/>
              <a:buNone/>
              <a:defRPr b="1" sz="3066"/>
            </a:pPr>
            <a:r>
              <a:t>Interpreter </a:t>
            </a:r>
            <a:endParaRPr b="0" sz="12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indent="0" defTabSz="457200">
              <a:lnSpc>
                <a:spcPts val="7100"/>
              </a:lnSpc>
              <a:spcBef>
                <a:spcPts val="1200"/>
              </a:spcBef>
              <a:buSzTx/>
              <a:buNone/>
              <a:defRPr sz="3066"/>
            </a:pPr>
            <a:r>
              <a:t>Translates program one statement at a time. </a:t>
            </a:r>
            <a:endParaRPr sz="12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indent="0" defTabSz="457200">
              <a:lnSpc>
                <a:spcPts val="7100"/>
              </a:lnSpc>
              <a:spcBef>
                <a:spcPts val="1200"/>
              </a:spcBef>
              <a:buSzTx/>
              <a:buNone/>
              <a:defRPr sz="3066"/>
            </a:pPr>
            <a:r>
              <a:t>It takes less amount of time to analyze the source code but the overall execution time is slower. </a:t>
            </a:r>
            <a:endParaRPr sz="12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indent="0" defTabSz="457200">
              <a:lnSpc>
                <a:spcPts val="7100"/>
              </a:lnSpc>
              <a:spcBef>
                <a:spcPts val="1200"/>
              </a:spcBef>
              <a:buSzTx/>
              <a:buNone/>
              <a:defRPr sz="3066"/>
            </a:pPr>
            <a:r>
              <a:t>Programming language like Python, Ruby use interpreters. </a:t>
            </a:r>
            <a:endParaRPr sz="12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indent="0" defTabSz="457200">
              <a:lnSpc>
                <a:spcPts val="7200"/>
              </a:lnSpc>
              <a:spcBef>
                <a:spcPts val="1200"/>
              </a:spcBef>
              <a:buSzTx/>
              <a:buNone/>
              <a:defRPr b="1" sz="3066"/>
            </a:pPr>
            <a:r>
              <a:t>Compiler </a:t>
            </a:r>
            <a:endParaRPr b="0" sz="12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indent="0" defTabSz="457200">
              <a:lnSpc>
                <a:spcPts val="7100"/>
              </a:lnSpc>
              <a:spcBef>
                <a:spcPts val="1200"/>
              </a:spcBef>
              <a:buSzTx/>
              <a:buNone/>
              <a:defRPr sz="3066"/>
            </a:pPr>
            <a:r>
              <a:t>Scans the entire program and translates it as a whole into machine code. </a:t>
            </a:r>
            <a:endParaRPr sz="12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indent="0" defTabSz="457200">
              <a:lnSpc>
                <a:spcPts val="7100"/>
              </a:lnSpc>
              <a:spcBef>
                <a:spcPts val="1200"/>
              </a:spcBef>
              <a:buSzTx/>
              <a:buNone/>
              <a:defRPr sz="3066"/>
            </a:pPr>
            <a:r>
              <a:t>It takes large amount of time to analyze the source code but the overall execution time is comparatively faster. </a:t>
            </a:r>
            <a:endParaRPr sz="12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indent="0" defTabSz="457200">
              <a:lnSpc>
                <a:spcPts val="7100"/>
              </a:lnSpc>
              <a:spcBef>
                <a:spcPts val="1200"/>
              </a:spcBef>
              <a:buSzTx/>
              <a:buNone/>
              <a:defRPr sz="3066"/>
            </a:pPr>
            <a:r>
              <a:t>Programming language like C, C++ use compilers.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ython programmıng language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Python programmıng language</a:t>
            </a:r>
          </a:p>
        </p:txBody>
      </p:sp>
      <p:sp>
        <p:nvSpPr>
          <p:cNvPr id="155" name="High-Level programming language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356615">
              <a:lnSpc>
                <a:spcPts val="8200"/>
              </a:lnSpc>
              <a:spcBef>
                <a:spcPts val="900"/>
              </a:spcBef>
              <a:buSzTx/>
              <a:buNone/>
              <a:defRPr sz="3535"/>
            </a:pPr>
            <a:r>
              <a:t>High-Level programming language</a:t>
            </a:r>
          </a:p>
          <a:p>
            <a:pPr marL="0" indent="0" defTabSz="356615">
              <a:lnSpc>
                <a:spcPts val="8200"/>
              </a:lnSpc>
              <a:spcBef>
                <a:spcPts val="900"/>
              </a:spcBef>
              <a:buSzTx/>
              <a:buNone/>
              <a:defRPr sz="3535"/>
            </a:pPr>
          </a:p>
          <a:p>
            <a:pPr marL="0" indent="0" defTabSz="356615">
              <a:lnSpc>
                <a:spcPts val="8200"/>
              </a:lnSpc>
              <a:spcBef>
                <a:spcPts val="900"/>
              </a:spcBef>
              <a:buSzTx/>
              <a:buNone/>
              <a:defRPr sz="3535"/>
            </a:pPr>
            <a:r>
              <a:t>Open Source</a:t>
            </a:r>
          </a:p>
          <a:p>
            <a:pPr marL="0" indent="0" defTabSz="356615">
              <a:lnSpc>
                <a:spcPts val="8200"/>
              </a:lnSpc>
              <a:spcBef>
                <a:spcPts val="900"/>
              </a:spcBef>
              <a:buSzTx/>
              <a:buNone/>
              <a:defRPr sz="3535"/>
            </a:pPr>
            <a:br/>
            <a:r>
              <a:t>Easy to create GUI/Web/AI applications</a:t>
            </a:r>
          </a:p>
          <a:p>
            <a:pPr marL="0" indent="0" defTabSz="356615">
              <a:lnSpc>
                <a:spcPts val="8200"/>
              </a:lnSpc>
              <a:spcBef>
                <a:spcPts val="900"/>
              </a:spcBef>
              <a:buSzTx/>
              <a:buNone/>
              <a:defRPr sz="3535"/>
            </a:pPr>
          </a:p>
          <a:p>
            <a:pPr marL="0" indent="0" defTabSz="356615">
              <a:lnSpc>
                <a:spcPts val="8200"/>
              </a:lnSpc>
              <a:spcBef>
                <a:spcPts val="900"/>
              </a:spcBef>
              <a:buSzTx/>
              <a:buNone/>
              <a:defRPr sz="3535"/>
            </a:pPr>
            <a:r>
              <a:t>Easy to find resources</a:t>
            </a:r>
          </a:p>
          <a:p>
            <a:pPr marL="0" indent="0" defTabSz="356615">
              <a:lnSpc>
                <a:spcPts val="8200"/>
              </a:lnSpc>
              <a:spcBef>
                <a:spcPts val="900"/>
              </a:spcBef>
              <a:buSzTx/>
              <a:buNone/>
              <a:defRPr sz="3535"/>
            </a:pPr>
            <a:br/>
            <a:r>
              <a:t>Easy to learn for beginners </a:t>
            </a:r>
            <a:endParaRPr sz="935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New_Template3">
  <a:themeElements>
    <a:clrScheme name="New_Template3">
      <a:dk1>
        <a:srgbClr val="606060"/>
      </a:dk1>
      <a:lt1>
        <a:srgbClr val="006060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"/>
        <a:ea typeface="Gill Sans"/>
        <a:cs typeface="Gill Sans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25400" dir="54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6F6A5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60606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3">
  <a:themeElements>
    <a:clrScheme name="New_Template3">
      <a:dk1>
        <a:srgbClr val="000000"/>
      </a:dk1>
      <a:lt1>
        <a:srgbClr val="FFFFFF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"/>
        <a:ea typeface="Gill Sans"/>
        <a:cs typeface="Gill Sans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25400" dir="54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6F6A5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60606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