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00414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Line"/>
          <p:cNvSpPr/>
          <p:nvPr/>
        </p:nvSpPr>
        <p:spPr>
          <a:xfrm>
            <a:off x="507999" y="4089400"/>
            <a:ext cx="1200002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Line"/>
          <p:cNvSpPr/>
          <p:nvPr/>
        </p:nvSpPr>
        <p:spPr>
          <a:xfrm flipV="1">
            <a:off x="7994301" y="4526255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Body Level One…"/>
          <p:cNvSpPr/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/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/>
          <p:nvPr>
            <p:ph type="body" sz="quarter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  <a:lvl2pPr marL="861483" indent="-391583" algn="ctr">
              <a:spcBef>
                <a:spcPts val="1200"/>
              </a:spcBef>
              <a:buClrTx/>
              <a:buFontTx/>
              <a:defRPr i="1" sz="3000"/>
            </a:lvl2pPr>
            <a:lvl3pPr marL="1331383" indent="-391583" algn="ctr">
              <a:spcBef>
                <a:spcPts val="1200"/>
              </a:spcBef>
              <a:buClrTx/>
              <a:buFontTx/>
              <a:defRPr i="1" sz="3000"/>
            </a:lvl3pPr>
            <a:lvl4pPr marL="1801283" indent="-391583" algn="ctr">
              <a:spcBef>
                <a:spcPts val="1200"/>
              </a:spcBef>
              <a:buClrTx/>
              <a:buFontTx/>
              <a:defRPr i="1" sz="3000"/>
            </a:lvl4pPr>
            <a:lvl5pPr marL="2271183" indent="-391583" algn="ctr">
              <a:spcBef>
                <a:spcPts val="1200"/>
              </a:spcBef>
              <a:buClrTx/>
              <a:buFontTx/>
              <a:defRPr i="1"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“Type a quote here.”"/>
          <p:cNvSpPr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10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" name="Line"/>
          <p:cNvSpPr/>
          <p:nvPr/>
        </p:nvSpPr>
        <p:spPr>
          <a:xfrm>
            <a:off x="507999" y="6629400"/>
            <a:ext cx="1200002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" name="Li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Body Level One…"/>
          <p:cNvSpPr/>
          <p:nvPr>
            <p:ph type="body" sz="quarter" idx="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Image"/>
          <p:cNvSpPr/>
          <p:nvPr>
            <p:ph type="pic" idx="13"/>
          </p:nvPr>
        </p:nvSpPr>
        <p:spPr>
          <a:xfrm>
            <a:off x="596900" y="633460"/>
            <a:ext cx="11811000" cy="5207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/>
          <p:nvPr>
            <p:ph type="body" sz="quarter" idx="14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7999" y="4876800"/>
            <a:ext cx="567637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7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" name="Body Level One…"/>
          <p:cNvSpPr/>
          <p:nvPr>
            <p:ph type="body" sz="quarter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Image"/>
          <p:cNvSpPr/>
          <p:nvPr>
            <p:ph type="pic" sz="half" idx="13"/>
          </p:nvPr>
        </p:nvSpPr>
        <p:spPr>
          <a:xfrm>
            <a:off x="6818218" y="647698"/>
            <a:ext cx="5588002" cy="8331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/>
          <p:nvPr>
            <p:ph type="body" sz="quarter" idx="14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</a:p>
        </p:txBody>
      </p:sp>
      <p:sp>
        <p:nvSpPr>
          <p:cNvPr id="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8" y="4772798"/>
            <a:ext cx="5499102" cy="42291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1" y="609600"/>
            <a:ext cx="5499103" cy="3530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8" y="609598"/>
            <a:ext cx="5588003" cy="839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7999" y="21717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Line"/>
          <p:cNvSpPr/>
          <p:nvPr/>
        </p:nvSpPr>
        <p:spPr>
          <a:xfrm>
            <a:off x="507999" y="635000"/>
            <a:ext cx="119972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witter.com/METU_ODTU/status/1116646418897428480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schools.com/css/css_boxmodel.asp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schools.com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front.jpeg" descr="front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875327" y="633460"/>
            <a:ext cx="9254146" cy="5207003"/>
          </a:xfrm>
          <a:prstGeom prst="rect">
            <a:avLst/>
          </a:prstGeom>
        </p:spPr>
      </p:pic>
      <p:sp>
        <p:nvSpPr>
          <p:cNvPr id="134" name="13 Nisan 2019…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i="0"/>
            </a:pPr>
            <a:r>
              <a:t>20 Nisan 2019</a:t>
            </a:r>
          </a:p>
          <a:p>
            <a:pPr>
              <a:lnSpc>
                <a:spcPct val="100000"/>
              </a:lnSpc>
              <a:defRPr i="0"/>
            </a:pPr>
            <a:r>
              <a:t>13:00</a:t>
            </a:r>
          </a:p>
        </p:txBody>
      </p:sp>
      <p:sp>
        <p:nvSpPr>
          <p:cNvPr id="135" name="ADU IEEE Computer Society - HTML5 (Okan ÇİFTÇİ)"/>
          <p:cNvSpPr/>
          <p:nvPr/>
        </p:nvSpPr>
        <p:spPr>
          <a:xfrm>
            <a:off x="508000" y="7409180"/>
            <a:ext cx="7200900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ADU IEEE Computer Society - HTML5 - CSS3 (Okan ÇİFTÇİ)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talkcheap.jpg" descr="talkcheap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5266" r="0" b="5266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aşlangıç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Başlangıç</a:t>
            </a:r>
          </a:p>
        </p:txBody>
      </p:sp>
      <p:sp>
        <p:nvSpPr>
          <p:cNvPr id="161" name="Doctyp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300"/>
              </a:spcBef>
              <a:defRPr sz="3500"/>
            </a:pPr>
            <a:r>
              <a:t>Doctype</a:t>
            </a:r>
          </a:p>
          <a:p>
            <a:pPr marL="465201" indent="-465201" defTabSz="578358">
              <a:spcBef>
                <a:spcPts val="2300"/>
              </a:spcBef>
              <a:defRPr sz="3500"/>
            </a:pPr>
            <a:r>
              <a:t>html</a:t>
            </a:r>
          </a:p>
          <a:p>
            <a:pPr marL="465201" indent="-465201" defTabSz="578358">
              <a:spcBef>
                <a:spcPts val="2300"/>
              </a:spcBef>
              <a:defRPr sz="3500"/>
            </a:pPr>
            <a:r>
              <a:t>head</a:t>
            </a:r>
          </a:p>
          <a:p>
            <a:pPr marL="465201" indent="-465201" defTabSz="578358">
              <a:spcBef>
                <a:spcPts val="2300"/>
              </a:spcBef>
              <a:defRPr sz="3500"/>
            </a:pPr>
            <a:r>
              <a:t>title</a:t>
            </a:r>
          </a:p>
          <a:p>
            <a:pPr marL="465201" indent="-465201" defTabSz="578358">
              <a:spcBef>
                <a:spcPts val="2300"/>
              </a:spcBef>
              <a:defRPr sz="3500"/>
            </a:pPr>
            <a:r>
              <a:t>meta</a:t>
            </a:r>
          </a:p>
          <a:p>
            <a:pPr marL="465201" indent="-465201" defTabSz="578358">
              <a:spcBef>
                <a:spcPts val="2300"/>
              </a:spcBef>
              <a:defRPr sz="3500"/>
            </a:pPr>
            <a:r>
              <a:t>link</a:t>
            </a:r>
          </a:p>
          <a:p>
            <a:pPr marL="465201" indent="-465201" defTabSz="578358">
              <a:spcBef>
                <a:spcPts val="2300"/>
              </a:spcBef>
              <a:defRPr sz="3500"/>
            </a:pPr>
            <a:r>
              <a:t>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aşlangıç -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Başlangıç - 2</a:t>
            </a:r>
          </a:p>
        </p:txBody>
      </p:sp>
      <p:sp>
        <p:nvSpPr>
          <p:cNvPr id="164" name="h1,h2,h3,h4,h5,h6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69">
              <a:spcBef>
                <a:spcPts val="2000"/>
              </a:spcBef>
              <a:defRPr sz="3000"/>
            </a:pPr>
            <a:r>
              <a:t>h1,h2,h3,h4,h5,h6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p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b - bold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small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i - italic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hr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br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Yorumlar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aşlangıç - 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Başlangıç - 3</a:t>
            </a:r>
            <a:r>
              <a:rPr>
                <a:solidFill>
                  <a:srgbClr val="D93E2B"/>
                </a:solidFill>
              </a:rPr>
              <a:t> </a:t>
            </a:r>
          </a:p>
        </p:txBody>
      </p:sp>
      <p:sp>
        <p:nvSpPr>
          <p:cNvPr id="167" name="a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300"/>
              </a:spcBef>
              <a:defRPr sz="3500"/>
            </a:pPr>
            <a:r>
              <a:t>a</a:t>
            </a:r>
          </a:p>
          <a:p>
            <a:pPr marL="465201" indent="-465201" defTabSz="578358">
              <a:spcBef>
                <a:spcPts val="2300"/>
              </a:spcBef>
              <a:defRPr sz="3500"/>
            </a:pPr>
            <a:r>
              <a:t>(attribute)(özellik)</a:t>
            </a:r>
          </a:p>
          <a:p>
            <a:pPr marL="465201" indent="-465201" defTabSz="578358">
              <a:spcBef>
                <a:spcPts val="2300"/>
              </a:spcBef>
              <a:defRPr sz="3500"/>
            </a:pPr>
            <a:r>
              <a:t>target = “_blank”</a:t>
            </a:r>
          </a:p>
          <a:p>
            <a:pPr lvl="1" marL="930402" indent="-465201" defTabSz="578358">
              <a:spcBef>
                <a:spcPts val="2300"/>
              </a:spcBef>
              <a:defRPr sz="3500"/>
            </a:pPr>
            <a:r>
              <a:t>href</a:t>
            </a:r>
          </a:p>
          <a:p>
            <a:pPr marL="465201" indent="-465201" defTabSz="578358">
              <a:spcBef>
                <a:spcPts val="2300"/>
              </a:spcBef>
              <a:defRPr sz="3500"/>
            </a:pPr>
            <a:r>
              <a:t>img</a:t>
            </a:r>
          </a:p>
          <a:p>
            <a:pPr lvl="1" marL="930402" indent="-465201" defTabSz="578358">
              <a:spcBef>
                <a:spcPts val="2300"/>
              </a:spcBef>
              <a:defRPr sz="3500"/>
            </a:pPr>
            <a:r>
              <a:t>src</a:t>
            </a:r>
          </a:p>
          <a:p>
            <a:pPr lvl="1" marL="930402" indent="-465201" defTabSz="578358">
              <a:spcBef>
                <a:spcPts val="2300"/>
              </a:spcBef>
              <a:defRPr sz="3500"/>
            </a:pPr>
            <a:r>
              <a:t>alt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stel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Listeler</a:t>
            </a:r>
          </a:p>
        </p:txBody>
      </p:sp>
      <p:sp>
        <p:nvSpPr>
          <p:cNvPr id="170" name="l - Sıralı List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ol - Sıralı Liste</a:t>
            </a:r>
          </a:p>
          <a:p>
            <a:pPr/>
            <a:r>
              <a:t>ul - Sırasız Liste</a:t>
            </a:r>
          </a:p>
          <a:p>
            <a:pPr/>
            <a:r>
              <a:t>li - Liste Elemanı</a:t>
            </a:r>
          </a:p>
          <a:p>
            <a:pPr/>
            <a:r>
              <a:t>dl - Tanım Listesi</a:t>
            </a:r>
          </a:p>
          <a:p>
            <a:pPr/>
            <a:r>
              <a:t>dt - Tanım Terimi</a:t>
            </a:r>
          </a:p>
          <a:p>
            <a:pPr/>
            <a:r>
              <a:t>dd - Tanım Açıklaması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abl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Tables</a:t>
            </a:r>
          </a:p>
        </p:txBody>
      </p:sp>
      <p:sp>
        <p:nvSpPr>
          <p:cNvPr id="173" name="tabl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  <a:p>
            <a:pPr lvl="1"/>
            <a:r>
              <a:t>tr - her bir satır</a:t>
            </a:r>
          </a:p>
          <a:p>
            <a:pPr lvl="2"/>
            <a:r>
              <a:t>th - başlık için</a:t>
            </a:r>
          </a:p>
          <a:p>
            <a:pPr lvl="2"/>
            <a:r>
              <a:t>td - veri için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rmla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Formlar</a:t>
            </a:r>
          </a:p>
        </p:txBody>
      </p:sp>
      <p:sp>
        <p:nvSpPr>
          <p:cNvPr id="176" name="form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69">
              <a:spcBef>
                <a:spcPts val="2000"/>
              </a:spcBef>
              <a:defRPr sz="3000"/>
            </a:pPr>
            <a:r>
              <a:t>form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label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input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textarea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select</a:t>
            </a:r>
          </a:p>
          <a:p>
            <a:pPr lvl="1" marL="798830" indent="-399415" defTabSz="496569">
              <a:spcBef>
                <a:spcPts val="2000"/>
              </a:spcBef>
              <a:defRPr sz="3000"/>
            </a:pPr>
            <a:r>
              <a:t>option</a:t>
            </a:r>
          </a:p>
          <a:p>
            <a:pPr marL="399415" indent="-399415" defTabSz="496569">
              <a:spcBef>
                <a:spcPts val="2000"/>
              </a:spcBef>
              <a:defRPr sz="3000"/>
            </a:pPr>
            <a:r>
              <a:t>button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ivisi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Division </a:t>
            </a:r>
          </a:p>
        </p:txBody>
      </p:sp>
      <p:sp>
        <p:nvSpPr>
          <p:cNvPr id="179" name="Div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html-css.jpg" descr="html-css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625600"/>
            <a:ext cx="13004800" cy="6502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css-declaration-small.png" descr="css-declaration-small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204856"/>
            <a:ext cx="13004800" cy="7343888"/>
          </a:xfrm>
          <a:prstGeom prst="rect">
            <a:avLst/>
          </a:prstGeom>
        </p:spPr>
      </p:pic>
      <p:sp>
        <p:nvSpPr>
          <p:cNvPr id="184" name="Selectorler element,class,id olabilirler"/>
          <p:cNvSpPr/>
          <p:nvPr/>
        </p:nvSpPr>
        <p:spPr>
          <a:xfrm>
            <a:off x="4039695" y="8868841"/>
            <a:ext cx="4430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Selectorler element,class,id olabilirler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ğitimin Amacı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Eğitimin Amacı</a:t>
            </a:r>
          </a:p>
        </p:txBody>
      </p:sp>
      <p:sp>
        <p:nvSpPr>
          <p:cNvPr id="138" name="Web programlama alanında genel bilgi verilmesi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Web programlama alanında genel bilgi verilmesi</a:t>
            </a:r>
          </a:p>
          <a:p>
            <a:pPr>
              <a:defRPr sz="2400"/>
            </a:pPr>
            <a:r>
              <a:t>12 Nisan 1993 Türkiyede ki ilk internet bağlantısı</a:t>
            </a:r>
          </a:p>
          <a:p>
            <a:pPr lvl="1">
              <a:defRPr sz="2400"/>
            </a:pP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https://twitter.com/METU_ODTU/status/1116646418897428480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types of css.jpg" descr="types of css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1847491"/>
            <a:ext cx="13004800" cy="60586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SS Tipleri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CSS Tipleri</a:t>
            </a:r>
          </a:p>
        </p:txBody>
      </p:sp>
      <p:sp>
        <p:nvSpPr>
          <p:cNvPr id="189" name="Inli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2000"/>
              </a:spcBef>
              <a:defRPr sz="3060"/>
            </a:pPr>
            <a:r>
              <a:t>Inline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&lt;p style=“background-color:red;”&gt;Lorem&lt;/p&gt;</a:t>
            </a:r>
          </a:p>
          <a:p>
            <a:pPr marL="399415" indent="-399415" defTabSz="496570">
              <a:spcBef>
                <a:spcPts val="2000"/>
              </a:spcBef>
              <a:defRPr sz="3060"/>
            </a:pPr>
            <a:r>
              <a:t>Internal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Head tagi içinde style tagini kullanıyoruz.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p1{background-color:red; }</a:t>
            </a:r>
          </a:p>
          <a:p>
            <a:pPr marL="399415" indent="-399415" defTabSz="496570">
              <a:spcBef>
                <a:spcPts val="2000"/>
              </a:spcBef>
              <a:defRPr sz="3060"/>
            </a:pPr>
            <a:r>
              <a:t>External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CSS işlemlerini farklı dosyada yapıyoruz.</a:t>
            </a:r>
          </a:p>
          <a:p>
            <a:pPr lvl="1" marL="798830" indent="-399415" defTabSz="496570">
              <a:spcBef>
                <a:spcPts val="2000"/>
              </a:spcBef>
              <a:defRPr sz="3060"/>
            </a:pPr>
            <a:r>
              <a:t>Link tagi ile href kullanarak dosyamızı gösteriyoruz.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D vs Clas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ID vs Class</a:t>
            </a:r>
          </a:p>
        </p:txBody>
      </p:sp>
      <p:sp>
        <p:nvSpPr>
          <p:cNvPr id="192" name="id —&gt; #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id —&gt; #</a:t>
            </a:r>
          </a:p>
          <a:p>
            <a:pPr>
              <a:defRPr sz="2400"/>
            </a:pPr>
            <a:r>
              <a:t>ID her bir sayfa için unique</a:t>
            </a:r>
          </a:p>
          <a:p>
            <a:pPr>
              <a:defRPr sz="2400"/>
            </a:pPr>
            <a:r>
              <a:t>Bundan dolayı id selectorunu tek bir element için kullanıyoruz bir sayfada bir kez kullanmalıyız..</a:t>
            </a:r>
          </a:p>
          <a:p>
            <a:pPr>
              <a:defRPr sz="2400"/>
            </a:pPr>
            <a:r>
              <a:t>class —&gt; .</a:t>
            </a:r>
          </a:p>
          <a:p>
            <a:pPr>
              <a:defRPr sz="2400"/>
            </a:pPr>
            <a:r>
              <a:t>Bu selectoru aynı anda birden fazla benzer element için kullanabiliriz.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k Bilgil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Ek Bilgiler</a:t>
            </a:r>
          </a:p>
        </p:txBody>
      </p:sp>
      <p:sp>
        <p:nvSpPr>
          <p:cNvPr id="195" name="Selectorleri yan yana kullanabiliriz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Selectorleri yan yana kullanabiliriz.</a:t>
            </a:r>
          </a:p>
          <a:p>
            <a:pPr/>
            <a:r>
              <a:t>Yorum satırı için /* Yorumlar */</a:t>
            </a:r>
          </a:p>
          <a:p>
            <a:pPr/>
            <a:r>
              <a:t>Öncelik olarak</a:t>
            </a:r>
          </a:p>
          <a:p>
            <a:pPr lvl="1"/>
            <a:r>
              <a:t>inline &gt; internal &gt; external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operties -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Properties - 1</a:t>
            </a:r>
          </a:p>
        </p:txBody>
      </p:sp>
      <p:sp>
        <p:nvSpPr>
          <p:cNvPr id="198" name="background-colo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100"/>
              </a:spcBef>
              <a:defRPr sz="3204"/>
            </a:pPr>
            <a:r>
              <a:t>background-color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border-style (dotted,dashed,…)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margin (elementler arasında uzaklığı düzenliyoruz)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padding(elementin içinde olan metin gibi özelliklerin uzaklığını düzenliyoruz)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height - width</a:t>
            </a:r>
          </a:p>
          <a:p>
            <a:pPr marL="418211" indent="-418211" defTabSz="519937">
              <a:spcBef>
                <a:spcPts val="2100"/>
              </a:spcBef>
              <a:defRPr sz="3204"/>
            </a:pP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https://www.w3schools.com/css/css_boxmodel.asp</a:t>
            </a:r>
            <a:r>
              <a:t> </a:t>
            </a:r>
          </a:p>
          <a:p>
            <a:pPr lvl="1" marL="836422" indent="-418211" defTabSz="519937">
              <a:spcBef>
                <a:spcPts val="2100"/>
              </a:spcBef>
              <a:defRPr sz="3204"/>
            </a:pPr>
            <a:r>
              <a:t>(CSS Box Model)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roperties - 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>
                <a:solidFill>
                  <a:srgbClr val="000000"/>
                </a:solidFill>
              </a:defRPr>
            </a:lvl1pPr>
          </a:lstStyle>
          <a:p>
            <a:pPr/>
            <a:r>
              <a:t>Properties - 2</a:t>
            </a:r>
          </a:p>
        </p:txBody>
      </p:sp>
      <p:sp>
        <p:nvSpPr>
          <p:cNvPr id="201" name="tex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300"/>
              </a:spcBef>
              <a:defRPr sz="3564"/>
            </a:pPr>
            <a:r>
              <a:t>text</a:t>
            </a:r>
          </a:p>
          <a:p>
            <a:pPr lvl="1" marL="930402" indent="-465201" defTabSz="578358">
              <a:spcBef>
                <a:spcPts val="2300"/>
              </a:spcBef>
              <a:defRPr sz="3564"/>
            </a:pPr>
            <a:r>
              <a:t>color</a:t>
            </a:r>
          </a:p>
          <a:p>
            <a:pPr lvl="1" marL="930402" indent="-465201" defTabSz="578358">
              <a:spcBef>
                <a:spcPts val="2300"/>
              </a:spcBef>
              <a:defRPr sz="3564"/>
            </a:pPr>
            <a:r>
              <a:t>text-align</a:t>
            </a:r>
          </a:p>
          <a:p>
            <a:pPr lvl="1" marL="930402" indent="-465201" defTabSz="578358">
              <a:spcBef>
                <a:spcPts val="2300"/>
              </a:spcBef>
              <a:defRPr sz="3564"/>
            </a:pPr>
            <a:r>
              <a:t>font-family</a:t>
            </a:r>
          </a:p>
          <a:p>
            <a:pPr lvl="1" marL="930402" indent="-465201" defTabSz="578358">
              <a:spcBef>
                <a:spcPts val="2300"/>
              </a:spcBef>
              <a:defRPr sz="3564"/>
            </a:pPr>
            <a:r>
              <a:t>font-style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Lists</a:t>
            </a:r>
          </a:p>
          <a:p>
            <a:pPr marL="465201" indent="-465201" defTabSz="578358">
              <a:spcBef>
                <a:spcPts val="2300"/>
              </a:spcBef>
              <a:defRPr sz="3564"/>
            </a:pPr>
            <a:r>
              <a:t>Tables - Border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Ya Sonra ?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Ya Sonra ?</a:t>
            </a:r>
          </a:p>
        </p:txBody>
      </p:sp>
      <p:pic>
        <p:nvPicPr>
          <p:cNvPr id="204" name="tim_berners_lee.jpg" descr="tim_berners_lee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818218" y="3067049"/>
            <a:ext cx="5588002" cy="3492502"/>
          </a:xfrm>
          <a:prstGeom prst="rect">
            <a:avLst/>
          </a:prstGeom>
        </p:spPr>
      </p:pic>
      <p:sp>
        <p:nvSpPr>
          <p:cNvPr id="205" name="https://www.w3schools.com/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https://www.w3schools.com/</a:t>
            </a:r>
          </a:p>
        </p:txBody>
      </p:sp>
      <p:sp>
        <p:nvSpPr>
          <p:cNvPr id="206" name="Yukarıda bulunan web uygulamaları ile web development üzerine kendinizi geliştirebilirsiniz."/>
          <p:cNvSpPr/>
          <p:nvPr>
            <p:ph type="body" idx="14"/>
          </p:nvPr>
        </p:nvSpPr>
        <p:spPr>
          <a:xfrm>
            <a:off x="4305300" y="7353300"/>
            <a:ext cx="5676900" cy="1968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400"/>
            </a:lvl1pPr>
          </a:lstStyle>
          <a:p>
            <a:pPr/>
            <a:r>
              <a:t>Yukarıda bulunan web uygulamaları ile web development üzerine kendinizi geliştirebilirsiniz.</a:t>
            </a:r>
          </a:p>
        </p:txBody>
      </p:sp>
      <p:sp>
        <p:nvSpPr>
          <p:cNvPr id="207" name="https://www.freecodecamp.org/"/>
          <p:cNvSpPr/>
          <p:nvPr/>
        </p:nvSpPr>
        <p:spPr>
          <a:xfrm>
            <a:off x="377214" y="4876800"/>
            <a:ext cx="5937945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1600"/>
              </a:spcBef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https://www.freecodecamp.org/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aaron.jpg" descr="aaro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1" t="0" r="51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feransla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Referanslar</a:t>
            </a:r>
          </a:p>
        </p:txBody>
      </p:sp>
      <p:sp>
        <p:nvSpPr>
          <p:cNvPr id="212" name="https://www.w3schools.com/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https://www.w3schools.com/</a:t>
            </a:r>
          </a:p>
          <a:p>
            <a:pPr/>
            <a:r>
              <a:t>Resimler için google görseller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terne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5802" indent="-455802" defTabSz="566673">
              <a:spcBef>
                <a:spcPts val="2300"/>
              </a:spcBef>
              <a:defRPr sz="3400"/>
            </a:pPr>
            <a:r>
              <a:t>Internet</a:t>
            </a:r>
          </a:p>
          <a:p>
            <a:pPr lvl="1" marL="911605" indent="-455802" defTabSz="566673">
              <a:spcBef>
                <a:spcPts val="2300"/>
              </a:spcBef>
              <a:defRPr sz="2300"/>
            </a:pPr>
            <a:r>
              <a:t>Internet dünya çapında diğer bütün ağları kapsayan genel bir ağdır. Web için bir altyapıdır.</a:t>
            </a:r>
          </a:p>
          <a:p>
            <a:pPr marL="455802" indent="-455802" defTabSz="566673">
              <a:spcBef>
                <a:spcPts val="2300"/>
              </a:spcBef>
              <a:defRPr sz="3400"/>
            </a:pPr>
            <a:r>
              <a:t>Web - WWW</a:t>
            </a:r>
          </a:p>
          <a:p>
            <a:pPr marL="455802" indent="-455802" defTabSz="566673">
              <a:spcBef>
                <a:spcPts val="2300"/>
              </a:spcBef>
              <a:defRPr sz="3400"/>
            </a:pPr>
            <a:r>
              <a:t> </a:t>
            </a:r>
            <a:r>
              <a:rPr>
                <a:solidFill>
                  <a:srgbClr val="000000"/>
                </a:solidFill>
              </a:rPr>
              <a:t> </a:t>
            </a:r>
            <a:r>
              <a:rPr sz="2300"/>
              <a:t>İnternet</a:t>
            </a:r>
            <a:r>
              <a:rPr sz="2300">
                <a:solidFill>
                  <a:srgbClr val="000000"/>
                </a:solidFill>
              </a:rPr>
              <a:t> üzerinde yayınlanan birbirleriyle bağlantılı </a:t>
            </a:r>
            <a:r>
              <a:rPr sz="2300"/>
              <a:t>hiper-metin</a:t>
            </a:r>
            <a:r>
              <a:rPr sz="2300">
                <a:solidFill>
                  <a:srgbClr val="000000"/>
                </a:solidFill>
              </a:rPr>
              <a:t> dokümanlarından oluşan bir </a:t>
            </a:r>
            <a:r>
              <a:rPr sz="2300"/>
              <a:t>bilgi sistemidir</a:t>
            </a:r>
            <a:r>
              <a:rPr sz="2300">
                <a:solidFill>
                  <a:srgbClr val="000000"/>
                </a:solidFill>
              </a:rPr>
              <a:t>. Web sadece internet sayfalarını haberleştirmek için bir servistir. </a:t>
            </a:r>
            <a:endParaRPr sz="2300">
              <a:solidFill>
                <a:srgbClr val="000000"/>
              </a:solidFill>
            </a:endParaRPr>
          </a:p>
          <a:p>
            <a:pPr marL="303868" indent="-303868" defTabSz="566673">
              <a:spcBef>
                <a:spcPts val="2300"/>
              </a:spcBef>
              <a:defRPr sz="2300">
                <a:solidFill>
                  <a:srgbClr val="000000"/>
                </a:solidFill>
              </a:defRPr>
            </a:pPr>
            <a:r>
              <a:t>URL</a:t>
            </a:r>
          </a:p>
          <a:p>
            <a:pPr marL="303868" indent="-303868" defTabSz="566673">
              <a:spcBef>
                <a:spcPts val="2300"/>
              </a:spcBef>
              <a:defRPr sz="2300">
                <a:solidFill>
                  <a:srgbClr val="000000"/>
                </a:solidFill>
              </a:defRPr>
            </a:pPr>
            <a:r>
              <a:t> URL Web nesnesini bulmak için Web istemcisinin ihtiyacı olan erişim yöntemini (nasıl), konumunu (nerede), ve sunucu ismini (ne) belirtir. URL'nin genel yapısı: erişim-yöntemi://sunucu-ismi[: port] / konum şeklindedir.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HTML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HTML</a:t>
            </a:r>
          </a:p>
          <a:p>
            <a:pPr lvl="1">
              <a:defRPr sz="2400"/>
            </a:pPr>
            <a:r>
              <a:t>Bildirimsel</a:t>
            </a:r>
          </a:p>
          <a:p>
            <a:pPr lvl="1">
              <a:defRPr sz="2400"/>
            </a:pPr>
            <a:r>
              <a:t>İşaretleme Dili (Metinlerin nasıl yapılandırılacağını belirtir)</a:t>
            </a:r>
          </a:p>
          <a:p>
            <a:pPr lvl="1">
              <a:defRPr sz="2400"/>
            </a:pPr>
            <a:r>
              <a:t>Değişkenler,Şart koşulları,döngüler,fonksiyonlar yok.</a:t>
            </a:r>
          </a:p>
          <a:p>
            <a:pPr lvl="1">
              <a:defRPr sz="2400"/>
            </a:pPr>
            <a:r>
              <a:t>Doğrudan bir “Computation” bulunmamakta.</a:t>
            </a:r>
          </a:p>
          <a:p>
            <a:pPr lvl="1">
              <a:defRPr sz="2400"/>
            </a:pPr>
            <a:r>
              <a:t>Programlama dili değil</a:t>
            </a:r>
          </a:p>
          <a:p>
            <a:pPr lvl="1">
              <a:defRPr sz="2400"/>
            </a:pPr>
            <a:r>
              <a:t>XHTML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htmlnot.jpg" descr="htmlnot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460853" y="0"/>
            <a:ext cx="8083095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client-server.png" descr="client-serve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163233" y="633460"/>
            <a:ext cx="8678334" cy="5207003"/>
          </a:xfrm>
          <a:prstGeom prst="rect">
            <a:avLst/>
          </a:prstGeom>
        </p:spPr>
      </p:pic>
      <p:sp>
        <p:nvSpPr>
          <p:cNvPr id="147" name="Client - Serv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    Client - Server</a:t>
            </a:r>
          </a:p>
        </p:txBody>
      </p:sp>
      <p:sp>
        <p:nvSpPr>
          <p:cNvPr id="148" name="WWW var olmasının temel amacı istemci ve sunucu arasında bulunan iletişimi sağlamak.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0"/>
            </a:lvl1pPr>
          </a:lstStyle>
          <a:p>
            <a:pPr/>
            <a:r>
              <a:t>WWW var olmasının temel amacı istemci ve sunucu arasında bulunan iletişimi sağlamak.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 - İstemci web sunucusuna http request atar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1 - İstemci web sunucusuna http request atar.</a:t>
            </a:r>
          </a:p>
          <a:p>
            <a:pPr/>
            <a:r>
              <a:t>2 - Web sunucusu aldığı request ile gerekli işlemleri yapar.</a:t>
            </a:r>
          </a:p>
          <a:p>
            <a:pPr/>
            <a:r>
              <a:t>3 -  Web server istemciye http response döner.</a:t>
            </a:r>
          </a:p>
          <a:p>
            <a:pPr/>
            <a:r>
              <a:t>4 - Http response istemciye gelir.</a:t>
            </a:r>
          </a:p>
          <a:p>
            <a:pPr/>
            <a:r>
              <a:t>Http Response dönerken, sunucudan istemciye html,css,js dosyaları çeşitli resim ve ikonlar dönebilir.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maxresdefault.jpg" descr="maxresdefault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3623" t="14831" r="23623" b="14831"/>
          <a:stretch>
            <a:fillRect/>
          </a:stretch>
        </p:blipFill>
        <p:spPr>
          <a:xfrm>
            <a:off x="-1" y="-1"/>
            <a:ext cx="13004802" cy="97536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creen Shot 2019-04-08 at 01.51.35.png" descr="Screen Shot 2019-04-08 at 01.51.3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621039" y="3708405"/>
            <a:ext cx="6786861" cy="4241789"/>
          </a:xfrm>
          <a:prstGeom prst="rect">
            <a:avLst/>
          </a:prstGeom>
        </p:spPr>
      </p:pic>
      <p:sp>
        <p:nvSpPr>
          <p:cNvPr id="155" name="Javascript Consol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Javascript Console</a:t>
            </a:r>
          </a:p>
        </p:txBody>
      </p:sp>
      <p:sp>
        <p:nvSpPr>
          <p:cNvPr id="156" name="Inspect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Inspect</a:t>
            </a:r>
          </a:p>
          <a:p>
            <a:pPr/>
            <a:r>
              <a:t>Source</a:t>
            </a:r>
          </a:p>
          <a:p>
            <a:pPr/>
            <a:r>
              <a:t>Network</a:t>
            </a:r>
          </a:p>
          <a:p>
            <a:pPr/>
            <a:r>
              <a:t>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