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embeddedFontLst>
    <p:embeddedFont>
      <p:font typeface="Libre Franklin"/>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jL6c/ZMNcId2yZZGd9PSH0sbXz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ibreFranklin-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LibreFranklin-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LibreFranklin-italic.fntdata"/><Relationship Id="rId14" Type="http://schemas.openxmlformats.org/officeDocument/2006/relationships/slide" Target="slides/slide10.xml"/><Relationship Id="rId58" Type="http://schemas.openxmlformats.org/officeDocument/2006/relationships/font" Target="fonts/LibreFranklin-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10ae1961b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10ae1961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10ae196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710ae1961b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10ae196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710ae1961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10ae196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710ae1961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10ae1961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710ae1961b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10ae196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710ae1961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10ae196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710ae1961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10ae1961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710ae1961b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10ae1961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710ae1961b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10ae196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710ae1961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44"/>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4"/>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44"/>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4"/>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grpSp>
        <p:nvGrpSpPr>
          <p:cNvPr id="18" name="Google Shape;18;p44"/>
          <p:cNvGrpSpPr/>
          <p:nvPr/>
        </p:nvGrpSpPr>
        <p:grpSpPr>
          <a:xfrm>
            <a:off x="752858" y="744469"/>
            <a:ext cx="10674116" cy="5349671"/>
            <a:chOff x="752858" y="744469"/>
            <a:chExt cx="10674116" cy="5349671"/>
          </a:xfrm>
        </p:grpSpPr>
        <p:sp>
          <p:nvSpPr>
            <p:cNvPr id="19" name="Google Shape;19;p44"/>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44"/>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Google Shape;78;p5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53"/>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5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54"/>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4"/>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5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4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6"/>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6"/>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46"/>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6"/>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sp>
        <p:nvSpPr>
          <p:cNvPr id="33" name="Google Shape;33;p46"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7"/>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47"/>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4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4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8"/>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48"/>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48"/>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48"/>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4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4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5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51"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1"/>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1"/>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51"/>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51"/>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1"/>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sp>
        <p:nvSpPr>
          <p:cNvPr id="67" name="Google Shape;67;p51"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52"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2"/>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2"/>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rm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2" name="Google Shape;72;p52"/>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52"/>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2"/>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sp>
        <p:nvSpPr>
          <p:cNvPr id="76" name="Google Shape;76;p52"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4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4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4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tr-TR"/>
              <a:t>‹#›</a:t>
            </a:fld>
            <a:endParaRPr/>
          </a:p>
        </p:txBody>
      </p:sp>
      <p:sp>
        <p:nvSpPr>
          <p:cNvPr id="11" name="Google Shape;11;p43"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okanvk" TargetMode="External"/><Relationship Id="rId4" Type="http://schemas.openxmlformats.org/officeDocument/2006/relationships/hyperlink" Target="https://www.linkedin.com/in/okanv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mc.ai/dogal-dil-islemenin-yakin-tarihi/" TargetMode="External"/><Relationship Id="rId4" Type="http://schemas.openxmlformats.org/officeDocument/2006/relationships/hyperlink" Target="https://www.youtube.com/watch?v=CzIUICJXAj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
          <p:cNvSpPr txBox="1"/>
          <p:nvPr>
            <p:ph idx="1" type="subTitle"/>
          </p:nvPr>
        </p:nvSpPr>
        <p:spPr>
          <a:xfrm>
            <a:off x="2499160" y="2023844"/>
            <a:ext cx="7193679" cy="2810312"/>
          </a:xfrm>
          <a:prstGeom prst="rect">
            <a:avLst/>
          </a:prstGeom>
          <a:noFill/>
          <a:ln>
            <a:noFill/>
          </a:ln>
        </p:spPr>
        <p:txBody>
          <a:bodyPr anchorCtr="0" anchor="t" bIns="45700" lIns="91425" spcFirstLastPara="1" rIns="91425" wrap="square" tIns="45700">
            <a:normAutofit/>
          </a:bodyPr>
          <a:lstStyle/>
          <a:p>
            <a:pPr indent="0" lvl="0" marL="0" rtl="0" algn="ctr">
              <a:lnSpc>
                <a:spcPct val="102000"/>
              </a:lnSpc>
              <a:spcBef>
                <a:spcPts val="0"/>
              </a:spcBef>
              <a:spcAft>
                <a:spcPts val="0"/>
              </a:spcAft>
              <a:buClr>
                <a:schemeClr val="dk2"/>
              </a:buClr>
              <a:buSzPts val="2400"/>
              <a:buNone/>
            </a:pPr>
            <a:r>
              <a:t/>
            </a:r>
            <a:endParaRPr sz="2400">
              <a:latin typeface="Calibri"/>
              <a:ea typeface="Calibri"/>
              <a:cs typeface="Calibri"/>
              <a:sym typeface="Calibri"/>
            </a:endParaRPr>
          </a:p>
          <a:p>
            <a:pPr indent="0" lvl="0" marL="0" rtl="0" algn="ctr">
              <a:lnSpc>
                <a:spcPct val="102000"/>
              </a:lnSpc>
              <a:spcBef>
                <a:spcPts val="0"/>
              </a:spcBef>
              <a:spcAft>
                <a:spcPts val="0"/>
              </a:spcAft>
              <a:buClr>
                <a:schemeClr val="dk2"/>
              </a:buClr>
              <a:buSzPts val="2400"/>
              <a:buNone/>
            </a:pPr>
            <a:r>
              <a:rPr lang="tr-TR" sz="2400">
                <a:latin typeface="Calibri"/>
                <a:ea typeface="Calibri"/>
                <a:cs typeface="Calibri"/>
                <a:sym typeface="Calibri"/>
              </a:rPr>
              <a:t>OKAN ÇİFTÇİ</a:t>
            </a:r>
            <a:br>
              <a:rPr lang="tr-TR" sz="2400">
                <a:latin typeface="Calibri"/>
                <a:ea typeface="Calibri"/>
                <a:cs typeface="Calibri"/>
                <a:sym typeface="Calibri"/>
              </a:rPr>
            </a:br>
            <a:r>
              <a:rPr lang="tr-TR" sz="2400">
                <a:latin typeface="Calibri"/>
                <a:ea typeface="Calibri"/>
                <a:cs typeface="Calibri"/>
                <a:sym typeface="Calibri"/>
              </a:rPr>
              <a:t>Junior Web Developer at VBT Bilgi Teknolojileri A.Ş. </a:t>
            </a:r>
            <a:br>
              <a:rPr lang="tr-TR" sz="2400">
                <a:latin typeface="Calibri"/>
                <a:ea typeface="Calibri"/>
                <a:cs typeface="Calibri"/>
                <a:sym typeface="Calibri"/>
              </a:rPr>
            </a:br>
            <a:br>
              <a:rPr lang="tr-TR" sz="2400">
                <a:latin typeface="Calibri"/>
                <a:ea typeface="Calibri"/>
                <a:cs typeface="Calibri"/>
                <a:sym typeface="Calibri"/>
              </a:rPr>
            </a:br>
            <a:r>
              <a:rPr lang="tr-TR" sz="2400" u="sng">
                <a:solidFill>
                  <a:schemeClr val="hlink"/>
                </a:solidFill>
                <a:latin typeface="Calibri"/>
                <a:ea typeface="Calibri"/>
                <a:cs typeface="Calibri"/>
                <a:sym typeface="Calibri"/>
                <a:hlinkClick r:id="rId3"/>
              </a:rPr>
              <a:t>https://github.com/okanvk</a:t>
            </a:r>
            <a:br>
              <a:rPr lang="tr-TR" sz="2400">
                <a:latin typeface="Calibri"/>
                <a:ea typeface="Calibri"/>
                <a:cs typeface="Calibri"/>
                <a:sym typeface="Calibri"/>
              </a:rPr>
            </a:br>
            <a:r>
              <a:rPr lang="tr-TR" sz="2400" u="sng">
                <a:solidFill>
                  <a:schemeClr val="hlink"/>
                </a:solidFill>
                <a:latin typeface="Calibri"/>
                <a:ea typeface="Calibri"/>
                <a:cs typeface="Calibri"/>
                <a:sym typeface="Calibri"/>
                <a:hlinkClick r:id="rId4"/>
              </a:rPr>
              <a:t>https://www.linkedin.com/in/okanvk</a:t>
            </a:r>
            <a:br>
              <a:rPr lang="tr-TR" sz="2400">
                <a:latin typeface="Calibri"/>
                <a:ea typeface="Calibri"/>
                <a:cs typeface="Calibri"/>
                <a:sym typeface="Calibri"/>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7"/>
          <p:cNvPicPr preferRelativeResize="0"/>
          <p:nvPr/>
        </p:nvPicPr>
        <p:blipFill rotWithShape="1">
          <a:blip r:embed="rId3">
            <a:alphaModFix/>
          </a:blip>
          <a:srcRect b="0" l="0" r="0" t="0"/>
          <a:stretch/>
        </p:blipFill>
        <p:spPr>
          <a:xfrm>
            <a:off x="1088912" y="593725"/>
            <a:ext cx="10014175" cy="567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8"/>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 İŞLEME ALANLARI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710ae1961b_0_55"/>
          <p:cNvSpPr txBox="1"/>
          <p:nvPr/>
        </p:nvSpPr>
        <p:spPr>
          <a:xfrm>
            <a:off x="1617450" y="478775"/>
            <a:ext cx="8928300" cy="6055800"/>
          </a:xfrm>
          <a:prstGeom prst="rect">
            <a:avLst/>
          </a:prstGeom>
          <a:noFill/>
          <a:ln>
            <a:noFill/>
          </a:ln>
        </p:spPr>
        <p:txBody>
          <a:bodyPr anchorCtr="0" anchor="t" bIns="91425" lIns="91425" spcFirstLastPara="1" rIns="91425" wrap="square" tIns="91425">
            <a:noAutofit/>
          </a:bodyPr>
          <a:lstStyle/>
          <a:p>
            <a:pPr indent="0" lvl="0" marL="0" rtl="0" algn="l">
              <a:lnSpc>
                <a:spcPct val="139000"/>
              </a:lnSpc>
              <a:spcBef>
                <a:spcPts val="900"/>
              </a:spcBef>
              <a:spcAft>
                <a:spcPts val="0"/>
              </a:spcAft>
              <a:buClr>
                <a:schemeClr val="dk1"/>
              </a:buClr>
              <a:buSzPts val="1100"/>
              <a:buFont typeface="Arial"/>
              <a:buNone/>
            </a:pPr>
            <a:r>
              <a:rPr lang="tr-TR" sz="3850">
                <a:solidFill>
                  <a:schemeClr val="dk1"/>
                </a:solidFill>
              </a:rPr>
              <a:t>Email Filtreleme</a:t>
            </a:r>
            <a:endParaRPr sz="3850">
              <a:solidFill>
                <a:schemeClr val="dk1"/>
              </a:solidFill>
            </a:endParaRPr>
          </a:p>
          <a:p>
            <a:pPr indent="0" lvl="0" marL="0" rtl="0" algn="l">
              <a:lnSpc>
                <a:spcPct val="139000"/>
              </a:lnSpc>
              <a:spcBef>
                <a:spcPts val="900"/>
              </a:spcBef>
              <a:spcAft>
                <a:spcPts val="0"/>
              </a:spcAft>
              <a:buClr>
                <a:schemeClr val="dk1"/>
              </a:buClr>
              <a:buSzPts val="1100"/>
              <a:buFont typeface="Arial"/>
              <a:buNone/>
            </a:pPr>
            <a:r>
              <a:rPr lang="tr-TR" sz="3850">
                <a:solidFill>
                  <a:schemeClr val="dk1"/>
                </a:solidFill>
              </a:rPr>
              <a:t>Akıllı Asistanlar</a:t>
            </a:r>
            <a:endParaRPr sz="3850">
              <a:solidFill>
                <a:schemeClr val="dk1"/>
              </a:solidFill>
            </a:endParaRPr>
          </a:p>
          <a:p>
            <a:pPr indent="0" lvl="0" marL="0" rtl="0" algn="l">
              <a:lnSpc>
                <a:spcPct val="139000"/>
              </a:lnSpc>
              <a:spcBef>
                <a:spcPts val="900"/>
              </a:spcBef>
              <a:spcAft>
                <a:spcPts val="0"/>
              </a:spcAft>
              <a:buClr>
                <a:schemeClr val="dk1"/>
              </a:buClr>
              <a:buSzPts val="1100"/>
              <a:buFont typeface="Arial"/>
              <a:buNone/>
            </a:pPr>
            <a:r>
              <a:rPr lang="tr-TR" sz="3850">
                <a:solidFill>
                  <a:schemeClr val="dk1"/>
                </a:solidFill>
              </a:rPr>
              <a:t>Arama Sonuçları</a:t>
            </a:r>
            <a:endParaRPr sz="3850">
              <a:solidFill>
                <a:schemeClr val="dk1"/>
              </a:solidFill>
            </a:endParaRPr>
          </a:p>
          <a:p>
            <a:pPr indent="0" lvl="0" marL="0" rtl="0" algn="l">
              <a:lnSpc>
                <a:spcPct val="139000"/>
              </a:lnSpc>
              <a:spcBef>
                <a:spcPts val="900"/>
              </a:spcBef>
              <a:spcAft>
                <a:spcPts val="0"/>
              </a:spcAft>
              <a:buNone/>
            </a:pPr>
            <a:r>
              <a:rPr lang="tr-TR" sz="3850">
                <a:solidFill>
                  <a:schemeClr val="dk1"/>
                </a:solidFill>
              </a:rPr>
              <a:t>Dil Çeviri</a:t>
            </a:r>
            <a:endParaRPr sz="3850">
              <a:solidFill>
                <a:schemeClr val="dk1"/>
              </a:solidFill>
            </a:endParaRPr>
          </a:p>
          <a:p>
            <a:pPr indent="0" lvl="0" marL="0" rtl="0" algn="l">
              <a:lnSpc>
                <a:spcPct val="139000"/>
              </a:lnSpc>
              <a:spcBef>
                <a:spcPts val="900"/>
              </a:spcBef>
              <a:spcAft>
                <a:spcPts val="0"/>
              </a:spcAft>
              <a:buNone/>
            </a:pPr>
            <a:r>
              <a:rPr lang="tr-TR" sz="3850">
                <a:solidFill>
                  <a:schemeClr val="dk1"/>
                </a:solidFill>
              </a:rPr>
              <a:t>Metin analitiği</a:t>
            </a:r>
            <a:endParaRPr sz="3850">
              <a:solidFill>
                <a:schemeClr val="dk1"/>
              </a:solidFill>
            </a:endParaRPr>
          </a:p>
          <a:p>
            <a:pPr indent="0" lvl="0" marL="0" rtl="0" algn="l">
              <a:lnSpc>
                <a:spcPct val="139000"/>
              </a:lnSpc>
              <a:spcBef>
                <a:spcPts val="900"/>
              </a:spcBef>
              <a:spcAft>
                <a:spcPts val="0"/>
              </a:spcAft>
              <a:buNone/>
            </a:pPr>
            <a:r>
              <a:t/>
            </a:r>
            <a:endParaRPr sz="3850">
              <a:solidFill>
                <a:schemeClr val="dk1"/>
              </a:solidFill>
            </a:endParaRPr>
          </a:p>
          <a:p>
            <a:pPr indent="0" lvl="0" marL="0" rtl="0" algn="l">
              <a:lnSpc>
                <a:spcPct val="139000"/>
              </a:lnSpc>
              <a:spcBef>
                <a:spcPts val="900"/>
              </a:spcBef>
              <a:spcAft>
                <a:spcPts val="0"/>
              </a:spcAft>
              <a:buClr>
                <a:schemeClr val="dk1"/>
              </a:buClr>
              <a:buSzPts val="1100"/>
              <a:buFont typeface="Arial"/>
              <a:buNone/>
            </a:pPr>
            <a:r>
              <a:t/>
            </a:r>
            <a:endParaRPr sz="3850">
              <a:solidFill>
                <a:schemeClr val="dk1"/>
              </a:solidFill>
            </a:endParaRPr>
          </a:p>
          <a:p>
            <a:pPr indent="0" lvl="0" marL="0" rtl="0" algn="l">
              <a:spcBef>
                <a:spcPts val="90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710ae1961b_0_49"/>
          <p:cNvSpPr txBox="1"/>
          <p:nvPr>
            <p:ph idx="4294967295" type="body"/>
          </p:nvPr>
        </p:nvSpPr>
        <p:spPr>
          <a:xfrm>
            <a:off x="1371600" y="14708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tr-TR"/>
              <a:t>						Kullanılabilecek Uygulama Alanları</a:t>
            </a:r>
            <a:endParaRPr/>
          </a:p>
          <a:p>
            <a:pPr indent="0" lvl="0" marL="0" rtl="0" algn="l">
              <a:spcBef>
                <a:spcPts val="1000"/>
              </a:spcBef>
              <a:spcAft>
                <a:spcPts val="0"/>
              </a:spcAft>
              <a:buNone/>
            </a:pPr>
            <a:r>
              <a:rPr lang="tr-TR"/>
              <a:t>1 : Tavsiye Sistemleri</a:t>
            </a:r>
            <a:endParaRPr/>
          </a:p>
          <a:p>
            <a:pPr indent="0" lvl="0" marL="0" rtl="0" algn="l">
              <a:spcBef>
                <a:spcPts val="1000"/>
              </a:spcBef>
              <a:spcAft>
                <a:spcPts val="0"/>
              </a:spcAft>
              <a:buNone/>
            </a:pPr>
            <a:r>
              <a:rPr lang="tr-TR"/>
              <a:t>2 : İnsan Kaynakları </a:t>
            </a:r>
            <a:endParaRPr/>
          </a:p>
          <a:p>
            <a:pPr indent="0" lvl="0" marL="0" rtl="0" algn="l">
              <a:spcBef>
                <a:spcPts val="1000"/>
              </a:spcBef>
              <a:spcAft>
                <a:spcPts val="0"/>
              </a:spcAft>
              <a:buNone/>
            </a:pPr>
            <a:r>
              <a:rPr lang="tr-TR"/>
              <a:t>3 : Müşteri Hizmetleri</a:t>
            </a:r>
            <a:endParaRPr/>
          </a:p>
          <a:p>
            <a:pPr indent="0" lvl="0" marL="0" rtl="0" algn="l">
              <a:spcBef>
                <a:spcPts val="1000"/>
              </a:spcBef>
              <a:spcAft>
                <a:spcPts val="0"/>
              </a:spcAft>
              <a:buNone/>
            </a:pPr>
            <a:r>
              <a:rPr lang="tr-TR"/>
              <a:t>4 : Sağlık Hizmetleri</a:t>
            </a:r>
            <a:endParaRPr/>
          </a:p>
          <a:p>
            <a:pPr indent="0" lvl="0" marL="0" rtl="0" algn="l">
              <a:spcBef>
                <a:spcPts val="1000"/>
              </a:spcBef>
              <a:spcAft>
                <a:spcPts val="0"/>
              </a:spcAft>
              <a:buNone/>
            </a:pPr>
            <a:r>
              <a:rPr lang="tr-TR"/>
              <a:t>5 : Sınav Sistemleri</a:t>
            </a:r>
            <a:endParaRPr/>
          </a:p>
          <a:p>
            <a:pPr indent="0" lvl="0" marL="0" rtl="0" algn="l">
              <a:spcBef>
                <a:spcPts val="1000"/>
              </a:spcBef>
              <a:spcAft>
                <a:spcPts val="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9"/>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 İŞLEME TARİHÇESİ</a:t>
            </a:r>
            <a:endParaRPr b="1" sz="6000">
              <a:latin typeface="Calibri"/>
              <a:ea typeface="Calibri"/>
              <a:cs typeface="Calibri"/>
              <a:sym typeface="Calibri"/>
            </a:endParaRPr>
          </a:p>
          <a:p>
            <a:pPr indent="0" lvl="0" marL="0" rtl="0" algn="ctr">
              <a:lnSpc>
                <a:spcPct val="89000"/>
              </a:lnSpc>
              <a:spcBef>
                <a:spcPts val="0"/>
              </a:spcBef>
              <a:spcAft>
                <a:spcPts val="0"/>
              </a:spcAft>
              <a:buClr>
                <a:schemeClr val="dk2"/>
              </a:buClr>
              <a:buSzPts val="6000"/>
              <a:buFont typeface="Calibri"/>
              <a:buNone/>
            </a:pPr>
            <a:r>
              <a:rPr lang="tr-TR" sz="2400" u="sng">
                <a:solidFill>
                  <a:srgbClr val="434343"/>
                </a:solidFill>
                <a:latin typeface="Arial"/>
                <a:ea typeface="Arial"/>
                <a:cs typeface="Arial"/>
                <a:sym typeface="Arial"/>
                <a:hlinkClick r:id="rId3"/>
              </a:rPr>
              <a:t>https://mc.ai/dogal-dil-islemenin-yakin-tarihi/</a:t>
            </a:r>
            <a:endParaRPr b="1" sz="2400">
              <a:solidFill>
                <a:srgbClr val="434343"/>
              </a:solidFill>
              <a:latin typeface="Calibri"/>
              <a:ea typeface="Calibri"/>
              <a:cs typeface="Calibri"/>
              <a:sym typeface="Calibri"/>
            </a:endParaRPr>
          </a:p>
          <a:p>
            <a:pPr indent="0" lvl="0" marL="0" rtl="0" algn="ctr">
              <a:lnSpc>
                <a:spcPct val="89000"/>
              </a:lnSpc>
              <a:spcBef>
                <a:spcPts val="0"/>
              </a:spcBef>
              <a:spcAft>
                <a:spcPts val="0"/>
              </a:spcAft>
              <a:buClr>
                <a:schemeClr val="dk2"/>
              </a:buClr>
              <a:buSzPts val="6000"/>
              <a:buFont typeface="Calibri"/>
              <a:buNone/>
            </a:pPr>
            <a:r>
              <a:rPr lang="tr-TR" sz="2400" u="sng">
                <a:solidFill>
                  <a:srgbClr val="434343"/>
                </a:solidFill>
                <a:latin typeface="Arial"/>
                <a:ea typeface="Arial"/>
                <a:cs typeface="Arial"/>
                <a:sym typeface="Arial"/>
                <a:hlinkClick r:id="rId4"/>
              </a:rPr>
              <a:t>https://www.youtube.com/watch?v=CzIUICJXAjY</a:t>
            </a:r>
            <a:endParaRPr b="1" sz="2400">
              <a:solidFill>
                <a:srgbClr val="434343"/>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 İŞLEME İLE MAKİNE ÖĞRENMESİ FARKI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YAKLAŞIMLAR</a:t>
            </a:r>
            <a:br>
              <a:rPr b="1" lang="tr-TR" sz="6000">
                <a:latin typeface="Calibri"/>
                <a:ea typeface="Calibri"/>
                <a:cs typeface="Calibri"/>
                <a:sym typeface="Calibri"/>
              </a:rPr>
            </a:br>
            <a:r>
              <a:rPr b="1" lang="tr-TR" sz="6000">
                <a:latin typeface="Calibri"/>
                <a:ea typeface="Calibri"/>
                <a:cs typeface="Calibri"/>
                <a:sym typeface="Calibri"/>
              </a:rPr>
              <a:t>(İSTATİKSEL, KURAL TABANLI)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KAYNAKLAR - KİŞİLER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DİLLER</a:t>
            </a:r>
            <a:br>
              <a:rPr b="1" lang="tr-TR" sz="6000">
                <a:latin typeface="Calibri"/>
                <a:ea typeface="Calibri"/>
                <a:cs typeface="Calibri"/>
                <a:sym typeface="Calibri"/>
              </a:rPr>
            </a:br>
            <a:r>
              <a:rPr b="1" lang="tr-TR" sz="6000">
                <a:latin typeface="Calibri"/>
                <a:ea typeface="Calibri"/>
                <a:cs typeface="Calibri"/>
                <a:sym typeface="Calibri"/>
              </a:rPr>
              <a:t>FORMAL DİLLER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710ae1961b_0_2"/>
          <p:cNvSpPr txBox="1"/>
          <p:nvPr>
            <p:ph type="title"/>
          </p:nvPr>
        </p:nvSpPr>
        <p:spPr>
          <a:xfrm>
            <a:off x="1295400" y="1935759"/>
            <a:ext cx="9601200" cy="2986500"/>
          </a:xfrm>
          <a:prstGeom prst="rect">
            <a:avLst/>
          </a:prstGeom>
          <a:noFill/>
          <a:ln>
            <a:noFill/>
          </a:ln>
        </p:spPr>
        <p:txBody>
          <a:bodyPr anchorCtr="0" anchor="t" bIns="45700" lIns="91425" spcFirstLastPara="1" rIns="91425" wrap="square" tIns="45700">
            <a:noAutofit/>
          </a:bodyPr>
          <a:lstStyle/>
          <a:p>
            <a:pPr indent="0" lvl="0" marL="0" rtl="0" algn="ctr">
              <a:lnSpc>
                <a:spcPct val="89000"/>
              </a:lnSpc>
              <a:spcBef>
                <a:spcPts val="0"/>
              </a:spcBef>
              <a:spcAft>
                <a:spcPts val="0"/>
              </a:spcAft>
              <a:buClr>
                <a:schemeClr val="dk2"/>
              </a:buClr>
              <a:buSzPts val="6000"/>
              <a:buFont typeface="Calibri"/>
              <a:buNone/>
            </a:pPr>
            <a:r>
              <a:rPr lang="tr-TR"/>
              <a:t> </a:t>
            </a:r>
            <a:endParaRPr/>
          </a:p>
        </p:txBody>
      </p:sp>
      <p:pic>
        <p:nvPicPr>
          <p:cNvPr id="189" name="Google Shape;189;g710ae1961b_0_2"/>
          <p:cNvPicPr preferRelativeResize="0"/>
          <p:nvPr/>
        </p:nvPicPr>
        <p:blipFill>
          <a:blip r:embed="rId3">
            <a:alphaModFix/>
          </a:blip>
          <a:stretch>
            <a:fillRect/>
          </a:stretch>
        </p:blipFill>
        <p:spPr>
          <a:xfrm>
            <a:off x="773500" y="540750"/>
            <a:ext cx="11079199" cy="548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3"/>
          <p:cNvSpPr txBox="1"/>
          <p:nvPr>
            <p:ph type="title"/>
          </p:nvPr>
        </p:nvSpPr>
        <p:spPr>
          <a:xfrm>
            <a:off x="1430323" y="241883"/>
            <a:ext cx="9601200" cy="748717"/>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Calibri"/>
              <a:buNone/>
            </a:pPr>
            <a:r>
              <a:rPr b="1" lang="tr-TR">
                <a:latin typeface="Calibri"/>
                <a:ea typeface="Calibri"/>
                <a:cs typeface="Calibri"/>
                <a:sym typeface="Calibri"/>
              </a:rPr>
              <a:t>KURS İÇERİĞİ</a:t>
            </a:r>
            <a:endParaRPr/>
          </a:p>
        </p:txBody>
      </p:sp>
      <p:sp>
        <p:nvSpPr>
          <p:cNvPr id="99" name="Google Shape;99;p3"/>
          <p:cNvSpPr txBox="1"/>
          <p:nvPr>
            <p:ph idx="1" type="body"/>
          </p:nvPr>
        </p:nvSpPr>
        <p:spPr>
          <a:xfrm>
            <a:off x="1160477" y="990599"/>
            <a:ext cx="4559418" cy="5625517"/>
          </a:xfrm>
          <a:prstGeom prst="rect">
            <a:avLst/>
          </a:prstGeom>
          <a:noFill/>
          <a:ln>
            <a:noFill/>
          </a:ln>
        </p:spPr>
        <p:txBody>
          <a:bodyPr anchorCtr="0" anchor="t" bIns="45700" lIns="91425" spcFirstLastPara="1" rIns="91425" wrap="square" tIns="45700">
            <a:normAutofit/>
          </a:bodyPr>
          <a:lstStyle/>
          <a:p>
            <a:pPr indent="-342900" lvl="0" marL="354965" rtl="0" algn="l">
              <a:lnSpc>
                <a:spcPct val="900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Yapay Zeka</a:t>
            </a:r>
            <a:endParaRPr b="1" sz="1530">
              <a:latin typeface="Calibri"/>
              <a:ea typeface="Calibri"/>
              <a:cs typeface="Calibri"/>
              <a:sym typeface="Calibri"/>
            </a:endParaRPr>
          </a:p>
          <a:p>
            <a:pPr indent="-342900" lvl="0" marL="354965" rtl="0" algn="l">
              <a:lnSpc>
                <a:spcPct val="90000"/>
              </a:lnSpc>
              <a:spcBef>
                <a:spcPts val="115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 İşleme</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 İşleme Alanları  </a:t>
            </a:r>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 İşleme Tarihçesi</a:t>
            </a:r>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Yaklaşımlar (İstatistiksel, Kural Tabanlı)</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 İşleme ile Makine Öğrenmesi Farkı</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Kaynaklar – Kişiler</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Doğal Diller - Formal Diller</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Prolog</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Yüklem Mantığı - Önermeler Mantığı</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Otomatalar</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Küçük Ünlü Uyumu</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Morfolojik Analiz</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Syntax Analizi</a:t>
            </a:r>
            <a:endParaRPr b="1" sz="1530">
              <a:latin typeface="Calibri"/>
              <a:ea typeface="Calibri"/>
              <a:cs typeface="Calibri"/>
              <a:sym typeface="Calibri"/>
            </a:endParaRPr>
          </a:p>
          <a:p>
            <a:pPr indent="-342900" lvl="0" marL="342900" marR="5080" rtl="0" algn="l">
              <a:lnSpc>
                <a:spcPct val="167300"/>
              </a:lnSpc>
              <a:spcBef>
                <a:spcPts val="0"/>
              </a:spcBef>
              <a:spcAft>
                <a:spcPts val="0"/>
              </a:spcAft>
              <a:buClr>
                <a:schemeClr val="dk2"/>
              </a:buClr>
              <a:buSzPts val="1250"/>
              <a:buFont typeface="Libre Franklin"/>
              <a:buAutoNum type="arabicPeriod"/>
            </a:pPr>
            <a:r>
              <a:rPr b="1" lang="tr-TR" sz="1530">
                <a:latin typeface="Calibri"/>
                <a:ea typeface="Calibri"/>
                <a:cs typeface="Calibri"/>
                <a:sym typeface="Calibri"/>
              </a:rPr>
              <a:t>Ontolojiler</a:t>
            </a:r>
            <a:endParaRPr b="1" sz="1530">
              <a:latin typeface="Calibri"/>
              <a:ea typeface="Calibri"/>
              <a:cs typeface="Calibri"/>
              <a:sym typeface="Calibri"/>
            </a:endParaRPr>
          </a:p>
        </p:txBody>
      </p:sp>
      <p:sp>
        <p:nvSpPr>
          <p:cNvPr id="100" name="Google Shape;100;p3"/>
          <p:cNvSpPr txBox="1"/>
          <p:nvPr/>
        </p:nvSpPr>
        <p:spPr>
          <a:xfrm>
            <a:off x="6472105" y="990599"/>
            <a:ext cx="4559418" cy="5625517"/>
          </a:xfrm>
          <a:prstGeom prst="rect">
            <a:avLst/>
          </a:prstGeom>
          <a:noFill/>
          <a:ln>
            <a:noFill/>
          </a:ln>
        </p:spPr>
        <p:txBody>
          <a:bodyPr anchorCtr="0" anchor="t" bIns="45700" lIns="91425" spcFirstLastPara="1" rIns="91425" wrap="square" tIns="45700">
            <a:normAutofit/>
          </a:bodyPr>
          <a:lstStyle/>
          <a:p>
            <a:pPr indent="-377825" lvl="0" marL="469265" marR="0" rtl="0" algn="l">
              <a:lnSpc>
                <a:spcPct val="100000"/>
              </a:lnSpc>
              <a:spcBef>
                <a:spcPts val="0"/>
              </a:spcBef>
              <a:spcAft>
                <a:spcPts val="0"/>
              </a:spcAft>
              <a:buClr>
                <a:schemeClr val="dk2"/>
              </a:buClr>
              <a:buSzPts val="1250"/>
              <a:buFont typeface="Libre Franklin"/>
              <a:buNone/>
            </a:pPr>
            <a:r>
              <a:t/>
            </a:r>
            <a:endParaRPr b="1" i="0" sz="1500" u="none" cap="none" strike="noStrike">
              <a:solidFill>
                <a:schemeClr val="dk2"/>
              </a:solidFill>
              <a:latin typeface="Calibri"/>
              <a:ea typeface="Calibri"/>
              <a:cs typeface="Calibri"/>
              <a:sym typeface="Calibri"/>
            </a:endParaRPr>
          </a:p>
        </p:txBody>
      </p:sp>
      <p:sp>
        <p:nvSpPr>
          <p:cNvPr id="101" name="Google Shape;101;p3"/>
          <p:cNvSpPr txBox="1"/>
          <p:nvPr/>
        </p:nvSpPr>
        <p:spPr>
          <a:xfrm>
            <a:off x="6472105" y="990599"/>
            <a:ext cx="4559418" cy="5625517"/>
          </a:xfrm>
          <a:prstGeom prst="rect">
            <a:avLst/>
          </a:prstGeom>
          <a:noFill/>
          <a:ln>
            <a:noFill/>
          </a:ln>
        </p:spPr>
        <p:txBody>
          <a:bodyPr anchorCtr="0" anchor="t" bIns="45700" lIns="91425" spcFirstLastPara="1" rIns="91425" wrap="square" tIns="45700">
            <a:normAutofit/>
          </a:bodyPr>
          <a:lstStyle/>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Python Virtual Environment Kurulumu</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Python 101</a:t>
            </a:r>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Vader (Sentiment Analyzer)</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Text File Operations</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PyPDF2</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Regular Expressions</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NLTK (Tokenization, Stop Words, Stemming)</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Trie</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Kelime Kalıplama (Bag Of Words, TF-IDF)</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Part Of Speech Tagging – NER</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Machine Learning</a:t>
            </a:r>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Apache Spark Word Count</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CBOW - SKIP GRAM &amp; Word2Vec</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Wordnet – StandfordNlp</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Soru Cevap</a:t>
            </a:r>
            <a:endParaRPr b="1" i="0" sz="1395" u="none" cap="none" strike="noStrike">
              <a:solidFill>
                <a:schemeClr val="dk2"/>
              </a:solidFill>
              <a:latin typeface="Calibri"/>
              <a:ea typeface="Calibri"/>
              <a:cs typeface="Calibri"/>
              <a:sym typeface="Calibri"/>
            </a:endParaRPr>
          </a:p>
          <a:p>
            <a:pPr indent="-342900" lvl="0" marL="342900" marR="5080" rtl="0" algn="l">
              <a:lnSpc>
                <a:spcPct val="157300"/>
              </a:lnSpc>
              <a:spcBef>
                <a:spcPts val="0"/>
              </a:spcBef>
              <a:spcAft>
                <a:spcPts val="0"/>
              </a:spcAft>
              <a:buClr>
                <a:schemeClr val="dk2"/>
              </a:buClr>
              <a:buSzPts val="1250"/>
              <a:buFont typeface="Libre Franklin"/>
              <a:buAutoNum type="arabicPeriod" startAt="16"/>
            </a:pPr>
            <a:r>
              <a:rPr b="1" i="0" lang="tr-TR" sz="1395" u="none" cap="none" strike="noStrike">
                <a:solidFill>
                  <a:schemeClr val="dk2"/>
                </a:solidFill>
                <a:latin typeface="Calibri"/>
                <a:ea typeface="Calibri"/>
                <a:cs typeface="Calibri"/>
                <a:sym typeface="Calibri"/>
              </a:rPr>
              <a:t>Sonuç</a:t>
            </a:r>
            <a:endParaRPr b="1" i="0" sz="1395" u="none" cap="none" strike="noStrike">
              <a:solidFill>
                <a:schemeClr val="dk2"/>
              </a:solidFill>
              <a:latin typeface="Calibri"/>
              <a:ea typeface="Calibri"/>
              <a:cs typeface="Calibri"/>
              <a:sym typeface="Calibri"/>
            </a:endParaRPr>
          </a:p>
          <a:p>
            <a:pPr indent="-263525" lvl="0" marL="342900" marR="5080" rtl="0" algn="l">
              <a:lnSpc>
                <a:spcPct val="157300"/>
              </a:lnSpc>
              <a:spcBef>
                <a:spcPts val="0"/>
              </a:spcBef>
              <a:spcAft>
                <a:spcPts val="0"/>
              </a:spcAft>
              <a:buClr>
                <a:schemeClr val="dk2"/>
              </a:buClr>
              <a:buSzPts val="1250"/>
              <a:buFont typeface="Libre Franklin"/>
              <a:buNone/>
            </a:pPr>
            <a:r>
              <a:t/>
            </a:r>
            <a:endParaRPr b="1" i="0" sz="1395" u="none" cap="none" strike="noStrike">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PROLOG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MANTIK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g710ae1961b_0_17"/>
          <p:cNvPicPr preferRelativeResize="0"/>
          <p:nvPr/>
        </p:nvPicPr>
        <p:blipFill>
          <a:blip r:embed="rId3">
            <a:alphaModFix/>
          </a:blip>
          <a:stretch>
            <a:fillRect/>
          </a:stretch>
        </p:blipFill>
        <p:spPr>
          <a:xfrm>
            <a:off x="802225" y="38825"/>
            <a:ext cx="11309250" cy="6780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16"/>
          <p:cNvPicPr preferRelativeResize="0"/>
          <p:nvPr/>
        </p:nvPicPr>
        <p:blipFill rotWithShape="1">
          <a:blip r:embed="rId3">
            <a:alphaModFix/>
          </a:blip>
          <a:srcRect b="0" l="0" r="0" t="0"/>
          <a:stretch/>
        </p:blipFill>
        <p:spPr>
          <a:xfrm>
            <a:off x="1239603" y="623500"/>
            <a:ext cx="9712793" cy="5610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1295400" y="607852"/>
            <a:ext cx="9601200" cy="765495"/>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b="1" lang="tr-TR">
                <a:latin typeface="Calibri"/>
                <a:ea typeface="Calibri"/>
                <a:cs typeface="Calibri"/>
                <a:sym typeface="Calibri"/>
              </a:rPr>
              <a:t>TÜMDENGELİM (DEDUCTION)</a:t>
            </a:r>
            <a:endParaRPr/>
          </a:p>
        </p:txBody>
      </p:sp>
      <p:sp>
        <p:nvSpPr>
          <p:cNvPr id="215" name="Google Shape;215;p17"/>
          <p:cNvSpPr txBox="1"/>
          <p:nvPr>
            <p:ph idx="1" type="body"/>
          </p:nvPr>
        </p:nvSpPr>
        <p:spPr>
          <a:xfrm>
            <a:off x="1295400" y="1791049"/>
            <a:ext cx="9601200" cy="3581400"/>
          </a:xfrm>
          <a:prstGeom prst="rect">
            <a:avLst/>
          </a:prstGeom>
          <a:noFill/>
          <a:ln>
            <a:noFill/>
          </a:ln>
        </p:spPr>
        <p:txBody>
          <a:bodyPr anchorCtr="0" anchor="t" bIns="45700" lIns="91425" spcFirstLastPara="1" rIns="91425" wrap="square" tIns="45700">
            <a:normAutofit/>
          </a:bodyPr>
          <a:lstStyle/>
          <a:p>
            <a:pPr indent="-457200" lvl="0" marL="457200" rtl="0" algn="l">
              <a:lnSpc>
                <a:spcPct val="94000"/>
              </a:lnSpc>
              <a:spcBef>
                <a:spcPts val="0"/>
              </a:spcBef>
              <a:spcAft>
                <a:spcPts val="0"/>
              </a:spcAft>
              <a:buClr>
                <a:schemeClr val="dk2"/>
              </a:buClr>
              <a:buSzPts val="2000"/>
              <a:buFont typeface="Libre Franklin"/>
              <a:buAutoNum type="arabicPeriod"/>
            </a:pPr>
            <a:r>
              <a:rPr lang="tr-TR">
                <a:latin typeface="Calibri"/>
                <a:ea typeface="Calibri"/>
                <a:cs typeface="Calibri"/>
                <a:sym typeface="Calibri"/>
              </a:rPr>
              <a:t>Bütün insanlar ölümlüdür</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tr-TR">
                <a:latin typeface="Calibri"/>
                <a:ea typeface="Calibri"/>
                <a:cs typeface="Calibri"/>
                <a:sym typeface="Calibri"/>
              </a:rPr>
              <a:t>Sokrates bir insandır</a:t>
            </a:r>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457200" lvl="0" marL="457200" rtl="0" algn="l">
              <a:lnSpc>
                <a:spcPct val="94000"/>
              </a:lnSpc>
              <a:spcBef>
                <a:spcPts val="1200"/>
              </a:spcBef>
              <a:spcAft>
                <a:spcPts val="0"/>
              </a:spcAft>
              <a:buClr>
                <a:schemeClr val="dk2"/>
              </a:buClr>
              <a:buSzPts val="2000"/>
              <a:buFont typeface="Libre Franklin"/>
              <a:buAutoNum type="arabicPeriod"/>
            </a:pPr>
            <a:r>
              <a:rPr i="1" lang="tr-TR">
                <a:latin typeface="Calibri"/>
                <a:ea typeface="Calibri"/>
                <a:cs typeface="Calibri"/>
                <a:sym typeface="Calibri"/>
              </a:rPr>
              <a:t>Bu durumda Sokrates ölümlüdür</a:t>
            </a:r>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p:txBody>
      </p:sp>
      <p:sp>
        <p:nvSpPr>
          <p:cNvPr id="216" name="Google Shape;216;p17"/>
          <p:cNvSpPr/>
          <p:nvPr/>
        </p:nvSpPr>
        <p:spPr>
          <a:xfrm>
            <a:off x="2311166" y="2776756"/>
            <a:ext cx="809537" cy="931178"/>
          </a:xfrm>
          <a:prstGeom prst="downArrow">
            <a:avLst>
              <a:gd fmla="val 50000" name="adj1"/>
              <a:gd fmla="val 50000" name="adj2"/>
            </a:avLst>
          </a:prstGeom>
          <a:gradFill>
            <a:gsLst>
              <a:gs pos="0">
                <a:schemeClr val="dk1"/>
              </a:gs>
              <a:gs pos="48000">
                <a:srgbClr val="070707"/>
              </a:gs>
              <a:gs pos="100000">
                <a:srgbClr val="66666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8"/>
          <p:cNvSpPr txBox="1"/>
          <p:nvPr>
            <p:ph idx="1" type="body"/>
          </p:nvPr>
        </p:nvSpPr>
        <p:spPr>
          <a:xfrm>
            <a:off x="1295400" y="1638300"/>
            <a:ext cx="9601200" cy="3581400"/>
          </a:xfrm>
          <a:prstGeom prst="rect">
            <a:avLst/>
          </a:prstGeom>
          <a:noFill/>
          <a:ln>
            <a:noFill/>
          </a:ln>
        </p:spPr>
        <p:txBody>
          <a:bodyPr anchorCtr="0" anchor="t" bIns="45700" lIns="91425" spcFirstLastPara="1" rIns="91425" wrap="square" tIns="45700">
            <a:normAutofit/>
          </a:bodyPr>
          <a:lstStyle/>
          <a:p>
            <a:pPr indent="-457200" lvl="0" marL="457200" rtl="0" algn="l">
              <a:lnSpc>
                <a:spcPct val="94000"/>
              </a:lnSpc>
              <a:spcBef>
                <a:spcPts val="0"/>
              </a:spcBef>
              <a:spcAft>
                <a:spcPts val="0"/>
              </a:spcAft>
              <a:buClr>
                <a:schemeClr val="dk2"/>
              </a:buClr>
              <a:buSzPts val="2000"/>
              <a:buFont typeface="Libre Franklin"/>
              <a:buAutoNum type="arabicPeriod"/>
            </a:pPr>
            <a:r>
              <a:rPr lang="tr-TR">
                <a:latin typeface="Calibri"/>
                <a:ea typeface="Calibri"/>
                <a:cs typeface="Calibri"/>
                <a:sym typeface="Calibri"/>
              </a:rPr>
              <a:t>Okan müzik dinlemeyi sever ve rock dinler</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tr-TR">
                <a:latin typeface="Calibri"/>
                <a:ea typeface="Calibri"/>
                <a:cs typeface="Calibri"/>
                <a:sym typeface="Calibri"/>
              </a:rPr>
              <a:t>Buse müzik dinlemeyi sever ve rock dinler</a:t>
            </a:r>
            <a:endParaRPr/>
          </a:p>
          <a:p>
            <a:pPr indent="-457200" lvl="0" marL="457200" rtl="0" algn="l">
              <a:lnSpc>
                <a:spcPct val="94000"/>
              </a:lnSpc>
              <a:spcBef>
                <a:spcPts val="1200"/>
              </a:spcBef>
              <a:spcAft>
                <a:spcPts val="0"/>
              </a:spcAft>
              <a:buClr>
                <a:schemeClr val="dk2"/>
              </a:buClr>
              <a:buSzPts val="2000"/>
              <a:buFont typeface="Libre Franklin"/>
              <a:buAutoNum type="arabicPeriod"/>
            </a:pPr>
            <a:r>
              <a:rPr lang="tr-TR">
                <a:latin typeface="Calibri"/>
                <a:ea typeface="Calibri"/>
                <a:cs typeface="Calibri"/>
                <a:sym typeface="Calibri"/>
              </a:rPr>
              <a:t>Utku müzik dinlemeyi sever ve rock dinler</a:t>
            </a:r>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330200" lvl="0" marL="457200" rtl="0" algn="l">
              <a:lnSpc>
                <a:spcPct val="94000"/>
              </a:lnSpc>
              <a:spcBef>
                <a:spcPts val="1200"/>
              </a:spcBef>
              <a:spcAft>
                <a:spcPts val="0"/>
              </a:spcAft>
              <a:buClr>
                <a:schemeClr val="dk2"/>
              </a:buClr>
              <a:buSzPts val="2000"/>
              <a:buFont typeface="Libre Franklin"/>
              <a:buNone/>
            </a:pPr>
            <a:r>
              <a:t/>
            </a:r>
            <a:endParaRPr>
              <a:latin typeface="Calibri"/>
              <a:ea typeface="Calibri"/>
              <a:cs typeface="Calibri"/>
              <a:sym typeface="Calibri"/>
            </a:endParaRPr>
          </a:p>
          <a:p>
            <a:pPr indent="-457200" lvl="0" marL="457200" rtl="0" algn="l">
              <a:lnSpc>
                <a:spcPct val="94000"/>
              </a:lnSpc>
              <a:spcBef>
                <a:spcPts val="1200"/>
              </a:spcBef>
              <a:spcAft>
                <a:spcPts val="0"/>
              </a:spcAft>
              <a:buClr>
                <a:schemeClr val="dk2"/>
              </a:buClr>
              <a:buSzPts val="2000"/>
              <a:buFont typeface="Libre Franklin"/>
              <a:buAutoNum type="arabicPeriod"/>
            </a:pPr>
            <a:r>
              <a:rPr i="1" lang="tr-TR">
                <a:latin typeface="Calibri"/>
                <a:ea typeface="Calibri"/>
                <a:cs typeface="Calibri"/>
                <a:sym typeface="Calibri"/>
              </a:rPr>
              <a:t>Bu durumda müzik dinlemeyi seven herkes rock dinler</a:t>
            </a:r>
            <a:endParaRPr/>
          </a:p>
        </p:txBody>
      </p:sp>
      <p:sp>
        <p:nvSpPr>
          <p:cNvPr id="222" name="Google Shape;222;p18"/>
          <p:cNvSpPr txBox="1"/>
          <p:nvPr>
            <p:ph type="title"/>
          </p:nvPr>
        </p:nvSpPr>
        <p:spPr>
          <a:xfrm>
            <a:off x="1295400" y="607852"/>
            <a:ext cx="9601200" cy="765495"/>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b="1" lang="tr-TR">
                <a:latin typeface="Calibri"/>
                <a:ea typeface="Calibri"/>
                <a:cs typeface="Calibri"/>
                <a:sym typeface="Calibri"/>
              </a:rPr>
              <a:t>TÜMEVARIM (INDUCTION)</a:t>
            </a:r>
            <a:endParaRPr/>
          </a:p>
        </p:txBody>
      </p:sp>
      <p:sp>
        <p:nvSpPr>
          <p:cNvPr id="223" name="Google Shape;223;p18"/>
          <p:cNvSpPr/>
          <p:nvPr/>
        </p:nvSpPr>
        <p:spPr>
          <a:xfrm>
            <a:off x="2697060" y="3072468"/>
            <a:ext cx="809537" cy="931178"/>
          </a:xfrm>
          <a:prstGeom prst="downArrow">
            <a:avLst>
              <a:gd fmla="val 50000" name="adj1"/>
              <a:gd fmla="val 50000" name="adj2"/>
            </a:avLst>
          </a:prstGeom>
          <a:gradFill>
            <a:gsLst>
              <a:gs pos="0">
                <a:schemeClr val="dk1"/>
              </a:gs>
              <a:gs pos="48000">
                <a:srgbClr val="070707"/>
              </a:gs>
              <a:gs pos="100000">
                <a:srgbClr val="66666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g710ae1961b_0_60"/>
          <p:cNvSpPr txBox="1"/>
          <p:nvPr/>
        </p:nvSpPr>
        <p:spPr>
          <a:xfrm>
            <a:off x="3571350" y="1863300"/>
            <a:ext cx="5991000" cy="4567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AutoNum type="arabicPeriod"/>
            </a:pPr>
            <a:r>
              <a:rPr lang="tr-TR">
                <a:latin typeface="Libre Franklin"/>
                <a:ea typeface="Libre Franklin"/>
                <a:cs typeface="Libre Franklin"/>
                <a:sym typeface="Libre Franklin"/>
              </a:rPr>
              <a:t>Hava Yağmurlu ise aynı zamanda bulutludur. (p -&gt; q)</a:t>
            </a:r>
            <a:endParaRPr>
              <a:latin typeface="Libre Franklin"/>
              <a:ea typeface="Libre Franklin"/>
              <a:cs typeface="Libre Franklin"/>
              <a:sym typeface="Libre Franklin"/>
            </a:endParaRPr>
          </a:p>
          <a:p>
            <a:pPr indent="0" lvl="0" marL="0" rtl="0" algn="l">
              <a:spcBef>
                <a:spcPts val="0"/>
              </a:spcBef>
              <a:spcAft>
                <a:spcPts val="0"/>
              </a:spcAft>
              <a:buNone/>
            </a:pPr>
            <a:r>
              <a:rPr lang="tr-TR">
                <a:latin typeface="Libre Franklin"/>
                <a:ea typeface="Libre Franklin"/>
                <a:cs typeface="Libre Franklin"/>
                <a:sym typeface="Libre Franklin"/>
              </a:rPr>
              <a:t>   2.     Hava yağmurlu (p)</a:t>
            </a:r>
            <a:endParaRPr>
              <a:latin typeface="Libre Franklin"/>
              <a:ea typeface="Libre Franklin"/>
              <a:cs typeface="Libre Franklin"/>
              <a:sym typeface="Libre Franklin"/>
            </a:endParaRPr>
          </a:p>
          <a:p>
            <a:pPr indent="0" lvl="0" marL="0" rtl="0" algn="l">
              <a:spcBef>
                <a:spcPts val="0"/>
              </a:spcBef>
              <a:spcAft>
                <a:spcPts val="0"/>
              </a:spcAft>
              <a:buNone/>
            </a:pPr>
            <a:r>
              <a:rPr lang="tr-TR">
                <a:latin typeface="Libre Franklin"/>
                <a:ea typeface="Libre Franklin"/>
                <a:cs typeface="Libre Franklin"/>
                <a:sym typeface="Libre Franklin"/>
              </a:rPr>
              <a:t>---</a:t>
            </a:r>
            <a:endParaRPr>
              <a:latin typeface="Libre Franklin"/>
              <a:ea typeface="Libre Franklin"/>
              <a:cs typeface="Libre Franklin"/>
              <a:sym typeface="Libre Franklin"/>
            </a:endParaRPr>
          </a:p>
          <a:p>
            <a:pPr indent="0" lvl="0" marL="0" rtl="0" algn="l">
              <a:spcBef>
                <a:spcPts val="0"/>
              </a:spcBef>
              <a:spcAft>
                <a:spcPts val="0"/>
              </a:spcAft>
              <a:buNone/>
            </a:pPr>
            <a:r>
              <a:rPr lang="tr-TR">
                <a:latin typeface="Libre Franklin"/>
                <a:ea typeface="Libre Franklin"/>
                <a:cs typeface="Libre Franklin"/>
                <a:sym typeface="Libre Franklin"/>
              </a:rPr>
              <a:t>  3.     O zaman hava bulutludur.(q)</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rPr lang="tr-TR">
                <a:latin typeface="Libre Franklin"/>
                <a:ea typeface="Libre Franklin"/>
                <a:cs typeface="Libre Franklin"/>
                <a:sym typeface="Libre Franklin"/>
              </a:rPr>
              <a:t>--------------</a:t>
            </a:r>
            <a:r>
              <a:rPr lang="tr-TR">
                <a:solidFill>
                  <a:schemeClr val="dk1"/>
                </a:solidFill>
                <a:latin typeface="Libre Franklin"/>
                <a:ea typeface="Libre Franklin"/>
                <a:cs typeface="Libre Franklin"/>
                <a:sym typeface="Libre Franklin"/>
              </a:rPr>
              <a:t>-----------------------------------------------------------------------</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lang="tr-TR">
                <a:solidFill>
                  <a:schemeClr val="dk1"/>
                </a:solidFill>
                <a:latin typeface="Libre Franklin"/>
                <a:ea typeface="Libre Franklin"/>
                <a:cs typeface="Libre Franklin"/>
                <a:sym typeface="Libre Franklin"/>
              </a:rPr>
              <a:t>  1.       Elma yemeyi seviyorum(p)</a:t>
            </a:r>
            <a:endParaRPr>
              <a:solidFill>
                <a:schemeClr val="dk1"/>
              </a:solidFill>
              <a:latin typeface="Libre Franklin"/>
              <a:ea typeface="Libre Franklin"/>
              <a:cs typeface="Libre Franklin"/>
              <a:sym typeface="Libre Franklin"/>
            </a:endParaRPr>
          </a:p>
          <a:p>
            <a:pPr indent="-317500" lvl="0" marL="457200" rtl="0" algn="l">
              <a:spcBef>
                <a:spcPts val="0"/>
              </a:spcBef>
              <a:spcAft>
                <a:spcPts val="0"/>
              </a:spcAft>
              <a:buClr>
                <a:schemeClr val="dk1"/>
              </a:buClr>
              <a:buSzPts val="1400"/>
              <a:buFont typeface="Libre Franklin"/>
              <a:buAutoNum type="arabicPeriod"/>
            </a:pPr>
            <a:r>
              <a:rPr lang="tr-TR">
                <a:solidFill>
                  <a:schemeClr val="dk1"/>
                </a:solidFill>
                <a:latin typeface="Libre Franklin"/>
                <a:ea typeface="Libre Franklin"/>
                <a:cs typeface="Libre Franklin"/>
                <a:sym typeface="Libre Franklin"/>
              </a:rPr>
              <a:t>Muz yemeyi seviyorum(q).</a:t>
            </a:r>
            <a:endParaRPr>
              <a:solidFill>
                <a:schemeClr val="dk1"/>
              </a:solidFill>
              <a:latin typeface="Libre Franklin"/>
              <a:ea typeface="Libre Franklin"/>
              <a:cs typeface="Libre Franklin"/>
              <a:sym typeface="Libre Franklin"/>
            </a:endParaRPr>
          </a:p>
          <a:p>
            <a:pPr indent="-317500" lvl="0" marL="457200" rtl="0" algn="l">
              <a:spcBef>
                <a:spcPts val="0"/>
              </a:spcBef>
              <a:spcAft>
                <a:spcPts val="0"/>
              </a:spcAft>
              <a:buClr>
                <a:schemeClr val="dk1"/>
              </a:buClr>
              <a:buSzPts val="1400"/>
              <a:buFont typeface="Libre Franklin"/>
              <a:buAutoNum type="arabicPeriod"/>
            </a:pPr>
            <a:r>
              <a:rPr lang="tr-TR">
                <a:solidFill>
                  <a:schemeClr val="dk1"/>
                </a:solidFill>
                <a:latin typeface="Libre Franklin"/>
                <a:ea typeface="Libre Franklin"/>
                <a:cs typeface="Libre Franklin"/>
                <a:sym typeface="Libre Franklin"/>
              </a:rPr>
              <a:t>Elma ve muz yemeyi seviyorum(pʌq). </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229" name="Google Shape;229;g710ae1961b_0_60"/>
          <p:cNvSpPr txBox="1"/>
          <p:nvPr/>
        </p:nvSpPr>
        <p:spPr>
          <a:xfrm>
            <a:off x="3571350" y="297625"/>
            <a:ext cx="4734000" cy="16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4400">
                <a:latin typeface="Calibri"/>
                <a:ea typeface="Calibri"/>
                <a:cs typeface="Calibri"/>
                <a:sym typeface="Calibri"/>
              </a:rPr>
              <a:t>Önermeler Mantığı</a:t>
            </a:r>
            <a:r>
              <a:rPr lang="tr-TR" sz="4400">
                <a:latin typeface="Calibri"/>
                <a:ea typeface="Calibri"/>
                <a:cs typeface="Calibri"/>
                <a:sym typeface="Calibri"/>
              </a:rPr>
              <a:t> </a:t>
            </a:r>
            <a:endParaRPr sz="44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710ae1961b_0_22"/>
          <p:cNvSpPr txBox="1"/>
          <p:nvPr>
            <p:ph idx="1" type="body"/>
          </p:nvPr>
        </p:nvSpPr>
        <p:spPr>
          <a:xfrm>
            <a:off x="1295400" y="1638300"/>
            <a:ext cx="9601200" cy="4229100"/>
          </a:xfrm>
          <a:prstGeom prst="rect">
            <a:avLst/>
          </a:prstGeom>
          <a:noFill/>
          <a:ln>
            <a:noFill/>
          </a:ln>
        </p:spPr>
        <p:txBody>
          <a:bodyPr anchorCtr="0" anchor="t" bIns="45700" lIns="91425" spcFirstLastPara="1" rIns="91425" wrap="square" tIns="45700">
            <a:noAutofit/>
          </a:bodyPr>
          <a:lstStyle/>
          <a:p>
            <a:pPr indent="0" lvl="0" marL="384048" rtl="0" algn="l">
              <a:lnSpc>
                <a:spcPct val="94000"/>
              </a:lnSpc>
              <a:spcBef>
                <a:spcPts val="0"/>
              </a:spcBef>
              <a:spcAft>
                <a:spcPts val="0"/>
              </a:spcAft>
              <a:buNone/>
            </a:pPr>
            <a:r>
              <a:rPr lang="tr-TR">
                <a:latin typeface="Calibri"/>
                <a:ea typeface="Calibri"/>
                <a:cs typeface="Calibri"/>
                <a:sym typeface="Calibri"/>
              </a:rPr>
              <a:t>Okan Bilgisayara Sahiptir.</a:t>
            </a:r>
            <a:endParaRPr>
              <a:latin typeface="Calibri"/>
              <a:ea typeface="Calibri"/>
              <a:cs typeface="Calibri"/>
              <a:sym typeface="Calibri"/>
            </a:endParaRPr>
          </a:p>
          <a:p>
            <a:pPr indent="0" lvl="0" marL="384048" rtl="0" algn="l">
              <a:lnSpc>
                <a:spcPct val="94000"/>
              </a:lnSpc>
              <a:spcBef>
                <a:spcPts val="0"/>
              </a:spcBef>
              <a:spcAft>
                <a:spcPts val="0"/>
              </a:spcAft>
              <a:buNone/>
            </a:pPr>
            <a:r>
              <a:rPr lang="tr-TR">
                <a:latin typeface="Calibri"/>
                <a:ea typeface="Calibri"/>
                <a:cs typeface="Calibri"/>
                <a:sym typeface="Calibri"/>
              </a:rPr>
              <a:t>∃x.(sahip(Okan, x) ∧ bilgisayar(x))</a:t>
            </a:r>
            <a:endParaRPr>
              <a:latin typeface="Calibri"/>
              <a:ea typeface="Calibri"/>
              <a:cs typeface="Calibri"/>
              <a:sym typeface="Calibri"/>
            </a:endParaRPr>
          </a:p>
          <a:p>
            <a:pPr indent="0" lvl="0" marL="384048" rtl="0" algn="l">
              <a:lnSpc>
                <a:spcPct val="94000"/>
              </a:lnSpc>
              <a:spcBef>
                <a:spcPts val="0"/>
              </a:spcBef>
              <a:spcAft>
                <a:spcPts val="0"/>
              </a:spcAft>
              <a:buNone/>
            </a:pPr>
            <a:r>
              <a:t/>
            </a:r>
            <a:endParaRPr>
              <a:latin typeface="Calibri"/>
              <a:ea typeface="Calibri"/>
              <a:cs typeface="Calibri"/>
              <a:sym typeface="Calibri"/>
            </a:endParaRPr>
          </a:p>
          <a:p>
            <a:pPr indent="0" lvl="0" marL="384048" rtl="0" algn="l">
              <a:lnSpc>
                <a:spcPct val="94000"/>
              </a:lnSpc>
              <a:spcBef>
                <a:spcPts val="0"/>
              </a:spcBef>
              <a:spcAft>
                <a:spcPts val="0"/>
              </a:spcAft>
              <a:buNone/>
            </a:pPr>
            <a:r>
              <a:rPr lang="tr-TR">
                <a:latin typeface="Calibri"/>
                <a:ea typeface="Calibri"/>
                <a:cs typeface="Calibri"/>
                <a:sym typeface="Calibri"/>
              </a:rPr>
              <a:t>Bütün Bilgisayarlar Objedir</a:t>
            </a:r>
            <a:endParaRPr>
              <a:latin typeface="Calibri"/>
              <a:ea typeface="Calibri"/>
              <a:cs typeface="Calibri"/>
              <a:sym typeface="Calibri"/>
            </a:endParaRPr>
          </a:p>
          <a:p>
            <a:pPr indent="0" lvl="0" marL="384048" rtl="0" algn="l">
              <a:lnSpc>
                <a:spcPct val="94000"/>
              </a:lnSpc>
              <a:spcBef>
                <a:spcPts val="0"/>
              </a:spcBef>
              <a:spcAft>
                <a:spcPts val="0"/>
              </a:spcAft>
              <a:buNone/>
            </a:pPr>
            <a:r>
              <a:rPr lang="tr-TR">
                <a:latin typeface="Calibri"/>
                <a:ea typeface="Calibri"/>
                <a:cs typeface="Calibri"/>
                <a:sym typeface="Calibri"/>
              </a:rPr>
              <a:t>∀x.(bilgisayar(x) → obje(x))</a:t>
            </a:r>
            <a:endParaRPr>
              <a:latin typeface="Calibri"/>
              <a:ea typeface="Calibri"/>
              <a:cs typeface="Calibri"/>
              <a:sym typeface="Calibri"/>
            </a:endParaRPr>
          </a:p>
          <a:p>
            <a:pPr indent="0" lvl="0" marL="384048" rtl="0" algn="l">
              <a:lnSpc>
                <a:spcPct val="94000"/>
              </a:lnSpc>
              <a:spcBef>
                <a:spcPts val="1200"/>
              </a:spcBef>
              <a:spcAft>
                <a:spcPts val="0"/>
              </a:spcAft>
              <a:buNone/>
            </a:pPr>
            <a:r>
              <a:t/>
            </a:r>
            <a:endParaRPr>
              <a:latin typeface="Calibri"/>
              <a:ea typeface="Calibri"/>
              <a:cs typeface="Calibri"/>
              <a:sym typeface="Calibri"/>
            </a:endParaRPr>
          </a:p>
          <a:p>
            <a:pPr indent="0" lvl="0" marL="384048" rtl="0" algn="l">
              <a:lnSpc>
                <a:spcPct val="94000"/>
              </a:lnSpc>
              <a:spcBef>
                <a:spcPts val="1200"/>
              </a:spcBef>
              <a:spcAft>
                <a:spcPts val="0"/>
              </a:spcAft>
              <a:buNone/>
            </a:pPr>
            <a:r>
              <a:rPr lang="tr-TR">
                <a:latin typeface="Calibri"/>
                <a:ea typeface="Calibri"/>
                <a:cs typeface="Calibri"/>
                <a:sym typeface="Calibri"/>
              </a:rPr>
              <a:t>Bazı Objeler Bilgisayardır.</a:t>
            </a:r>
            <a:endParaRPr>
              <a:latin typeface="Calibri"/>
              <a:ea typeface="Calibri"/>
              <a:cs typeface="Calibri"/>
              <a:sym typeface="Calibri"/>
            </a:endParaRPr>
          </a:p>
          <a:p>
            <a:pPr indent="0" lvl="0" marL="384048" rtl="0" algn="l">
              <a:lnSpc>
                <a:spcPct val="94000"/>
              </a:lnSpc>
              <a:spcBef>
                <a:spcPts val="1200"/>
              </a:spcBef>
              <a:spcAft>
                <a:spcPts val="0"/>
              </a:spcAft>
              <a:buNone/>
            </a:pPr>
            <a:r>
              <a:rPr lang="tr-TR">
                <a:latin typeface="Calibri"/>
                <a:ea typeface="Calibri"/>
                <a:cs typeface="Calibri"/>
                <a:sym typeface="Calibri"/>
              </a:rPr>
              <a:t>∃x.(obje(x) ∧ bilgisayar(x)</a:t>
            </a:r>
            <a:endParaRPr>
              <a:latin typeface="Calibri"/>
              <a:ea typeface="Calibri"/>
              <a:cs typeface="Calibri"/>
              <a:sym typeface="Calibri"/>
            </a:endParaRPr>
          </a:p>
          <a:p>
            <a:pPr indent="0" lvl="0" marL="384048" rtl="0" algn="l">
              <a:lnSpc>
                <a:spcPct val="94000"/>
              </a:lnSpc>
              <a:spcBef>
                <a:spcPts val="1200"/>
              </a:spcBef>
              <a:spcAft>
                <a:spcPts val="0"/>
              </a:spcAft>
              <a:buNone/>
            </a:pPr>
            <a:r>
              <a:t/>
            </a:r>
            <a:endParaRPr>
              <a:latin typeface="Calibri"/>
              <a:ea typeface="Calibri"/>
              <a:cs typeface="Calibri"/>
              <a:sym typeface="Calibri"/>
            </a:endParaRPr>
          </a:p>
          <a:p>
            <a:pPr indent="0" lvl="0" marL="384048" rtl="0" algn="l">
              <a:lnSpc>
                <a:spcPct val="94000"/>
              </a:lnSpc>
              <a:spcBef>
                <a:spcPts val="1200"/>
              </a:spcBef>
              <a:spcAft>
                <a:spcPts val="0"/>
              </a:spcAft>
              <a:buNone/>
            </a:pPr>
            <a:r>
              <a:rPr lang="tr-TR">
                <a:latin typeface="Calibri"/>
                <a:ea typeface="Calibri"/>
                <a:cs typeface="Calibri"/>
                <a:sym typeface="Calibri"/>
              </a:rPr>
              <a:t>Birisi vardır ki bütün insanları sever.</a:t>
            </a:r>
            <a:endParaRPr>
              <a:latin typeface="Calibri"/>
              <a:ea typeface="Calibri"/>
              <a:cs typeface="Calibri"/>
              <a:sym typeface="Calibri"/>
            </a:endParaRPr>
          </a:p>
          <a:p>
            <a:pPr indent="0" lvl="0" marL="384048" rtl="0" algn="l">
              <a:lnSpc>
                <a:spcPct val="94000"/>
              </a:lnSpc>
              <a:spcBef>
                <a:spcPts val="1200"/>
              </a:spcBef>
              <a:spcAft>
                <a:spcPts val="0"/>
              </a:spcAft>
              <a:buNone/>
            </a:pPr>
            <a:r>
              <a:rPr lang="tr-TR">
                <a:latin typeface="Calibri"/>
                <a:ea typeface="Calibri"/>
                <a:cs typeface="Calibri"/>
                <a:sym typeface="Calibri"/>
              </a:rPr>
              <a:t>∃x.∀y.(sevmek(x, y) → insan(y))</a:t>
            </a:r>
            <a:endParaRPr>
              <a:latin typeface="Calibri"/>
              <a:ea typeface="Calibri"/>
              <a:cs typeface="Calibri"/>
              <a:sym typeface="Calibri"/>
            </a:endParaRPr>
          </a:p>
        </p:txBody>
      </p:sp>
      <p:sp>
        <p:nvSpPr>
          <p:cNvPr id="235" name="Google Shape;235;g710ae1961b_0_22"/>
          <p:cNvSpPr txBox="1"/>
          <p:nvPr>
            <p:ph type="title"/>
          </p:nvPr>
        </p:nvSpPr>
        <p:spPr>
          <a:xfrm>
            <a:off x="1295400" y="607852"/>
            <a:ext cx="9601200" cy="7656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Calibri"/>
              <a:buNone/>
            </a:pPr>
            <a:r>
              <a:rPr b="1" lang="tr-TR">
                <a:latin typeface="Calibri"/>
                <a:ea typeface="Calibri"/>
                <a:cs typeface="Calibri"/>
                <a:sym typeface="Calibri"/>
              </a:rPr>
              <a:t>1.Yüklem Mantığı</a:t>
            </a:r>
            <a:endParaRPr b="1">
              <a:latin typeface="Calibri"/>
              <a:ea typeface="Calibri"/>
              <a:cs typeface="Calibri"/>
              <a:sym typeface="Calibri"/>
            </a:endParaRPr>
          </a:p>
          <a:p>
            <a:pPr indent="0" lvl="0" marL="0" rtl="0" algn="l">
              <a:lnSpc>
                <a:spcPct val="89000"/>
              </a:lnSpc>
              <a:spcBef>
                <a:spcPts val="0"/>
              </a:spcBef>
              <a:spcAft>
                <a:spcPts val="0"/>
              </a:spcAft>
              <a:buClr>
                <a:schemeClr val="dk2"/>
              </a:buClr>
              <a:buSzPts val="4400"/>
              <a:buFont typeface="Calibri"/>
              <a:buNone/>
            </a:pPr>
            <a:r>
              <a:t/>
            </a:r>
            <a:endParaRPr b="1">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OTOMATALAR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20"/>
          <p:cNvPicPr preferRelativeResize="0"/>
          <p:nvPr/>
        </p:nvPicPr>
        <p:blipFill rotWithShape="1">
          <a:blip r:embed="rId3">
            <a:alphaModFix/>
          </a:blip>
          <a:srcRect b="0" l="0" r="0" t="0"/>
          <a:stretch/>
        </p:blipFill>
        <p:spPr>
          <a:xfrm>
            <a:off x="1115677" y="970079"/>
            <a:ext cx="9960645" cy="49178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5"/>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DOĞAL DİL İŞLEME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g710ae1961b_0_12"/>
          <p:cNvPicPr preferRelativeResize="0"/>
          <p:nvPr/>
        </p:nvPicPr>
        <p:blipFill>
          <a:blip r:embed="rId3">
            <a:alphaModFix/>
          </a:blip>
          <a:stretch>
            <a:fillRect/>
          </a:stretch>
        </p:blipFill>
        <p:spPr>
          <a:xfrm>
            <a:off x="711675" y="439950"/>
            <a:ext cx="8241825" cy="5706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KÜÇÜK ÜNLÜ UYUMU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2"/>
          <p:cNvPicPr preferRelativeResize="0"/>
          <p:nvPr/>
        </p:nvPicPr>
        <p:blipFill rotWithShape="1">
          <a:blip r:embed="rId3">
            <a:alphaModFix/>
          </a:blip>
          <a:srcRect b="0" l="0" r="0" t="0"/>
          <a:stretch/>
        </p:blipFill>
        <p:spPr>
          <a:xfrm>
            <a:off x="859813" y="491906"/>
            <a:ext cx="10472374" cy="587418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MORFOLOJİK ANALİZ</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Google Shape;270;p24"/>
          <p:cNvPicPr preferRelativeResize="0"/>
          <p:nvPr/>
        </p:nvPicPr>
        <p:blipFill rotWithShape="1">
          <a:blip r:embed="rId3">
            <a:alphaModFix/>
          </a:blip>
          <a:srcRect b="0" l="0" r="0" t="0"/>
          <a:stretch/>
        </p:blipFill>
        <p:spPr>
          <a:xfrm>
            <a:off x="893917" y="499831"/>
            <a:ext cx="10404166" cy="585833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SYNTAX ANALİZİ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ONTOLOJİLER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7"/>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PYTHON VIRTUAL ENVIRONMENT KURULUMU</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PYTHON 101</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TEXT FILE OPERATIONS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710ae1961b_0_83"/>
          <p:cNvSpPr txBox="1"/>
          <p:nvPr>
            <p:ph type="title"/>
          </p:nvPr>
        </p:nvSpPr>
        <p:spPr>
          <a:xfrm>
            <a:off x="1295400" y="1935759"/>
            <a:ext cx="9601200" cy="29865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6000"/>
              <a:buFont typeface="Calibri"/>
              <a:buNone/>
            </a:pPr>
            <a:r>
              <a:rPr lang="tr-TR" sz="3000">
                <a:solidFill>
                  <a:srgbClr val="000000"/>
                </a:solidFill>
                <a:highlight>
                  <a:srgbClr val="FFFFFF"/>
                </a:highlight>
                <a:latin typeface="Calibri"/>
                <a:ea typeface="Calibri"/>
                <a:cs typeface="Calibri"/>
                <a:sym typeface="Calibri"/>
              </a:rPr>
              <a:t> </a:t>
            </a:r>
            <a:endParaRPr sz="3000">
              <a:solidFill>
                <a:srgbClr val="000000"/>
              </a:solidFill>
              <a:highlight>
                <a:srgbClr val="FFFFFF"/>
              </a:highlight>
              <a:latin typeface="Calibri"/>
              <a:ea typeface="Calibri"/>
              <a:cs typeface="Calibri"/>
              <a:sym typeface="Calibri"/>
            </a:endParaRPr>
          </a:p>
        </p:txBody>
      </p:sp>
      <p:sp>
        <p:nvSpPr>
          <p:cNvPr id="112" name="Google Shape;112;g710ae1961b_0_83"/>
          <p:cNvSpPr txBox="1"/>
          <p:nvPr/>
        </p:nvSpPr>
        <p:spPr>
          <a:xfrm>
            <a:off x="2380900" y="1656275"/>
            <a:ext cx="7647300" cy="16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3000">
                <a:latin typeface="Calibri"/>
                <a:ea typeface="Calibri"/>
                <a:cs typeface="Calibri"/>
                <a:sym typeface="Calibri"/>
              </a:rPr>
              <a:t>Doğal Dil İşleme, yaygın olarak NLP (Natural Language Processing) olarak bilinen yapay zeka ve dilbilim alt kategorisidir. Türkçe, İngilizce, Almanca, Fransızca gibi doğal dillerin işlenmesi ve kullanılması amacı ile araştırma yapan bilim dalıdır.</a:t>
            </a:r>
            <a:endParaRPr sz="30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PyPDF2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2"/>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REGULAR EXPRESSIONS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TRIE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VADER </a:t>
            </a:r>
            <a:br>
              <a:rPr b="1" lang="tr-TR" sz="6000">
                <a:latin typeface="Calibri"/>
                <a:ea typeface="Calibri"/>
                <a:cs typeface="Calibri"/>
                <a:sym typeface="Calibri"/>
              </a:rPr>
            </a:br>
            <a:r>
              <a:rPr b="1" lang="tr-TR" sz="6000">
                <a:latin typeface="Calibri"/>
                <a:ea typeface="Calibri"/>
                <a:cs typeface="Calibri"/>
                <a:sym typeface="Calibri"/>
              </a:rPr>
              <a:t>(SENTIMEN ANALYZER)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5400"/>
              <a:buFont typeface="Calibri"/>
              <a:buNone/>
            </a:pPr>
            <a:br>
              <a:rPr b="1" lang="tr-TR" sz="5400">
                <a:latin typeface="Calibri"/>
                <a:ea typeface="Calibri"/>
                <a:cs typeface="Calibri"/>
                <a:sym typeface="Calibri"/>
              </a:rPr>
            </a:br>
            <a:r>
              <a:rPr b="1" lang="tr-TR" sz="5400">
                <a:latin typeface="Calibri"/>
                <a:ea typeface="Calibri"/>
                <a:cs typeface="Calibri"/>
                <a:sym typeface="Calibri"/>
              </a:rPr>
              <a:t>NLTK </a:t>
            </a:r>
            <a:br>
              <a:rPr b="1" lang="tr-TR" sz="5400">
                <a:latin typeface="Calibri"/>
                <a:ea typeface="Calibri"/>
                <a:cs typeface="Calibri"/>
                <a:sym typeface="Calibri"/>
              </a:rPr>
            </a:br>
            <a:r>
              <a:rPr b="1" lang="tr-TR" sz="5400">
                <a:latin typeface="Calibri"/>
                <a:ea typeface="Calibri"/>
                <a:cs typeface="Calibri"/>
                <a:sym typeface="Calibri"/>
              </a:rPr>
              <a:t>(TOKENIZATION, STOP WORDS, STEMMING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KELİME KALIPLAMA</a:t>
            </a:r>
            <a:br>
              <a:rPr b="1" lang="tr-TR" sz="6000">
                <a:latin typeface="Calibri"/>
                <a:ea typeface="Calibri"/>
                <a:cs typeface="Calibri"/>
                <a:sym typeface="Calibri"/>
              </a:rPr>
            </a:br>
            <a:r>
              <a:rPr b="1" lang="tr-TR" sz="6000">
                <a:latin typeface="Calibri"/>
                <a:ea typeface="Calibri"/>
                <a:cs typeface="Calibri"/>
                <a:sym typeface="Calibri"/>
              </a:rPr>
              <a:t>(BAG OF WORDS, TF-IDF)</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6"/>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PART OF SPEECH TAGGING</a:t>
            </a:r>
            <a:br>
              <a:rPr b="1" lang="tr-TR" sz="6000">
                <a:latin typeface="Calibri"/>
                <a:ea typeface="Calibri"/>
                <a:cs typeface="Calibri"/>
                <a:sym typeface="Calibri"/>
              </a:rPr>
            </a:br>
            <a:r>
              <a:rPr b="1" lang="tr-TR" sz="6000">
                <a:latin typeface="Calibri"/>
                <a:ea typeface="Calibri"/>
                <a:cs typeface="Calibri"/>
                <a:sym typeface="Calibri"/>
              </a:rPr>
              <a:t>- 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7"/>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MACHINE LEARNING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APACHE SPARK</a:t>
            </a:r>
            <a:br>
              <a:rPr b="1" lang="tr-TR" sz="6000">
                <a:latin typeface="Calibri"/>
                <a:ea typeface="Calibri"/>
                <a:cs typeface="Calibri"/>
                <a:sym typeface="Calibri"/>
              </a:rPr>
            </a:br>
            <a:r>
              <a:rPr b="1" lang="tr-TR" sz="6000">
                <a:latin typeface="Calibri"/>
                <a:ea typeface="Calibri"/>
                <a:cs typeface="Calibri"/>
                <a:sym typeface="Calibri"/>
              </a:rPr>
              <a:t>WORD COUNT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9"/>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CBOW – SKIP GRAM </a:t>
            </a:r>
            <a:br>
              <a:rPr b="1" lang="tr-TR" sz="6000">
                <a:latin typeface="Calibri"/>
                <a:ea typeface="Calibri"/>
                <a:cs typeface="Calibri"/>
                <a:sym typeface="Calibri"/>
              </a:rPr>
            </a:br>
            <a:r>
              <a:rPr b="1" lang="tr-TR" sz="6000">
                <a:latin typeface="Calibri"/>
                <a:ea typeface="Calibri"/>
                <a:cs typeface="Calibri"/>
                <a:sym typeface="Calibri"/>
              </a:rPr>
              <a:t>&amp; WORD2Vec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4"/>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YAPAY ZEKA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WORDNET - STANDFORNLP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SORU – CEVAP</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1295400" y="1935759"/>
            <a:ext cx="9601200" cy="29864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6000"/>
              <a:buFont typeface="Calibri"/>
              <a:buNone/>
            </a:pPr>
            <a:br>
              <a:rPr b="1" lang="tr-TR" sz="6000">
                <a:latin typeface="Calibri"/>
                <a:ea typeface="Calibri"/>
                <a:cs typeface="Calibri"/>
                <a:sym typeface="Calibri"/>
              </a:rPr>
            </a:br>
            <a:r>
              <a:rPr b="1" lang="tr-TR" sz="6000">
                <a:latin typeface="Calibri"/>
                <a:ea typeface="Calibri"/>
                <a:cs typeface="Calibri"/>
                <a:sym typeface="Calibri"/>
              </a:rPr>
              <a:t>SONUÇ</a:t>
            </a:r>
            <a:endParaRPr b="1" sz="6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
          <p:cNvPicPr preferRelativeResize="0"/>
          <p:nvPr/>
        </p:nvPicPr>
        <p:blipFill rotWithShape="1">
          <a:blip r:embed="rId3">
            <a:alphaModFix/>
          </a:blip>
          <a:srcRect b="0" l="0" r="0" t="0"/>
          <a:stretch/>
        </p:blipFill>
        <p:spPr>
          <a:xfrm>
            <a:off x="200118" y="1022282"/>
            <a:ext cx="11791764" cy="48134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6"/>
          <p:cNvPicPr preferRelativeResize="0"/>
          <p:nvPr/>
        </p:nvPicPr>
        <p:blipFill rotWithShape="1">
          <a:blip r:embed="rId3">
            <a:alphaModFix/>
          </a:blip>
          <a:srcRect b="0" l="0" r="0" t="0"/>
          <a:stretch/>
        </p:blipFill>
        <p:spPr>
          <a:xfrm>
            <a:off x="1130299" y="693888"/>
            <a:ext cx="9931401" cy="5470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g710ae1961b_0_44"/>
          <p:cNvPicPr preferRelativeResize="0"/>
          <p:nvPr/>
        </p:nvPicPr>
        <p:blipFill>
          <a:blip r:embed="rId3">
            <a:alphaModFix/>
          </a:blip>
          <a:stretch>
            <a:fillRect/>
          </a:stretch>
        </p:blipFill>
        <p:spPr>
          <a:xfrm>
            <a:off x="724625" y="582275"/>
            <a:ext cx="11467375" cy="557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g710ae1961b_0_7"/>
          <p:cNvPicPr preferRelativeResize="0"/>
          <p:nvPr/>
        </p:nvPicPr>
        <p:blipFill rotWithShape="1">
          <a:blip r:embed="rId3">
            <a:alphaModFix/>
          </a:blip>
          <a:srcRect b="0" l="0" r="0" t="0"/>
          <a:stretch/>
        </p:blipFill>
        <p:spPr>
          <a:xfrm>
            <a:off x="1130299" y="693888"/>
            <a:ext cx="9931401" cy="5470224"/>
          </a:xfrm>
          <a:prstGeom prst="rect">
            <a:avLst/>
          </a:prstGeom>
          <a:noFill/>
          <a:ln>
            <a:noFill/>
          </a:ln>
        </p:spPr>
      </p:pic>
      <p:pic>
        <p:nvPicPr>
          <p:cNvPr id="138" name="Google Shape;138;g710ae1961b_0_7"/>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2020-03-06T23:51:26Z</dcterms:created>
  <dc:creator>Buse Duman</dc:creator>
</cp:coreProperties>
</file>