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AE0"/>
          </a:solidFill>
        </a:fill>
      </a:tcStyle>
    </a:wholeTbl>
    <a:band2H>
      <a:tcTxStyle b="def" i="def"/>
      <a:tcStyle>
        <a:tcBdr/>
        <a:fill>
          <a:solidFill>
            <a:srgbClr val="EBED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E0D3"/>
          </a:solidFill>
        </a:fill>
      </a:tcStyle>
    </a:wholeTbl>
    <a:band2H>
      <a:tcTxStyle b="def" i="def"/>
      <a:tcStyle>
        <a:tcBdr/>
        <a:fill>
          <a:solidFill>
            <a:srgbClr val="EFF0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6DD"/>
          </a:solidFill>
        </a:fill>
      </a:tcStyle>
    </a:wholeTbl>
    <a:band2H>
      <a:tcTxStyle b="def" i="def"/>
      <a:tcStyle>
        <a:tcBdr/>
        <a:fill>
          <a:solidFill>
            <a:srgbClr val="ECEC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606060"/>
              </a:solidFill>
              <a:prstDash val="solid"/>
              <a:round/>
            </a:ln>
          </a:top>
          <a:bottom>
            <a:ln w="25400" cap="flat">
              <a:solidFill>
                <a:srgbClr val="60606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round/>
            </a:ln>
          </a:top>
          <a:bottom>
            <a:ln w="25400" cap="flat">
              <a:solidFill>
                <a:srgbClr val="60606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606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606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606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solidFill>
                <a:srgbClr val="606060"/>
              </a:solidFill>
              <a:prstDash val="solid"/>
              <a:round/>
            </a:ln>
          </a:left>
          <a:right>
            <a:ln w="12700" cap="flat">
              <a:solidFill>
                <a:srgbClr val="606060"/>
              </a:solidFill>
              <a:prstDash val="solid"/>
              <a:round/>
            </a:ln>
          </a:right>
          <a:top>
            <a:ln w="12700" cap="flat">
              <a:solidFill>
                <a:srgbClr val="606060"/>
              </a:solidFill>
              <a:prstDash val="solid"/>
              <a:round/>
            </a:ln>
          </a:top>
          <a:bottom>
            <a:ln w="12700" cap="flat">
              <a:solidFill>
                <a:srgbClr val="606060"/>
              </a:solidFill>
              <a:prstDash val="solid"/>
              <a:round/>
            </a:ln>
          </a:bottom>
          <a:insideH>
            <a:ln w="12700" cap="flat">
              <a:solidFill>
                <a:srgbClr val="606060"/>
              </a:solidFill>
              <a:prstDash val="solid"/>
              <a:round/>
            </a:ln>
          </a:insideH>
          <a:insideV>
            <a:ln w="12700" cap="flat">
              <a:solidFill>
                <a:srgbClr val="606060"/>
              </a:solidFill>
              <a:prstDash val="solid"/>
              <a:round/>
            </a:ln>
          </a:insideV>
        </a:tcBdr>
        <a:fill>
          <a:solidFill>
            <a:srgbClr val="60606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606060"/>
        </a:fontRef>
        <a:srgbClr val="606060"/>
      </a:tcTxStyle>
      <a:tcStyle>
        <a:tcBdr>
          <a:left>
            <a:ln w="12700" cap="flat">
              <a:solidFill>
                <a:srgbClr val="606060"/>
              </a:solidFill>
              <a:prstDash val="solid"/>
              <a:round/>
            </a:ln>
          </a:left>
          <a:right>
            <a:ln w="12700" cap="flat">
              <a:solidFill>
                <a:srgbClr val="606060"/>
              </a:solidFill>
              <a:prstDash val="solid"/>
              <a:round/>
            </a:ln>
          </a:right>
          <a:top>
            <a:ln w="12700" cap="flat">
              <a:solidFill>
                <a:srgbClr val="606060"/>
              </a:solidFill>
              <a:prstDash val="solid"/>
              <a:round/>
            </a:ln>
          </a:top>
          <a:bottom>
            <a:ln w="12700" cap="flat">
              <a:solidFill>
                <a:srgbClr val="606060"/>
              </a:solidFill>
              <a:prstDash val="solid"/>
              <a:round/>
            </a:ln>
          </a:bottom>
          <a:insideH>
            <a:ln w="12700" cap="flat">
              <a:solidFill>
                <a:srgbClr val="606060"/>
              </a:solidFill>
              <a:prstDash val="solid"/>
              <a:round/>
            </a:ln>
          </a:insideH>
          <a:insideV>
            <a:ln w="12700" cap="flat">
              <a:solidFill>
                <a:srgbClr val="606060"/>
              </a:solidFill>
              <a:prstDash val="solid"/>
              <a:round/>
            </a:ln>
          </a:insideV>
        </a:tcBdr>
        <a:fill>
          <a:solidFill>
            <a:srgbClr val="606060">
              <a:alpha val="20000"/>
            </a:srgbClr>
          </a:solidFill>
        </a:fill>
      </a:tcStyle>
    </a:firstCol>
    <a:lastRow>
      <a:tcTxStyle b="on" i="off">
        <a:fontRef idx="major">
          <a:srgbClr val="606060"/>
        </a:fontRef>
        <a:srgbClr val="606060"/>
      </a:tcTxStyle>
      <a:tcStyle>
        <a:tcBdr>
          <a:left>
            <a:ln w="12700" cap="flat">
              <a:solidFill>
                <a:srgbClr val="606060"/>
              </a:solidFill>
              <a:prstDash val="solid"/>
              <a:round/>
            </a:ln>
          </a:left>
          <a:right>
            <a:ln w="12700" cap="flat">
              <a:solidFill>
                <a:srgbClr val="606060"/>
              </a:solidFill>
              <a:prstDash val="solid"/>
              <a:round/>
            </a:ln>
          </a:right>
          <a:top>
            <a:ln w="50800" cap="flat">
              <a:solidFill>
                <a:srgbClr val="606060"/>
              </a:solidFill>
              <a:prstDash val="solid"/>
              <a:round/>
            </a:ln>
          </a:top>
          <a:bottom>
            <a:ln w="12700" cap="flat">
              <a:solidFill>
                <a:srgbClr val="606060"/>
              </a:solidFill>
              <a:prstDash val="solid"/>
              <a:round/>
            </a:ln>
          </a:bottom>
          <a:insideH>
            <a:ln w="12700" cap="flat">
              <a:solidFill>
                <a:srgbClr val="606060"/>
              </a:solidFill>
              <a:prstDash val="solid"/>
              <a:round/>
            </a:ln>
          </a:insideH>
          <a:insideV>
            <a:ln w="12700" cap="flat">
              <a:solidFill>
                <a:srgbClr val="60606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606060"/>
        </a:fontRef>
        <a:srgbClr val="606060"/>
      </a:tcTxStyle>
      <a:tcStyle>
        <a:tcBdr>
          <a:left>
            <a:ln w="12700" cap="flat">
              <a:solidFill>
                <a:srgbClr val="606060"/>
              </a:solidFill>
              <a:prstDash val="solid"/>
              <a:round/>
            </a:ln>
          </a:left>
          <a:right>
            <a:ln w="12700" cap="flat">
              <a:solidFill>
                <a:srgbClr val="606060"/>
              </a:solidFill>
              <a:prstDash val="solid"/>
              <a:round/>
            </a:ln>
          </a:right>
          <a:top>
            <a:ln w="12700" cap="flat">
              <a:solidFill>
                <a:srgbClr val="606060"/>
              </a:solidFill>
              <a:prstDash val="solid"/>
              <a:round/>
            </a:ln>
          </a:top>
          <a:bottom>
            <a:ln w="25400" cap="flat">
              <a:solidFill>
                <a:srgbClr val="606060"/>
              </a:solidFill>
              <a:prstDash val="solid"/>
              <a:round/>
            </a:ln>
          </a:bottom>
          <a:insideH>
            <a:ln w="12700" cap="flat">
              <a:solidFill>
                <a:srgbClr val="606060"/>
              </a:solidFill>
              <a:prstDash val="solid"/>
              <a:round/>
            </a:ln>
          </a:insideH>
          <a:insideV>
            <a:ln w="12700" cap="flat">
              <a:solidFill>
                <a:srgbClr val="60606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5181600"/>
            <a:ext cx="11988801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Title Text"/>
          <p:cNvSpPr/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5" name="Body Level One…"/>
          <p:cNvSpPr/>
          <p:nvPr>
            <p:ph type="body" sz="quarter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/>
          <p:nvPr>
            <p:ph type="sldNum" sz="quarter" idx="2"/>
          </p:nvPr>
        </p:nvSpPr>
        <p:spPr>
          <a:xfrm>
            <a:off x="12154001" y="8763000"/>
            <a:ext cx="342901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/>
          <p:nvPr>
            <p:ph type="body" sz="quarter" idx="1"/>
          </p:nvPr>
        </p:nvSpPr>
        <p:spPr>
          <a:xfrm>
            <a:off x="508000" y="5918200"/>
            <a:ext cx="11988800" cy="533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3000">
                <a:solidFill>
                  <a:srgbClr val="9D9D9D"/>
                </a:solidFill>
              </a:defRPr>
            </a:lvl1pPr>
            <a:lvl2pPr marL="788893" indent="-369793" algn="ctr">
              <a:lnSpc>
                <a:spcPct val="140000"/>
              </a:lnSpc>
              <a:spcBef>
                <a:spcPts val="0"/>
              </a:spcBef>
              <a:buBlip>
                <a:blip r:embed="rId2"/>
              </a:buBlip>
              <a:defRPr i="1" sz="3000">
                <a:solidFill>
                  <a:srgbClr val="9D9D9D"/>
                </a:solidFill>
              </a:defRPr>
            </a:lvl2pPr>
            <a:lvl3pPr marL="1207993" indent="-369793" algn="ctr">
              <a:lnSpc>
                <a:spcPct val="140000"/>
              </a:lnSpc>
              <a:spcBef>
                <a:spcPts val="0"/>
              </a:spcBef>
              <a:buBlip>
                <a:blip r:embed="rId2"/>
              </a:buBlip>
              <a:defRPr i="1" sz="3000">
                <a:solidFill>
                  <a:srgbClr val="9D9D9D"/>
                </a:solidFill>
              </a:defRPr>
            </a:lvl3pPr>
            <a:lvl4pPr marL="1627094" indent="-369793" algn="ctr">
              <a:lnSpc>
                <a:spcPct val="140000"/>
              </a:lnSpc>
              <a:spcBef>
                <a:spcPts val="0"/>
              </a:spcBef>
              <a:buBlip>
                <a:blip r:embed="rId2"/>
              </a:buBlip>
              <a:defRPr i="1" sz="3000">
                <a:solidFill>
                  <a:srgbClr val="9D9D9D"/>
                </a:solidFill>
              </a:defRPr>
            </a:lvl4pPr>
            <a:lvl5pPr marL="2046194" indent="-369794" algn="ctr">
              <a:lnSpc>
                <a:spcPct val="140000"/>
              </a:lnSpc>
              <a:spcBef>
                <a:spcPts val="0"/>
              </a:spcBef>
              <a:buBlip>
                <a:blip r:embed="rId2"/>
              </a:buBlip>
              <a:defRPr i="1" sz="3000">
                <a:solidFill>
                  <a:srgbClr val="9D9D9D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“Type a quote here.”"/>
          <p:cNvSpPr/>
          <p:nvPr>
            <p:ph type="body" sz="quarter" idx="13"/>
          </p:nvPr>
        </p:nvSpPr>
        <p:spPr>
          <a:xfrm>
            <a:off x="1270000" y="4298950"/>
            <a:ext cx="10464800" cy="6223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10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142761833_2880x1921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mage"/>
          <p:cNvSpPr/>
          <p:nvPr>
            <p:ph type="pic" idx="13"/>
          </p:nvPr>
        </p:nvSpPr>
        <p:spPr>
          <a:xfrm>
            <a:off x="622300" y="1181100"/>
            <a:ext cx="11760200" cy="567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Title Text"/>
          <p:cNvSpPr/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/>
          <p:nvPr>
            <p:ph type="body" sz="quarter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/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mage"/>
          <p:cNvSpPr/>
          <p:nvPr>
            <p:ph type="pic" sz="half" idx="13"/>
          </p:nvPr>
        </p:nvSpPr>
        <p:spPr>
          <a:xfrm>
            <a:off x="6805517" y="981848"/>
            <a:ext cx="5575303" cy="75311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Title Text"/>
          <p:cNvSpPr/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/>
          <p:nvPr>
            <p:ph type="body" sz="quarter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>
            <a:off x="507998" y="2578100"/>
            <a:ext cx="1199729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" name="Line"/>
          <p:cNvSpPr/>
          <p:nvPr/>
        </p:nvSpPr>
        <p:spPr>
          <a:xfrm flipV="1">
            <a:off x="508000" y="9245596"/>
            <a:ext cx="11988801" cy="5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" name="Line"/>
          <p:cNvSpPr/>
          <p:nvPr/>
        </p:nvSpPr>
        <p:spPr>
          <a:xfrm flipV="1">
            <a:off x="507999" y="507998"/>
            <a:ext cx="11988802" cy="3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" name="Title Text"/>
          <p:cNvSpPr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ine"/>
          <p:cNvSpPr/>
          <p:nvPr/>
        </p:nvSpPr>
        <p:spPr>
          <a:xfrm>
            <a:off x="508000" y="2578100"/>
            <a:ext cx="11988801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" name="Line"/>
          <p:cNvSpPr/>
          <p:nvPr/>
        </p:nvSpPr>
        <p:spPr>
          <a:xfrm flipV="1">
            <a:off x="508000" y="9245596"/>
            <a:ext cx="11988801" cy="5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" name="Line"/>
          <p:cNvSpPr/>
          <p:nvPr/>
        </p:nvSpPr>
        <p:spPr>
          <a:xfrm flipV="1">
            <a:off x="507999" y="507998"/>
            <a:ext cx="11988802" cy="3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" name="Title Text"/>
          <p:cNvSpPr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/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"/>
          <p:cNvSpPr/>
          <p:nvPr/>
        </p:nvSpPr>
        <p:spPr>
          <a:xfrm>
            <a:off x="508000" y="2578100"/>
            <a:ext cx="11988801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5" name="Line"/>
          <p:cNvSpPr/>
          <p:nvPr/>
        </p:nvSpPr>
        <p:spPr>
          <a:xfrm flipV="1">
            <a:off x="508000" y="9245596"/>
            <a:ext cx="11988801" cy="5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6" name="Line"/>
          <p:cNvSpPr/>
          <p:nvPr/>
        </p:nvSpPr>
        <p:spPr>
          <a:xfrm flipV="1">
            <a:off x="507999" y="507998"/>
            <a:ext cx="11988802" cy="3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7" name="Image"/>
          <p:cNvSpPr/>
          <p:nvPr>
            <p:ph type="pic" sz="half" idx="13"/>
          </p:nvPr>
        </p:nvSpPr>
        <p:spPr>
          <a:xfrm>
            <a:off x="620617" y="2994798"/>
            <a:ext cx="5524505" cy="55245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Title Text"/>
          <p:cNvSpPr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/>
          <p:nvPr>
            <p:ph type="body" sz="half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Image"/>
          <p:cNvSpPr/>
          <p:nvPr>
            <p:ph type="pic" sz="quarter" idx="13"/>
          </p:nvPr>
        </p:nvSpPr>
        <p:spPr>
          <a:xfrm>
            <a:off x="6654800" y="977900"/>
            <a:ext cx="5727700" cy="3606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Image"/>
          <p:cNvSpPr/>
          <p:nvPr>
            <p:ph type="pic" sz="quarter" idx="14"/>
          </p:nvPr>
        </p:nvSpPr>
        <p:spPr>
          <a:xfrm>
            <a:off x="6654800" y="5003800"/>
            <a:ext cx="5727700" cy="364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Image"/>
          <p:cNvSpPr/>
          <p:nvPr>
            <p:ph type="pic" sz="half" idx="15"/>
          </p:nvPr>
        </p:nvSpPr>
        <p:spPr>
          <a:xfrm>
            <a:off x="620617" y="975498"/>
            <a:ext cx="5575305" cy="76708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508000" y="9245596"/>
            <a:ext cx="11988801" cy="5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Line"/>
          <p:cNvSpPr/>
          <p:nvPr/>
        </p:nvSpPr>
        <p:spPr>
          <a:xfrm flipV="1">
            <a:off x="507999" y="507998"/>
            <a:ext cx="11988802" cy="3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Body Level One…"/>
          <p:cNvSpPr/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Title Text"/>
          <p:cNvSpPr/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lide Number"/>
          <p:cNvSpPr/>
          <p:nvPr>
            <p:ph type="sldNum" sz="quarter" idx="2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1pPr>
      <a:lvl2pPr marL="8382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2pPr>
      <a:lvl3pPr marL="12573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3pPr>
      <a:lvl4pPr marL="16764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4pPr>
      <a:lvl5pPr marL="20955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5pPr>
      <a:lvl6pPr marL="25146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6pPr>
      <a:lvl7pPr marL="29337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7pPr>
      <a:lvl8pPr marL="33528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8pPr>
      <a:lvl9pPr marL="37719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jpeg"/><Relationship Id="rId4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g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ROGRAMMING WITH PYTH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70660">
              <a:lnSpc>
                <a:spcPts val="8800"/>
              </a:lnSpc>
              <a:spcBef>
                <a:spcPts val="600"/>
              </a:spcBef>
              <a:defRPr cap="none" sz="3700"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PROGRAMMING WITH PYTHON</a:t>
            </a:r>
          </a:p>
        </p:txBody>
      </p:sp>
      <p:sp>
        <p:nvSpPr>
          <p:cNvPr id="132" name="Okan Ciftci…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66673">
              <a:defRPr sz="2300"/>
            </a:pPr>
            <a:r>
              <a:t>Okan Ciftci</a:t>
            </a:r>
          </a:p>
          <a:p>
            <a:pPr defTabSz="566673">
              <a:defRPr sz="2300"/>
            </a:pPr>
            <a:r>
              <a:t>Ugurcan Kok</a:t>
            </a:r>
          </a:p>
        </p:txBody>
      </p:sp>
      <p:pic>
        <p:nvPicPr>
          <p:cNvPr id="133" name="36231833334_3252f05552_b.jpg" descr="36231833334_3252f05552_b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1936" y="622945"/>
            <a:ext cx="8912074" cy="62750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Algorithm of Summing Two Numbers with Symbol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57200">
              <a:lnSpc>
                <a:spcPts val="9100"/>
              </a:lnSpc>
              <a:spcBef>
                <a:spcPts val="1200"/>
              </a:spcBef>
              <a:defRPr cap="none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Algorithm of Summing Two Numbers with Symbols </a:t>
            </a:r>
          </a:p>
        </p:txBody>
      </p:sp>
      <p:sp>
        <p:nvSpPr>
          <p:cNvPr id="159" name=" Requirements:Two numbers expressed as X and Y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35650">
              <a:lnSpc>
                <a:spcPts val="2200"/>
              </a:lnSpc>
              <a:spcBef>
                <a:spcPts val="300"/>
              </a:spcBef>
              <a:buSzTx/>
              <a:buNone/>
              <a:defRPr sz="70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defRPr>
            </a:pPr>
            <a:r>
              <a:t>▪ </a:t>
            </a:r>
            <a:r>
              <a:rPr b="1" sz="2700">
                <a:latin typeface="Times"/>
                <a:ea typeface="Times"/>
                <a:cs typeface="Times"/>
                <a:sym typeface="Times"/>
              </a:rPr>
              <a:t>Requirements</a:t>
            </a:r>
            <a:r>
              <a:rPr sz="2700">
                <a:latin typeface="Times"/>
                <a:ea typeface="Times"/>
                <a:cs typeface="Times"/>
                <a:sym typeface="Times"/>
              </a:rPr>
              <a:t>:</a:t>
            </a:r>
            <a:r>
              <a:rPr sz="2700">
                <a:latin typeface="Times New Roman"/>
                <a:ea typeface="Times New Roman"/>
                <a:cs typeface="Times New Roman"/>
                <a:sym typeface="Times New Roman"/>
              </a:rPr>
              <a:t>Two numbers expressed as X and Y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defTabSz="135650">
              <a:lnSpc>
                <a:spcPts val="2200"/>
              </a:lnSpc>
              <a:spcBef>
                <a:spcPts val="300"/>
              </a:spcBef>
              <a:buSzTx/>
              <a:buNone/>
              <a:defRPr sz="270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defRPr>
            </a:pPr>
            <a:r>
              <a:t>▪ </a:t>
            </a:r>
            <a:r>
              <a:rPr b="1">
                <a:latin typeface="Times"/>
                <a:ea typeface="Times"/>
                <a:cs typeface="Times"/>
                <a:sym typeface="Times"/>
              </a:rPr>
              <a:t>AlgorithmDesign</a:t>
            </a:r>
            <a:r>
              <a:rPr>
                <a:latin typeface="Times"/>
                <a:ea typeface="Times"/>
                <a:cs typeface="Times"/>
                <a:sym typeface="Times"/>
              </a:rPr>
              <a:t>: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135650" indent="-94202" defTabSz="135650">
              <a:lnSpc>
                <a:spcPts val="2200"/>
              </a:lnSpc>
              <a:spcBef>
                <a:spcPts val="700"/>
              </a:spcBef>
              <a:buClr>
                <a:srgbClr val="000000"/>
              </a:buClr>
              <a:buSzPct val="100000"/>
              <a:buAutoNum type="arabicPeriod" startAt="1"/>
              <a:defRPr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Start </a:t>
            </a:r>
            <a:br/>
          </a:p>
          <a:p>
            <a:pPr marL="135650" indent="-94202" defTabSz="135650">
              <a:lnSpc>
                <a:spcPts val="2200"/>
              </a:lnSpc>
              <a:spcBef>
                <a:spcPts val="700"/>
              </a:spcBef>
              <a:buClr>
                <a:srgbClr val="000000"/>
              </a:buClr>
              <a:buSzPct val="100000"/>
              <a:buAutoNum type="arabicPeriod" startAt="1"/>
              <a:defRPr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Read X </a:t>
            </a:r>
            <a:br/>
          </a:p>
          <a:p>
            <a:pPr marL="135650" indent="-94202" defTabSz="135650">
              <a:lnSpc>
                <a:spcPts val="2200"/>
              </a:lnSpc>
              <a:spcBef>
                <a:spcPts val="700"/>
              </a:spcBef>
              <a:buClr>
                <a:srgbClr val="000000"/>
              </a:buClr>
              <a:buSzPct val="100000"/>
              <a:buAutoNum type="arabicPeriod" startAt="1"/>
              <a:defRPr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Read Y </a:t>
            </a:r>
            <a:br/>
          </a:p>
          <a:p>
            <a:pPr marL="135650" indent="-94202" defTabSz="135650">
              <a:lnSpc>
                <a:spcPts val="2200"/>
              </a:lnSpc>
              <a:spcBef>
                <a:spcPts val="700"/>
              </a:spcBef>
              <a:buClr>
                <a:srgbClr val="000000"/>
              </a:buClr>
              <a:buSzPct val="100000"/>
              <a:buAutoNum type="arabicPeriod" startAt="1"/>
              <a:defRPr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Calculate Z=X+Y </a:t>
            </a:r>
            <a:br/>
          </a:p>
          <a:p>
            <a:pPr marL="135650" indent="-94202" defTabSz="135650">
              <a:lnSpc>
                <a:spcPts val="2200"/>
              </a:lnSpc>
              <a:spcBef>
                <a:spcPts val="700"/>
              </a:spcBef>
              <a:buClr>
                <a:srgbClr val="000000"/>
              </a:buClr>
              <a:buSzPct val="100000"/>
              <a:buAutoNum type="arabicPeriod" startAt="1"/>
              <a:defRPr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Print Z on the screen </a:t>
            </a:r>
            <a:br/>
          </a:p>
          <a:p>
            <a:pPr marL="135650" indent="-94202" defTabSz="135650">
              <a:lnSpc>
                <a:spcPts val="2200"/>
              </a:lnSpc>
              <a:spcBef>
                <a:spcPts val="700"/>
              </a:spcBef>
              <a:buClr>
                <a:srgbClr val="000000"/>
              </a:buClr>
              <a:buSzPct val="100000"/>
              <a:buAutoNum type="arabicPeriod" startAt="1"/>
              <a:defRPr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Stop </a:t>
            </a:r>
            <a:br/>
          </a:p>
          <a:p>
            <a:pPr marL="0" indent="0" defTabSz="135650">
              <a:lnSpc>
                <a:spcPts val="2000"/>
              </a:lnSpc>
              <a:spcBef>
                <a:spcPts val="300"/>
              </a:spcBef>
              <a:buSzTx/>
              <a:buNone/>
              <a:defRPr sz="27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Step 2-3.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Descriptions according to requirements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defTabSz="135650">
              <a:lnSpc>
                <a:spcPts val="2000"/>
              </a:lnSpc>
              <a:spcBef>
                <a:spcPts val="300"/>
              </a:spcBef>
              <a:buSzTx/>
              <a:buNone/>
              <a:defRPr sz="27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Step 4.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Operations</a:t>
            </a:r>
            <a:br>
              <a:rPr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t>Step 5.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Presentation of outputs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Variabl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57200">
              <a:lnSpc>
                <a:spcPts val="10000"/>
              </a:lnSpc>
              <a:spcBef>
                <a:spcPts val="1200"/>
              </a:spcBef>
              <a:defRPr cap="none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Variable </a:t>
            </a:r>
          </a:p>
        </p:txBody>
      </p:sp>
      <p:sp>
        <p:nvSpPr>
          <p:cNvPr id="162" name=" Variables express memory locations that may get different values for different executions of the program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74904">
              <a:lnSpc>
                <a:spcPts val="5000"/>
              </a:lnSpc>
              <a:spcBef>
                <a:spcPts val="900"/>
              </a:spcBef>
              <a:buSzTx/>
              <a:buNone/>
              <a:defRPr sz="210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defRPr>
            </a:pPr>
            <a:r>
              <a:t>▪ </a:t>
            </a:r>
            <a:r>
              <a:rPr>
                <a:latin typeface="Times"/>
                <a:ea typeface="Times"/>
                <a:cs typeface="Times"/>
                <a:sym typeface="Times"/>
              </a:rPr>
              <a:t>Variables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express memory locations that may get different values for different executions of the program. </a:t>
            </a:r>
            <a:endParaRPr sz="900">
              <a:latin typeface="Times"/>
              <a:ea typeface="Times"/>
              <a:cs typeface="Times"/>
              <a:sym typeface="Times"/>
            </a:endParaRPr>
          </a:p>
          <a:p>
            <a:pPr marL="0" indent="0" defTabSz="374904">
              <a:lnSpc>
                <a:spcPts val="5000"/>
              </a:lnSpc>
              <a:spcBef>
                <a:spcPts val="900"/>
              </a:spcBef>
              <a:buSzTx/>
              <a:buNone/>
              <a:defRPr sz="210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defRPr>
            </a:pPr>
            <a:r>
              <a:t>▪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Naming variables must be suitable to naming conventions. For example, </a:t>
            </a:r>
            <a:endParaRPr sz="900">
              <a:latin typeface="Times"/>
              <a:ea typeface="Times"/>
              <a:cs typeface="Times"/>
              <a:sym typeface="Times"/>
            </a:endParaRPr>
          </a:p>
          <a:p>
            <a:pPr marL="0" indent="0" defTabSz="374904">
              <a:lnSpc>
                <a:spcPts val="5100"/>
              </a:lnSpc>
              <a:spcBef>
                <a:spcPts val="900"/>
              </a:spcBef>
              <a:buSzTx/>
              <a:buNone/>
              <a:defRPr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Variable for a name: </a:t>
            </a:r>
            <a:r>
              <a:rPr>
                <a:latin typeface="Times"/>
                <a:ea typeface="Times"/>
                <a:cs typeface="Times"/>
                <a:sym typeface="Times"/>
              </a:rPr>
              <a:t>NAME</a:t>
            </a:r>
            <a:br>
              <a:rPr>
                <a:latin typeface="Times"/>
                <a:ea typeface="Times"/>
                <a:cs typeface="Times"/>
                <a:sym typeface="Times"/>
              </a:rPr>
            </a:br>
            <a:r>
              <a:t>Variable for a name and a surname; </a:t>
            </a:r>
            <a:r>
              <a:rPr>
                <a:latin typeface="Times"/>
                <a:ea typeface="Times"/>
                <a:cs typeface="Times"/>
                <a:sym typeface="Times"/>
              </a:rPr>
              <a:t>nameSurname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0" indent="0" defTabSz="374904">
              <a:lnSpc>
                <a:spcPts val="5100"/>
              </a:lnSpc>
              <a:spcBef>
                <a:spcPts val="900"/>
              </a:spcBef>
              <a:buSzTx/>
              <a:buNone/>
              <a:defRPr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Variable for the homephone number; </a:t>
            </a:r>
            <a:r>
              <a:rPr>
                <a:latin typeface="Times"/>
                <a:ea typeface="Times"/>
                <a:cs typeface="Times"/>
                <a:sym typeface="Times"/>
              </a:rPr>
              <a:t>homephone_no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0" indent="0" defTabSz="374904">
              <a:lnSpc>
                <a:spcPts val="5100"/>
              </a:lnSpc>
              <a:spcBef>
                <a:spcPts val="900"/>
              </a:spcBef>
              <a:buSzTx/>
              <a:buNone/>
              <a:defRPr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Variable for the home address; </a:t>
            </a:r>
            <a:r>
              <a:rPr>
                <a:latin typeface="Times"/>
                <a:ea typeface="Times"/>
                <a:cs typeface="Times"/>
                <a:sym typeface="Times"/>
              </a:rPr>
              <a:t>HomeAddress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0" indent="0" defTabSz="374904">
              <a:lnSpc>
                <a:spcPts val="5100"/>
              </a:lnSpc>
              <a:spcBef>
                <a:spcPts val="900"/>
              </a:spcBef>
              <a:buSzTx/>
              <a:buNone/>
              <a:defRPr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Variable for the work address; </a:t>
            </a:r>
            <a:r>
              <a:rPr>
                <a:latin typeface="Times"/>
                <a:ea typeface="Times"/>
                <a:cs typeface="Times"/>
                <a:sym typeface="Times"/>
              </a:rPr>
              <a:t>workAddress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Assignmen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57200">
              <a:lnSpc>
                <a:spcPts val="10000"/>
              </a:lnSpc>
              <a:spcBef>
                <a:spcPts val="1200"/>
              </a:spcBef>
              <a:defRPr cap="none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Assignment </a:t>
            </a:r>
          </a:p>
        </p:txBody>
      </p:sp>
      <p:sp>
        <p:nvSpPr>
          <p:cNvPr id="165" name=" Assignment is the task of indicating an expression or result of a calculation in another identifier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11479">
              <a:lnSpc>
                <a:spcPts val="5500"/>
              </a:lnSpc>
              <a:spcBef>
                <a:spcPts val="1000"/>
              </a:spcBef>
              <a:buSzTx/>
              <a:buNone/>
              <a:defRPr sz="230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defRPr>
            </a:pPr>
            <a:r>
              <a:t>▪ </a:t>
            </a:r>
            <a:r>
              <a:rPr>
                <a:latin typeface="Times"/>
                <a:ea typeface="Times"/>
                <a:cs typeface="Times"/>
                <a:sym typeface="Times"/>
              </a:rPr>
              <a:t>Assignment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is the task of indicating an expression or result of a calculation in another identifier. </a:t>
            </a:r>
            <a:endParaRPr sz="1000">
              <a:latin typeface="Times"/>
              <a:ea typeface="Times"/>
              <a:cs typeface="Times"/>
              <a:sym typeface="Times"/>
            </a:endParaRPr>
          </a:p>
          <a:p>
            <a:pPr marL="0" indent="0" algn="ctr" defTabSz="411479">
              <a:lnSpc>
                <a:spcPts val="5600"/>
              </a:lnSpc>
              <a:spcBef>
                <a:spcPts val="1000"/>
              </a:spcBef>
              <a:buSzTx/>
              <a:buNone/>
              <a:defRPr b="1" sz="23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identifier = expression </a:t>
            </a:r>
          </a:p>
          <a:p>
            <a:pPr marL="0" indent="0" defTabSz="411479">
              <a:lnSpc>
                <a:spcPts val="5600"/>
              </a:lnSpc>
              <a:spcBef>
                <a:spcPts val="1000"/>
              </a:spcBef>
              <a:buSzTx/>
              <a:buNone/>
              <a:defRPr sz="230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defRPr>
            </a:pPr>
            <a:r>
              <a:t>▪ </a:t>
            </a:r>
            <a:r>
              <a:rPr>
                <a:latin typeface="Times"/>
                <a:ea typeface="Times"/>
                <a:cs typeface="Times"/>
                <a:sym typeface="Times"/>
              </a:rPr>
              <a:t>identifier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may be any variable or constant. </a:t>
            </a:r>
            <a:endParaRPr sz="1000">
              <a:latin typeface="Times"/>
              <a:ea typeface="Times"/>
              <a:cs typeface="Times"/>
              <a:sym typeface="Times"/>
            </a:endParaRPr>
          </a:p>
          <a:p>
            <a:pPr marL="0" indent="0" defTabSz="411479">
              <a:lnSpc>
                <a:spcPts val="5500"/>
              </a:lnSpc>
              <a:spcBef>
                <a:spcPts val="1000"/>
              </a:spcBef>
              <a:buSzTx/>
              <a:buNone/>
              <a:defRPr sz="230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defRPr>
            </a:pPr>
            <a:r>
              <a:t>▪ </a:t>
            </a:r>
            <a:r>
              <a:rPr>
                <a:latin typeface="Times"/>
                <a:ea typeface="Times"/>
                <a:cs typeface="Times"/>
                <a:sym typeface="Times"/>
              </a:rPr>
              <a:t>expression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may be mathematical, logical or alphanumeric.</a:t>
            </a:r>
            <a:br>
              <a:rPr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t>▪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= symbol is named as assignment operator and assigns the result of the right- </a:t>
            </a:r>
            <a:endParaRPr sz="1000">
              <a:latin typeface="Times"/>
              <a:ea typeface="Times"/>
              <a:cs typeface="Times"/>
              <a:sym typeface="Times"/>
            </a:endParaRPr>
          </a:p>
          <a:p>
            <a:pPr marL="0" indent="0" defTabSz="411479">
              <a:lnSpc>
                <a:spcPts val="5600"/>
              </a:lnSpc>
              <a:spcBef>
                <a:spcPts val="1000"/>
              </a:spcBef>
              <a:buSzTx/>
              <a:buNone/>
              <a:defRPr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hand side operation to the left-hand side identifier. If there is a previous value of the identifier, that value is erased and replaced with the value of the expression.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ython-datatypes2.png" descr="python-datatypes2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1565466"/>
            <a:ext cx="13004800" cy="662266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perators in Algorithm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57200">
              <a:lnSpc>
                <a:spcPts val="10000"/>
              </a:lnSpc>
              <a:spcBef>
                <a:spcPts val="1200"/>
              </a:spcBef>
              <a:defRPr cap="none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Operators in Algorithms </a:t>
            </a:r>
          </a:p>
        </p:txBody>
      </p:sp>
      <p:sp>
        <p:nvSpPr>
          <p:cNvPr id="170" name="Mathematical Operators…"/>
          <p:cNvSpPr/>
          <p:nvPr>
            <p:ph type="body" idx="1"/>
          </p:nvPr>
        </p:nvSpPr>
        <p:spPr>
          <a:xfrm>
            <a:off x="87118" y="2578099"/>
            <a:ext cx="12409684" cy="6379474"/>
          </a:xfrm>
          <a:prstGeom prst="rect">
            <a:avLst/>
          </a:prstGeom>
        </p:spPr>
        <p:txBody>
          <a:bodyPr/>
          <a:lstStyle/>
          <a:p>
            <a:pPr marL="113599" indent="-113599" defTabSz="175564">
              <a:lnSpc>
                <a:spcPts val="2100"/>
              </a:lnSpc>
              <a:spcBef>
                <a:spcPts val="400"/>
              </a:spcBef>
              <a:buBlip>
                <a:blip r:embed="rId2"/>
              </a:buBlip>
              <a:defRPr sz="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113599" indent="-113599" defTabSz="175564">
              <a:lnSpc>
                <a:spcPts val="2100"/>
              </a:lnSpc>
              <a:spcBef>
                <a:spcPts val="400"/>
              </a:spcBef>
              <a:buBlip>
                <a:blip r:embed="rId2"/>
              </a:buBlip>
              <a:defRPr sz="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113599" indent="-113599" defTabSz="175564">
              <a:lnSpc>
                <a:spcPts val="2100"/>
              </a:lnSpc>
              <a:spcBef>
                <a:spcPts val="400"/>
              </a:spcBef>
              <a:buBlip>
                <a:blip r:embed="rId2"/>
              </a:buBlip>
              <a:defRPr sz="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113599" indent="-113599" defTabSz="175564">
              <a:lnSpc>
                <a:spcPts val="2100"/>
              </a:lnSpc>
              <a:spcBef>
                <a:spcPts val="400"/>
              </a:spcBef>
              <a:buBlip>
                <a:blip r:embed="rId2"/>
              </a:buBlip>
              <a:defRPr sz="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113599" indent="-113599" defTabSz="175564">
              <a:lnSpc>
                <a:spcPts val="2100"/>
              </a:lnSpc>
              <a:spcBef>
                <a:spcPts val="400"/>
              </a:spcBef>
              <a:buBlip>
                <a:blip r:embed="rId2"/>
              </a:buBlip>
              <a:defRPr sz="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175564">
              <a:lnSpc>
                <a:spcPts val="2400"/>
              </a:lnSpc>
              <a:spcBef>
                <a:spcPts val="400"/>
              </a:spcBef>
              <a:buSzTx/>
              <a:buNone/>
              <a:defRPr sz="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175564">
              <a:lnSpc>
                <a:spcPts val="2600"/>
              </a:lnSpc>
              <a:spcBef>
                <a:spcPts val="400"/>
              </a:spcBef>
              <a:buSzTx/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400">
              <a:latin typeface="Times"/>
              <a:ea typeface="Times"/>
              <a:cs typeface="Times"/>
              <a:sym typeface="Times"/>
            </a:endParaRPr>
          </a:p>
          <a:p>
            <a:pPr marL="0" indent="0" defTabSz="175564">
              <a:lnSpc>
                <a:spcPts val="1000"/>
              </a:lnSpc>
              <a:spcBef>
                <a:spcPts val="0"/>
              </a:spcBef>
              <a:buSzTx/>
              <a:buNone/>
              <a:defRPr sz="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</a:t>
            </a:r>
          </a:p>
          <a:p>
            <a:pPr marL="56799" indent="-56799" defTabSz="175564">
              <a:lnSpc>
                <a:spcPts val="1000"/>
              </a:lnSpc>
              <a:spcBef>
                <a:spcPts val="0"/>
              </a:spcBef>
              <a:buBlip>
                <a:blip r:embed="rId2"/>
              </a:buBlip>
              <a:defRPr sz="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56799" indent="-56799" defTabSz="175564">
              <a:lnSpc>
                <a:spcPts val="1000"/>
              </a:lnSpc>
              <a:spcBef>
                <a:spcPts val="0"/>
              </a:spcBef>
              <a:buBlip>
                <a:blip r:embed="rId2"/>
              </a:buBlip>
              <a:defRPr sz="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56799" indent="-56799" defTabSz="175564">
              <a:lnSpc>
                <a:spcPts val="1000"/>
              </a:lnSpc>
              <a:spcBef>
                <a:spcPts val="0"/>
              </a:spcBef>
              <a:buBlip>
                <a:blip r:embed="rId2"/>
              </a:buBlip>
              <a:defRPr sz="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56799" indent="-56799" defTabSz="175564">
              <a:lnSpc>
                <a:spcPts val="1000"/>
              </a:lnSpc>
              <a:spcBef>
                <a:spcPts val="0"/>
              </a:spcBef>
              <a:buBlip>
                <a:blip r:embed="rId2"/>
              </a:buBlip>
              <a:defRPr sz="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56799" indent="-56799" defTabSz="175564">
              <a:lnSpc>
                <a:spcPts val="1000"/>
              </a:lnSpc>
              <a:spcBef>
                <a:spcPts val="0"/>
              </a:spcBef>
              <a:buBlip>
                <a:blip r:embed="rId2"/>
              </a:buBlip>
              <a:defRPr sz="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56799" indent="-56799" defTabSz="175564">
              <a:lnSpc>
                <a:spcPts val="1000"/>
              </a:lnSpc>
              <a:spcBef>
                <a:spcPts val="0"/>
              </a:spcBef>
              <a:buBlip>
                <a:blip r:embed="rId2"/>
              </a:buBlip>
              <a:defRPr sz="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56799" indent="-56799" defTabSz="175564">
              <a:lnSpc>
                <a:spcPts val="1000"/>
              </a:lnSpc>
              <a:spcBef>
                <a:spcPts val="0"/>
              </a:spcBef>
              <a:buBlip>
                <a:blip r:embed="rId2"/>
              </a:buBlip>
              <a:defRPr sz="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56799" indent="-56799" defTabSz="175564">
              <a:lnSpc>
                <a:spcPts val="1000"/>
              </a:lnSpc>
              <a:spcBef>
                <a:spcPts val="0"/>
              </a:spcBef>
              <a:buBlip>
                <a:blip r:embed="rId2"/>
              </a:buBlip>
              <a:defRPr sz="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56799" indent="-56799" defTabSz="175564">
              <a:lnSpc>
                <a:spcPts val="1000"/>
              </a:lnSpc>
              <a:spcBef>
                <a:spcPts val="0"/>
              </a:spcBef>
              <a:buBlip>
                <a:blip r:embed="rId2"/>
              </a:buBlip>
              <a:defRPr sz="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56799" indent="-56799" defTabSz="175564">
              <a:lnSpc>
                <a:spcPts val="1000"/>
              </a:lnSpc>
              <a:spcBef>
                <a:spcPts val="0"/>
              </a:spcBef>
              <a:buBlip>
                <a:blip r:embed="rId2"/>
              </a:buBlip>
              <a:defRPr sz="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56799" indent="-56799" defTabSz="175564">
              <a:lnSpc>
                <a:spcPts val="1000"/>
              </a:lnSpc>
              <a:spcBef>
                <a:spcPts val="0"/>
              </a:spcBef>
              <a:buBlip>
                <a:blip r:embed="rId2"/>
              </a:buBlip>
              <a:defRPr sz="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56799" indent="-56799" defTabSz="175564">
              <a:lnSpc>
                <a:spcPts val="1000"/>
              </a:lnSpc>
              <a:spcBef>
                <a:spcPts val="0"/>
              </a:spcBef>
              <a:buBlip>
                <a:blip r:embed="rId2"/>
              </a:buBlip>
              <a:defRPr sz="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56799" indent="-56799" defTabSz="175564">
              <a:lnSpc>
                <a:spcPts val="1000"/>
              </a:lnSpc>
              <a:spcBef>
                <a:spcPts val="0"/>
              </a:spcBef>
              <a:buBlip>
                <a:blip r:embed="rId2"/>
              </a:buBlip>
              <a:defRPr sz="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56799" indent="-56799" defTabSz="175564">
              <a:lnSpc>
                <a:spcPts val="1000"/>
              </a:lnSpc>
              <a:spcBef>
                <a:spcPts val="0"/>
              </a:spcBef>
              <a:buBlip>
                <a:blip r:embed="rId2"/>
              </a:buBlip>
              <a:defRPr sz="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56799" indent="-56799" defTabSz="175564">
              <a:lnSpc>
                <a:spcPts val="1000"/>
              </a:lnSpc>
              <a:spcBef>
                <a:spcPts val="0"/>
              </a:spcBef>
              <a:buBlip>
                <a:blip r:embed="rId2"/>
              </a:buBlip>
              <a:defRPr sz="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56799" indent="-56799" defTabSz="175564">
              <a:lnSpc>
                <a:spcPts val="1000"/>
              </a:lnSpc>
              <a:spcBef>
                <a:spcPts val="0"/>
              </a:spcBef>
              <a:buBlip>
                <a:blip r:embed="rId2"/>
              </a:buBlip>
              <a:defRPr sz="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56799" indent="-56799" defTabSz="175564">
              <a:lnSpc>
                <a:spcPts val="1000"/>
              </a:lnSpc>
              <a:spcBef>
                <a:spcPts val="0"/>
              </a:spcBef>
              <a:buBlip>
                <a:blip r:embed="rId2"/>
              </a:buBlip>
              <a:defRPr sz="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56799" indent="-56799" defTabSz="175564">
              <a:lnSpc>
                <a:spcPts val="1000"/>
              </a:lnSpc>
              <a:spcBef>
                <a:spcPts val="0"/>
              </a:spcBef>
              <a:buBlip>
                <a:blip r:embed="rId2"/>
              </a:buBlip>
              <a:defRPr sz="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56799" indent="-56799" defTabSz="175564">
              <a:lnSpc>
                <a:spcPts val="1000"/>
              </a:lnSpc>
              <a:spcBef>
                <a:spcPts val="0"/>
              </a:spcBef>
              <a:buBlip>
                <a:blip r:embed="rId2"/>
              </a:buBlip>
              <a:defRPr sz="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171" name="python-augmented-assignment-operators.jpg" descr="python-augmented-assignment-operators.jpg"/>
          <p:cNvPicPr>
            <a:picLocks noChangeAspect="1"/>
          </p:cNvPicPr>
          <p:nvPr/>
        </p:nvPicPr>
        <p:blipFill>
          <a:blip r:embed="rId3">
            <a:extLst/>
          </a:blip>
          <a:srcRect l="0" t="12681" r="0" b="12681"/>
          <a:stretch>
            <a:fillRect/>
          </a:stretch>
        </p:blipFill>
        <p:spPr>
          <a:xfrm>
            <a:off x="2343582" y="3038921"/>
            <a:ext cx="7151659" cy="243263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Text"/>
          <p:cNvSpPr/>
          <p:nvPr/>
        </p:nvSpPr>
        <p:spPr>
          <a:xfrm>
            <a:off x="1600602" y="4267084"/>
            <a:ext cx="152401" cy="42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73" name="Text"/>
          <p:cNvSpPr/>
          <p:nvPr/>
        </p:nvSpPr>
        <p:spPr>
          <a:xfrm>
            <a:off x="3566419" y="6820466"/>
            <a:ext cx="152401" cy="42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174" name="python-datatypes2.png" descr="python-datatypes2.png"/>
          <p:cNvPicPr>
            <a:picLocks noChangeAspect="1"/>
          </p:cNvPicPr>
          <p:nvPr/>
        </p:nvPicPr>
        <p:blipFill>
          <a:blip r:embed="rId4">
            <a:extLst/>
          </a:blip>
          <a:srcRect l="0" t="4045" r="0" b="4045"/>
          <a:stretch>
            <a:fillRect/>
          </a:stretch>
        </p:blipFill>
        <p:spPr>
          <a:xfrm>
            <a:off x="2906916" y="5913140"/>
            <a:ext cx="5406936" cy="253068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Text"/>
          <p:cNvSpPr/>
          <p:nvPr/>
        </p:nvSpPr>
        <p:spPr>
          <a:xfrm>
            <a:off x="7791450" y="5363209"/>
            <a:ext cx="152400" cy="42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ferenc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57200">
              <a:lnSpc>
                <a:spcPts val="10000"/>
              </a:lnSpc>
              <a:spcBef>
                <a:spcPts val="1200"/>
              </a:spcBef>
              <a:defRPr cap="none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References </a:t>
            </a:r>
          </a:p>
        </p:txBody>
      </p:sp>
      <p:sp>
        <p:nvSpPr>
          <p:cNvPr id="178" name=" Algoritma ve Programlama Mantığı. H.Burak Tungut, Kodlab Yayıncılık, 5. Baskı, Mart 2016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6300"/>
              </a:lnSpc>
              <a:spcBef>
                <a:spcPts val="1200"/>
              </a:spcBef>
              <a:buSzTx/>
              <a:buNone/>
              <a:defRPr sz="260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defRPr>
            </a:pPr>
            <a:r>
              <a:t>▪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Algoritma ve Programlama Mantığı. H.Burak Tungut, Kodlab Yayıncılık, 5. Baskı, Mart 2016. 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6300"/>
              </a:lnSpc>
              <a:spcBef>
                <a:spcPts val="1200"/>
              </a:spcBef>
              <a:buSzTx/>
              <a:buNone/>
              <a:defRPr sz="260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defRPr>
            </a:pPr>
            <a:r>
              <a:t>▪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Algoritma Geliştirme ve Programlamaya Giriş. Doç. Dr. Fahri Vatansever, Seçkin Yayıncılık, 12. Baskı, Ekim 2015.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nputOutput.gif" descr="InputOutput.gi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02" t="5423" r="202" b="5423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What is an Algorithm?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57200">
              <a:lnSpc>
                <a:spcPts val="10000"/>
              </a:lnSpc>
              <a:spcBef>
                <a:spcPts val="1200"/>
              </a:spcBef>
              <a:defRPr cap="none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What is an Algorithm? </a:t>
            </a:r>
          </a:p>
        </p:txBody>
      </p:sp>
      <p:sp>
        <p:nvSpPr>
          <p:cNvPr id="138" name=" Algorithm is a set of steps to accomplish a task. All of the steps are defined without any alternative comment or doubt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02336">
              <a:lnSpc>
                <a:spcPts val="6500"/>
              </a:lnSpc>
              <a:spcBef>
                <a:spcPts val="1000"/>
              </a:spcBef>
              <a:buSzTx/>
              <a:buNone/>
              <a:defRPr sz="280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defRPr>
            </a:pPr>
            <a:r>
              <a:t>▪ </a:t>
            </a:r>
            <a:r>
              <a:rPr>
                <a:latin typeface="Times"/>
                <a:ea typeface="Times"/>
                <a:cs typeface="Times"/>
                <a:sym typeface="Times"/>
              </a:rPr>
              <a:t>Algorithm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is a set of steps to accomplish a task. All of the steps are defined without any alternative comment or doubt. </a:t>
            </a:r>
            <a:endParaRPr sz="1000">
              <a:latin typeface="Times"/>
              <a:ea typeface="Times"/>
              <a:cs typeface="Times"/>
              <a:sym typeface="Times"/>
            </a:endParaRPr>
          </a:p>
          <a:p>
            <a:pPr marL="0" indent="0" defTabSz="402336">
              <a:lnSpc>
                <a:spcPts val="6500"/>
              </a:lnSpc>
              <a:spcBef>
                <a:spcPts val="1000"/>
              </a:spcBef>
              <a:buSzTx/>
              <a:buNone/>
              <a:defRPr sz="280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defRPr>
            </a:pPr>
            <a:r>
              <a:t>▪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In computer science, an algorithm has to express </a:t>
            </a:r>
            <a:r>
              <a:rPr sz="2200"/>
              <a:t>▪ </a:t>
            </a:r>
            <a:r>
              <a:rPr sz="2200">
                <a:latin typeface="Times New Roman"/>
                <a:ea typeface="Times New Roman"/>
                <a:cs typeface="Times New Roman"/>
                <a:sym typeface="Times New Roman"/>
              </a:rPr>
              <a:t>which input and the environment which input is entered, </a:t>
            </a:r>
            <a:endParaRPr sz="1000">
              <a:latin typeface="Times"/>
              <a:ea typeface="Times"/>
              <a:cs typeface="Times"/>
              <a:sym typeface="Times"/>
            </a:endParaRPr>
          </a:p>
          <a:p>
            <a:pPr marL="0" indent="0" defTabSz="402336">
              <a:lnSpc>
                <a:spcPts val="5400"/>
              </a:lnSpc>
              <a:spcBef>
                <a:spcPts val="1000"/>
              </a:spcBef>
              <a:buSzTx/>
              <a:buNone/>
              <a:defRPr sz="220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defRPr>
            </a:pPr>
            <a:r>
              <a:t>▪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how to solve the problem,</a:t>
            </a:r>
            <a:br>
              <a:rPr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t>▪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which steps to get the output,</a:t>
            </a:r>
            <a:br>
              <a:rPr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t>▪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where and how to print the output.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Importance of Algorithm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57200">
              <a:lnSpc>
                <a:spcPts val="10000"/>
              </a:lnSpc>
              <a:spcBef>
                <a:spcPts val="1200"/>
              </a:spcBef>
              <a:defRPr cap="none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Importance of Algorithm </a:t>
            </a:r>
          </a:p>
        </p:txBody>
      </p:sp>
      <p:sp>
        <p:nvSpPr>
          <p:cNvPr id="141" name="Algorithm design techniques must be learnt before learning a programming language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74904">
              <a:lnSpc>
                <a:spcPts val="6100"/>
              </a:lnSpc>
              <a:spcBef>
                <a:spcPts val="900"/>
              </a:spcBef>
              <a:buSzTx/>
              <a:buNone/>
              <a:defRPr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</a:t>
            </a:r>
            <a:r>
              <a:rPr>
                <a:latin typeface="Times"/>
                <a:ea typeface="Times"/>
                <a:cs typeface="Times"/>
                <a:sym typeface="Times"/>
              </a:rPr>
              <a:t>Algorithm </a:t>
            </a:r>
            <a:r>
              <a:t>design techniques must be learnt before learning a programming language. </a:t>
            </a:r>
            <a:endParaRPr sz="900">
              <a:latin typeface="Times"/>
              <a:ea typeface="Times"/>
              <a:cs typeface="Times"/>
              <a:sym typeface="Times"/>
            </a:endParaRPr>
          </a:p>
          <a:p>
            <a:pPr marL="374904" indent="-260350" defTabSz="374904">
              <a:lnSpc>
                <a:spcPts val="6000"/>
              </a:lnSpc>
              <a:spcBef>
                <a:spcPts val="900"/>
              </a:spcBef>
              <a:buClr>
                <a:srgbClr val="000000"/>
              </a:buClr>
              <a:buSzPct val="125000"/>
              <a:buChar char="•"/>
              <a:defRPr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algorithm of a problem is designed completely, you can write its code with any programming language. </a:t>
            </a:r>
            <a:br/>
            <a:endParaRPr sz="900">
              <a:latin typeface="Times"/>
              <a:ea typeface="Times"/>
              <a:cs typeface="Times"/>
              <a:sym typeface="Times"/>
            </a:endParaRPr>
          </a:p>
          <a:p>
            <a:pPr marL="374904" indent="-260350" defTabSz="374904">
              <a:lnSpc>
                <a:spcPts val="6000"/>
              </a:lnSpc>
              <a:spcBef>
                <a:spcPts val="900"/>
              </a:spcBef>
              <a:buClr>
                <a:srgbClr val="000000"/>
              </a:buClr>
              <a:buSzPct val="125000"/>
              <a:buChar char="•"/>
              <a:defRPr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Understanding the logic of algorithm construction is enough to learn a programming language. 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mportance of Algorithm (cont.)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57200">
              <a:lnSpc>
                <a:spcPts val="10000"/>
              </a:lnSpc>
              <a:spcBef>
                <a:spcPts val="1200"/>
              </a:spcBef>
              <a:defRPr cap="none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Importance of Algorithm (cont.) </a:t>
            </a:r>
          </a:p>
        </p:txBody>
      </p:sp>
      <p:sp>
        <p:nvSpPr>
          <p:cNvPr id="144" name="Let’s assume that there are three routes between cities A and B with different distances. It is requested from us to go to B starting from A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2523" indent="-182308" defTabSz="262523">
              <a:lnSpc>
                <a:spcPts val="4200"/>
              </a:lnSpc>
              <a:spcBef>
                <a:spcPts val="600"/>
              </a:spcBef>
              <a:buClr>
                <a:srgbClr val="000000"/>
              </a:buClr>
              <a:buSzPct val="125000"/>
              <a:buChar char="•"/>
              <a:defRPr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Let’s assume that there are three routes between cities A and B with different distances. It is requested from us to go to B starting from A. </a:t>
            </a:r>
            <a:br/>
            <a:endParaRPr sz="600">
              <a:latin typeface="Times"/>
              <a:ea typeface="Times"/>
              <a:cs typeface="Times"/>
              <a:sym typeface="Times"/>
            </a:endParaRPr>
          </a:p>
          <a:p>
            <a:pPr marL="262523" indent="-182308" defTabSz="262523">
              <a:lnSpc>
                <a:spcPts val="4200"/>
              </a:lnSpc>
              <a:spcBef>
                <a:spcPts val="600"/>
              </a:spcBef>
              <a:buClr>
                <a:srgbClr val="000000"/>
              </a:buClr>
              <a:buSzPct val="125000"/>
              <a:buChar char="•"/>
              <a:defRPr sz="170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defRPr>
            </a:pPr>
            <a:r>
              <a:t>	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In this situation, our problem is how to arrive B. </a:t>
            </a:r>
            <a:br>
              <a:rPr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600">
              <a:latin typeface="Times"/>
              <a:ea typeface="Times"/>
              <a:cs typeface="Times"/>
              <a:sym typeface="Times"/>
            </a:endParaRPr>
          </a:p>
          <a:p>
            <a:pPr marL="262523" indent="-182308" defTabSz="262523">
              <a:lnSpc>
                <a:spcPts val="4200"/>
              </a:lnSpc>
              <a:spcBef>
                <a:spcPts val="600"/>
              </a:spcBef>
              <a:buClr>
                <a:srgbClr val="000000"/>
              </a:buClr>
              <a:buSzPct val="125000"/>
              <a:buChar char="•"/>
              <a:defRPr sz="170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defRPr>
            </a:pPr>
            <a:r>
              <a:t>	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If you know a programming language, you can arrive B by a </a:t>
            </a:r>
            <a:br>
              <a:rPr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lines of code. </a:t>
            </a:r>
            <a:br>
              <a:rPr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600">
              <a:latin typeface="Times"/>
              <a:ea typeface="Times"/>
              <a:cs typeface="Times"/>
              <a:sym typeface="Times"/>
            </a:endParaRPr>
          </a:p>
          <a:p>
            <a:pPr marL="262523" indent="-182308" defTabSz="262523">
              <a:lnSpc>
                <a:spcPts val="4200"/>
              </a:lnSpc>
              <a:spcBef>
                <a:spcPts val="600"/>
              </a:spcBef>
              <a:buClr>
                <a:srgbClr val="000000"/>
              </a:buClr>
              <a:buSzPct val="125000"/>
              <a:buChar char="•"/>
              <a:defRPr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you know a programming language with efficient algorithm construction, you can arrive B by using the shortest path. 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Designing Algorithm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57200">
              <a:lnSpc>
                <a:spcPts val="10000"/>
              </a:lnSpc>
              <a:spcBef>
                <a:spcPts val="1200"/>
              </a:spcBef>
              <a:defRPr cap="none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Designing Algorithms </a:t>
            </a:r>
          </a:p>
        </p:txBody>
      </p:sp>
      <p:sp>
        <p:nvSpPr>
          <p:cNvPr id="147" name="Algorithms are written in a step-by-step manner. Each step is written in new line and algorithm sequence continues from top to bottom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7472" indent="-241300" defTabSz="347472">
              <a:lnSpc>
                <a:spcPts val="5600"/>
              </a:lnSpc>
              <a:spcBef>
                <a:spcPts val="900"/>
              </a:spcBef>
              <a:buClr>
                <a:srgbClr val="000000"/>
              </a:buClr>
              <a:buSzPct val="125000"/>
              <a:buChar char="•"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Algorithms are written in a step-by-step manner. Each step is written in new line and algorithm sequence continues from top to bottom. </a:t>
            </a:r>
            <a:br/>
            <a:endParaRPr sz="900">
              <a:latin typeface="Times"/>
              <a:ea typeface="Times"/>
              <a:cs typeface="Times"/>
              <a:sym typeface="Times"/>
            </a:endParaRPr>
          </a:p>
          <a:p>
            <a:pPr marL="347472" indent="-241300" defTabSz="347472">
              <a:lnSpc>
                <a:spcPts val="5600"/>
              </a:lnSpc>
              <a:spcBef>
                <a:spcPts val="900"/>
              </a:spcBef>
              <a:buClr>
                <a:srgbClr val="000000"/>
              </a:buClr>
              <a:buSzPct val="125000"/>
              <a:buChar char="•"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First step is always </a:t>
            </a:r>
            <a:r>
              <a:rPr>
                <a:latin typeface="Times"/>
                <a:ea typeface="Times"/>
                <a:cs typeface="Times"/>
                <a:sym typeface="Times"/>
              </a:rPr>
              <a:t>Start (Begin) </a:t>
            </a:r>
            <a:r>
              <a:t>step. This step tells about the starting point of the program. </a:t>
            </a:r>
            <a:br/>
            <a:endParaRPr sz="900">
              <a:latin typeface="Times"/>
              <a:ea typeface="Times"/>
              <a:cs typeface="Times"/>
              <a:sym typeface="Times"/>
            </a:endParaRPr>
          </a:p>
          <a:p>
            <a:pPr marL="347472" indent="-241300" defTabSz="347472">
              <a:lnSpc>
                <a:spcPts val="5600"/>
              </a:lnSpc>
              <a:spcBef>
                <a:spcPts val="900"/>
              </a:spcBef>
              <a:buClr>
                <a:srgbClr val="000000"/>
              </a:buClr>
              <a:buSzPct val="125000"/>
              <a:buChar char="•"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Last step is </a:t>
            </a:r>
            <a:r>
              <a:rPr>
                <a:latin typeface="Times"/>
                <a:ea typeface="Times"/>
                <a:cs typeface="Times"/>
                <a:sym typeface="Times"/>
              </a:rPr>
              <a:t>Stop (End) </a:t>
            </a:r>
            <a:r>
              <a:t>step. This step tells about the ending point of the program. 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Designing Algorithms (cont.)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57200">
              <a:lnSpc>
                <a:spcPts val="10000"/>
              </a:lnSpc>
              <a:spcBef>
                <a:spcPts val="1200"/>
              </a:spcBef>
              <a:defRPr cap="none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Designing Algorithms (cont.) </a:t>
            </a:r>
          </a:p>
        </p:txBody>
      </p:sp>
      <p:sp>
        <p:nvSpPr>
          <p:cNvPr id="150" name="Start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7867" indent="-158242" defTabSz="227867">
              <a:lnSpc>
                <a:spcPts val="3700"/>
              </a:lnSpc>
              <a:spcBef>
                <a:spcPts val="1500"/>
              </a:spcBef>
              <a:buClr>
                <a:srgbClr val="000000"/>
              </a:buClr>
              <a:buSzPct val="100000"/>
              <a:buAutoNum type="arabicPeriod" startAt="1"/>
              <a:def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Start </a:t>
            </a:r>
            <a:br/>
          </a:p>
          <a:p>
            <a:pPr marL="227867" indent="-158242" defTabSz="227867">
              <a:lnSpc>
                <a:spcPts val="3700"/>
              </a:lnSpc>
              <a:spcBef>
                <a:spcPts val="1500"/>
              </a:spcBef>
              <a:buClr>
                <a:srgbClr val="000000"/>
              </a:buClr>
              <a:buSzPct val="100000"/>
              <a:buAutoNum type="arabicPeriod" startAt="1"/>
              <a:def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Descriptions according to requirements </a:t>
            </a:r>
            <a:br/>
          </a:p>
          <a:p>
            <a:pPr marL="227867" indent="-158242" defTabSz="227867">
              <a:lnSpc>
                <a:spcPts val="3700"/>
              </a:lnSpc>
              <a:spcBef>
                <a:spcPts val="1500"/>
              </a:spcBef>
              <a:buClr>
                <a:srgbClr val="000000"/>
              </a:buClr>
              <a:buSzPct val="100000"/>
              <a:buAutoNum type="arabicPeriod" startAt="1"/>
              <a:def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Operations </a:t>
            </a:r>
            <a:br/>
          </a:p>
          <a:p>
            <a:pPr marL="227867" indent="-158242" defTabSz="227867">
              <a:lnSpc>
                <a:spcPts val="3700"/>
              </a:lnSpc>
              <a:spcBef>
                <a:spcPts val="1500"/>
              </a:spcBef>
              <a:buClr>
                <a:srgbClr val="000000"/>
              </a:buClr>
              <a:buSzPct val="100000"/>
              <a:buAutoNum type="arabicPeriod" startAt="1"/>
              <a:def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Presentation of outputs </a:t>
            </a:r>
            <a:br/>
          </a:p>
          <a:p>
            <a:pPr marL="227867" indent="-158242" defTabSz="227867">
              <a:lnSpc>
                <a:spcPts val="3700"/>
              </a:lnSpc>
              <a:spcBef>
                <a:spcPts val="1500"/>
              </a:spcBef>
              <a:buClr>
                <a:srgbClr val="000000"/>
              </a:buClr>
              <a:buSzPct val="100000"/>
              <a:buAutoNum type="arabicPeriod" startAt="1"/>
              <a:def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Stop 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Algorithm of Preparing Nescaf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57200">
              <a:lnSpc>
                <a:spcPts val="10000"/>
              </a:lnSpc>
              <a:spcBef>
                <a:spcPts val="1200"/>
              </a:spcBef>
              <a:defRPr cap="none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Algorithm of Preparing Nescafe </a:t>
            </a:r>
          </a:p>
        </p:txBody>
      </p:sp>
      <p:sp>
        <p:nvSpPr>
          <p:cNvPr id="153" name=" Requirements: Kettle, mug, sugar, nescafe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28288">
              <a:lnSpc>
                <a:spcPts val="2300"/>
              </a:lnSpc>
              <a:spcBef>
                <a:spcPts val="300"/>
              </a:spcBef>
              <a:buSzTx/>
              <a:buNone/>
              <a:defRPr sz="80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defRPr>
            </a:pPr>
            <a:r>
              <a:t>▪ </a:t>
            </a:r>
            <a:r>
              <a:rPr b="1" sz="2400">
                <a:latin typeface="Times"/>
                <a:ea typeface="Times"/>
                <a:cs typeface="Times"/>
                <a:sym typeface="Times"/>
              </a:rPr>
              <a:t>Requirements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: 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Kettle, mug, sugar, nescafe.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defTabSz="128288">
              <a:lnSpc>
                <a:spcPts val="2300"/>
              </a:lnSpc>
              <a:spcBef>
                <a:spcPts val="300"/>
              </a:spcBef>
              <a:buSzTx/>
              <a:buNone/>
              <a:defRPr sz="240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defRPr>
            </a:pPr>
            <a:r>
              <a:t>▪ </a:t>
            </a:r>
            <a:r>
              <a:rPr b="1">
                <a:latin typeface="Times"/>
                <a:ea typeface="Times"/>
                <a:cs typeface="Times"/>
                <a:sym typeface="Times"/>
              </a:rPr>
              <a:t>Algorithm Design</a:t>
            </a:r>
            <a:r>
              <a:rPr>
                <a:latin typeface="Times"/>
                <a:ea typeface="Times"/>
                <a:cs typeface="Times"/>
                <a:sym typeface="Times"/>
              </a:rPr>
              <a:t>: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128288" indent="-89090" defTabSz="128288">
              <a:lnSpc>
                <a:spcPts val="2300"/>
              </a:lnSpc>
              <a:spcBef>
                <a:spcPts val="800"/>
              </a:spcBef>
              <a:buClr>
                <a:srgbClr val="000000"/>
              </a:buClr>
              <a:buSzPct val="100000"/>
              <a:buAutoNum type="arabicPeriod" startAt="1"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Put water in the kettle. </a:t>
            </a:r>
            <a:br/>
          </a:p>
          <a:p>
            <a:pPr marL="128288" indent="-89090" defTabSz="128288">
              <a:lnSpc>
                <a:spcPts val="2300"/>
              </a:lnSpc>
              <a:spcBef>
                <a:spcPts val="800"/>
              </a:spcBef>
              <a:buClr>
                <a:srgbClr val="000000"/>
              </a:buClr>
              <a:buSzPct val="100000"/>
              <a:buAutoNum type="arabicPeriod" startAt="1"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Turn on the kettle. </a:t>
            </a:r>
            <a:br/>
          </a:p>
          <a:p>
            <a:pPr marL="128288" indent="-89090" defTabSz="128288">
              <a:lnSpc>
                <a:spcPts val="2300"/>
              </a:lnSpc>
              <a:spcBef>
                <a:spcPts val="800"/>
              </a:spcBef>
              <a:buClr>
                <a:srgbClr val="000000"/>
              </a:buClr>
              <a:buSzPct val="100000"/>
              <a:buAutoNum type="arabicPeriod" startAt="1"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Turn off the kettle when water boils. </a:t>
            </a:r>
            <a:br/>
          </a:p>
          <a:p>
            <a:pPr marL="128288" indent="-89090" defTabSz="128288">
              <a:lnSpc>
                <a:spcPts val="2300"/>
              </a:lnSpc>
              <a:spcBef>
                <a:spcPts val="800"/>
              </a:spcBef>
              <a:buClr>
                <a:srgbClr val="000000"/>
              </a:buClr>
              <a:buSzPct val="100000"/>
              <a:buAutoNum type="arabicPeriod" startAt="1"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Pour water in the mug. </a:t>
            </a:r>
            <a:br/>
          </a:p>
          <a:p>
            <a:pPr marL="128288" indent="-89090" defTabSz="128288">
              <a:lnSpc>
                <a:spcPts val="2300"/>
              </a:lnSpc>
              <a:spcBef>
                <a:spcPts val="800"/>
              </a:spcBef>
              <a:buClr>
                <a:srgbClr val="000000"/>
              </a:buClr>
              <a:buSzPct val="100000"/>
              <a:buAutoNum type="arabicPeriod" startAt="1"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Put a spoon of nescafe into the mug. </a:t>
            </a:r>
            <a:br/>
          </a:p>
          <a:p>
            <a:pPr marL="128288" indent="-89090" defTabSz="128288">
              <a:lnSpc>
                <a:spcPts val="2300"/>
              </a:lnSpc>
              <a:spcBef>
                <a:spcPts val="800"/>
              </a:spcBef>
              <a:buClr>
                <a:srgbClr val="000000"/>
              </a:buClr>
              <a:buSzPct val="100000"/>
              <a:buAutoNum type="arabicPeriod" startAt="1"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Add sugar if wanted. </a:t>
            </a:r>
            <a:br/>
          </a:p>
          <a:p>
            <a:pPr marL="150561" indent="-111362" defTabSz="128288">
              <a:lnSpc>
                <a:spcPts val="2300"/>
              </a:lnSpc>
              <a:spcBef>
                <a:spcPts val="800"/>
              </a:spcBef>
              <a:buClr>
                <a:srgbClr val="000000"/>
              </a:buClr>
              <a:buSzPct val="100000"/>
              <a:buAutoNum type="arabicPeriod" startAt="1"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Mix. 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lgorithm of Summing Two Number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57200">
              <a:lnSpc>
                <a:spcPts val="10000"/>
              </a:lnSpc>
              <a:spcBef>
                <a:spcPts val="1200"/>
              </a:spcBef>
              <a:defRPr cap="none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Algorithm of Summing Two Numbers </a:t>
            </a:r>
          </a:p>
        </p:txBody>
      </p:sp>
      <p:sp>
        <p:nvSpPr>
          <p:cNvPr id="156" name=" Requirements: Two numbers to be summed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45023">
              <a:lnSpc>
                <a:spcPts val="2600"/>
              </a:lnSpc>
              <a:spcBef>
                <a:spcPts val="300"/>
              </a:spcBef>
              <a:buSzTx/>
              <a:buNone/>
              <a:defRPr sz="90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defRPr>
            </a:pPr>
            <a:r>
              <a:t>▪ </a:t>
            </a:r>
            <a:r>
              <a:rPr b="1" sz="2400">
                <a:latin typeface="Times"/>
                <a:ea typeface="Times"/>
                <a:cs typeface="Times"/>
                <a:sym typeface="Times"/>
              </a:rPr>
              <a:t>Requirements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: 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Two numbers to be summed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defTabSz="145023">
              <a:lnSpc>
                <a:spcPts val="2600"/>
              </a:lnSpc>
              <a:spcBef>
                <a:spcPts val="300"/>
              </a:spcBef>
              <a:buSzTx/>
              <a:buNone/>
              <a:defRPr sz="240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defRPr>
            </a:pPr>
            <a:r>
              <a:t>▪ </a:t>
            </a:r>
            <a:r>
              <a:rPr b="1">
                <a:latin typeface="Times"/>
                <a:ea typeface="Times"/>
                <a:cs typeface="Times"/>
                <a:sym typeface="Times"/>
              </a:rPr>
              <a:t>Algorithm Design</a:t>
            </a:r>
            <a:r>
              <a:rPr>
                <a:latin typeface="Times"/>
                <a:ea typeface="Times"/>
                <a:cs typeface="Times"/>
                <a:sym typeface="Times"/>
              </a:rPr>
              <a:t>: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145023" indent="-100710" defTabSz="145023">
              <a:lnSpc>
                <a:spcPts val="2600"/>
              </a:lnSpc>
              <a:spcBef>
                <a:spcPts val="900"/>
              </a:spcBef>
              <a:buClr>
                <a:srgbClr val="000000"/>
              </a:buClr>
              <a:buSzPct val="100000"/>
              <a:buAutoNum type="arabicPeriod" startAt="1"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Start </a:t>
            </a:r>
            <a:br/>
          </a:p>
          <a:p>
            <a:pPr marL="145023" indent="-100710" defTabSz="145023">
              <a:lnSpc>
                <a:spcPts val="2600"/>
              </a:lnSpc>
              <a:spcBef>
                <a:spcPts val="900"/>
              </a:spcBef>
              <a:buClr>
                <a:srgbClr val="000000"/>
              </a:buClr>
              <a:buSzPct val="100000"/>
              <a:buAutoNum type="arabicPeriod" startAt="1"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Read the first number </a:t>
            </a:r>
            <a:br/>
          </a:p>
          <a:p>
            <a:pPr marL="145023" indent="-100710" defTabSz="145023">
              <a:lnSpc>
                <a:spcPts val="2600"/>
              </a:lnSpc>
              <a:spcBef>
                <a:spcPts val="900"/>
              </a:spcBef>
              <a:buClr>
                <a:srgbClr val="000000"/>
              </a:buClr>
              <a:buSzPct val="100000"/>
              <a:buAutoNum type="arabicPeriod" startAt="1"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Read the second number </a:t>
            </a:r>
            <a:br/>
          </a:p>
          <a:p>
            <a:pPr marL="145023" indent="-100710" defTabSz="145023">
              <a:lnSpc>
                <a:spcPts val="2600"/>
              </a:lnSpc>
              <a:spcBef>
                <a:spcPts val="900"/>
              </a:spcBef>
              <a:buClr>
                <a:srgbClr val="000000"/>
              </a:buClr>
              <a:buSzPct val="100000"/>
              <a:buAutoNum type="arabicPeriod" startAt="1"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Sum first and second numbers </a:t>
            </a:r>
            <a:br/>
          </a:p>
          <a:p>
            <a:pPr marL="145023" indent="-100710" defTabSz="145023">
              <a:lnSpc>
                <a:spcPts val="2600"/>
              </a:lnSpc>
              <a:spcBef>
                <a:spcPts val="900"/>
              </a:spcBef>
              <a:buClr>
                <a:srgbClr val="000000"/>
              </a:buClr>
              <a:buSzPct val="100000"/>
              <a:buAutoNum type="arabicPeriod" startAt="1"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Print result on the screen </a:t>
            </a:r>
            <a:br/>
          </a:p>
          <a:p>
            <a:pPr marL="145023" indent="-100710" defTabSz="145023">
              <a:lnSpc>
                <a:spcPts val="2600"/>
              </a:lnSpc>
              <a:spcBef>
                <a:spcPts val="900"/>
              </a:spcBef>
              <a:buClr>
                <a:srgbClr val="000000"/>
              </a:buClr>
              <a:buSzPct val="100000"/>
              <a:buAutoNum type="arabicPeriod" startAt="1"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Stop 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FFFFFF"/>
      </a:lt1>
      <a:dk2>
        <a:srgbClr val="A7A7A7"/>
      </a:dk2>
      <a:lt2>
        <a:srgbClr val="535353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