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c252f4ad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c252f4ad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c252f4ad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c252f4ad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c252f4ad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c252f4ad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c252f4ad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c252f4ad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c252f4ad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c252f4ad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c252f4ad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c252f4ad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252f4ad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252f4ad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c252f4ad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c252f4ad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c252f4ad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c252f4ad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c252f4ad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c252f4ad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Ontoloji Tabanlı Türkçe Varlık İsmi Tanıma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Fatih SOYGAZİ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Okan ÇİFTÇİ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2582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Sınıflandırma algoritmalarının test edilmesi</a:t>
            </a:r>
            <a:endParaRPr/>
          </a:p>
        </p:txBody>
      </p:sp>
      <p:sp>
        <p:nvSpPr>
          <p:cNvPr id="122" name="Google Shape;122;p22"/>
          <p:cNvSpPr txBox="1"/>
          <p:nvPr>
            <p:ph idx="4294967295" type="subTitle"/>
          </p:nvPr>
        </p:nvSpPr>
        <p:spPr>
          <a:xfrm>
            <a:off x="350825" y="1338375"/>
            <a:ext cx="7845900" cy="29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3 farklı algoritma toplam 2 farklı alt teknik ve 3 farklı vektör boyutu ile test edilmiştir. Toplamda 18 farklı doğruluk oranı elde edilmiştir.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tr"/>
              <a:t>Alınan en iyi sonuç komşu kelimeleri tahmin alt yöntemi kullanılarak, varlık isimlerinin öznitelik vektörlerini 200 boyutta oluşturup, sınıflandırma için  Destek vektör makinesi algoritması kullanılarak alınmıştır. (%81)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2582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Sonuç ve İleri Çalışmalar</a:t>
            </a:r>
            <a:endParaRPr/>
          </a:p>
        </p:txBody>
      </p:sp>
      <p:sp>
        <p:nvSpPr>
          <p:cNvPr id="128" name="Google Shape;128;p23"/>
          <p:cNvSpPr txBox="1"/>
          <p:nvPr>
            <p:ph idx="4294967295" type="subTitle"/>
          </p:nvPr>
        </p:nvSpPr>
        <p:spPr>
          <a:xfrm>
            <a:off x="350825" y="1338375"/>
            <a:ext cx="7845900" cy="29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Bu çalışmada doğal dil işleme içerisinde bulunan varlık ismi tanıma probleminin ontolojiler yardımı ile nasıl çözüleceği gösterilmiştir.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r"/>
              <a:t>İleri Çalışmalar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Bu çalışmaya bağlı olarak, yapılabilecek ileri çalışmalarda daha fazla varlık ismi çalışmaya eklenebilir.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Derin öğrenme çalışmaları ile daha geniş enformasyon içerek varlık vektörleri elde edilebilir.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tr"/>
              <a:t>Varlık ismi kategorileri genişletilebilir.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Varlık İsmi</a:t>
            </a:r>
            <a:r>
              <a:rPr lang="tr"/>
              <a:t> Tanıma</a:t>
            </a:r>
            <a:endParaRPr/>
          </a:p>
        </p:txBody>
      </p:sp>
      <p:sp>
        <p:nvSpPr>
          <p:cNvPr id="71" name="Google Shape;71;p14"/>
          <p:cNvSpPr txBox="1"/>
          <p:nvPr>
            <p:ph idx="4294967295" type="subTitle"/>
          </p:nvPr>
        </p:nvSpPr>
        <p:spPr>
          <a:xfrm>
            <a:off x="311725" y="1620200"/>
            <a:ext cx="84018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Varlık ismi tanıma metin içerisinde geçen kişi, yer veya organizasyon gibi varlıkların çıkarılması için kullanılır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tr"/>
              <a:t>Varlık ismi tanıma makine çevirisi programları, müşteri hizmetleri gibi farklı alanlarda kullanılabilir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325" y="2479600"/>
            <a:ext cx="7197310" cy="248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DBpedia Ontolojisi</a:t>
            </a:r>
            <a:endParaRPr/>
          </a:p>
        </p:txBody>
      </p:sp>
      <p:sp>
        <p:nvSpPr>
          <p:cNvPr id="78" name="Google Shape;78;p15"/>
          <p:cNvSpPr txBox="1"/>
          <p:nvPr>
            <p:ph idx="4294967295" type="subTitle"/>
          </p:nvPr>
        </p:nvSpPr>
        <p:spPr>
          <a:xfrm>
            <a:off x="311725" y="1620200"/>
            <a:ext cx="84018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DBpedia ontolojisi kaynaklar, kaynakların nitelikleri ve bu kaynakların ilişkilerinden oluşur.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tr"/>
              <a:t>Yukarıda belirtilen kaynaklar kişi, organizasyon, yer olabilir.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600" y="2432625"/>
            <a:ext cx="5644552" cy="222185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3632550" y="4781700"/>
            <a:ext cx="45093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900">
                <a:latin typeface="Roboto"/>
                <a:ea typeface="Roboto"/>
                <a:cs typeface="Roboto"/>
                <a:sym typeface="Roboto"/>
              </a:rPr>
              <a:t>Örnek kaynak gösterimi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Ontoloji Tabanlı Türkçe Varlık İsmi Tanıma</a:t>
            </a:r>
            <a:endParaRPr/>
          </a:p>
        </p:txBody>
      </p:sp>
      <p:sp>
        <p:nvSpPr>
          <p:cNvPr id="86" name="Google Shape;86;p16"/>
          <p:cNvSpPr txBox="1"/>
          <p:nvPr>
            <p:ph idx="4294967295" type="subTitle"/>
          </p:nvPr>
        </p:nvSpPr>
        <p:spPr>
          <a:xfrm>
            <a:off x="311700" y="1878550"/>
            <a:ext cx="7845900" cy="19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tr" sz="1500"/>
              <a:t>DBpedia ontolojisinde bulunan Türkçe varlık isimlerinin toplanması</a:t>
            </a:r>
            <a:endParaRPr sz="15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tr" sz="1500"/>
              <a:t>Toplanan varlık isimlerinin niteliklerinin DBpedia ontolojisi sorgulanarak getirilmesi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tr" sz="1500"/>
              <a:t>Toplanan nitelikler üzerinden öznitelik çıkarımı yapılması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tr" sz="1500"/>
              <a:t>Çıkarımı yapılan öznitelikler ile varlıkların sınıflandırılması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2112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Dbpedia ontolojisinde bulunan Türkçe varlık isimlerinin toplanması</a:t>
            </a:r>
            <a:endParaRPr/>
          </a:p>
        </p:txBody>
      </p:sp>
      <p:sp>
        <p:nvSpPr>
          <p:cNvPr id="92" name="Google Shape;92;p17"/>
          <p:cNvSpPr txBox="1"/>
          <p:nvPr>
            <p:ph idx="4294967295" type="subTitle"/>
          </p:nvPr>
        </p:nvSpPr>
        <p:spPr>
          <a:xfrm>
            <a:off x="54800" y="1878550"/>
            <a:ext cx="9026400" cy="19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Bu çalışmada “Kişi”, “Marka”, “Ülkeler, Şehirler, İlçeler”, ve “Yapılar, Yerler” olmak üzere 4 farklı kategori belirlenmiştir.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Bu kategoriler belirlenirken DBpedia ontolojisinde yer alan Türkçe varlık isimleri göz önüne alınmıştır.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SPARQL dili kullanılarak, DBpedia sorgulanmıştır. Böylelikle Türkçe varlık isimleri toplanmıştır.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2582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Toplanan varlık isimlerinin niteliklerinin DBpedia ontolojisi sorgulanarak getirilmesi</a:t>
            </a:r>
            <a:endParaRPr/>
          </a:p>
        </p:txBody>
      </p:sp>
      <p:sp>
        <p:nvSpPr>
          <p:cNvPr id="98" name="Google Shape;98;p18"/>
          <p:cNvSpPr txBox="1"/>
          <p:nvPr>
            <p:ph idx="4294967295" type="subTitle"/>
          </p:nvPr>
        </p:nvSpPr>
        <p:spPr>
          <a:xfrm>
            <a:off x="311700" y="1878550"/>
            <a:ext cx="7845900" cy="19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Toplanan varlık isimlerinin SPARQL dili ile nitelikleri toplanmıştır.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Varlık isimlerinin nitelikleri toplanırken, rastgele yürüyüş kullanılarak rastgele 20 niteliği toplanmıştır.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tr"/>
              <a:t>Rastgele yürüyüş, çizge içerisinde rassal olarak düğümler üzerinde gezinmemizi sağlayan bir yöntemdir.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2582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Toplanan nitelikler üzerinden öznitelik çıkarımı yapılması </a:t>
            </a:r>
            <a:endParaRPr/>
          </a:p>
        </p:txBody>
      </p:sp>
      <p:sp>
        <p:nvSpPr>
          <p:cNvPr id="104" name="Google Shape;104;p19"/>
          <p:cNvSpPr txBox="1"/>
          <p:nvPr>
            <p:ph idx="4294967295" type="subTitle"/>
          </p:nvPr>
        </p:nvSpPr>
        <p:spPr>
          <a:xfrm>
            <a:off x="311700" y="1878550"/>
            <a:ext cx="7845900" cy="29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Yapay öğrenme algoritmalarına girdi verilebilmesi için metin girdisinin anlamlı biçimde sayısal olarak ifade edilmesi gerekmektedir.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Bu çalışmada varlık isimlerinin niteliklerine Word2Vec tekniği uygulanarak, elimizde olan varlık isimlerinin öznitelik vektörlerini bulunmuştur.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tr"/>
              <a:t>Word2Vec tekniği uygulanırken ardışık kelimeler topluluğu ve komşu kelimeler alt yöntemleri kullanılmıştır.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2582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Toplanan nitelikler üzerinden öznitelik çıkarımı yapılması - 2 </a:t>
            </a:r>
            <a:endParaRPr/>
          </a:p>
        </p:txBody>
      </p:sp>
      <p:sp>
        <p:nvSpPr>
          <p:cNvPr id="110" name="Google Shape;110;p20"/>
          <p:cNvSpPr txBox="1"/>
          <p:nvPr>
            <p:ph idx="4294967295" type="subTitle"/>
          </p:nvPr>
        </p:nvSpPr>
        <p:spPr>
          <a:xfrm>
            <a:off x="311700" y="1878550"/>
            <a:ext cx="7845900" cy="29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Ardışık kelimeler topluluğu alt yöntemi, derlem içerisinde bulunan kelimenin komşularına bakarak merkez kelimeyi tahmin etmeye çalışmaktadır.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Komşu kelimeleri tahmin alt yöntemi, girdi merkez kelime olup komşu kelimelerin neler olabileceği tahmin edilmeye çalışılmaktadır.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tr"/>
              <a:t>Word2Vec tekniği uygulanırken çeşitli hiper parametreler ile modeller oluşturularak sonuçlar alınmıştır.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2582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Çıkarımı yapılan öznitelikler ile varlıkların sınıflandırılması</a:t>
            </a:r>
            <a:endParaRPr/>
          </a:p>
        </p:txBody>
      </p:sp>
      <p:sp>
        <p:nvSpPr>
          <p:cNvPr id="116" name="Google Shape;116;p21"/>
          <p:cNvSpPr txBox="1"/>
          <p:nvPr>
            <p:ph idx="4294967295" type="subTitle"/>
          </p:nvPr>
        </p:nvSpPr>
        <p:spPr>
          <a:xfrm>
            <a:off x="311700" y="1878550"/>
            <a:ext cx="7845900" cy="29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Bu çalışmada toplam 2677 adet varlık ismi kullanılmıştır.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Varlık isimleri 2142 eğitim, 535 test verisi olarak ikiyi bölünmüştür.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Varlık isimlerinin kategorileri sınıflandırılırken 3 farklı yapay öğrenme algoritması kullanılmıştır.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	XGBoost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	Rassal Orman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	Destek Vektör Makinesi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tr"/>
              <a:t>Sınıflandırma algoritmalarının hiper parametreleri, grid arama algoritması kullanılarak iyileştirilmiştir.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