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2.xml" ContentType="application/vnd.openxmlformats-officedocument.presentationml.notesSlide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charts/chart1.xml" ContentType="application/vnd.openxmlformats-officedocument.drawingml.chart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notesSlides/notesSlide3.xml" ContentType="application/vnd.openxmlformats-officedocument.presentationml.notesSl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</p:sldMasterIdLst>
  <p:notesMasterIdLst>
    <p:notesMasterId r:id="rId9"/>
  </p:notesMasterIdLst>
  <p:sldIdLst>
    <p:sldId id="1339" r:id="rId3"/>
    <p:sldId id="726" r:id="rId4"/>
    <p:sldId id="5319" r:id="rId5"/>
    <p:sldId id="1340" r:id="rId6"/>
    <p:sldId id="5305" r:id="rId7"/>
    <p:sldId id="384" r:id="rId8"/>
  </p:sldIdLst>
  <p:sldSz cx="8961438" cy="6721475"/>
  <p:notesSz cx="6858000" cy="9144000"/>
  <p:custDataLst>
    <p:tags r:id="rId1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C5C5"/>
    <a:srgbClr val="0065BD"/>
    <a:srgbClr val="00AD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1" autoAdjust="0"/>
    <p:restoredTop sz="95863" autoAdjust="0"/>
  </p:normalViewPr>
  <p:slideViewPr>
    <p:cSldViewPr snapToGrid="0">
      <p:cViewPr varScale="1">
        <p:scale>
          <a:sx n="99" d="100"/>
          <a:sy n="99" d="100"/>
        </p:scale>
        <p:origin x="118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0001923446816696E-2"/>
          <c:y val="2.8047464940668822E-2"/>
          <c:w val="0.97999615310636656"/>
          <c:h val="0.94390507011866231"/>
        </c:manualLayout>
      </c:layout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1E41-49A1-9756-ED594F572FDC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1E41-49A1-9756-ED594F572FDC}"/>
              </c:ext>
            </c:extLst>
          </c:dPt>
          <c:val>
            <c:numRef>
              <c:f>Sheet1!$A$1:$H$1</c:f>
              <c:numCache>
                <c:formatCode>General</c:formatCode>
                <c:ptCount val="8"/>
                <c:pt idx="0">
                  <c:v>779059.33044150961</c:v>
                </c:pt>
                <c:pt idx="1">
                  <c:v>153807.80439449282</c:v>
                </c:pt>
                <c:pt idx="2">
                  <c:v>107554.58541449285</c:v>
                </c:pt>
                <c:pt idx="3">
                  <c:v>75736.07820289614</c:v>
                </c:pt>
                <c:pt idx="4">
                  <c:v>44104.719950165745</c:v>
                </c:pt>
                <c:pt idx="5">
                  <c:v>15831.586136210497</c:v>
                </c:pt>
                <c:pt idx="6">
                  <c:v>6541.9580797199997</c:v>
                </c:pt>
                <c:pt idx="7">
                  <c:v>6541.9580797199997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E41-49A1-9756-ED594F572FDC}"/>
            </c:ext>
          </c:extLst>
        </c:ser>
        <c:ser>
          <c:idx val="1"/>
          <c:order val="1"/>
          <c:spPr>
            <a:solidFill>
              <a:schemeClr val="accent1"/>
            </a:solidFill>
            <a:ln>
              <a:noFill/>
            </a:ln>
          </c:spPr>
          <c:invertIfNegative val="0"/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1E41-49A1-9756-ED594F572FDC}"/>
              </c:ext>
            </c:extLst>
          </c:dPt>
          <c:val>
            <c:numRef>
              <c:f>Sheet1!$A$2:$H$2</c:f>
              <c:numCache>
                <c:formatCode>General</c:formatCode>
                <c:ptCount val="8"/>
                <c:pt idx="1">
                  <c:v>625251.52604701673</c:v>
                </c:pt>
                <c:pt idx="2">
                  <c:v>46253.218979999976</c:v>
                </c:pt>
                <c:pt idx="3">
                  <c:v>31818.507211596705</c:v>
                </c:pt>
                <c:pt idx="4">
                  <c:v>8624.7004118317127</c:v>
                </c:pt>
                <c:pt idx="5">
                  <c:v>28273.133813955246</c:v>
                </c:pt>
                <c:pt idx="6">
                  <c:v>9289.6280564904973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E41-49A1-9756-ED594F572FDC}"/>
            </c:ext>
          </c:extLst>
        </c:ser>
        <c:ser>
          <c:idx val="2"/>
          <c:order val="2"/>
          <c:spPr>
            <a:solidFill>
              <a:schemeClr val="accent1"/>
            </a:solidFill>
            <a:ln>
              <a:noFill/>
            </a:ln>
          </c:spPr>
          <c:invertIfNegative val="0"/>
          <c:val>
            <c:numRef>
              <c:f>Sheet1!$A$3:$H$3</c:f>
              <c:numCache>
                <c:formatCode>General</c:formatCode>
                <c:ptCount val="8"/>
                <c:pt idx="4">
                  <c:v>23006.657840898682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E41-49A1-9756-ED594F572F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329352575"/>
        <c:axId val="1"/>
      </c:barChart>
      <c:catAx>
        <c:axId val="329352575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28575" algn="ctr">
            <a:solidFill>
              <a:schemeClr val="accent6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779059.33044150961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329352575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32168674698795185"/>
          <c:y val="2.3297491039426525E-2"/>
          <c:w val="0.35722891566265064"/>
          <c:h val="0.95340501792114696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3"/>
            </a:solidFill>
            <a:ln w="9525" algn="ctr">
              <a:solidFill>
                <a:schemeClr val="bg1"/>
              </a:solidFill>
              <a:prstDash val="solid"/>
            </a:ln>
          </c:spPr>
          <c:invertIfNegative val="0"/>
          <c:dLbls>
            <c:dLbl>
              <c:idx val="0"/>
              <c:layout>
                <c:manualLayout>
                  <c:x val="0"/>
                  <c:y val="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8535-46BC-9F8F-16D47D07835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</c:f>
              <c:numCache>
                <c:formatCode>General</c:formatCode>
                <c:ptCount val="1"/>
                <c:pt idx="0">
                  <c:v>3269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35-46BC-9F8F-16D47D07835B}"/>
            </c:ext>
          </c:extLst>
        </c:ser>
        <c:ser>
          <c:idx val="1"/>
          <c:order val="1"/>
          <c:spPr>
            <a:solidFill>
              <a:schemeClr val="accent1"/>
            </a:solidFill>
            <a:ln w="9525" algn="ctr">
              <a:solidFill>
                <a:schemeClr val="bg1"/>
              </a:solidFill>
              <a:prstDash val="solid"/>
            </a:ln>
          </c:spPr>
          <c:invertIfNegative val="0"/>
          <c:dLbls>
            <c:dLbl>
              <c:idx val="0"/>
              <c:layout>
                <c:manualLayout>
                  <c:x val="0"/>
                  <c:y val="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8535-46BC-9F8F-16D47D07835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</c:f>
              <c:numCache>
                <c:formatCode>General</c:formatCode>
                <c:ptCount val="1"/>
                <c:pt idx="0">
                  <c:v>5482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535-46BC-9F8F-16D47D0783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1833418368"/>
        <c:axId val="1"/>
      </c:barChart>
      <c:catAx>
        <c:axId val="1833418368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28575" algn="ctr">
            <a:solidFill>
              <a:schemeClr val="accent6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8751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833418368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7818181818181813E-2"/>
          <c:y val="7.7380952380952384E-2"/>
          <c:w val="0.92436363636363628"/>
          <c:h val="0.84523809523809523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 w="9525" algn="ctr">
              <a:solidFill>
                <a:schemeClr val="bg1"/>
              </a:solidFill>
              <a:prstDash val="solid"/>
            </a:ln>
          </c:spPr>
          <c:invertIfNegative val="0"/>
          <c:val>
            <c:numRef>
              <c:f>Sheet1!$A$1:$B$1</c:f>
              <c:numCache>
                <c:formatCode>General</c:formatCode>
                <c:ptCount val="2"/>
                <c:pt idx="0">
                  <c:v>3.1666660000000002</c:v>
                </c:pt>
                <c:pt idx="1">
                  <c:v>3.6665999999999999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51-49DD-8787-1C67FA4B26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1965940400"/>
        <c:axId val="1"/>
      </c:barChart>
      <c:catAx>
        <c:axId val="196594040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28575" algn="ctr">
            <a:solidFill>
              <a:schemeClr val="accent6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3.6665999999999999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965940400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746987951807229"/>
          <c:y val="0.18954248366013071"/>
          <c:w val="0.76566265060240968"/>
          <c:h val="0.74248366013071887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 w="9525" algn="ctr">
              <a:solidFill>
                <a:schemeClr val="bg1"/>
              </a:solidFill>
              <a:prstDash val="solid"/>
            </a:ln>
          </c:spPr>
          <c:invertIfNegative val="0"/>
          <c:dLbls>
            <c:dLbl>
              <c:idx val="0"/>
              <c:layout>
                <c:manualLayout>
                  <c:x val="0"/>
                  <c:y val="-0.46797385620915033"/>
                </c:manualLayout>
              </c:layout>
              <c:numFmt formatCode="#,##0&quot; $&quot;;&quot;-&quot;#,##0&quot; $&quot;;0&quot; $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DB20-4D1C-BC00-10F58187267C}"/>
                </c:ext>
              </c:extLst>
            </c:dLbl>
            <c:dLbl>
              <c:idx val="1"/>
              <c:layout>
                <c:manualLayout>
                  <c:x val="0"/>
                  <c:y val="-0.46666666666666667"/>
                </c:manualLayout>
              </c:layout>
              <c:numFmt formatCode="#,##0&quot; $&quot;;&quot;-&quot;#,##0&quot; $&quot;;0&quot; $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DB20-4D1C-BC00-10F58187267C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Sheet1!$A$1:$B$1</c:f>
              <c:numCache>
                <c:formatCode>General</c:formatCode>
                <c:ptCount val="2"/>
                <c:pt idx="0">
                  <c:v>175.815602141196</c:v>
                </c:pt>
                <c:pt idx="1">
                  <c:v>175.07446007155301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B20-4D1C-BC00-10F5818726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1833411568"/>
        <c:axId val="1"/>
      </c:barChart>
      <c:catAx>
        <c:axId val="1833411568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28575" algn="ctr">
            <a:solidFill>
              <a:schemeClr val="accent6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75.815602141196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833411568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7818181818181813E-2"/>
          <c:y val="0.18954248366013071"/>
          <c:w val="0.92436363636363628"/>
          <c:h val="0.74248366013071887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 w="9525" algn="ctr">
              <a:solidFill>
                <a:schemeClr val="bg1"/>
              </a:solidFill>
              <a:prstDash val="solid"/>
            </a:ln>
          </c:spPr>
          <c:invertIfNegative val="0"/>
          <c:dLbls>
            <c:dLbl>
              <c:idx val="0"/>
              <c:layout>
                <c:manualLayout>
                  <c:x val="0"/>
                  <c:y val="-0.46797385620915033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CF75-4B49-BADC-10685CF782F5}"/>
                </c:ext>
              </c:extLst>
            </c:dLbl>
            <c:dLbl>
              <c:idx val="1"/>
              <c:layout>
                <c:manualLayout>
                  <c:x val="0"/>
                  <c:y val="-0.14901960784313725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CF75-4B49-BADC-10685CF782F5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Sheet1!$A$1:$B$1</c:f>
              <c:numCache>
                <c:formatCode>General</c:formatCode>
                <c:ptCount val="2"/>
                <c:pt idx="0">
                  <c:v>121</c:v>
                </c:pt>
                <c:pt idx="1">
                  <c:v>17.285714285714285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F75-4B49-BADC-10685CF782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226027312"/>
        <c:axId val="1"/>
      </c:barChart>
      <c:catAx>
        <c:axId val="226027312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28575" algn="ctr">
            <a:solidFill>
              <a:schemeClr val="accent6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21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226027312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1353711790393014E-2"/>
          <c:y val="0.12967581047381546"/>
          <c:w val="0.97729257641921397"/>
          <c:h val="0.74064837905236902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 w="9525" algn="ctr">
              <a:solidFill>
                <a:schemeClr val="bg1"/>
              </a:solidFill>
              <a:prstDash val="solid"/>
            </a:ln>
          </c:spPr>
          <c:invertIfNegative val="0"/>
          <c:dPt>
            <c:idx val="6"/>
            <c:invertIfNegative val="0"/>
            <c:bubble3D val="0"/>
            <c:spPr>
              <a:solidFill>
                <a:schemeClr val="accent2"/>
              </a:solidFill>
              <a:ln w="9525" algn="ctr">
                <a:solidFill>
                  <a:schemeClr val="bg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0-FDEC-402C-AAE8-293771932F1B}"/>
              </c:ext>
            </c:extLst>
          </c:dPt>
          <c:val>
            <c:numRef>
              <c:f>Sheet1!$A$1:$G$1</c:f>
              <c:numCache>
                <c:formatCode>General</c:formatCode>
                <c:ptCount val="7"/>
                <c:pt idx="0">
                  <c:v>0</c:v>
                </c:pt>
                <c:pt idx="1">
                  <c:v>0.5</c:v>
                </c:pt>
                <c:pt idx="2">
                  <c:v>0.75</c:v>
                </c:pt>
                <c:pt idx="3">
                  <c:v>1.3333333333333333</c:v>
                </c:pt>
                <c:pt idx="4">
                  <c:v>0.33333333333333331</c:v>
                </c:pt>
                <c:pt idx="5">
                  <c:v>0.25</c:v>
                </c:pt>
                <c:pt idx="6">
                  <c:v>3.1666666666666665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EC-402C-AAE8-293771932F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1965955600"/>
        <c:axId val="1"/>
      </c:barChart>
      <c:catAx>
        <c:axId val="196595560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28575" algn="ctr">
            <a:solidFill>
              <a:schemeClr val="bg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3.1666666666666665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965955600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1353711790393014E-2"/>
          <c:y val="0.12967581047381546"/>
          <c:w val="0.97729257641921397"/>
          <c:h val="0.74064837905236902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 w="9525" algn="ctr">
              <a:solidFill>
                <a:schemeClr val="bg1"/>
              </a:solidFill>
              <a:prstDash val="solid"/>
            </a:ln>
          </c:spPr>
          <c:invertIfNegative val="0"/>
          <c:dPt>
            <c:idx val="6"/>
            <c:invertIfNegative val="0"/>
            <c:bubble3D val="0"/>
            <c:spPr>
              <a:solidFill>
                <a:schemeClr val="accent2"/>
              </a:solidFill>
              <a:ln w="9525" algn="ctr">
                <a:solidFill>
                  <a:schemeClr val="bg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0-2BAD-4B62-B481-BFE244AD389D}"/>
              </c:ext>
            </c:extLst>
          </c:dPt>
          <c:val>
            <c:numRef>
              <c:f>Sheet1!$A$1:$G$1</c:f>
              <c:numCache>
                <c:formatCode>General</c:formatCode>
                <c:ptCount val="7"/>
                <c:pt idx="0">
                  <c:v>0</c:v>
                </c:pt>
                <c:pt idx="1">
                  <c:v>0.25</c:v>
                </c:pt>
                <c:pt idx="2">
                  <c:v>0.25</c:v>
                </c:pt>
                <c:pt idx="3">
                  <c:v>2.8333333333333335</c:v>
                </c:pt>
                <c:pt idx="4">
                  <c:v>8.3333333333333329E-2</c:v>
                </c:pt>
                <c:pt idx="5">
                  <c:v>0.33333333333333331</c:v>
                </c:pt>
                <c:pt idx="6">
                  <c:v>3.75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AD-4B62-B481-BFE244AD38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226028512"/>
        <c:axId val="1"/>
      </c:barChart>
      <c:catAx>
        <c:axId val="226028512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28575" algn="ctr">
            <a:solidFill>
              <a:schemeClr val="bg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3.75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226028512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C34A9-39F9-412C-B12B-536B89224E86}" type="datetimeFigureOut">
              <a:rPr lang="en-US" smtClean="0"/>
              <a:t>5/7/2019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82F8F-D646-4108-883E-EB6CED2A5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938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45974" y="5304980"/>
            <a:ext cx="5745397" cy="24622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B33C6-EBE7-46AF-8618-E1415490CC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0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B33C6-EBE7-46AF-8618-E1415490CC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073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EB2CD-5FED-4317-AC4C-3D0CCD27D4A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0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31543" indent="-28136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125449" indent="-225091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75628" indent="-225091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2025810" indent="-225091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475989" indent="-225091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926167" indent="-225091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376346" indent="-225091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826528" indent="-225091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32C2DEB-D949-4B45-BBCA-1A46194AA2CB}" type="slidenum">
              <a:rPr lang="en-US" sz="1200">
                <a:solidFill>
                  <a:srgbClr val="000000"/>
                </a:solidFill>
              </a:rPr>
              <a:pPr eaLnBrk="1" hangingPunct="1"/>
              <a:t>6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500" y="5612585"/>
            <a:ext cx="5466784" cy="255914"/>
          </a:xfrm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407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7" Type="http://schemas.openxmlformats.org/officeDocument/2006/relationships/image" Target="../media/image3.jpg"/><Relationship Id="rId2" Type="http://schemas.openxmlformats.org/officeDocument/2006/relationships/tags" Target="../tags/tag3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3.jp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3.bin"/><Relationship Id="rId4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4.bin"/><Relationship Id="rId4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6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5.bin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7" Type="http://schemas.openxmlformats.org/officeDocument/2006/relationships/image" Target="../media/image4.emf"/><Relationship Id="rId2" Type="http://schemas.openxmlformats.org/officeDocument/2006/relationships/tags" Target="../tags/tag3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7" Type="http://schemas.openxmlformats.org/officeDocument/2006/relationships/image" Target="../media/image5.emf"/><Relationship Id="rId2" Type="http://schemas.openxmlformats.org/officeDocument/2006/relationships/tags" Target="../tags/tag38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tags" Target="../tags/tag42.xml"/><Relationship Id="rId7" Type="http://schemas.openxmlformats.org/officeDocument/2006/relationships/image" Target="../media/image5.emf"/><Relationship Id="rId12" Type="http://schemas.openxmlformats.org/officeDocument/2006/relationships/image" Target="../media/image10.png"/><Relationship Id="rId2" Type="http://schemas.openxmlformats.org/officeDocument/2006/relationships/tags" Target="../tags/tag4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9.png"/><Relationship Id="rId5" Type="http://schemas.openxmlformats.org/officeDocument/2006/relationships/slideMaster" Target="../slideMasters/slideMaster1.xml"/><Relationship Id="rId10" Type="http://schemas.openxmlformats.org/officeDocument/2006/relationships/image" Target="../media/image8.png"/><Relationship Id="rId4" Type="http://schemas.openxmlformats.org/officeDocument/2006/relationships/tags" Target="../tags/tag43.xml"/><Relationship Id="rId9" Type="http://schemas.openxmlformats.org/officeDocument/2006/relationships/image" Target="../media/image7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image" Target="../media/image4.emf"/><Relationship Id="rId2" Type="http://schemas.openxmlformats.org/officeDocument/2006/relationships/tags" Target="../tags/tag45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7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8581167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9C7A96FC-DA7F-4D87-978E-5156BB17BF1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0" i="0" baseline="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8" name="backgroun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"/>
            <a:ext cx="8961438" cy="6721079"/>
          </a:xfrm>
          <a:prstGeom prst="rect">
            <a:avLst/>
          </a:prstGeom>
        </p:spPr>
      </p:pic>
      <p:sp>
        <p:nvSpPr>
          <p:cNvPr id="2" name="TitleRectangle"/>
          <p:cNvSpPr>
            <a:spLocks/>
          </p:cNvSpPr>
          <p:nvPr/>
        </p:nvSpPr>
        <p:spPr bwMode="white">
          <a:xfrm>
            <a:off x="2085976" y="1"/>
            <a:ext cx="6877050" cy="396788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>
          <a:xfrm>
            <a:off x="2268266" y="1434419"/>
            <a:ext cx="6231663" cy="492443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dirty="0"/>
              <a:t>Click to edit Master title style</a:t>
            </a:r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>
          <a:xfrm>
            <a:off x="2268266" y="3119079"/>
            <a:ext cx="6231663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2268266" y="3582218"/>
            <a:ext cx="623166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5" name="doc id" hidden="1"/>
          <p:cNvSpPr txBox="1">
            <a:spLocks noChangeArrowheads="1"/>
          </p:cNvSpPr>
          <p:nvPr/>
        </p:nvSpPr>
        <p:spPr bwMode="white">
          <a:xfrm>
            <a:off x="8443913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8" name="LogoImage"/>
          <p:cNvSpPr>
            <a:spLocks noEditPoints="1"/>
          </p:cNvSpPr>
          <p:nvPr/>
        </p:nvSpPr>
        <p:spPr bwMode="auto">
          <a:xfrm>
            <a:off x="2268266" y="150653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/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/>
        </p:nvSpPr>
        <p:spPr bwMode="black">
          <a:xfrm>
            <a:off x="2268266" y="6287538"/>
            <a:ext cx="35444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1810825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98"/>
            <a:ext cx="8961438" cy="6721079"/>
          </a:xfrm>
          <a:prstGeom prst="rect">
            <a:avLst/>
          </a:prstGeom>
        </p:spPr>
      </p:pic>
      <p:sp>
        <p:nvSpPr>
          <p:cNvPr id="2" name="TitleRectangle"/>
          <p:cNvSpPr>
            <a:spLocks/>
          </p:cNvSpPr>
          <p:nvPr/>
        </p:nvSpPr>
        <p:spPr bwMode="white">
          <a:xfrm>
            <a:off x="2085976" y="1"/>
            <a:ext cx="6877050" cy="396788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 hidden="1"/>
          <p:cNvSpPr txBox="1">
            <a:spLocks noChangeArrowheads="1"/>
          </p:cNvSpPr>
          <p:nvPr/>
        </p:nvSpPr>
        <p:spPr bwMode="black">
          <a:xfrm>
            <a:off x="5992719" y="6287538"/>
            <a:ext cx="279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dirty="0">
                <a:solidFill>
                  <a:srgbClr val="FFFFFF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black">
          <a:xfrm>
            <a:off x="5992719" y="6410648"/>
            <a:ext cx="296871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800" baseline="0">
                <a:solidFill>
                  <a:srgbClr val="FFFFFF"/>
                </a:solidFill>
                <a:latin typeface="+mn-lt"/>
              </a:rPr>
              <a:t>Last Modified 5/7/2019 7:31 PM Romance Standard Time</a:t>
            </a: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black">
          <a:xfrm>
            <a:off x="5992719" y="6533759"/>
            <a:ext cx="279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>
                <a:solidFill>
                  <a:srgbClr val="FFFFFF"/>
                </a:solidFill>
                <a:latin typeface="+mn-lt"/>
              </a:rPr>
              <a:t>Printed 8/7/2018 6:07 PM W. Europe Standard Time</a:t>
            </a: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>
          <a:xfrm>
            <a:off x="2268266" y="1434419"/>
            <a:ext cx="6231663" cy="492443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>
          <a:xfrm>
            <a:off x="2268266" y="3119079"/>
            <a:ext cx="6231663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2268266" y="3582218"/>
            <a:ext cx="623166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5" name="doc id" hidden="1"/>
          <p:cNvSpPr txBox="1">
            <a:spLocks noChangeArrowheads="1"/>
          </p:cNvSpPr>
          <p:nvPr/>
        </p:nvSpPr>
        <p:spPr bwMode="white">
          <a:xfrm>
            <a:off x="8443913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8" name="LogoImage"/>
          <p:cNvSpPr>
            <a:spLocks noEditPoints="1"/>
          </p:cNvSpPr>
          <p:nvPr/>
        </p:nvSpPr>
        <p:spPr bwMode="auto">
          <a:xfrm>
            <a:off x="2268266" y="150653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/>
        </p:nvSpPr>
        <p:spPr bwMode="black">
          <a:xfrm>
            <a:off x="2268266" y="6410649"/>
            <a:ext cx="354445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3781471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7DFFEC6-9635-48DF-B73C-083FB03B485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0" name="think-cell Slide" r:id="rId5" imgW="451" imgH="450" progId="TCLayout.ActiveDocument.1">
                  <p:embed/>
                </p:oleObj>
              </mc:Choice>
              <mc:Fallback>
                <p:oleObj name="think-cell Slide" r:id="rId5" imgW="451" imgH="45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7DFFEC6-9635-48DF-B73C-083FB03B48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>
          <a:xfrm>
            <a:off x="119063" y="230188"/>
            <a:ext cx="8618537" cy="307777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/>
          <p:cNvSpPr txBox="1">
            <a:spLocks/>
          </p:cNvSpPr>
          <p:nvPr/>
        </p:nvSpPr>
        <p:spPr bwMode="auto"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8081963" y="50801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351397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505">
          <p15:clr>
            <a:srgbClr val="F26B43"/>
          </p15:clr>
        </p15:guide>
        <p15:guide id="2" pos="74">
          <p15:clr>
            <a:srgbClr val="F26B43"/>
          </p15:clr>
        </p15:guide>
        <p15:guide id="3" orient="horz" pos="571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D70C77D-1015-4AFD-A2D4-28E2F43489A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4" name="think-cell Slide" r:id="rId5" imgW="451" imgH="450" progId="TCLayout.ActiveDocument.1">
                  <p:embed/>
                </p:oleObj>
              </mc:Choice>
              <mc:Fallback>
                <p:oleObj name="think-cell Slide" r:id="rId5" imgW="451" imgH="45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D70C77D-1015-4AFD-A2D4-28E2F43489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"/>
          <p:cNvSpPr txBox="1">
            <a:spLocks/>
          </p:cNvSpPr>
          <p:nvPr/>
        </p:nvSpPr>
        <p:spPr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FFFFFF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6" name="SlideLogoText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8081963" y="50801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599930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7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72">
          <p15:clr>
            <a:srgbClr val="00000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4E34EAC1-98CF-41CF-8CCC-B6ED2659188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8" name="think-cell Slide" r:id="rId4" imgW="493" imgH="493" progId="TCLayout.ActiveDocument.1">
                  <p:embed/>
                </p:oleObj>
              </mc:Choice>
              <mc:Fallback>
                <p:oleObj name="think-cell Slide" r:id="rId4" imgW="493" imgH="49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4E34EAC1-98CF-41CF-8CCC-B6ED265918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Picture Placeholder 19"/>
          <p:cNvSpPr>
            <a:spLocks noGrp="1"/>
          </p:cNvSpPr>
          <p:nvPr>
            <p:ph type="pic" sz="quarter" idx="11"/>
          </p:nvPr>
        </p:nvSpPr>
        <p:spPr>
          <a:xfrm>
            <a:off x="-15939" y="168401"/>
            <a:ext cx="1587585" cy="4233809"/>
          </a:xfrm>
          <a:custGeom>
            <a:avLst/>
            <a:gdLst>
              <a:gd name="connsiteX0" fmla="*/ 1 w 2159903"/>
              <a:gd name="connsiteY0" fmla="*/ 0 h 4319805"/>
              <a:gd name="connsiteX1" fmla="*/ 2159903 w 2159903"/>
              <a:gd name="connsiteY1" fmla="*/ 2159902 h 4319805"/>
              <a:gd name="connsiteX2" fmla="*/ 1 w 2159903"/>
              <a:gd name="connsiteY2" fmla="*/ 4319805 h 4319805"/>
              <a:gd name="connsiteX3" fmla="*/ 0 w 2159903"/>
              <a:gd name="connsiteY3" fmla="*/ 4319804 h 4319805"/>
              <a:gd name="connsiteX4" fmla="*/ 0 w 2159903"/>
              <a:gd name="connsiteY4" fmla="*/ 1 h 4319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9903" h="4319805">
                <a:moveTo>
                  <a:pt x="1" y="0"/>
                </a:moveTo>
                <a:lnTo>
                  <a:pt x="2159903" y="2159902"/>
                </a:lnTo>
                <a:lnTo>
                  <a:pt x="1" y="4319805"/>
                </a:lnTo>
                <a:lnTo>
                  <a:pt x="0" y="4319804"/>
                </a:lnTo>
                <a:lnTo>
                  <a:pt x="0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993">
                <a:solidFill>
                  <a:srgbClr val="00B0F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18668" y="-33966"/>
            <a:ext cx="3175170" cy="2116905"/>
          </a:xfrm>
          <a:custGeom>
            <a:avLst/>
            <a:gdLst>
              <a:gd name="connsiteX0" fmla="*/ 1 w 4319805"/>
              <a:gd name="connsiteY0" fmla="*/ 0 h 2159903"/>
              <a:gd name="connsiteX1" fmla="*/ 4319804 w 4319805"/>
              <a:gd name="connsiteY1" fmla="*/ 0 h 2159903"/>
              <a:gd name="connsiteX2" fmla="*/ 4319805 w 4319805"/>
              <a:gd name="connsiteY2" fmla="*/ 1 h 2159903"/>
              <a:gd name="connsiteX3" fmla="*/ 2159903 w 4319805"/>
              <a:gd name="connsiteY3" fmla="*/ 2159903 h 2159903"/>
              <a:gd name="connsiteX4" fmla="*/ 0 w 4319805"/>
              <a:gd name="connsiteY4" fmla="*/ 1 h 2159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9805" h="2159903">
                <a:moveTo>
                  <a:pt x="1" y="0"/>
                </a:moveTo>
                <a:lnTo>
                  <a:pt x="4319804" y="0"/>
                </a:lnTo>
                <a:lnTo>
                  <a:pt x="4319805" y="1"/>
                </a:lnTo>
                <a:lnTo>
                  <a:pt x="2159903" y="2159903"/>
                </a:lnTo>
                <a:lnTo>
                  <a:pt x="0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993">
                <a:solidFill>
                  <a:srgbClr val="00B0F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3"/>
          </p:nvPr>
        </p:nvSpPr>
        <p:spPr>
          <a:xfrm>
            <a:off x="118668" y="2487670"/>
            <a:ext cx="3175170" cy="4233809"/>
          </a:xfrm>
          <a:custGeom>
            <a:avLst/>
            <a:gdLst>
              <a:gd name="connsiteX0" fmla="*/ 2159903 w 4319805"/>
              <a:gd name="connsiteY0" fmla="*/ 0 h 4319805"/>
              <a:gd name="connsiteX1" fmla="*/ 4319805 w 4319805"/>
              <a:gd name="connsiteY1" fmla="*/ 2159903 h 4319805"/>
              <a:gd name="connsiteX2" fmla="*/ 2159903 w 4319805"/>
              <a:gd name="connsiteY2" fmla="*/ 4319805 h 4319805"/>
              <a:gd name="connsiteX3" fmla="*/ 0 w 4319805"/>
              <a:gd name="connsiteY3" fmla="*/ 2159903 h 4319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805" h="4319805">
                <a:moveTo>
                  <a:pt x="2159903" y="0"/>
                </a:moveTo>
                <a:lnTo>
                  <a:pt x="4319805" y="2159903"/>
                </a:lnTo>
                <a:lnTo>
                  <a:pt x="2159903" y="4319805"/>
                </a:lnTo>
                <a:lnTo>
                  <a:pt x="0" y="215990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993">
                <a:solidFill>
                  <a:srgbClr val="00B0F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1840861" y="168402"/>
            <a:ext cx="3175170" cy="4233809"/>
          </a:xfrm>
          <a:custGeom>
            <a:avLst/>
            <a:gdLst>
              <a:gd name="connsiteX0" fmla="*/ 2159903 w 4319805"/>
              <a:gd name="connsiteY0" fmla="*/ 0 h 4319805"/>
              <a:gd name="connsiteX1" fmla="*/ 4319805 w 4319805"/>
              <a:gd name="connsiteY1" fmla="*/ 2159903 h 4319805"/>
              <a:gd name="connsiteX2" fmla="*/ 2159903 w 4319805"/>
              <a:gd name="connsiteY2" fmla="*/ 4319805 h 4319805"/>
              <a:gd name="connsiteX3" fmla="*/ 0 w 4319805"/>
              <a:gd name="connsiteY3" fmla="*/ 2159903 h 4319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805" h="4319805">
                <a:moveTo>
                  <a:pt x="2159903" y="0"/>
                </a:moveTo>
                <a:lnTo>
                  <a:pt x="4319805" y="2159903"/>
                </a:lnTo>
                <a:lnTo>
                  <a:pt x="2159903" y="4319805"/>
                </a:lnTo>
                <a:lnTo>
                  <a:pt x="0" y="215990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993">
                <a:solidFill>
                  <a:srgbClr val="00B0F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15"/>
          </p:nvPr>
        </p:nvSpPr>
        <p:spPr>
          <a:xfrm>
            <a:off x="3563053" y="-33966"/>
            <a:ext cx="3175170" cy="2116905"/>
          </a:xfrm>
          <a:custGeom>
            <a:avLst/>
            <a:gdLst>
              <a:gd name="connsiteX0" fmla="*/ 1 w 4319805"/>
              <a:gd name="connsiteY0" fmla="*/ 0 h 2159903"/>
              <a:gd name="connsiteX1" fmla="*/ 4319804 w 4319805"/>
              <a:gd name="connsiteY1" fmla="*/ 0 h 2159903"/>
              <a:gd name="connsiteX2" fmla="*/ 4319805 w 4319805"/>
              <a:gd name="connsiteY2" fmla="*/ 1 h 2159903"/>
              <a:gd name="connsiteX3" fmla="*/ 2159903 w 4319805"/>
              <a:gd name="connsiteY3" fmla="*/ 2159903 h 2159903"/>
              <a:gd name="connsiteX4" fmla="*/ 0 w 4319805"/>
              <a:gd name="connsiteY4" fmla="*/ 1 h 2159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9805" h="2159903">
                <a:moveTo>
                  <a:pt x="1" y="0"/>
                </a:moveTo>
                <a:lnTo>
                  <a:pt x="4319804" y="0"/>
                </a:lnTo>
                <a:lnTo>
                  <a:pt x="4319805" y="1"/>
                </a:lnTo>
                <a:lnTo>
                  <a:pt x="2159903" y="2159903"/>
                </a:lnTo>
                <a:lnTo>
                  <a:pt x="0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993">
                <a:solidFill>
                  <a:srgbClr val="00B0F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03420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49C2A-75D7-4F58-AEE6-C1FD41762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2FF7C-0A6F-4A27-AE0A-51D67CB53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3645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0FB3-4872-40AB-937F-DFA8C0AE1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197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64381F11-007C-4887-B288-122521F2F5F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1815778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think-cell Slide" r:id="rId6" imgW="493" imgH="493" progId="TCLayout.ActiveDocument.1">
                  <p:embed/>
                </p:oleObj>
              </mc:Choice>
              <mc:Fallback>
                <p:oleObj name="think-cell Slide" r:id="rId6" imgW="493" imgH="49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64381F11-007C-4887-B288-122521F2F5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7BB23934-E8DC-420E-B47A-FABD950324B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0" i="0" baseline="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>
          <a:xfrm>
            <a:off x="119063" y="230188"/>
            <a:ext cx="8618537" cy="307777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/>
          <p:cNvSpPr txBox="1">
            <a:spLocks/>
          </p:cNvSpPr>
          <p:nvPr/>
        </p:nvSpPr>
        <p:spPr bwMode="auto"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8081963" y="50801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 eaLnBrk="1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26622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505">
          <p15:clr>
            <a:srgbClr val="F26B43"/>
          </p15:clr>
        </p15:guide>
        <p15:guide id="2" pos="74">
          <p15:clr>
            <a:srgbClr val="F26B43"/>
          </p15:clr>
        </p15:guide>
        <p15:guide id="3" orient="horz" pos="571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A539125-BF6E-49C7-8454-02C62B26B0D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684962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5" name="think-cell Slide" r:id="rId5" imgW="526" imgH="526" progId="TCLayout.ActiveDocument.1">
                  <p:embed/>
                </p:oleObj>
              </mc:Choice>
              <mc:Fallback>
                <p:oleObj name="think-cell Slide" r:id="rId5" imgW="526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6A2FD880-3D0E-44CE-932D-740CBDCA77C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0" i="0" baseline="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512066-5519-4219-8ED1-74A45C846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307777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7787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632D5BC-7D56-46E2-8492-DB09B0F2902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036411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9" name="think-cell Slide" r:id="rId6" imgW="526" imgH="526" progId="TCLayout.ActiveDocument.1">
                  <p:embed/>
                </p:oleObj>
              </mc:Choice>
              <mc:Fallback>
                <p:oleObj name="think-cell Slide" r:id="rId6" imgW="526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CC3BD071-61F2-49FA-80FD-9018DB8B97A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0" i="0" baseline="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307777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lide Number"/>
          <p:cNvSpPr txBox="1">
            <a:spLocks/>
          </p:cNvSpPr>
          <p:nvPr/>
        </p:nvSpPr>
        <p:spPr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FFFFFF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6" name="SlideLogoText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8081963" y="50801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 eaLnBrk="1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291234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7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72">
          <p15:clr>
            <a:srgbClr val="00000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4BBF3D3-277B-4CF3-ADC5-D3836E84FB3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023670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3" name="think-cell Slide" r:id="rId6" imgW="526" imgH="526" progId="TCLayout.ActiveDocument.1">
                  <p:embed/>
                </p:oleObj>
              </mc:Choice>
              <mc:Fallback>
                <p:oleObj name="think-cell Slide" r:id="rId6" imgW="526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64362D3-8504-47E9-8490-0F3A09CE9E6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0" i="0" baseline="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8081963" y="50801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 eaLnBrk="1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3CAF71D-2D2B-4F7D-A344-0F13C85FDDD8}"/>
              </a:ext>
            </a:extLst>
          </p:cNvPr>
          <p:cNvGrpSpPr/>
          <p:nvPr/>
        </p:nvGrpSpPr>
        <p:grpSpPr>
          <a:xfrm>
            <a:off x="-21847" y="-7620"/>
            <a:ext cx="6798647" cy="6711042"/>
            <a:chOff x="-21847" y="-7620"/>
            <a:chExt cx="6798647" cy="6711042"/>
          </a:xfrm>
        </p:grpSpPr>
        <p:pic>
          <p:nvPicPr>
            <p:cNvPr id="11" name="Picture Placeholder 25">
              <a:extLst>
                <a:ext uri="{FF2B5EF4-FFF2-40B4-BE49-F238E27FC236}">
                  <a16:creationId xmlns:a16="http://schemas.microsoft.com/office/drawing/2014/main" id="{C372B027-F6A0-471F-9570-858F93C75B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gray">
            <a:xfrm>
              <a:off x="111443" y="-7620"/>
              <a:ext cx="3237805" cy="2124000"/>
            </a:xfrm>
            <a:custGeom>
              <a:avLst/>
              <a:gdLst>
                <a:gd name="connsiteX0" fmla="*/ 1 w 4319805"/>
                <a:gd name="connsiteY0" fmla="*/ 0 h 2159903"/>
                <a:gd name="connsiteX1" fmla="*/ 4319804 w 4319805"/>
                <a:gd name="connsiteY1" fmla="*/ 0 h 2159903"/>
                <a:gd name="connsiteX2" fmla="*/ 4319805 w 4319805"/>
                <a:gd name="connsiteY2" fmla="*/ 1 h 2159903"/>
                <a:gd name="connsiteX3" fmla="*/ 2159903 w 4319805"/>
                <a:gd name="connsiteY3" fmla="*/ 2159903 h 2159903"/>
                <a:gd name="connsiteX4" fmla="*/ 0 w 4319805"/>
                <a:gd name="connsiteY4" fmla="*/ 1 h 2159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9805" h="2159903">
                  <a:moveTo>
                    <a:pt x="1" y="0"/>
                  </a:moveTo>
                  <a:lnTo>
                    <a:pt x="4319804" y="0"/>
                  </a:lnTo>
                  <a:lnTo>
                    <a:pt x="4319805" y="1"/>
                  </a:lnTo>
                  <a:lnTo>
                    <a:pt x="2159903" y="2159903"/>
                  </a:lnTo>
                  <a:lnTo>
                    <a:pt x="0" y="1"/>
                  </a:lnTo>
                  <a:close/>
                </a:path>
              </a:pathLst>
            </a:custGeom>
          </p:spPr>
        </p:pic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F057B0D-9B67-41B7-8C58-77AD2059798E}"/>
                </a:ext>
              </a:extLst>
            </p:cNvPr>
            <p:cNvSpPr>
              <a:spLocks/>
            </p:cNvSpPr>
            <p:nvPr/>
          </p:nvSpPr>
          <p:spPr>
            <a:xfrm>
              <a:off x="-21847" y="140956"/>
              <a:ext cx="1620000" cy="4248000"/>
            </a:xfrm>
            <a:custGeom>
              <a:avLst/>
              <a:gdLst>
                <a:gd name="connsiteX0" fmla="*/ 6350 w 1581150"/>
                <a:gd name="connsiteY0" fmla="*/ 0 h 4222750"/>
                <a:gd name="connsiteX1" fmla="*/ 1581150 w 1581150"/>
                <a:gd name="connsiteY1" fmla="*/ 2101850 h 4222750"/>
                <a:gd name="connsiteX2" fmla="*/ 0 w 1581150"/>
                <a:gd name="connsiteY2" fmla="*/ 4222750 h 4222750"/>
                <a:gd name="connsiteX3" fmla="*/ 6350 w 1581150"/>
                <a:gd name="connsiteY3" fmla="*/ 0 h 4222750"/>
                <a:gd name="connsiteX0" fmla="*/ 12674 w 1581150"/>
                <a:gd name="connsiteY0" fmla="*/ 0 h 4222750"/>
                <a:gd name="connsiteX1" fmla="*/ 1581150 w 1581150"/>
                <a:gd name="connsiteY1" fmla="*/ 2101850 h 4222750"/>
                <a:gd name="connsiteX2" fmla="*/ 0 w 1581150"/>
                <a:gd name="connsiteY2" fmla="*/ 4222750 h 4222750"/>
                <a:gd name="connsiteX3" fmla="*/ 12674 w 1581150"/>
                <a:gd name="connsiteY3" fmla="*/ 0 h 4222750"/>
                <a:gd name="connsiteX0" fmla="*/ 6350 w 1581150"/>
                <a:gd name="connsiteY0" fmla="*/ 0 h 4222750"/>
                <a:gd name="connsiteX1" fmla="*/ 1581150 w 1581150"/>
                <a:gd name="connsiteY1" fmla="*/ 2101850 h 4222750"/>
                <a:gd name="connsiteX2" fmla="*/ 0 w 1581150"/>
                <a:gd name="connsiteY2" fmla="*/ 4222750 h 4222750"/>
                <a:gd name="connsiteX3" fmla="*/ 6350 w 1581150"/>
                <a:gd name="connsiteY3" fmla="*/ 0 h 4222750"/>
                <a:gd name="connsiteX0" fmla="*/ 282 w 1587730"/>
                <a:gd name="connsiteY0" fmla="*/ 0 h 4229083"/>
                <a:gd name="connsiteX1" fmla="*/ 1587730 w 1587730"/>
                <a:gd name="connsiteY1" fmla="*/ 2108183 h 4229083"/>
                <a:gd name="connsiteX2" fmla="*/ 6580 w 1587730"/>
                <a:gd name="connsiteY2" fmla="*/ 4229083 h 4229083"/>
                <a:gd name="connsiteX3" fmla="*/ 282 w 1587730"/>
                <a:gd name="connsiteY3" fmla="*/ 0 h 4229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7730" h="4229083">
                  <a:moveTo>
                    <a:pt x="282" y="0"/>
                  </a:moveTo>
                  <a:lnTo>
                    <a:pt x="1587730" y="2108183"/>
                  </a:lnTo>
                  <a:lnTo>
                    <a:pt x="6580" y="4229083"/>
                  </a:lnTo>
                  <a:cubicBezTo>
                    <a:pt x="8697" y="2821500"/>
                    <a:pt x="-1835" y="1407583"/>
                    <a:pt x="282" y="0"/>
                  </a:cubicBezTo>
                  <a:close/>
                </a:path>
              </a:pathLst>
            </a:custGeom>
            <a:blipFill>
              <a:blip r:embed="rId9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eaLnBrk="1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1BF3415F-1A84-4292-8FC5-549E9808B197}"/>
                </a:ext>
              </a:extLst>
            </p:cNvPr>
            <p:cNvSpPr>
              <a:spLocks/>
            </p:cNvSpPr>
            <p:nvPr/>
          </p:nvSpPr>
          <p:spPr>
            <a:xfrm>
              <a:off x="1812624" y="151599"/>
              <a:ext cx="3240000" cy="4248000"/>
            </a:xfrm>
            <a:prstGeom prst="diamond">
              <a:avLst/>
            </a:prstGeom>
            <a:blipFill>
              <a:blip r:embed="rId10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eaLnBrk="1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Diamond 13">
              <a:extLst>
                <a:ext uri="{FF2B5EF4-FFF2-40B4-BE49-F238E27FC236}">
                  <a16:creationId xmlns:a16="http://schemas.microsoft.com/office/drawing/2014/main" id="{69EF70C3-D3E0-4E21-9466-C76CB3355FDF}"/>
                </a:ext>
              </a:extLst>
            </p:cNvPr>
            <p:cNvSpPr>
              <a:spLocks/>
            </p:cNvSpPr>
            <p:nvPr/>
          </p:nvSpPr>
          <p:spPr>
            <a:xfrm>
              <a:off x="102191" y="2419422"/>
              <a:ext cx="3240000" cy="4284000"/>
            </a:xfrm>
            <a:prstGeom prst="diamond">
              <a:avLst/>
            </a:prstGeom>
            <a:blipFill>
              <a:blip r:embed="rId11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eaLnBrk="1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19A0D160-ADF2-4411-93F3-6DBDDA7F3D54}"/>
                </a:ext>
              </a:extLst>
            </p:cNvPr>
            <p:cNvSpPr>
              <a:spLocks/>
            </p:cNvSpPr>
            <p:nvPr/>
          </p:nvSpPr>
          <p:spPr>
            <a:xfrm flipV="1">
              <a:off x="3540467" y="0"/>
              <a:ext cx="3236333" cy="2139645"/>
            </a:xfrm>
            <a:prstGeom prst="triangle">
              <a:avLst/>
            </a:prstGeom>
            <a:blipFill>
              <a:blip r:embed="rId1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 l="3161"/>
              </a:stretch>
            </a:blip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eaLnBrk="1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B6E4FD7F-AC60-4DC3-B053-554408B7E643}"/>
              </a:ext>
            </a:extLst>
          </p:cNvPr>
          <p:cNvSpPr/>
          <p:nvPr/>
        </p:nvSpPr>
        <p:spPr>
          <a:xfrm>
            <a:off x="-21847" y="-7620"/>
            <a:ext cx="8983285" cy="6726237"/>
          </a:xfrm>
          <a:prstGeom prst="rect">
            <a:avLst/>
          </a:prstGeom>
          <a:solidFill>
            <a:schemeClr val="accent2">
              <a:alpha val="87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3E77EA63-889D-44A4-9C7B-DFCE53C4420B}"/>
              </a:ext>
            </a:extLst>
          </p:cNvPr>
          <p:cNvSpPr/>
          <p:nvPr/>
        </p:nvSpPr>
        <p:spPr>
          <a:xfrm>
            <a:off x="-15939" y="4806941"/>
            <a:ext cx="1471760" cy="1911676"/>
          </a:xfrm>
          <a:prstGeom prst="rtTriangle">
            <a:avLst/>
          </a:prstGeom>
          <a:solidFill>
            <a:srgbClr val="008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2BE5F5D-5C9E-43C9-9DDB-D90B8022C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307777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6FA7A6AE-BDA8-478C-9734-A8556F8423D8}"/>
              </a:ext>
            </a:extLst>
          </p:cNvPr>
          <p:cNvSpPr txBox="1">
            <a:spLocks/>
          </p:cNvSpPr>
          <p:nvPr/>
        </p:nvSpPr>
        <p:spPr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FFFFFF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2" name="SlideLogoText">
            <a:extLst>
              <a:ext uri="{FF2B5EF4-FFF2-40B4-BE49-F238E27FC236}">
                <a16:creationId xmlns:a16="http://schemas.microsoft.com/office/drawing/2014/main" id="{4EB419E9-C4F4-49FE-807B-14E1A16FFCCE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8240697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7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72">
          <p15:clr>
            <a:srgbClr val="00000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4E34EAC1-98CF-41CF-8CCC-B6ED2659188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2" name="think-cell Slide" r:id="rId4" imgW="493" imgH="493" progId="TCLayout.ActiveDocument.1">
                  <p:embed/>
                </p:oleObj>
              </mc:Choice>
              <mc:Fallback>
                <p:oleObj name="think-cell Slide" r:id="rId4" imgW="493" imgH="49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4E34EAC1-98CF-41CF-8CCC-B6ED265918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Picture Placeholder 19"/>
          <p:cNvSpPr>
            <a:spLocks noGrp="1"/>
          </p:cNvSpPr>
          <p:nvPr>
            <p:ph type="pic" sz="quarter" idx="11"/>
          </p:nvPr>
        </p:nvSpPr>
        <p:spPr>
          <a:xfrm>
            <a:off x="-15939" y="168401"/>
            <a:ext cx="1587585" cy="4233809"/>
          </a:xfrm>
          <a:custGeom>
            <a:avLst/>
            <a:gdLst>
              <a:gd name="connsiteX0" fmla="*/ 1 w 2159903"/>
              <a:gd name="connsiteY0" fmla="*/ 0 h 4319805"/>
              <a:gd name="connsiteX1" fmla="*/ 2159903 w 2159903"/>
              <a:gd name="connsiteY1" fmla="*/ 2159902 h 4319805"/>
              <a:gd name="connsiteX2" fmla="*/ 1 w 2159903"/>
              <a:gd name="connsiteY2" fmla="*/ 4319805 h 4319805"/>
              <a:gd name="connsiteX3" fmla="*/ 0 w 2159903"/>
              <a:gd name="connsiteY3" fmla="*/ 4319804 h 4319805"/>
              <a:gd name="connsiteX4" fmla="*/ 0 w 2159903"/>
              <a:gd name="connsiteY4" fmla="*/ 1 h 4319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9903" h="4319805">
                <a:moveTo>
                  <a:pt x="1" y="0"/>
                </a:moveTo>
                <a:lnTo>
                  <a:pt x="2159903" y="2159902"/>
                </a:lnTo>
                <a:lnTo>
                  <a:pt x="1" y="4319805"/>
                </a:lnTo>
                <a:lnTo>
                  <a:pt x="0" y="4319804"/>
                </a:lnTo>
                <a:lnTo>
                  <a:pt x="0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993"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18668" y="-33966"/>
            <a:ext cx="3175170" cy="2116905"/>
          </a:xfrm>
          <a:custGeom>
            <a:avLst/>
            <a:gdLst>
              <a:gd name="connsiteX0" fmla="*/ 1 w 4319805"/>
              <a:gd name="connsiteY0" fmla="*/ 0 h 2159903"/>
              <a:gd name="connsiteX1" fmla="*/ 4319804 w 4319805"/>
              <a:gd name="connsiteY1" fmla="*/ 0 h 2159903"/>
              <a:gd name="connsiteX2" fmla="*/ 4319805 w 4319805"/>
              <a:gd name="connsiteY2" fmla="*/ 1 h 2159903"/>
              <a:gd name="connsiteX3" fmla="*/ 2159903 w 4319805"/>
              <a:gd name="connsiteY3" fmla="*/ 2159903 h 2159903"/>
              <a:gd name="connsiteX4" fmla="*/ 0 w 4319805"/>
              <a:gd name="connsiteY4" fmla="*/ 1 h 2159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9805" h="2159903">
                <a:moveTo>
                  <a:pt x="1" y="0"/>
                </a:moveTo>
                <a:lnTo>
                  <a:pt x="4319804" y="0"/>
                </a:lnTo>
                <a:lnTo>
                  <a:pt x="4319805" y="1"/>
                </a:lnTo>
                <a:lnTo>
                  <a:pt x="2159903" y="2159903"/>
                </a:lnTo>
                <a:lnTo>
                  <a:pt x="0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993"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3"/>
          </p:nvPr>
        </p:nvSpPr>
        <p:spPr>
          <a:xfrm>
            <a:off x="118668" y="2487670"/>
            <a:ext cx="3175170" cy="4233809"/>
          </a:xfrm>
          <a:custGeom>
            <a:avLst/>
            <a:gdLst>
              <a:gd name="connsiteX0" fmla="*/ 2159903 w 4319805"/>
              <a:gd name="connsiteY0" fmla="*/ 0 h 4319805"/>
              <a:gd name="connsiteX1" fmla="*/ 4319805 w 4319805"/>
              <a:gd name="connsiteY1" fmla="*/ 2159903 h 4319805"/>
              <a:gd name="connsiteX2" fmla="*/ 2159903 w 4319805"/>
              <a:gd name="connsiteY2" fmla="*/ 4319805 h 4319805"/>
              <a:gd name="connsiteX3" fmla="*/ 0 w 4319805"/>
              <a:gd name="connsiteY3" fmla="*/ 2159903 h 4319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805" h="4319805">
                <a:moveTo>
                  <a:pt x="2159903" y="0"/>
                </a:moveTo>
                <a:lnTo>
                  <a:pt x="4319805" y="2159903"/>
                </a:lnTo>
                <a:lnTo>
                  <a:pt x="2159903" y="4319805"/>
                </a:lnTo>
                <a:lnTo>
                  <a:pt x="0" y="215990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993"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1840861" y="168402"/>
            <a:ext cx="3175170" cy="4233809"/>
          </a:xfrm>
          <a:custGeom>
            <a:avLst/>
            <a:gdLst>
              <a:gd name="connsiteX0" fmla="*/ 2159903 w 4319805"/>
              <a:gd name="connsiteY0" fmla="*/ 0 h 4319805"/>
              <a:gd name="connsiteX1" fmla="*/ 4319805 w 4319805"/>
              <a:gd name="connsiteY1" fmla="*/ 2159903 h 4319805"/>
              <a:gd name="connsiteX2" fmla="*/ 2159903 w 4319805"/>
              <a:gd name="connsiteY2" fmla="*/ 4319805 h 4319805"/>
              <a:gd name="connsiteX3" fmla="*/ 0 w 4319805"/>
              <a:gd name="connsiteY3" fmla="*/ 2159903 h 4319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805" h="4319805">
                <a:moveTo>
                  <a:pt x="2159903" y="0"/>
                </a:moveTo>
                <a:lnTo>
                  <a:pt x="4319805" y="2159903"/>
                </a:lnTo>
                <a:lnTo>
                  <a:pt x="2159903" y="4319805"/>
                </a:lnTo>
                <a:lnTo>
                  <a:pt x="0" y="215990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993"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15"/>
          </p:nvPr>
        </p:nvSpPr>
        <p:spPr>
          <a:xfrm>
            <a:off x="3563053" y="-33966"/>
            <a:ext cx="3175170" cy="2116905"/>
          </a:xfrm>
          <a:custGeom>
            <a:avLst/>
            <a:gdLst>
              <a:gd name="connsiteX0" fmla="*/ 1 w 4319805"/>
              <a:gd name="connsiteY0" fmla="*/ 0 h 2159903"/>
              <a:gd name="connsiteX1" fmla="*/ 4319804 w 4319805"/>
              <a:gd name="connsiteY1" fmla="*/ 0 h 2159903"/>
              <a:gd name="connsiteX2" fmla="*/ 4319805 w 4319805"/>
              <a:gd name="connsiteY2" fmla="*/ 1 h 2159903"/>
              <a:gd name="connsiteX3" fmla="*/ 2159903 w 4319805"/>
              <a:gd name="connsiteY3" fmla="*/ 2159903 h 2159903"/>
              <a:gd name="connsiteX4" fmla="*/ 0 w 4319805"/>
              <a:gd name="connsiteY4" fmla="*/ 1 h 2159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9805" h="2159903">
                <a:moveTo>
                  <a:pt x="1" y="0"/>
                </a:moveTo>
                <a:lnTo>
                  <a:pt x="4319804" y="0"/>
                </a:lnTo>
                <a:lnTo>
                  <a:pt x="4319805" y="1"/>
                </a:lnTo>
                <a:lnTo>
                  <a:pt x="2159903" y="2159903"/>
                </a:lnTo>
                <a:lnTo>
                  <a:pt x="0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993"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36562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4A51C080-39D1-42B3-8AA7-DE63BA12343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6" name="think-cell Slide" r:id="rId6" imgW="493" imgH="493" progId="TCLayout.ActiveDocument.1">
                  <p:embed/>
                </p:oleObj>
              </mc:Choice>
              <mc:Fallback>
                <p:oleObj name="think-cell Slide" r:id="rId6" imgW="493" imgH="49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4A51C080-39D1-42B3-8AA7-DE63BA1234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"/>
          <p:cNvSpPr txBox="1">
            <a:spLocks/>
          </p:cNvSpPr>
          <p:nvPr/>
        </p:nvSpPr>
        <p:spPr bwMode="auto"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x-none"/>
            </a:defPPr>
            <a:lvl1pPr>
              <a:defRPr lang="x-none"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smtClean="0">
                <a:solidFill>
                  <a:srgbClr val="808080"/>
                </a:solidFill>
              </a:rPr>
              <a:pPr/>
              <a:t>‹#›</a:t>
            </a:fld>
            <a:endParaRPr lang="en-US" sz="800" dirty="0">
              <a:solidFill>
                <a:srgbClr val="808080"/>
              </a:solidFill>
            </a:endParaRPr>
          </a:p>
        </p:txBody>
      </p:sp>
      <p:sp>
        <p:nvSpPr>
          <p:cNvPr id="3" name="SlideLogoText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dirty="0">
                <a:solidFill>
                  <a:srgbClr val="808080"/>
                </a:solidFill>
                <a:latin typeface="Arial"/>
              </a:rPr>
              <a:t>McKinsey &amp; Company</a:t>
            </a:r>
          </a:p>
        </p:txBody>
      </p:sp>
      <p:sp>
        <p:nvSpPr>
          <p:cNvPr id="4" name="Slide Number"/>
          <p:cNvSpPr txBox="1">
            <a:spLocks/>
          </p:cNvSpPr>
          <p:nvPr/>
        </p:nvSpPr>
        <p:spPr bwMode="auto"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x-none"/>
            </a:defPPr>
            <a:lvl1pPr>
              <a:defRPr lang="x-none"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smtClean="0">
                <a:solidFill>
                  <a:srgbClr val="808080"/>
                </a:solidFill>
              </a:rPr>
              <a:pPr/>
              <a:t>‹#›</a:t>
            </a:fld>
            <a:endParaRPr lang="en-US" sz="800" dirty="0">
              <a:solidFill>
                <a:srgbClr val="808080"/>
              </a:solidFill>
            </a:endParaRPr>
          </a:p>
        </p:txBody>
      </p:sp>
      <p:sp>
        <p:nvSpPr>
          <p:cNvPr id="5" name="SlideLogoText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dirty="0">
                <a:solidFill>
                  <a:srgbClr val="808080"/>
                </a:solidFill>
                <a:latin typeface="Arial"/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114923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0E1D52B8-5370-4D21-8A1A-0C27CB39AA8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168370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7" name="think-cell Slide" r:id="rId5" imgW="526" imgH="526" progId="TCLayout.ActiveDocument.1">
                  <p:embed/>
                </p:oleObj>
              </mc:Choice>
              <mc:Fallback>
                <p:oleObj name="think-cell Slide" r:id="rId5" imgW="526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4A85B1BB-039B-448E-B266-6A29E155F1C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0" i="0" baseline="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FB549-0A01-45DF-922C-D841F00C9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307777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15692-3154-44DC-8A91-C5F064D59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9085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0ABB74E8-1779-4761-B157-C6F8CEBB8E2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517231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1" name="think-cell Slide" r:id="rId5" imgW="526" imgH="526" progId="TCLayout.ActiveDocument.1">
                  <p:embed/>
                </p:oleObj>
              </mc:Choice>
              <mc:Fallback>
                <p:oleObj name="think-cell Slide" r:id="rId5" imgW="526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C2A63E01-3066-4154-83B1-B72E73959DF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0" i="0" baseline="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124523-36A6-4AEC-80C7-2F3999693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307777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693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tags" Target="../tags/tag3.xml"/><Relationship Id="rId18" Type="http://schemas.openxmlformats.org/officeDocument/2006/relationships/tags" Target="../tags/tag8.xml"/><Relationship Id="rId26" Type="http://schemas.openxmlformats.org/officeDocument/2006/relationships/tags" Target="../tags/tag16.xml"/><Relationship Id="rId39" Type="http://schemas.openxmlformats.org/officeDocument/2006/relationships/tags" Target="../tags/tag29.xml"/><Relationship Id="rId21" Type="http://schemas.openxmlformats.org/officeDocument/2006/relationships/tags" Target="../tags/tag11.xml"/><Relationship Id="rId34" Type="http://schemas.openxmlformats.org/officeDocument/2006/relationships/tags" Target="../tags/tag24.xml"/><Relationship Id="rId42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6.xml"/><Relationship Id="rId20" Type="http://schemas.openxmlformats.org/officeDocument/2006/relationships/tags" Target="../tags/tag10.xml"/><Relationship Id="rId29" Type="http://schemas.openxmlformats.org/officeDocument/2006/relationships/tags" Target="../tags/tag19.xml"/><Relationship Id="rId41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24" Type="http://schemas.openxmlformats.org/officeDocument/2006/relationships/tags" Target="../tags/tag14.xml"/><Relationship Id="rId32" Type="http://schemas.openxmlformats.org/officeDocument/2006/relationships/tags" Target="../tags/tag22.xml"/><Relationship Id="rId37" Type="http://schemas.openxmlformats.org/officeDocument/2006/relationships/tags" Target="../tags/tag27.xml"/><Relationship Id="rId40" Type="http://schemas.openxmlformats.org/officeDocument/2006/relationships/tags" Target="../tags/tag30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5.xml"/><Relationship Id="rId23" Type="http://schemas.openxmlformats.org/officeDocument/2006/relationships/tags" Target="../tags/tag13.xml"/><Relationship Id="rId28" Type="http://schemas.openxmlformats.org/officeDocument/2006/relationships/tags" Target="../tags/tag18.xml"/><Relationship Id="rId36" Type="http://schemas.openxmlformats.org/officeDocument/2006/relationships/tags" Target="../tags/tag26.xml"/><Relationship Id="rId10" Type="http://schemas.openxmlformats.org/officeDocument/2006/relationships/theme" Target="../theme/theme1.xml"/><Relationship Id="rId19" Type="http://schemas.openxmlformats.org/officeDocument/2006/relationships/tags" Target="../tags/tag9.xml"/><Relationship Id="rId31" Type="http://schemas.openxmlformats.org/officeDocument/2006/relationships/tags" Target="../tags/tag2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Relationship Id="rId22" Type="http://schemas.openxmlformats.org/officeDocument/2006/relationships/tags" Target="../tags/tag12.xml"/><Relationship Id="rId27" Type="http://schemas.openxmlformats.org/officeDocument/2006/relationships/tags" Target="../tags/tag17.xml"/><Relationship Id="rId30" Type="http://schemas.openxmlformats.org/officeDocument/2006/relationships/tags" Target="../tags/tag20.xml"/><Relationship Id="rId35" Type="http://schemas.openxmlformats.org/officeDocument/2006/relationships/tags" Target="../tags/tag2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tags" Target="../tags/tag2.xml"/><Relationship Id="rId17" Type="http://schemas.openxmlformats.org/officeDocument/2006/relationships/tags" Target="../tags/tag7.xml"/><Relationship Id="rId25" Type="http://schemas.openxmlformats.org/officeDocument/2006/relationships/tags" Target="../tags/tag15.xml"/><Relationship Id="rId33" Type="http://schemas.openxmlformats.org/officeDocument/2006/relationships/tags" Target="../tags/tag23.xml"/><Relationship Id="rId38" Type="http://schemas.openxmlformats.org/officeDocument/2006/relationships/tags" Target="../tags/tag2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tags" Target="../tags/tag56.xml"/><Relationship Id="rId18" Type="http://schemas.openxmlformats.org/officeDocument/2006/relationships/tags" Target="../tags/tag61.xml"/><Relationship Id="rId26" Type="http://schemas.openxmlformats.org/officeDocument/2006/relationships/tags" Target="../tags/tag69.xml"/><Relationship Id="rId39" Type="http://schemas.openxmlformats.org/officeDocument/2006/relationships/image" Target="../media/image1.emf"/><Relationship Id="rId21" Type="http://schemas.openxmlformats.org/officeDocument/2006/relationships/tags" Target="../tags/tag64.xml"/><Relationship Id="rId34" Type="http://schemas.openxmlformats.org/officeDocument/2006/relationships/tags" Target="../tags/tag77.xml"/><Relationship Id="rId7" Type="http://schemas.openxmlformats.org/officeDocument/2006/relationships/theme" Target="../theme/theme2.xml"/><Relationship Id="rId12" Type="http://schemas.openxmlformats.org/officeDocument/2006/relationships/tags" Target="../tags/tag55.xml"/><Relationship Id="rId17" Type="http://schemas.openxmlformats.org/officeDocument/2006/relationships/tags" Target="../tags/tag60.xml"/><Relationship Id="rId25" Type="http://schemas.openxmlformats.org/officeDocument/2006/relationships/tags" Target="../tags/tag68.xml"/><Relationship Id="rId33" Type="http://schemas.openxmlformats.org/officeDocument/2006/relationships/tags" Target="../tags/tag76.xml"/><Relationship Id="rId38" Type="http://schemas.openxmlformats.org/officeDocument/2006/relationships/oleObject" Target="../embeddings/oleObject11.bin"/><Relationship Id="rId2" Type="http://schemas.openxmlformats.org/officeDocument/2006/relationships/slideLayout" Target="../slideLayouts/slideLayout11.xml"/><Relationship Id="rId16" Type="http://schemas.openxmlformats.org/officeDocument/2006/relationships/tags" Target="../tags/tag59.xml"/><Relationship Id="rId20" Type="http://schemas.openxmlformats.org/officeDocument/2006/relationships/tags" Target="../tags/tag63.xml"/><Relationship Id="rId29" Type="http://schemas.openxmlformats.org/officeDocument/2006/relationships/tags" Target="../tags/tag72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tags" Target="../tags/tag54.xml"/><Relationship Id="rId24" Type="http://schemas.openxmlformats.org/officeDocument/2006/relationships/tags" Target="../tags/tag67.xml"/><Relationship Id="rId32" Type="http://schemas.openxmlformats.org/officeDocument/2006/relationships/tags" Target="../tags/tag75.xml"/><Relationship Id="rId37" Type="http://schemas.openxmlformats.org/officeDocument/2006/relationships/tags" Target="../tags/tag80.xml"/><Relationship Id="rId5" Type="http://schemas.openxmlformats.org/officeDocument/2006/relationships/slideLayout" Target="../slideLayouts/slideLayout14.xml"/><Relationship Id="rId15" Type="http://schemas.openxmlformats.org/officeDocument/2006/relationships/tags" Target="../tags/tag58.xml"/><Relationship Id="rId23" Type="http://schemas.openxmlformats.org/officeDocument/2006/relationships/tags" Target="../tags/tag66.xml"/><Relationship Id="rId28" Type="http://schemas.openxmlformats.org/officeDocument/2006/relationships/tags" Target="../tags/tag71.xml"/><Relationship Id="rId36" Type="http://schemas.openxmlformats.org/officeDocument/2006/relationships/tags" Target="../tags/tag79.xml"/><Relationship Id="rId10" Type="http://schemas.openxmlformats.org/officeDocument/2006/relationships/tags" Target="../tags/tag53.xml"/><Relationship Id="rId19" Type="http://schemas.openxmlformats.org/officeDocument/2006/relationships/tags" Target="../tags/tag62.xml"/><Relationship Id="rId31" Type="http://schemas.openxmlformats.org/officeDocument/2006/relationships/tags" Target="../tags/tag74.xml"/><Relationship Id="rId4" Type="http://schemas.openxmlformats.org/officeDocument/2006/relationships/slideLayout" Target="../slideLayouts/slideLayout13.xml"/><Relationship Id="rId9" Type="http://schemas.openxmlformats.org/officeDocument/2006/relationships/tags" Target="../tags/tag52.xml"/><Relationship Id="rId14" Type="http://schemas.openxmlformats.org/officeDocument/2006/relationships/tags" Target="../tags/tag57.xml"/><Relationship Id="rId22" Type="http://schemas.openxmlformats.org/officeDocument/2006/relationships/tags" Target="../tags/tag65.xml"/><Relationship Id="rId27" Type="http://schemas.openxmlformats.org/officeDocument/2006/relationships/tags" Target="../tags/tag70.xml"/><Relationship Id="rId30" Type="http://schemas.openxmlformats.org/officeDocument/2006/relationships/tags" Target="../tags/tag73.xml"/><Relationship Id="rId35" Type="http://schemas.openxmlformats.org/officeDocument/2006/relationships/tags" Target="../tags/tag78.xml"/><Relationship Id="rId8" Type="http://schemas.openxmlformats.org/officeDocument/2006/relationships/vmlDrawing" Target="../drawings/vmlDrawing11.vml"/><Relationship Id="rId3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122188590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" name="think-cell Slide" r:id="rId41" imgW="270" imgH="270" progId="TCLayout.ActiveDocument.1">
                  <p:embed/>
                </p:oleObj>
              </mc:Choice>
              <mc:Fallback>
                <p:oleObj name="think-cell Slide" r:id="rId41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1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solidFill>
                <a:srgbClr val="000000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19063" y="230188"/>
            <a:ext cx="86185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 dirty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19063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19063" y="554865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dirty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19063" y="6305945"/>
            <a:ext cx="861853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19063" y="6507558"/>
            <a:ext cx="72000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marL="609600" indent="-609600" defTabSz="895350">
              <a:tabLst>
                <a:tab pos="630238" algn="l"/>
              </a:tabLst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52564" y="1951380"/>
            <a:ext cx="4302125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 dirty="0"/>
              <a:t>Edit Master text styles</a:t>
            </a:r>
          </a:p>
          <a:p>
            <a:pPr lvl="1" latinLnBrk="0"/>
            <a:r>
              <a:rPr lang="en-US" dirty="0"/>
              <a:t>Second level</a:t>
            </a:r>
          </a:p>
          <a:p>
            <a:pPr lvl="2" latinLnBrk="0"/>
            <a:r>
              <a:rPr lang="en-US" dirty="0"/>
              <a:t>Third level</a:t>
            </a:r>
          </a:p>
          <a:p>
            <a:pPr lvl="3" latinLnBrk="0"/>
            <a:r>
              <a:rPr lang="en-US" dirty="0"/>
              <a:t>Fourth level</a:t>
            </a:r>
          </a:p>
          <a:p>
            <a:pPr lvl="4" latinLnBrk="0"/>
            <a:r>
              <a:rPr lang="en-US" dirty="0"/>
              <a:t>Fifth level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452563" y="1257754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8264265" y="285750"/>
            <a:ext cx="473335" cy="150811"/>
            <a:chOff x="8267440" y="285750"/>
            <a:chExt cx="473335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267440" y="285750"/>
              <a:ext cx="473335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267440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267440" y="436561"/>
              <a:ext cx="473335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SlideBottomBar" hidden="1"/>
          <p:cNvSpPr/>
          <p:nvPr/>
        </p:nvSpPr>
        <p:spPr>
          <a:xfrm>
            <a:off x="8509000" y="6327339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3" name="doc id" hidden="1"/>
          <p:cNvSpPr>
            <a:spLocks noChangeArrowheads="1"/>
          </p:cNvSpPr>
          <p:nvPr/>
        </p:nvSpPr>
        <p:spPr bwMode="auto">
          <a:xfrm>
            <a:off x="8081963" y="50801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 eaLnBrk="1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grpSp>
        <p:nvGrpSpPr>
          <p:cNvPr id="59" name="LegendLines" hidden="1"/>
          <p:cNvGrpSpPr/>
          <p:nvPr/>
        </p:nvGrpSpPr>
        <p:grpSpPr>
          <a:xfrm>
            <a:off x="7543619" y="272353"/>
            <a:ext cx="1158292" cy="761545"/>
            <a:chOff x="7607284" y="279400"/>
            <a:chExt cx="1158292" cy="761545"/>
          </a:xfrm>
        </p:grpSpPr>
        <p:sp>
          <p:nvSpPr>
            <p:cNvPr id="60" name="LineLegend1"/>
            <p:cNvSpPr>
              <a:spLocks noChangeShapeType="1"/>
            </p:cNvSpPr>
            <p:nvPr/>
          </p:nvSpPr>
          <p:spPr bwMode="gray">
            <a:xfrm>
              <a:off x="7607284" y="3871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1" name="LineLegend2"/>
            <p:cNvSpPr>
              <a:spLocks noChangeShapeType="1"/>
            </p:cNvSpPr>
            <p:nvPr/>
          </p:nvSpPr>
          <p:spPr bwMode="gray">
            <a:xfrm>
              <a:off x="7607284" y="6538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2" name="LineLegend3"/>
            <p:cNvSpPr>
              <a:spLocks noChangeShapeType="1"/>
            </p:cNvSpPr>
            <p:nvPr/>
          </p:nvSpPr>
          <p:spPr bwMode="gray">
            <a:xfrm>
              <a:off x="7607284" y="933223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0" name="Legend1"/>
            <p:cNvSpPr>
              <a:spLocks noChangeArrowheads="1"/>
            </p:cNvSpPr>
            <p:nvPr>
              <p:custDataLst>
                <p:tags r:id="rId38"/>
              </p:custDataLst>
            </p:nvPr>
          </p:nvSpPr>
          <p:spPr bwMode="gray">
            <a:xfrm>
              <a:off x="8169259" y="279400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1" name="Legend2"/>
            <p:cNvSpPr>
              <a:spLocks noChangeArrowheads="1"/>
            </p:cNvSpPr>
            <p:nvPr>
              <p:custDataLst>
                <p:tags r:id="rId39"/>
              </p:custDataLst>
            </p:nvPr>
          </p:nvSpPr>
          <p:spPr bwMode="gray">
            <a:xfrm>
              <a:off x="8169259" y="546100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2" name="Legend3"/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gray">
            <a:xfrm>
              <a:off x="8169259" y="825501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03" name="LegendBoxes" hidden="1"/>
          <p:cNvGrpSpPr/>
          <p:nvPr/>
        </p:nvGrpSpPr>
        <p:grpSpPr>
          <a:xfrm>
            <a:off x="7851594" y="272457"/>
            <a:ext cx="850317" cy="1028245"/>
            <a:chOff x="5894005" y="919828"/>
            <a:chExt cx="850317" cy="1028245"/>
          </a:xfrm>
        </p:grpSpPr>
        <p:sp>
          <p:nvSpPr>
            <p:cNvPr id="104" name="RectangleLegend1"/>
            <p:cNvSpPr>
              <a:spLocks noChangeArrowheads="1"/>
            </p:cNvSpPr>
            <p:nvPr/>
          </p:nvSpPr>
          <p:spPr bwMode="gray">
            <a:xfrm>
              <a:off x="5894005" y="947381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5" name="RectangleLegend2"/>
            <p:cNvSpPr>
              <a:spLocks noChangeArrowheads="1"/>
            </p:cNvSpPr>
            <p:nvPr/>
          </p:nvSpPr>
          <p:spPr bwMode="gray">
            <a:xfrm>
              <a:off x="5894005" y="1217256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6" name="RectangleLegend3"/>
            <p:cNvSpPr>
              <a:spLocks noChangeArrowheads="1"/>
            </p:cNvSpPr>
            <p:nvPr/>
          </p:nvSpPr>
          <p:spPr bwMode="gray">
            <a:xfrm>
              <a:off x="5894005" y="1488719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7" name="RectangleLegend4"/>
            <p:cNvSpPr>
              <a:spLocks noChangeArrowheads="1"/>
            </p:cNvSpPr>
            <p:nvPr/>
          </p:nvSpPr>
          <p:spPr bwMode="gray">
            <a:xfrm>
              <a:off x="5894005" y="1760182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8" name="Legend1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>
              <a:off x="6148005" y="919828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9" name="Legend2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gray">
            <a:xfrm>
              <a:off x="6148005" y="1189703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0" name="Legend3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gray">
            <a:xfrm>
              <a:off x="6148005" y="146116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1" name="Legend4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gray">
            <a:xfrm>
              <a:off x="6148005" y="1732629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12" name="LegendMoons" hidden="1"/>
          <p:cNvGrpSpPr/>
          <p:nvPr/>
        </p:nvGrpSpPr>
        <p:grpSpPr>
          <a:xfrm>
            <a:off x="7784919" y="271952"/>
            <a:ext cx="916992" cy="1317003"/>
            <a:chOff x="5894005" y="2695123"/>
            <a:chExt cx="916992" cy="1317003"/>
          </a:xfrm>
        </p:grpSpPr>
        <p:grpSp>
          <p:nvGrpSpPr>
            <p:cNvPr id="113" name="MoonLegend1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gray">
            <a:xfrm>
              <a:off x="5894005" y="2695123"/>
              <a:ext cx="209550" cy="218282"/>
              <a:chOff x="4533" y="183"/>
              <a:chExt cx="144" cy="150"/>
            </a:xfrm>
          </p:grpSpPr>
          <p:sp>
            <p:nvSpPr>
              <p:cNvPr id="131" name="Oval 130"/>
              <p:cNvSpPr>
                <a:spLocks noChangeAspect="1" noChangeArrowheads="1"/>
              </p:cNvSpPr>
              <p:nvPr>
                <p:custDataLst>
                  <p:tags r:id="rId32"/>
                </p:custDataLst>
              </p:nvPr>
            </p:nvSpPr>
            <p:spPr bwMode="gray">
              <a:xfrm>
                <a:off x="4533" y="189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2" name="Arc 131" hidden="1"/>
              <p:cNvSpPr>
                <a:spLocks noChangeAspect="1"/>
              </p:cNvSpPr>
              <p:nvPr>
                <p:custDataLst>
                  <p:tags r:id="rId3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2"/>
            <p:cNvGrpSpPr>
              <a:grpSpLocks noChangeAspect="1"/>
            </p:cNvGrpSpPr>
            <p:nvPr>
              <p:custDataLst>
                <p:tags r:id="rId15"/>
              </p:custDataLst>
            </p:nvPr>
          </p:nvGrpSpPr>
          <p:grpSpPr bwMode="gray">
            <a:xfrm>
              <a:off x="5894005" y="2977103"/>
              <a:ext cx="209550" cy="209551"/>
              <a:chOff x="1694" y="2051"/>
              <a:chExt cx="160" cy="160"/>
            </a:xfrm>
          </p:grpSpPr>
          <p:sp>
            <p:nvSpPr>
              <p:cNvPr id="129" name="Oval 41"/>
              <p:cNvSpPr>
                <a:spLocks noChangeAspect="1" noChangeArrowheads="1"/>
              </p:cNvSpPr>
              <p:nvPr>
                <p:custDataLst>
                  <p:tags r:id="rId30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0" name="Arc 42"/>
              <p:cNvSpPr>
                <a:spLocks noChangeAspect="1"/>
              </p:cNvSpPr>
              <p:nvPr>
                <p:custDataLst>
                  <p:tags r:id="rId31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5" name="MoonLegend4"/>
            <p:cNvGrpSpPr>
              <a:grpSpLocks noChangeAspect="1"/>
            </p:cNvGrpSpPr>
            <p:nvPr>
              <p:custDataLst>
                <p:tags r:id="rId16"/>
              </p:custDataLst>
            </p:nvPr>
          </p:nvGrpSpPr>
          <p:grpSpPr bwMode="gray">
            <a:xfrm>
              <a:off x="5894005" y="3524395"/>
              <a:ext cx="209550" cy="209551"/>
              <a:chOff x="4495" y="1204"/>
              <a:chExt cx="160" cy="160"/>
            </a:xfrm>
          </p:grpSpPr>
          <p:sp>
            <p:nvSpPr>
              <p:cNvPr id="127" name="Oval 47"/>
              <p:cNvSpPr>
                <a:spLocks noChangeAspect="1" noChangeArrowheads="1"/>
              </p:cNvSpPr>
              <p:nvPr>
                <p:custDataLst>
                  <p:tags r:id="rId28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8" name="Arc 48"/>
              <p:cNvSpPr>
                <a:spLocks noChangeAspect="1"/>
              </p:cNvSpPr>
              <p:nvPr>
                <p:custDataLst>
                  <p:tags r:id="rId29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6" name="MoonLegend5"/>
            <p:cNvGrpSpPr>
              <a:grpSpLocks noChangeAspect="1"/>
            </p:cNvGrpSpPr>
            <p:nvPr>
              <p:custDataLst>
                <p:tags r:id="rId17"/>
              </p:custDataLst>
            </p:nvPr>
          </p:nvGrpSpPr>
          <p:grpSpPr bwMode="gray">
            <a:xfrm>
              <a:off x="5894005" y="3799629"/>
              <a:ext cx="209550" cy="209551"/>
              <a:chOff x="4495" y="1447"/>
              <a:chExt cx="160" cy="160"/>
            </a:xfrm>
          </p:grpSpPr>
          <p:sp>
            <p:nvSpPr>
              <p:cNvPr id="125" name="Oval 50"/>
              <p:cNvSpPr>
                <a:spLocks noChangeAspect="1" noChangeArrowheads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6" name="Oval 51"/>
              <p:cNvSpPr>
                <a:spLocks noChangeAspect="1" noChangeArrowheads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7" name="MoonLegend3"/>
            <p:cNvGrpSpPr>
              <a:grpSpLocks noChangeAspect="1"/>
            </p:cNvGrpSpPr>
            <p:nvPr>
              <p:custDataLst>
                <p:tags r:id="rId18"/>
              </p:custDataLst>
            </p:nvPr>
          </p:nvGrpSpPr>
          <p:grpSpPr bwMode="gray">
            <a:xfrm>
              <a:off x="5894005" y="3251543"/>
              <a:ext cx="209550" cy="209551"/>
              <a:chOff x="4495" y="1205"/>
              <a:chExt cx="160" cy="160"/>
            </a:xfrm>
          </p:grpSpPr>
          <p:sp>
            <p:nvSpPr>
              <p:cNvPr id="123" name="Oval 47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4" name="Arc 48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18" name="Legend1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gray">
            <a:xfrm>
              <a:off x="6214680" y="2696542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2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gray">
            <a:xfrm>
              <a:off x="6214680" y="297415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0" name="Legend3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gray">
            <a:xfrm>
              <a:off x="6214680" y="324859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1" name="Legend4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gray">
            <a:xfrm>
              <a:off x="6214680" y="3521448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2" name="Legend5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gray">
            <a:xfrm>
              <a:off x="6214680" y="3796682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0885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4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4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4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4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4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9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7" name="think-cell Slide" r:id="rId38" imgW="270" imgH="270" progId="TCLayout.ActiveDocument.1">
                  <p:embed/>
                </p:oleObj>
              </mc:Choice>
              <mc:Fallback>
                <p:oleObj name="think-cell Slide" r:id="rId38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10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7906545" y="1940591"/>
            <a:ext cx="197009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600" baseline="0">
                <a:solidFill>
                  <a:srgbClr val="808080"/>
                </a:solidFill>
                <a:latin typeface="+mn-lt"/>
                <a:ea typeface="+mn-ea"/>
              </a:rPr>
              <a:t>Last Modified 5/7/2019 7:31 PM Romance Standard Time</a:t>
            </a:r>
            <a:endParaRPr lang="en-US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7976274" y="4114417"/>
            <a:ext cx="1830629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>
                <a:solidFill>
                  <a:srgbClr val="808080"/>
                </a:solidFill>
                <a:latin typeface="+mn-lt"/>
                <a:ea typeface="+mn-ea"/>
              </a:rPr>
              <a:t>Printed 8/7/2018 6:07 PM W. Europe Standard Time</a:t>
            </a:r>
            <a:endParaRPr lang="en-US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19063" y="230188"/>
            <a:ext cx="861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19063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19063" y="554865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19063" y="6305945"/>
            <a:ext cx="861853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19063" y="6507558"/>
            <a:ext cx="72000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marL="609600" indent="-609600" defTabSz="895350">
              <a:tabLst>
                <a:tab pos="630238" algn="l"/>
              </a:tabLst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52564" y="1951380"/>
            <a:ext cx="4302125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452563" y="1257754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8264265" y="285750"/>
            <a:ext cx="473335" cy="150811"/>
            <a:chOff x="8267440" y="285750"/>
            <a:chExt cx="473335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267440" y="285750"/>
              <a:ext cx="473335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267440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267440" y="436561"/>
              <a:ext cx="473335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SlideBottomBar" hidden="1"/>
          <p:cNvSpPr/>
          <p:nvPr/>
        </p:nvSpPr>
        <p:spPr>
          <a:xfrm>
            <a:off x="8509000" y="6327339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3" name="doc id" hidden="1"/>
          <p:cNvSpPr>
            <a:spLocks noChangeArrowheads="1"/>
          </p:cNvSpPr>
          <p:nvPr/>
        </p:nvSpPr>
        <p:spPr bwMode="auto">
          <a:xfrm>
            <a:off x="8081963" y="50801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grpSp>
        <p:nvGrpSpPr>
          <p:cNvPr id="59" name="LegendLines" hidden="1"/>
          <p:cNvGrpSpPr/>
          <p:nvPr/>
        </p:nvGrpSpPr>
        <p:grpSpPr>
          <a:xfrm>
            <a:off x="7543619" y="272353"/>
            <a:ext cx="1158292" cy="761545"/>
            <a:chOff x="7607284" y="279400"/>
            <a:chExt cx="1158292" cy="761545"/>
          </a:xfrm>
        </p:grpSpPr>
        <p:sp>
          <p:nvSpPr>
            <p:cNvPr id="60" name="LineLegend1"/>
            <p:cNvSpPr>
              <a:spLocks noChangeShapeType="1"/>
            </p:cNvSpPr>
            <p:nvPr/>
          </p:nvSpPr>
          <p:spPr bwMode="gray">
            <a:xfrm>
              <a:off x="7607284" y="3871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1" name="LineLegend2"/>
            <p:cNvSpPr>
              <a:spLocks noChangeShapeType="1"/>
            </p:cNvSpPr>
            <p:nvPr/>
          </p:nvSpPr>
          <p:spPr bwMode="gray">
            <a:xfrm>
              <a:off x="7607284" y="6538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2" name="LineLegend3"/>
            <p:cNvSpPr>
              <a:spLocks noChangeShapeType="1"/>
            </p:cNvSpPr>
            <p:nvPr/>
          </p:nvSpPr>
          <p:spPr bwMode="gray">
            <a:xfrm>
              <a:off x="7607284" y="933223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0" name="Legend1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gray">
            <a:xfrm>
              <a:off x="8169259" y="279400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1" name="Legend2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gray">
            <a:xfrm>
              <a:off x="8169259" y="546100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02" name="Legend3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gray">
            <a:xfrm>
              <a:off x="8169259" y="825501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03" name="LegendBoxes" hidden="1"/>
          <p:cNvGrpSpPr/>
          <p:nvPr/>
        </p:nvGrpSpPr>
        <p:grpSpPr>
          <a:xfrm>
            <a:off x="7851594" y="272457"/>
            <a:ext cx="850317" cy="1028245"/>
            <a:chOff x="5894005" y="919828"/>
            <a:chExt cx="850317" cy="1028245"/>
          </a:xfrm>
        </p:grpSpPr>
        <p:sp>
          <p:nvSpPr>
            <p:cNvPr id="104" name="RectangleLegend1"/>
            <p:cNvSpPr>
              <a:spLocks noChangeArrowheads="1"/>
            </p:cNvSpPr>
            <p:nvPr/>
          </p:nvSpPr>
          <p:spPr bwMode="gray">
            <a:xfrm>
              <a:off x="5894005" y="947381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5" name="RectangleLegend2"/>
            <p:cNvSpPr>
              <a:spLocks noChangeArrowheads="1"/>
            </p:cNvSpPr>
            <p:nvPr/>
          </p:nvSpPr>
          <p:spPr bwMode="gray">
            <a:xfrm>
              <a:off x="5894005" y="1217256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6" name="RectangleLegend3"/>
            <p:cNvSpPr>
              <a:spLocks noChangeArrowheads="1"/>
            </p:cNvSpPr>
            <p:nvPr/>
          </p:nvSpPr>
          <p:spPr bwMode="gray">
            <a:xfrm>
              <a:off x="5894005" y="1488719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7" name="RectangleLegend4"/>
            <p:cNvSpPr>
              <a:spLocks noChangeArrowheads="1"/>
            </p:cNvSpPr>
            <p:nvPr/>
          </p:nvSpPr>
          <p:spPr bwMode="gray">
            <a:xfrm>
              <a:off x="5894005" y="1760182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8" name="Legend1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6148005" y="919828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9" name="Legend2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gray">
            <a:xfrm>
              <a:off x="6148005" y="1189703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0" name="Legend3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gray">
            <a:xfrm>
              <a:off x="6148005" y="146116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1" name="Legend4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>
              <a:off x="6148005" y="1732629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12" name="LegendMoons" hidden="1"/>
          <p:cNvGrpSpPr/>
          <p:nvPr/>
        </p:nvGrpSpPr>
        <p:grpSpPr>
          <a:xfrm>
            <a:off x="7784919" y="271952"/>
            <a:ext cx="916992" cy="1317003"/>
            <a:chOff x="5894005" y="2695123"/>
            <a:chExt cx="916992" cy="1317003"/>
          </a:xfrm>
        </p:grpSpPr>
        <p:grpSp>
          <p:nvGrpSpPr>
            <p:cNvPr id="113" name="MoonLegend1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5894005" y="2695123"/>
              <a:ext cx="209550" cy="218282"/>
              <a:chOff x="4533" y="183"/>
              <a:chExt cx="144" cy="150"/>
            </a:xfrm>
          </p:grpSpPr>
          <p:sp>
            <p:nvSpPr>
              <p:cNvPr id="131" name="Oval 130"/>
              <p:cNvSpPr>
                <a:spLocks noChangeAspect="1" noChangeArrowheads="1"/>
              </p:cNvSpPr>
              <p:nvPr>
                <p:custDataLst>
                  <p:tags r:id="rId29"/>
                </p:custDataLst>
              </p:nvPr>
            </p:nvSpPr>
            <p:spPr bwMode="gray">
              <a:xfrm>
                <a:off x="4533" y="189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2" name="Arc 131" hidden="1"/>
              <p:cNvSpPr>
                <a:spLocks noChangeAspect="1"/>
              </p:cNvSpPr>
              <p:nvPr>
                <p:custDataLst>
                  <p:tags r:id="rId30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2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5894005" y="2977103"/>
              <a:ext cx="209550" cy="209551"/>
              <a:chOff x="1694" y="2051"/>
              <a:chExt cx="160" cy="160"/>
            </a:xfrm>
          </p:grpSpPr>
          <p:sp>
            <p:nvSpPr>
              <p:cNvPr id="129" name="Oval 41"/>
              <p:cNvSpPr>
                <a:spLocks noChangeAspect="1" noChangeArrowheads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0" name="Arc 42"/>
              <p:cNvSpPr>
                <a:spLocks noChangeAspect="1"/>
              </p:cNvSpPr>
              <p:nvPr>
                <p:custDataLst>
                  <p:tags r:id="rId28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5" name="MoonLegend4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5894005" y="3524395"/>
              <a:ext cx="209550" cy="209551"/>
              <a:chOff x="4495" y="1204"/>
              <a:chExt cx="160" cy="160"/>
            </a:xfrm>
          </p:grpSpPr>
          <p:sp>
            <p:nvSpPr>
              <p:cNvPr id="127" name="Oval 47"/>
              <p:cNvSpPr>
                <a:spLocks noChangeAspect="1" noChangeArrowheads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8" name="Arc 48"/>
              <p:cNvSpPr>
                <a:spLocks noChangeAspect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6" name="MoonLegend5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gray">
            <a:xfrm>
              <a:off x="5894005" y="3799629"/>
              <a:ext cx="209550" cy="209551"/>
              <a:chOff x="4495" y="1447"/>
              <a:chExt cx="160" cy="160"/>
            </a:xfrm>
          </p:grpSpPr>
          <p:sp>
            <p:nvSpPr>
              <p:cNvPr id="125" name="Oval 50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6" name="Oval 51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7" name="MoonLegend3"/>
            <p:cNvGrpSpPr>
              <a:grpSpLocks noChangeAspect="1"/>
            </p:cNvGrpSpPr>
            <p:nvPr>
              <p:custDataLst>
                <p:tags r:id="rId15"/>
              </p:custDataLst>
            </p:nvPr>
          </p:nvGrpSpPr>
          <p:grpSpPr bwMode="gray">
            <a:xfrm>
              <a:off x="5894005" y="3251543"/>
              <a:ext cx="209550" cy="209551"/>
              <a:chOff x="4495" y="1205"/>
              <a:chExt cx="160" cy="160"/>
            </a:xfrm>
          </p:grpSpPr>
          <p:sp>
            <p:nvSpPr>
              <p:cNvPr id="123" name="Oval 47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4" name="Arc 48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18" name="Legend1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>
              <a:off x="6214680" y="2696542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2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6214680" y="297415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20" name="Legend3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gray">
            <a:xfrm>
              <a:off x="6214680" y="324859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1" name="Legend4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gray">
            <a:xfrm>
              <a:off x="6214680" y="3521448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2" name="Legend5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gray">
            <a:xfrm>
              <a:off x="6214680" y="3796682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506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</p:sldLayoutIdLst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4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4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4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4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4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7.jpeg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13" Type="http://schemas.openxmlformats.org/officeDocument/2006/relationships/image" Target="../media/image18.png"/><Relationship Id="rId3" Type="http://schemas.openxmlformats.org/officeDocument/2006/relationships/tags" Target="../tags/tag8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7.png"/><Relationship Id="rId2" Type="http://schemas.openxmlformats.org/officeDocument/2006/relationships/tags" Target="../tags/tag87.xml"/><Relationship Id="rId1" Type="http://schemas.openxmlformats.org/officeDocument/2006/relationships/vmlDrawing" Target="../drawings/vmlDrawing16.vml"/><Relationship Id="rId6" Type="http://schemas.openxmlformats.org/officeDocument/2006/relationships/tags" Target="../tags/tag91.xml"/><Relationship Id="rId11" Type="http://schemas.openxmlformats.org/officeDocument/2006/relationships/image" Target="../media/image16.png"/><Relationship Id="rId5" Type="http://schemas.openxmlformats.org/officeDocument/2006/relationships/tags" Target="../tags/tag90.xml"/><Relationship Id="rId15" Type="http://schemas.openxmlformats.org/officeDocument/2006/relationships/image" Target="../media/image20.png"/><Relationship Id="rId10" Type="http://schemas.openxmlformats.org/officeDocument/2006/relationships/image" Target="../media/image5.emf"/><Relationship Id="rId4" Type="http://schemas.openxmlformats.org/officeDocument/2006/relationships/tags" Target="../tags/tag89.xml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103.xml"/><Relationship Id="rId18" Type="http://schemas.openxmlformats.org/officeDocument/2006/relationships/tags" Target="../tags/tag108.xml"/><Relationship Id="rId26" Type="http://schemas.openxmlformats.org/officeDocument/2006/relationships/tags" Target="../tags/tag116.xml"/><Relationship Id="rId3" Type="http://schemas.openxmlformats.org/officeDocument/2006/relationships/tags" Target="../tags/tag93.xml"/><Relationship Id="rId21" Type="http://schemas.openxmlformats.org/officeDocument/2006/relationships/tags" Target="../tags/tag111.xml"/><Relationship Id="rId7" Type="http://schemas.openxmlformats.org/officeDocument/2006/relationships/tags" Target="../tags/tag97.xml"/><Relationship Id="rId12" Type="http://schemas.openxmlformats.org/officeDocument/2006/relationships/tags" Target="../tags/tag102.xml"/><Relationship Id="rId17" Type="http://schemas.openxmlformats.org/officeDocument/2006/relationships/tags" Target="../tags/tag107.xml"/><Relationship Id="rId25" Type="http://schemas.openxmlformats.org/officeDocument/2006/relationships/tags" Target="../tags/tag115.xml"/><Relationship Id="rId33" Type="http://schemas.openxmlformats.org/officeDocument/2006/relationships/chart" Target="../charts/chart1.xml"/><Relationship Id="rId2" Type="http://schemas.openxmlformats.org/officeDocument/2006/relationships/tags" Target="../tags/tag92.xml"/><Relationship Id="rId16" Type="http://schemas.openxmlformats.org/officeDocument/2006/relationships/tags" Target="../tags/tag106.xml"/><Relationship Id="rId20" Type="http://schemas.openxmlformats.org/officeDocument/2006/relationships/tags" Target="../tags/tag110.xml"/><Relationship Id="rId29" Type="http://schemas.openxmlformats.org/officeDocument/2006/relationships/tags" Target="../tags/tag119.xml"/><Relationship Id="rId1" Type="http://schemas.openxmlformats.org/officeDocument/2006/relationships/vmlDrawing" Target="../drawings/vmlDrawing17.vml"/><Relationship Id="rId6" Type="http://schemas.openxmlformats.org/officeDocument/2006/relationships/tags" Target="../tags/tag96.xml"/><Relationship Id="rId11" Type="http://schemas.openxmlformats.org/officeDocument/2006/relationships/tags" Target="../tags/tag101.xml"/><Relationship Id="rId24" Type="http://schemas.openxmlformats.org/officeDocument/2006/relationships/tags" Target="../tags/tag114.xml"/><Relationship Id="rId32" Type="http://schemas.openxmlformats.org/officeDocument/2006/relationships/image" Target="../media/image5.emf"/><Relationship Id="rId5" Type="http://schemas.openxmlformats.org/officeDocument/2006/relationships/tags" Target="../tags/tag95.xml"/><Relationship Id="rId15" Type="http://schemas.openxmlformats.org/officeDocument/2006/relationships/tags" Target="../tags/tag105.xml"/><Relationship Id="rId23" Type="http://schemas.openxmlformats.org/officeDocument/2006/relationships/tags" Target="../tags/tag113.xml"/><Relationship Id="rId28" Type="http://schemas.openxmlformats.org/officeDocument/2006/relationships/tags" Target="../tags/tag118.xml"/><Relationship Id="rId10" Type="http://schemas.openxmlformats.org/officeDocument/2006/relationships/tags" Target="../tags/tag100.xml"/><Relationship Id="rId19" Type="http://schemas.openxmlformats.org/officeDocument/2006/relationships/tags" Target="../tags/tag109.xml"/><Relationship Id="rId31" Type="http://schemas.openxmlformats.org/officeDocument/2006/relationships/oleObject" Target="../embeddings/oleObject17.bin"/><Relationship Id="rId4" Type="http://schemas.openxmlformats.org/officeDocument/2006/relationships/tags" Target="../tags/tag94.xml"/><Relationship Id="rId9" Type="http://schemas.openxmlformats.org/officeDocument/2006/relationships/tags" Target="../tags/tag99.xml"/><Relationship Id="rId14" Type="http://schemas.openxmlformats.org/officeDocument/2006/relationships/tags" Target="../tags/tag104.xml"/><Relationship Id="rId22" Type="http://schemas.openxmlformats.org/officeDocument/2006/relationships/tags" Target="../tags/tag112.xml"/><Relationship Id="rId27" Type="http://schemas.openxmlformats.org/officeDocument/2006/relationships/tags" Target="../tags/tag117.xml"/><Relationship Id="rId30" Type="http://schemas.openxmlformats.org/officeDocument/2006/relationships/slideLayout" Target="../slideLayouts/slideLayout2.xml"/><Relationship Id="rId8" Type="http://schemas.openxmlformats.org/officeDocument/2006/relationships/tags" Target="../tags/tag98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131.xml"/><Relationship Id="rId18" Type="http://schemas.openxmlformats.org/officeDocument/2006/relationships/tags" Target="../tags/tag136.xml"/><Relationship Id="rId26" Type="http://schemas.openxmlformats.org/officeDocument/2006/relationships/tags" Target="../tags/tag144.xml"/><Relationship Id="rId39" Type="http://schemas.openxmlformats.org/officeDocument/2006/relationships/image" Target="../media/image24.svg"/><Relationship Id="rId21" Type="http://schemas.openxmlformats.org/officeDocument/2006/relationships/tags" Target="../tags/tag139.xml"/><Relationship Id="rId34" Type="http://schemas.openxmlformats.org/officeDocument/2006/relationships/image" Target="../media/image5.emf"/><Relationship Id="rId42" Type="http://schemas.openxmlformats.org/officeDocument/2006/relationships/chart" Target="../charts/chart3.xml"/><Relationship Id="rId7" Type="http://schemas.openxmlformats.org/officeDocument/2006/relationships/tags" Target="../tags/tag125.xml"/><Relationship Id="rId2" Type="http://schemas.openxmlformats.org/officeDocument/2006/relationships/tags" Target="../tags/tag120.xml"/><Relationship Id="rId16" Type="http://schemas.openxmlformats.org/officeDocument/2006/relationships/tags" Target="../tags/tag134.xml"/><Relationship Id="rId20" Type="http://schemas.openxmlformats.org/officeDocument/2006/relationships/tags" Target="../tags/tag138.xml"/><Relationship Id="rId29" Type="http://schemas.openxmlformats.org/officeDocument/2006/relationships/tags" Target="../tags/tag147.xml"/><Relationship Id="rId41" Type="http://schemas.openxmlformats.org/officeDocument/2006/relationships/image" Target="../media/image26.svg"/><Relationship Id="rId1" Type="http://schemas.openxmlformats.org/officeDocument/2006/relationships/vmlDrawing" Target="../drawings/vmlDrawing18.vml"/><Relationship Id="rId6" Type="http://schemas.openxmlformats.org/officeDocument/2006/relationships/tags" Target="../tags/tag124.xml"/><Relationship Id="rId11" Type="http://schemas.openxmlformats.org/officeDocument/2006/relationships/tags" Target="../tags/tag129.xml"/><Relationship Id="rId24" Type="http://schemas.openxmlformats.org/officeDocument/2006/relationships/tags" Target="../tags/tag142.xml"/><Relationship Id="rId32" Type="http://schemas.openxmlformats.org/officeDocument/2006/relationships/slideLayout" Target="../slideLayouts/slideLayout2.xml"/><Relationship Id="rId37" Type="http://schemas.openxmlformats.org/officeDocument/2006/relationships/image" Target="../media/image22.svg"/><Relationship Id="rId40" Type="http://schemas.openxmlformats.org/officeDocument/2006/relationships/image" Target="../media/image25.png"/><Relationship Id="rId5" Type="http://schemas.openxmlformats.org/officeDocument/2006/relationships/tags" Target="../tags/tag123.xml"/><Relationship Id="rId15" Type="http://schemas.openxmlformats.org/officeDocument/2006/relationships/tags" Target="../tags/tag133.xml"/><Relationship Id="rId23" Type="http://schemas.openxmlformats.org/officeDocument/2006/relationships/tags" Target="../tags/tag141.xml"/><Relationship Id="rId28" Type="http://schemas.openxmlformats.org/officeDocument/2006/relationships/tags" Target="../tags/tag146.xml"/><Relationship Id="rId36" Type="http://schemas.openxmlformats.org/officeDocument/2006/relationships/image" Target="../media/image21.png"/><Relationship Id="rId10" Type="http://schemas.openxmlformats.org/officeDocument/2006/relationships/tags" Target="../tags/tag128.xml"/><Relationship Id="rId19" Type="http://schemas.openxmlformats.org/officeDocument/2006/relationships/tags" Target="../tags/tag137.xml"/><Relationship Id="rId31" Type="http://schemas.openxmlformats.org/officeDocument/2006/relationships/tags" Target="../tags/tag149.xml"/><Relationship Id="rId44" Type="http://schemas.openxmlformats.org/officeDocument/2006/relationships/chart" Target="../charts/chart5.xml"/><Relationship Id="rId4" Type="http://schemas.openxmlformats.org/officeDocument/2006/relationships/tags" Target="../tags/tag122.xml"/><Relationship Id="rId9" Type="http://schemas.openxmlformats.org/officeDocument/2006/relationships/tags" Target="../tags/tag127.xml"/><Relationship Id="rId14" Type="http://schemas.openxmlformats.org/officeDocument/2006/relationships/tags" Target="../tags/tag132.xml"/><Relationship Id="rId22" Type="http://schemas.openxmlformats.org/officeDocument/2006/relationships/tags" Target="../tags/tag140.xml"/><Relationship Id="rId27" Type="http://schemas.openxmlformats.org/officeDocument/2006/relationships/tags" Target="../tags/tag145.xml"/><Relationship Id="rId30" Type="http://schemas.openxmlformats.org/officeDocument/2006/relationships/tags" Target="../tags/tag148.xml"/><Relationship Id="rId35" Type="http://schemas.openxmlformats.org/officeDocument/2006/relationships/chart" Target="../charts/chart2.xml"/><Relationship Id="rId43" Type="http://schemas.openxmlformats.org/officeDocument/2006/relationships/chart" Target="../charts/chart4.xml"/><Relationship Id="rId8" Type="http://schemas.openxmlformats.org/officeDocument/2006/relationships/tags" Target="../tags/tag126.xml"/><Relationship Id="rId3" Type="http://schemas.openxmlformats.org/officeDocument/2006/relationships/tags" Target="../tags/tag121.xml"/><Relationship Id="rId12" Type="http://schemas.openxmlformats.org/officeDocument/2006/relationships/tags" Target="../tags/tag130.xml"/><Relationship Id="rId17" Type="http://schemas.openxmlformats.org/officeDocument/2006/relationships/tags" Target="../tags/tag135.xml"/><Relationship Id="rId25" Type="http://schemas.openxmlformats.org/officeDocument/2006/relationships/tags" Target="../tags/tag143.xml"/><Relationship Id="rId33" Type="http://schemas.openxmlformats.org/officeDocument/2006/relationships/oleObject" Target="../embeddings/oleObject18.bin"/><Relationship Id="rId38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161.xml"/><Relationship Id="rId18" Type="http://schemas.openxmlformats.org/officeDocument/2006/relationships/tags" Target="../tags/tag166.xml"/><Relationship Id="rId26" Type="http://schemas.openxmlformats.org/officeDocument/2006/relationships/tags" Target="../tags/tag174.xml"/><Relationship Id="rId39" Type="http://schemas.openxmlformats.org/officeDocument/2006/relationships/tags" Target="../tags/tag187.xml"/><Relationship Id="rId21" Type="http://schemas.openxmlformats.org/officeDocument/2006/relationships/tags" Target="../tags/tag169.xml"/><Relationship Id="rId34" Type="http://schemas.openxmlformats.org/officeDocument/2006/relationships/tags" Target="../tags/tag182.xml"/><Relationship Id="rId42" Type="http://schemas.openxmlformats.org/officeDocument/2006/relationships/tags" Target="../tags/tag190.xml"/><Relationship Id="rId47" Type="http://schemas.openxmlformats.org/officeDocument/2006/relationships/image" Target="../media/image5.emf"/><Relationship Id="rId50" Type="http://schemas.openxmlformats.org/officeDocument/2006/relationships/image" Target="../media/image27.png"/><Relationship Id="rId7" Type="http://schemas.openxmlformats.org/officeDocument/2006/relationships/tags" Target="../tags/tag155.xml"/><Relationship Id="rId2" Type="http://schemas.openxmlformats.org/officeDocument/2006/relationships/tags" Target="../tags/tag150.xml"/><Relationship Id="rId16" Type="http://schemas.openxmlformats.org/officeDocument/2006/relationships/tags" Target="../tags/tag164.xml"/><Relationship Id="rId29" Type="http://schemas.openxmlformats.org/officeDocument/2006/relationships/tags" Target="../tags/tag177.xml"/><Relationship Id="rId11" Type="http://schemas.openxmlformats.org/officeDocument/2006/relationships/tags" Target="../tags/tag159.xml"/><Relationship Id="rId24" Type="http://schemas.openxmlformats.org/officeDocument/2006/relationships/tags" Target="../tags/tag172.xml"/><Relationship Id="rId32" Type="http://schemas.openxmlformats.org/officeDocument/2006/relationships/tags" Target="../tags/tag180.xml"/><Relationship Id="rId37" Type="http://schemas.openxmlformats.org/officeDocument/2006/relationships/tags" Target="../tags/tag185.xml"/><Relationship Id="rId40" Type="http://schemas.openxmlformats.org/officeDocument/2006/relationships/tags" Target="../tags/tag188.xml"/><Relationship Id="rId45" Type="http://schemas.openxmlformats.org/officeDocument/2006/relationships/notesSlide" Target="../notesSlides/notesSlide3.xml"/><Relationship Id="rId5" Type="http://schemas.openxmlformats.org/officeDocument/2006/relationships/tags" Target="../tags/tag153.xml"/><Relationship Id="rId15" Type="http://schemas.openxmlformats.org/officeDocument/2006/relationships/tags" Target="../tags/tag163.xml"/><Relationship Id="rId23" Type="http://schemas.openxmlformats.org/officeDocument/2006/relationships/tags" Target="../tags/tag171.xml"/><Relationship Id="rId28" Type="http://schemas.openxmlformats.org/officeDocument/2006/relationships/tags" Target="../tags/tag176.xml"/><Relationship Id="rId36" Type="http://schemas.openxmlformats.org/officeDocument/2006/relationships/tags" Target="../tags/tag184.xml"/><Relationship Id="rId49" Type="http://schemas.openxmlformats.org/officeDocument/2006/relationships/chart" Target="../charts/chart7.xml"/><Relationship Id="rId10" Type="http://schemas.openxmlformats.org/officeDocument/2006/relationships/tags" Target="../tags/tag158.xml"/><Relationship Id="rId19" Type="http://schemas.openxmlformats.org/officeDocument/2006/relationships/tags" Target="../tags/tag167.xml"/><Relationship Id="rId31" Type="http://schemas.openxmlformats.org/officeDocument/2006/relationships/tags" Target="../tags/tag179.xml"/><Relationship Id="rId44" Type="http://schemas.openxmlformats.org/officeDocument/2006/relationships/slideLayout" Target="../slideLayouts/slideLayout2.xml"/><Relationship Id="rId4" Type="http://schemas.openxmlformats.org/officeDocument/2006/relationships/tags" Target="../tags/tag152.xml"/><Relationship Id="rId9" Type="http://schemas.openxmlformats.org/officeDocument/2006/relationships/tags" Target="../tags/tag157.xml"/><Relationship Id="rId14" Type="http://schemas.openxmlformats.org/officeDocument/2006/relationships/tags" Target="../tags/tag162.xml"/><Relationship Id="rId22" Type="http://schemas.openxmlformats.org/officeDocument/2006/relationships/tags" Target="../tags/tag170.xml"/><Relationship Id="rId27" Type="http://schemas.openxmlformats.org/officeDocument/2006/relationships/tags" Target="../tags/tag175.xml"/><Relationship Id="rId30" Type="http://schemas.openxmlformats.org/officeDocument/2006/relationships/tags" Target="../tags/tag178.xml"/><Relationship Id="rId35" Type="http://schemas.openxmlformats.org/officeDocument/2006/relationships/tags" Target="../tags/tag183.xml"/><Relationship Id="rId43" Type="http://schemas.openxmlformats.org/officeDocument/2006/relationships/tags" Target="../tags/tag191.xml"/><Relationship Id="rId48" Type="http://schemas.openxmlformats.org/officeDocument/2006/relationships/chart" Target="../charts/chart6.xml"/><Relationship Id="rId8" Type="http://schemas.openxmlformats.org/officeDocument/2006/relationships/tags" Target="../tags/tag156.xml"/><Relationship Id="rId3" Type="http://schemas.openxmlformats.org/officeDocument/2006/relationships/tags" Target="../tags/tag151.xml"/><Relationship Id="rId12" Type="http://schemas.openxmlformats.org/officeDocument/2006/relationships/tags" Target="../tags/tag160.xml"/><Relationship Id="rId17" Type="http://schemas.openxmlformats.org/officeDocument/2006/relationships/tags" Target="../tags/tag165.xml"/><Relationship Id="rId25" Type="http://schemas.openxmlformats.org/officeDocument/2006/relationships/tags" Target="../tags/tag173.xml"/><Relationship Id="rId33" Type="http://schemas.openxmlformats.org/officeDocument/2006/relationships/tags" Target="../tags/tag181.xml"/><Relationship Id="rId38" Type="http://schemas.openxmlformats.org/officeDocument/2006/relationships/tags" Target="../tags/tag186.xml"/><Relationship Id="rId46" Type="http://schemas.openxmlformats.org/officeDocument/2006/relationships/oleObject" Target="../embeddings/oleObject19.bin"/><Relationship Id="rId20" Type="http://schemas.openxmlformats.org/officeDocument/2006/relationships/tags" Target="../tags/tag168.xml"/><Relationship Id="rId41" Type="http://schemas.openxmlformats.org/officeDocument/2006/relationships/tags" Target="../tags/tag189.xml"/><Relationship Id="rId1" Type="http://schemas.openxmlformats.org/officeDocument/2006/relationships/vmlDrawing" Target="../drawings/vmlDrawing19.vml"/><Relationship Id="rId6" Type="http://schemas.openxmlformats.org/officeDocument/2006/relationships/tags" Target="../tags/tag15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193.xml"/><Relationship Id="rId7" Type="http://schemas.openxmlformats.org/officeDocument/2006/relationships/oleObject" Target="../embeddings/oleObject20.bin"/><Relationship Id="rId2" Type="http://schemas.openxmlformats.org/officeDocument/2006/relationships/tags" Target="../tags/tag192.xml"/><Relationship Id="rId1" Type="http://schemas.openxmlformats.org/officeDocument/2006/relationships/vmlDrawing" Target="../drawings/vmlDrawing20.v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1997242" y="0"/>
            <a:ext cx="6964196" cy="6721478"/>
          </a:xfrm>
          <a:custGeom>
            <a:avLst/>
            <a:gdLst>
              <a:gd name="connsiteX0" fmla="*/ 0 w 7120577"/>
              <a:gd name="connsiteY0" fmla="*/ 0 h 6751454"/>
              <a:gd name="connsiteX1" fmla="*/ 7120577 w 7120577"/>
              <a:gd name="connsiteY1" fmla="*/ 0 h 6751454"/>
              <a:gd name="connsiteX2" fmla="*/ 7120577 w 7120577"/>
              <a:gd name="connsiteY2" fmla="*/ 6751454 h 6751454"/>
              <a:gd name="connsiteX3" fmla="*/ 0 w 7120577"/>
              <a:gd name="connsiteY3" fmla="*/ 6751454 h 6751454"/>
              <a:gd name="connsiteX4" fmla="*/ 0 w 7120577"/>
              <a:gd name="connsiteY4" fmla="*/ 0 h 6751454"/>
              <a:gd name="connsiteX0" fmla="*/ 4126832 w 7120577"/>
              <a:gd name="connsiteY0" fmla="*/ 0 h 6751454"/>
              <a:gd name="connsiteX1" fmla="*/ 7120577 w 7120577"/>
              <a:gd name="connsiteY1" fmla="*/ 0 h 6751454"/>
              <a:gd name="connsiteX2" fmla="*/ 7120577 w 7120577"/>
              <a:gd name="connsiteY2" fmla="*/ 6751454 h 6751454"/>
              <a:gd name="connsiteX3" fmla="*/ 0 w 7120577"/>
              <a:gd name="connsiteY3" fmla="*/ 6751454 h 6751454"/>
              <a:gd name="connsiteX4" fmla="*/ 4126832 w 7120577"/>
              <a:gd name="connsiteY4" fmla="*/ 0 h 6751454"/>
              <a:gd name="connsiteX0" fmla="*/ 4463717 w 7120577"/>
              <a:gd name="connsiteY0" fmla="*/ 0 h 6751454"/>
              <a:gd name="connsiteX1" fmla="*/ 7120577 w 7120577"/>
              <a:gd name="connsiteY1" fmla="*/ 0 h 6751454"/>
              <a:gd name="connsiteX2" fmla="*/ 7120577 w 7120577"/>
              <a:gd name="connsiteY2" fmla="*/ 6751454 h 6751454"/>
              <a:gd name="connsiteX3" fmla="*/ 0 w 7120577"/>
              <a:gd name="connsiteY3" fmla="*/ 6751454 h 6751454"/>
              <a:gd name="connsiteX4" fmla="*/ 4463717 w 7120577"/>
              <a:gd name="connsiteY4" fmla="*/ 0 h 6751454"/>
              <a:gd name="connsiteX0" fmla="*/ 4920917 w 7120577"/>
              <a:gd name="connsiteY0" fmla="*/ 0 h 6751454"/>
              <a:gd name="connsiteX1" fmla="*/ 7120577 w 7120577"/>
              <a:gd name="connsiteY1" fmla="*/ 0 h 6751454"/>
              <a:gd name="connsiteX2" fmla="*/ 7120577 w 7120577"/>
              <a:gd name="connsiteY2" fmla="*/ 6751454 h 6751454"/>
              <a:gd name="connsiteX3" fmla="*/ 0 w 7120577"/>
              <a:gd name="connsiteY3" fmla="*/ 6751454 h 6751454"/>
              <a:gd name="connsiteX4" fmla="*/ 4920917 w 7120577"/>
              <a:gd name="connsiteY4" fmla="*/ 0 h 6751454"/>
              <a:gd name="connsiteX0" fmla="*/ 5005138 w 7120577"/>
              <a:gd name="connsiteY0" fmla="*/ 0 h 6751454"/>
              <a:gd name="connsiteX1" fmla="*/ 7120577 w 7120577"/>
              <a:gd name="connsiteY1" fmla="*/ 0 h 6751454"/>
              <a:gd name="connsiteX2" fmla="*/ 7120577 w 7120577"/>
              <a:gd name="connsiteY2" fmla="*/ 6751454 h 6751454"/>
              <a:gd name="connsiteX3" fmla="*/ 0 w 7120577"/>
              <a:gd name="connsiteY3" fmla="*/ 6751454 h 6751454"/>
              <a:gd name="connsiteX4" fmla="*/ 5005138 w 7120577"/>
              <a:gd name="connsiteY4" fmla="*/ 0 h 6751454"/>
              <a:gd name="connsiteX0" fmla="*/ 5117602 w 7233041"/>
              <a:gd name="connsiteY0" fmla="*/ 0 h 6751454"/>
              <a:gd name="connsiteX1" fmla="*/ 7233041 w 7233041"/>
              <a:gd name="connsiteY1" fmla="*/ 0 h 6751454"/>
              <a:gd name="connsiteX2" fmla="*/ 7233041 w 7233041"/>
              <a:gd name="connsiteY2" fmla="*/ 6751454 h 6751454"/>
              <a:gd name="connsiteX3" fmla="*/ 0 w 7233041"/>
              <a:gd name="connsiteY3" fmla="*/ 6751454 h 6751454"/>
              <a:gd name="connsiteX4" fmla="*/ 5117602 w 7233041"/>
              <a:gd name="connsiteY4" fmla="*/ 0 h 6751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3041" h="6751454">
                <a:moveTo>
                  <a:pt x="5117602" y="0"/>
                </a:moveTo>
                <a:lnTo>
                  <a:pt x="7233041" y="0"/>
                </a:lnTo>
                <a:lnTo>
                  <a:pt x="7233041" y="6751454"/>
                </a:lnTo>
                <a:lnTo>
                  <a:pt x="0" y="6751454"/>
                </a:lnTo>
                <a:lnTo>
                  <a:pt x="5117602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59" name="LogoImage"/>
          <p:cNvSpPr>
            <a:spLocks noChangeAspect="1" noEditPoints="1"/>
          </p:cNvSpPr>
          <p:nvPr/>
        </p:nvSpPr>
        <p:spPr bwMode="auto">
          <a:xfrm>
            <a:off x="6826576" y="374046"/>
            <a:ext cx="1986988" cy="217296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14811B1-DD1E-4F58-8E58-833478F6D954}"/>
              </a:ext>
            </a:extLst>
          </p:cNvPr>
          <p:cNvSpPr>
            <a:spLocks/>
          </p:cNvSpPr>
          <p:nvPr/>
        </p:nvSpPr>
        <p:spPr>
          <a:xfrm>
            <a:off x="-21847" y="140956"/>
            <a:ext cx="1620000" cy="4248000"/>
          </a:xfrm>
          <a:custGeom>
            <a:avLst/>
            <a:gdLst>
              <a:gd name="connsiteX0" fmla="*/ 6350 w 1581150"/>
              <a:gd name="connsiteY0" fmla="*/ 0 h 4222750"/>
              <a:gd name="connsiteX1" fmla="*/ 1581150 w 1581150"/>
              <a:gd name="connsiteY1" fmla="*/ 2101850 h 4222750"/>
              <a:gd name="connsiteX2" fmla="*/ 0 w 1581150"/>
              <a:gd name="connsiteY2" fmla="*/ 4222750 h 4222750"/>
              <a:gd name="connsiteX3" fmla="*/ 6350 w 1581150"/>
              <a:gd name="connsiteY3" fmla="*/ 0 h 4222750"/>
              <a:gd name="connsiteX0" fmla="*/ 12674 w 1581150"/>
              <a:gd name="connsiteY0" fmla="*/ 0 h 4222750"/>
              <a:gd name="connsiteX1" fmla="*/ 1581150 w 1581150"/>
              <a:gd name="connsiteY1" fmla="*/ 2101850 h 4222750"/>
              <a:gd name="connsiteX2" fmla="*/ 0 w 1581150"/>
              <a:gd name="connsiteY2" fmla="*/ 4222750 h 4222750"/>
              <a:gd name="connsiteX3" fmla="*/ 12674 w 1581150"/>
              <a:gd name="connsiteY3" fmla="*/ 0 h 4222750"/>
              <a:gd name="connsiteX0" fmla="*/ 6350 w 1581150"/>
              <a:gd name="connsiteY0" fmla="*/ 0 h 4222750"/>
              <a:gd name="connsiteX1" fmla="*/ 1581150 w 1581150"/>
              <a:gd name="connsiteY1" fmla="*/ 2101850 h 4222750"/>
              <a:gd name="connsiteX2" fmla="*/ 0 w 1581150"/>
              <a:gd name="connsiteY2" fmla="*/ 4222750 h 4222750"/>
              <a:gd name="connsiteX3" fmla="*/ 6350 w 1581150"/>
              <a:gd name="connsiteY3" fmla="*/ 0 h 4222750"/>
              <a:gd name="connsiteX0" fmla="*/ 282 w 1587730"/>
              <a:gd name="connsiteY0" fmla="*/ 0 h 4229083"/>
              <a:gd name="connsiteX1" fmla="*/ 1587730 w 1587730"/>
              <a:gd name="connsiteY1" fmla="*/ 2108183 h 4229083"/>
              <a:gd name="connsiteX2" fmla="*/ 6580 w 1587730"/>
              <a:gd name="connsiteY2" fmla="*/ 4229083 h 4229083"/>
              <a:gd name="connsiteX3" fmla="*/ 282 w 1587730"/>
              <a:gd name="connsiteY3" fmla="*/ 0 h 4229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7730" h="4229083">
                <a:moveTo>
                  <a:pt x="282" y="0"/>
                </a:moveTo>
                <a:lnTo>
                  <a:pt x="1587730" y="2108183"/>
                </a:lnTo>
                <a:lnTo>
                  <a:pt x="6580" y="4229083"/>
                </a:lnTo>
                <a:cubicBezTo>
                  <a:pt x="8697" y="2821500"/>
                  <a:pt x="-1835" y="1407583"/>
                  <a:pt x="282" y="0"/>
                </a:cubicBezTo>
                <a:close/>
              </a:path>
            </a:pathLst>
          </a:cu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7" name="Right Triangle 26">
            <a:extLst>
              <a:ext uri="{FF2B5EF4-FFF2-40B4-BE49-F238E27FC236}">
                <a16:creationId xmlns:a16="http://schemas.microsoft.com/office/drawing/2014/main" id="{92F301A4-E548-4B60-900C-C6C00FE12178}"/>
              </a:ext>
            </a:extLst>
          </p:cNvPr>
          <p:cNvSpPr/>
          <p:nvPr/>
        </p:nvSpPr>
        <p:spPr>
          <a:xfrm>
            <a:off x="-15939" y="4806941"/>
            <a:ext cx="1471760" cy="1911676"/>
          </a:xfrm>
          <a:prstGeom prst="rtTriangle">
            <a:avLst/>
          </a:prstGeom>
          <a:solidFill>
            <a:srgbClr val="008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1C35A3-ADD6-4E89-A2D5-CF78D5AE1C7B}"/>
              </a:ext>
            </a:extLst>
          </p:cNvPr>
          <p:cNvPicPr>
            <a:picLocks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671" y="2434662"/>
            <a:ext cx="3175170" cy="4228018"/>
          </a:xfrm>
          <a:custGeom>
            <a:avLst/>
            <a:gdLst>
              <a:gd name="connsiteX0" fmla="*/ 2159903 w 4319805"/>
              <a:gd name="connsiteY0" fmla="*/ 0 h 4319805"/>
              <a:gd name="connsiteX1" fmla="*/ 4319805 w 4319805"/>
              <a:gd name="connsiteY1" fmla="*/ 2159903 h 4319805"/>
              <a:gd name="connsiteX2" fmla="*/ 2159903 w 4319805"/>
              <a:gd name="connsiteY2" fmla="*/ 4319805 h 4319805"/>
              <a:gd name="connsiteX3" fmla="*/ 0 w 4319805"/>
              <a:gd name="connsiteY3" fmla="*/ 2159903 h 4319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805" h="4319805">
                <a:moveTo>
                  <a:pt x="2159903" y="0"/>
                </a:moveTo>
                <a:lnTo>
                  <a:pt x="4319805" y="2159903"/>
                </a:lnTo>
                <a:lnTo>
                  <a:pt x="2159903" y="4319805"/>
                </a:lnTo>
                <a:lnTo>
                  <a:pt x="0" y="2159903"/>
                </a:lnTo>
                <a:close/>
              </a:path>
            </a:pathLst>
          </a:cu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5E0AE48-0805-4E86-99AC-4D4E69BA7AD7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1838347" y="151600"/>
            <a:ext cx="3175170" cy="4225223"/>
          </a:xfrm>
          <a:custGeom>
            <a:avLst/>
            <a:gdLst>
              <a:gd name="connsiteX0" fmla="*/ 2159903 w 4319805"/>
              <a:gd name="connsiteY0" fmla="*/ 0 h 4319805"/>
              <a:gd name="connsiteX1" fmla="*/ 4319805 w 4319805"/>
              <a:gd name="connsiteY1" fmla="*/ 2159903 h 4319805"/>
              <a:gd name="connsiteX2" fmla="*/ 2159903 w 4319805"/>
              <a:gd name="connsiteY2" fmla="*/ 4319805 h 4319805"/>
              <a:gd name="connsiteX3" fmla="*/ 0 w 4319805"/>
              <a:gd name="connsiteY3" fmla="*/ 2159903 h 4319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805" h="4319805">
                <a:moveTo>
                  <a:pt x="2159903" y="0"/>
                </a:moveTo>
                <a:lnTo>
                  <a:pt x="4319805" y="2159903"/>
                </a:lnTo>
                <a:lnTo>
                  <a:pt x="2159903" y="4319805"/>
                </a:lnTo>
                <a:lnTo>
                  <a:pt x="0" y="2159903"/>
                </a:lnTo>
                <a:close/>
              </a:path>
            </a:pathLst>
          </a:cu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DA70309-994F-4B7B-A192-222BAB37D91C}"/>
              </a:ext>
            </a:extLst>
          </p:cNvPr>
          <p:cNvPicPr>
            <a:picLocks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63053" y="-6085"/>
            <a:ext cx="3175170" cy="2116905"/>
          </a:xfrm>
          <a:custGeom>
            <a:avLst/>
            <a:gdLst>
              <a:gd name="connsiteX0" fmla="*/ 1 w 4319805"/>
              <a:gd name="connsiteY0" fmla="*/ 0 h 2159903"/>
              <a:gd name="connsiteX1" fmla="*/ 4319804 w 4319805"/>
              <a:gd name="connsiteY1" fmla="*/ 0 h 2159903"/>
              <a:gd name="connsiteX2" fmla="*/ 4319805 w 4319805"/>
              <a:gd name="connsiteY2" fmla="*/ 1 h 2159903"/>
              <a:gd name="connsiteX3" fmla="*/ 2159903 w 4319805"/>
              <a:gd name="connsiteY3" fmla="*/ 2159903 h 2159903"/>
              <a:gd name="connsiteX4" fmla="*/ 0 w 4319805"/>
              <a:gd name="connsiteY4" fmla="*/ 1 h 2159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9805" h="2159903">
                <a:moveTo>
                  <a:pt x="1" y="0"/>
                </a:moveTo>
                <a:lnTo>
                  <a:pt x="4319804" y="0"/>
                </a:lnTo>
                <a:lnTo>
                  <a:pt x="4319805" y="1"/>
                </a:lnTo>
                <a:lnTo>
                  <a:pt x="2159903" y="2159903"/>
                </a:lnTo>
                <a:lnTo>
                  <a:pt x="0" y="1"/>
                </a:ln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09CE30-A766-4B6D-8B48-60E6B7601F48}"/>
              </a:ext>
            </a:extLst>
          </p:cNvPr>
          <p:cNvPicPr>
            <a:picLocks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671" y="-6085"/>
            <a:ext cx="3175170" cy="2116905"/>
          </a:xfrm>
          <a:custGeom>
            <a:avLst/>
            <a:gdLst>
              <a:gd name="connsiteX0" fmla="*/ 1 w 4319805"/>
              <a:gd name="connsiteY0" fmla="*/ 0 h 2159903"/>
              <a:gd name="connsiteX1" fmla="*/ 4319804 w 4319805"/>
              <a:gd name="connsiteY1" fmla="*/ 0 h 2159903"/>
              <a:gd name="connsiteX2" fmla="*/ 4319805 w 4319805"/>
              <a:gd name="connsiteY2" fmla="*/ 1 h 2159903"/>
              <a:gd name="connsiteX3" fmla="*/ 2159903 w 4319805"/>
              <a:gd name="connsiteY3" fmla="*/ 2159903 h 2159903"/>
              <a:gd name="connsiteX4" fmla="*/ 0 w 4319805"/>
              <a:gd name="connsiteY4" fmla="*/ 1 h 2159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9805" h="2159903">
                <a:moveTo>
                  <a:pt x="1" y="0"/>
                </a:moveTo>
                <a:lnTo>
                  <a:pt x="4319804" y="0"/>
                </a:lnTo>
                <a:lnTo>
                  <a:pt x="4319805" y="1"/>
                </a:lnTo>
                <a:lnTo>
                  <a:pt x="2159903" y="2159903"/>
                </a:lnTo>
                <a:lnTo>
                  <a:pt x="0" y="1"/>
                </a:lnTo>
                <a:close/>
              </a:path>
            </a:pathLst>
          </a:cu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65B9B1F-953D-4E36-82A8-9D0D0B9E2030}"/>
              </a:ext>
            </a:extLst>
          </p:cNvPr>
          <p:cNvSpPr txBox="1">
            <a:spLocks/>
          </p:cNvSpPr>
          <p:nvPr/>
        </p:nvSpPr>
        <p:spPr>
          <a:xfrm>
            <a:off x="5272199" y="3507145"/>
            <a:ext cx="3053993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lvl="0" indent="0" defTabSz="895350" eaLnBrk="1" latinLnBrk="0" hangingPunct="1">
              <a:buClr>
                <a:schemeClr val="tx2"/>
              </a:buClr>
              <a:buSzPct val="100000"/>
              <a:defRPr sz="1800" baseline="0">
                <a:solidFill>
                  <a:schemeClr val="bg1"/>
                </a:solidFill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3200" kern="0" dirty="0"/>
              <a:t>New York Green Team – Modal Shift</a:t>
            </a:r>
            <a:endParaRPr lang="en-US" sz="2400" kern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FD527D-317F-4BD9-959F-C715092F25A4}"/>
              </a:ext>
            </a:extLst>
          </p:cNvPr>
          <p:cNvSpPr txBox="1">
            <a:spLocks/>
          </p:cNvSpPr>
          <p:nvPr/>
        </p:nvSpPr>
        <p:spPr>
          <a:xfrm>
            <a:off x="5272199" y="5206176"/>
            <a:ext cx="3287363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</a:rPr>
              <a:t>Environmental Sustainability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>
                <a:solidFill>
                  <a:schemeClr val="bg1"/>
                </a:solidFill>
              </a:rPr>
              <a:t>May, </a:t>
            </a:r>
            <a:r>
              <a:rPr lang="en-US" sz="1800" dirty="0">
                <a:solidFill>
                  <a:schemeClr val="bg1"/>
                </a:solidFill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1427809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DE24B01-A008-4FB6-BEEC-264C7D37334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9" name="think-cell Slide" r:id="rId9" imgW="395" imgH="394" progId="TCLayout.ActiveDocument.1">
                  <p:embed/>
                </p:oleObj>
              </mc:Choice>
              <mc:Fallback>
                <p:oleObj name="think-cell Slide" r:id="rId9" imgW="395" imgH="39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DE24B01-A008-4FB6-BEEC-264C7D3733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 hidden="1">
            <a:extLst>
              <a:ext uri="{FF2B5EF4-FFF2-40B4-BE49-F238E27FC236}">
                <a16:creationId xmlns:a16="http://schemas.microsoft.com/office/drawing/2014/main" id="{F2AE2897-BA91-46E8-B41C-F85B2771D71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cxnSp>
        <p:nvCxnSpPr>
          <p:cNvPr id="21" name="Straight Connector 20"/>
          <p:cNvCxnSpPr>
            <a:cxnSpLocks/>
          </p:cNvCxnSpPr>
          <p:nvPr/>
        </p:nvCxnSpPr>
        <p:spPr>
          <a:xfrm>
            <a:off x="297050" y="1380639"/>
            <a:ext cx="8364227" cy="1327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2939ECC-5F59-40E3-8364-9E5C7107EE37}"/>
              </a:ext>
            </a:extLst>
          </p:cNvPr>
          <p:cNvSpPr txBox="1">
            <a:spLocks/>
          </p:cNvSpPr>
          <p:nvPr/>
        </p:nvSpPr>
        <p:spPr>
          <a:xfrm>
            <a:off x="5247524" y="1069893"/>
            <a:ext cx="3374069" cy="26127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lvl="0" indent="0" defTabSz="895350" eaLnBrk="1" latinLnBrk="0" hangingPunct="1">
              <a:buClr>
                <a:schemeClr val="tx2"/>
              </a:buClr>
              <a:buSzPct val="100000"/>
              <a:defRPr sz="1300" b="1" baseline="0">
                <a:solidFill>
                  <a:schemeClr val="accent2"/>
                </a:solidFill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600" dirty="0"/>
              <a:t>Our public commitments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4C40EAC-F2AF-4D46-B752-6A506FBA2371}"/>
              </a:ext>
            </a:extLst>
          </p:cNvPr>
          <p:cNvSpPr/>
          <p:nvPr/>
        </p:nvSpPr>
        <p:spPr>
          <a:xfrm>
            <a:off x="4780564" y="1164981"/>
            <a:ext cx="291840" cy="41212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282828"/>
              </a:solidFill>
            </a:endParaRPr>
          </a:p>
        </p:txBody>
      </p:sp>
      <p:sp>
        <p:nvSpPr>
          <p:cNvPr id="85" name="Chevron 38">
            <a:extLst>
              <a:ext uri="{FF2B5EF4-FFF2-40B4-BE49-F238E27FC236}">
                <a16:creationId xmlns:a16="http://schemas.microsoft.com/office/drawing/2014/main" id="{EAA2E302-CEEA-41D9-A755-3DDA43DDAF34}"/>
              </a:ext>
            </a:extLst>
          </p:cNvPr>
          <p:cNvSpPr/>
          <p:nvPr/>
        </p:nvSpPr>
        <p:spPr>
          <a:xfrm>
            <a:off x="4780564" y="1250453"/>
            <a:ext cx="129993" cy="242515"/>
          </a:xfrm>
          <a:prstGeom prst="chevron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6" name="Chevron 39">
            <a:extLst>
              <a:ext uri="{FF2B5EF4-FFF2-40B4-BE49-F238E27FC236}">
                <a16:creationId xmlns:a16="http://schemas.microsoft.com/office/drawing/2014/main" id="{C95A3212-3629-4FF1-BA0B-6BFC19712FE3}"/>
              </a:ext>
            </a:extLst>
          </p:cNvPr>
          <p:cNvSpPr/>
          <p:nvPr/>
        </p:nvSpPr>
        <p:spPr>
          <a:xfrm>
            <a:off x="4861176" y="1191174"/>
            <a:ext cx="193546" cy="361073"/>
          </a:xfrm>
          <a:prstGeom prst="chevron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B1E32367-FC65-49F2-90EC-D8E1B61D2DB1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97049" y="1069893"/>
            <a:ext cx="4183669" cy="26127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600" b="1" dirty="0">
                <a:solidFill>
                  <a:schemeClr val="accent2"/>
                </a:solidFill>
              </a:rPr>
              <a:t>Memo from Kevin Sneader</a:t>
            </a:r>
          </a:p>
        </p:txBody>
      </p:sp>
      <p:sp>
        <p:nvSpPr>
          <p:cNvPr id="46" name="5. Source">
            <a:extLst>
              <a:ext uri="{FF2B5EF4-FFF2-40B4-BE49-F238E27FC236}">
                <a16:creationId xmlns:a16="http://schemas.microsoft.com/office/drawing/2014/main" id="{036723F1-665B-4629-A93E-AAD793AD8E1D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9063" y="6507558"/>
            <a:ext cx="72000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marL="609600" indent="-609600" defTabSz="895350">
              <a:tabLst>
                <a:tab pos="630238" algn="l"/>
              </a:tabLst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SOURCE: Global Social Responsibility</a:t>
            </a:r>
          </a:p>
        </p:txBody>
      </p:sp>
      <p:sp>
        <p:nvSpPr>
          <p:cNvPr id="84" name="Rectangle 6">
            <a:extLst>
              <a:ext uri="{FF2B5EF4-FFF2-40B4-BE49-F238E27FC236}">
                <a16:creationId xmlns:a16="http://schemas.microsoft.com/office/drawing/2014/main" id="{B997BC2E-3CC1-407B-A548-7910B96FD080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5247523" y="1626613"/>
            <a:ext cx="2127376" cy="386438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182880" indent="-18288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accent2"/>
                </a:solidFill>
              </a:rPr>
              <a:t>Reduce our GHG emissions 60% by 2030 and 90% by 2050 </a:t>
            </a:r>
            <a:r>
              <a:rPr lang="en-US" sz="1300" dirty="0"/>
              <a:t>(for direct emissions and purchased energy) – in line with the New York Agreement</a:t>
            </a:r>
          </a:p>
          <a:p>
            <a:pPr marL="182880" indent="-18288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accent2"/>
                </a:solidFill>
              </a:rPr>
              <a:t>Purchase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500" b="1" dirty="0">
                <a:solidFill>
                  <a:schemeClr val="accent2"/>
                </a:solidFill>
              </a:rPr>
              <a:t>100% renewable electricity 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join the RE100 coalition</a:t>
            </a:r>
            <a:endParaRPr lang="en-US" sz="1300" dirty="0"/>
          </a:p>
          <a:p>
            <a:pPr marL="182880" indent="-182880">
              <a:spcAft>
                <a:spcPts val="3600"/>
              </a:spcAft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accent2"/>
                </a:solidFill>
              </a:rPr>
              <a:t>Become</a:t>
            </a:r>
            <a:r>
              <a:rPr lang="en-US" sz="1200" dirty="0"/>
              <a:t> </a:t>
            </a:r>
            <a:r>
              <a:rPr lang="en-US" sz="1500" b="1" dirty="0">
                <a:solidFill>
                  <a:schemeClr val="accent2"/>
                </a:solidFill>
              </a:rPr>
              <a:t>carbon neutral </a:t>
            </a:r>
            <a:r>
              <a:rPr lang="en-US" sz="1300" dirty="0"/>
              <a:t>by the end of 2018, offsetting emissions we cannot reduce</a:t>
            </a:r>
            <a:r>
              <a:rPr lang="en-US" sz="1300" baseline="30000" dirty="0"/>
              <a:t>1</a:t>
            </a:r>
            <a:r>
              <a:rPr lang="en-US" sz="1300" dirty="0"/>
              <a:t> </a:t>
            </a:r>
          </a:p>
        </p:txBody>
      </p:sp>
      <p:pic>
        <p:nvPicPr>
          <p:cNvPr id="521248" name="Picture 32" descr="Image result for COP 21">
            <a:extLst>
              <a:ext uri="{FF2B5EF4-FFF2-40B4-BE49-F238E27FC236}">
                <a16:creationId xmlns:a16="http://schemas.microsoft.com/office/drawing/2014/main" id="{A93010B1-C24F-4A7A-82FE-C7B68336C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7737" y="1733040"/>
            <a:ext cx="749017" cy="127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1250" name="Picture 34" descr="Climate Neutral Company Label">
            <a:extLst>
              <a:ext uri="{FF2B5EF4-FFF2-40B4-BE49-F238E27FC236}">
                <a16:creationId xmlns:a16="http://schemas.microsoft.com/office/drawing/2014/main" id="{59FC5F91-71E0-4D7F-8BDC-762589C71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83214" y="4573495"/>
            <a:ext cx="1078063" cy="51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D4895464-9463-4266-BA69-AA03DDBCC0FA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1024" y="3572668"/>
            <a:ext cx="1002442" cy="407004"/>
          </a:xfrm>
          <a:prstGeom prst="rect">
            <a:avLst/>
          </a:prstGeom>
        </p:spPr>
      </p:pic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656042C-73C4-46EE-A4C9-A6EA6D3C079A}"/>
              </a:ext>
            </a:extLst>
          </p:cNvPr>
          <p:cNvCxnSpPr>
            <a:cxnSpLocks/>
          </p:cNvCxnSpPr>
          <p:nvPr/>
        </p:nvCxnSpPr>
        <p:spPr>
          <a:xfrm>
            <a:off x="4908429" y="1636380"/>
            <a:ext cx="13609" cy="3641961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itle 1">
            <a:extLst>
              <a:ext uri="{FF2B5EF4-FFF2-40B4-BE49-F238E27FC236}">
                <a16:creationId xmlns:a16="http://schemas.microsoft.com/office/drawing/2014/main" id="{1576055B-1957-4EB6-91E1-8C50F3B25828}"/>
              </a:ext>
            </a:extLst>
          </p:cNvPr>
          <p:cNvSpPr txBox="1">
            <a:spLocks/>
          </p:cNvSpPr>
          <p:nvPr/>
        </p:nvSpPr>
        <p:spPr bwMode="gray">
          <a:xfrm>
            <a:off x="119064" y="230188"/>
            <a:ext cx="861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defTabSz="895350" rtl="0" eaLnBrk="1" fontAlgn="base" hangingPunct="1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sz="2000" b="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dirty="0"/>
              <a:t>Our Firm has recently made public commitments to reduce our emissions, to purchase renewable electricity and to become carbon neutral</a:t>
            </a:r>
            <a:endParaRPr lang="en-US" kern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8CF7ED-359E-4EA5-861E-53C090B000E9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117" b="-1"/>
          <a:stretch/>
        </p:blipFill>
        <p:spPr>
          <a:xfrm>
            <a:off x="295292" y="1461752"/>
            <a:ext cx="4238855" cy="381658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5B50E52-DD95-4465-BE10-5A3BA90F98F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253810" y="997793"/>
            <a:ext cx="1174522" cy="156603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20" name="RowHeader2 19">
            <a:extLst>
              <a:ext uri="{FF2B5EF4-FFF2-40B4-BE49-F238E27FC236}">
                <a16:creationId xmlns:a16="http://schemas.microsoft.com/office/drawing/2014/main" id="{A93A3698-16B4-479F-B798-B8C63064DD3A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0" y="5495647"/>
            <a:ext cx="8961438" cy="763643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wrap="square" lIns="365760" tIns="76200" rIns="365760" bIns="76200" rtlCol="0" anchor="ctr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0" lvl="1" indent="0" algn="ctr">
              <a:spcAft>
                <a:spcPts val="1800"/>
              </a:spcAft>
              <a:buNone/>
            </a:pPr>
            <a:r>
              <a:rPr lang="en-US" sz="1300" b="1" dirty="0">
                <a:solidFill>
                  <a:schemeClr val="bg1"/>
                </a:solidFill>
              </a:rPr>
              <a:t>Firm leadership (e.g. our Managing Partner, Shareholders Council) has recently strengthened our Firm’s environmental strategy, which will enable us to better address our environmental impact.</a:t>
            </a:r>
          </a:p>
        </p:txBody>
      </p:sp>
      <p:sp>
        <p:nvSpPr>
          <p:cNvPr id="22" name="4. Footnote">
            <a:extLst>
              <a:ext uri="{FF2B5EF4-FFF2-40B4-BE49-F238E27FC236}">
                <a16:creationId xmlns:a16="http://schemas.microsoft.com/office/drawing/2014/main" id="{F051AEF1-9F4D-4DCB-9175-F9C530D13A0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19063" y="6334297"/>
            <a:ext cx="861853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1 We achieved Climate Neutral Company status in December 2018</a:t>
            </a:r>
          </a:p>
        </p:txBody>
      </p:sp>
      <p:sp>
        <p:nvSpPr>
          <p:cNvPr id="23" name="1. On-page tracker">
            <a:extLst>
              <a:ext uri="{FF2B5EF4-FFF2-40B4-BE49-F238E27FC236}">
                <a16:creationId xmlns:a16="http://schemas.microsoft.com/office/drawing/2014/main" id="{1B78D63D-690F-445B-8B2F-D8C5D9530717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9063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2668405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DC6E8802-6899-4419-9CA3-EBD0C432DD2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841457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8" name="think-cell Slide" r:id="rId31" imgW="395" imgH="394" progId="TCLayout.ActiveDocument.1">
                  <p:embed/>
                </p:oleObj>
              </mc:Choice>
              <mc:Fallback>
                <p:oleObj name="think-cell Slide" r:id="rId31" imgW="395" imgH="394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DC6E8802-6899-4419-9CA3-EBD0C432DD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EE3CCDF6-24A0-482F-879A-92A7656AAF3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defRPr/>
            </a:pPr>
            <a:endParaRPr kumimoji="0" lang="en-GB" sz="1400" u="none" strike="noStrike" kern="1200" cap="none" spc="0" normalizeH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7C7EB4-2570-4A31-A91E-AC5C35E53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63" y="230188"/>
            <a:ext cx="8660607" cy="615553"/>
          </a:xfrm>
        </p:spPr>
        <p:txBody>
          <a:bodyPr>
            <a:spAutoFit/>
          </a:bodyPr>
          <a:lstStyle/>
          <a:p>
            <a:r>
              <a:rPr lang="en-US" sz="2000" dirty="0"/>
              <a:t>~80% of our Firm’s carbon footprint is due to Air Travel, offering the biggest opportunity to reduce emissions</a:t>
            </a:r>
          </a:p>
        </p:txBody>
      </p:sp>
      <p:sp>
        <p:nvSpPr>
          <p:cNvPr id="21" name="5. Source">
            <a:extLst>
              <a:ext uri="{FF2B5EF4-FFF2-40B4-BE49-F238E27FC236}">
                <a16:creationId xmlns:a16="http://schemas.microsoft.com/office/drawing/2014/main" id="{A99ECFA8-9A66-4E86-A16C-216040A02CBA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9063" y="6344496"/>
            <a:ext cx="720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marL="609600" marR="0" lvl="0" indent="-609600" algn="l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30238" algn="l"/>
              </a:tabLst>
              <a:defRPr/>
            </a:pPr>
            <a:r>
              <a:rPr lang="en-GB" sz="800" dirty="0">
                <a:solidFill>
                  <a:srgbClr val="808080"/>
                </a:solidFill>
                <a:latin typeface="Arial"/>
              </a:rPr>
              <a:t>1 Includes all emission sources required for South Pole’s carbon neutral label, including WTT and RF index for flights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2AF62D7-DA52-4D91-AFAD-DD6948076F4A}"/>
              </a:ext>
            </a:extLst>
          </p:cNvPr>
          <p:cNvSpPr txBox="1"/>
          <p:nvPr/>
        </p:nvSpPr>
        <p:spPr>
          <a:xfrm>
            <a:off x="419100" y="1584243"/>
            <a:ext cx="1031875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algn="ctr"/>
            <a:r>
              <a:rPr lang="en-US" b="1" dirty="0">
                <a:solidFill>
                  <a:schemeClr val="accent1"/>
                </a:solidFill>
              </a:rPr>
              <a:t>Total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8B297CC-D7C3-4FC5-8CBB-79FC9D9EDE4F}"/>
              </a:ext>
            </a:extLst>
          </p:cNvPr>
          <p:cNvSpPr txBox="1"/>
          <p:nvPr/>
        </p:nvSpPr>
        <p:spPr>
          <a:xfrm>
            <a:off x="3143250" y="1584243"/>
            <a:ext cx="919163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algn="ctr"/>
            <a:r>
              <a:rPr lang="en-US" b="1" dirty="0">
                <a:solidFill>
                  <a:schemeClr val="accent1"/>
                </a:solidFill>
              </a:rPr>
              <a:t>Scope 3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6D7D94B-B2A5-494E-B6C6-6DF64A10B001}"/>
              </a:ext>
            </a:extLst>
          </p:cNvPr>
          <p:cNvSpPr txBox="1"/>
          <p:nvPr/>
        </p:nvSpPr>
        <p:spPr>
          <a:xfrm>
            <a:off x="5526088" y="1584243"/>
            <a:ext cx="919163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algn="ctr"/>
            <a:r>
              <a:rPr lang="en-US" b="1" dirty="0">
                <a:solidFill>
                  <a:schemeClr val="accent1"/>
                </a:solidFill>
              </a:rPr>
              <a:t>Scope 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04B256A-324A-489D-A075-469F3BB14681}"/>
              </a:ext>
            </a:extLst>
          </p:cNvPr>
          <p:cNvSpPr txBox="1"/>
          <p:nvPr/>
        </p:nvSpPr>
        <p:spPr>
          <a:xfrm>
            <a:off x="7118350" y="1584243"/>
            <a:ext cx="919163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algn="ctr"/>
            <a:r>
              <a:rPr lang="en-US" b="1" dirty="0">
                <a:solidFill>
                  <a:schemeClr val="accent1"/>
                </a:solidFill>
              </a:rPr>
              <a:t>Scope 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6887CEA-0890-4A32-A3D6-5C970E1D42F8}"/>
              </a:ext>
            </a:extLst>
          </p:cNvPr>
          <p:cNvGrpSpPr/>
          <p:nvPr/>
        </p:nvGrpSpPr>
        <p:grpSpPr>
          <a:xfrm>
            <a:off x="1379538" y="1470025"/>
            <a:ext cx="5065713" cy="4154488"/>
            <a:chOff x="1423988" y="1358900"/>
            <a:chExt cx="5066236" cy="3797300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4E6F18F-36B5-4BA7-8F45-7CAE3B59EA86}"/>
                </a:ext>
              </a:extLst>
            </p:cNvPr>
            <p:cNvCxnSpPr>
              <a:cxnSpLocks/>
            </p:cNvCxnSpPr>
            <p:nvPr/>
          </p:nvCxnSpPr>
          <p:spPr>
            <a:xfrm>
              <a:off x="1423988" y="1358900"/>
              <a:ext cx="0" cy="379730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5CFF407-0D5C-4248-B7DF-7A452FECBA3C}"/>
                </a:ext>
              </a:extLst>
            </p:cNvPr>
            <p:cNvCxnSpPr>
              <a:cxnSpLocks/>
            </p:cNvCxnSpPr>
            <p:nvPr/>
          </p:nvCxnSpPr>
          <p:spPr>
            <a:xfrm>
              <a:off x="5558362" y="1358900"/>
              <a:ext cx="0" cy="379730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F90FC22-1167-4139-BCAB-AF7B4AE381E2}"/>
                </a:ext>
              </a:extLst>
            </p:cNvPr>
            <p:cNvCxnSpPr>
              <a:cxnSpLocks/>
            </p:cNvCxnSpPr>
            <p:nvPr/>
          </p:nvCxnSpPr>
          <p:spPr>
            <a:xfrm>
              <a:off x="6490224" y="1358900"/>
              <a:ext cx="0" cy="379730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63B9023-221B-408E-A7A0-FC8A54017F1E}"/>
              </a:ext>
            </a:extLst>
          </p:cNvPr>
          <p:cNvCxnSpPr>
            <a:cxnSpLocks/>
          </p:cNvCxnSpPr>
          <p:nvPr/>
        </p:nvCxnSpPr>
        <p:spPr>
          <a:xfrm flipH="1">
            <a:off x="552450" y="1860468"/>
            <a:ext cx="7540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0E481DD-6611-4C1D-A55D-523638BB9DBB}"/>
              </a:ext>
            </a:extLst>
          </p:cNvPr>
          <p:cNvCxnSpPr>
            <a:cxnSpLocks/>
          </p:cNvCxnSpPr>
          <p:nvPr/>
        </p:nvCxnSpPr>
        <p:spPr>
          <a:xfrm flipH="1">
            <a:off x="1450975" y="1860468"/>
            <a:ext cx="40195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C4CDE48-740B-43AC-9DBC-C2305747F5D5}"/>
              </a:ext>
            </a:extLst>
          </p:cNvPr>
          <p:cNvCxnSpPr>
            <a:cxnSpLocks/>
          </p:cNvCxnSpPr>
          <p:nvPr/>
        </p:nvCxnSpPr>
        <p:spPr>
          <a:xfrm flipH="1">
            <a:off x="6540500" y="1860468"/>
            <a:ext cx="194151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ACE1749-EF0C-41FD-B212-27055B4A7A05}"/>
              </a:ext>
            </a:extLst>
          </p:cNvPr>
          <p:cNvCxnSpPr>
            <a:cxnSpLocks/>
          </p:cNvCxnSpPr>
          <p:nvPr/>
        </p:nvCxnSpPr>
        <p:spPr>
          <a:xfrm flipH="1">
            <a:off x="5599113" y="1860468"/>
            <a:ext cx="7540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891A155-7609-418D-9C85-73A4DC7B6FEA}"/>
              </a:ext>
            </a:extLst>
          </p:cNvPr>
          <p:cNvSpPr/>
          <p:nvPr/>
        </p:nvSpPr>
        <p:spPr>
          <a:xfrm>
            <a:off x="3065365" y="2390350"/>
            <a:ext cx="3084513" cy="1891525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CustomIcon">
            <a:extLst>
              <a:ext uri="{FF2B5EF4-FFF2-40B4-BE49-F238E27FC236}">
                <a16:creationId xmlns:a16="http://schemas.microsoft.com/office/drawing/2014/main" id="{C22B61B1-6994-4D04-A5A6-BF5460F1C49D}"/>
              </a:ext>
            </a:extLst>
          </p:cNvPr>
          <p:cNvSpPr>
            <a:spLocks noChangeAspect="1" noEditPoints="1"/>
          </p:cNvSpPr>
          <p:nvPr>
            <p:custDataLst>
              <p:tags r:id="rId4"/>
            </p:custDataLst>
          </p:nvPr>
        </p:nvSpPr>
        <p:spPr bwMode="auto">
          <a:xfrm rot="17664513">
            <a:off x="5326324" y="2552797"/>
            <a:ext cx="633508" cy="634259"/>
          </a:xfrm>
          <a:custGeom>
            <a:avLst/>
            <a:gdLst>
              <a:gd name="T0" fmla="*/ 1581 w 3162"/>
              <a:gd name="T1" fmla="*/ 3162 h 3162"/>
              <a:gd name="T2" fmla="*/ 966 w 3162"/>
              <a:gd name="T3" fmla="*/ 3037 h 3162"/>
              <a:gd name="T4" fmla="*/ 463 w 3162"/>
              <a:gd name="T5" fmla="*/ 2699 h 3162"/>
              <a:gd name="T6" fmla="*/ 125 w 3162"/>
              <a:gd name="T7" fmla="*/ 2196 h 3162"/>
              <a:gd name="T8" fmla="*/ 0 w 3162"/>
              <a:gd name="T9" fmla="*/ 1581 h 3162"/>
              <a:gd name="T10" fmla="*/ 22 w 3162"/>
              <a:gd name="T11" fmla="*/ 1316 h 3162"/>
              <a:gd name="T12" fmla="*/ 95 w 3162"/>
              <a:gd name="T13" fmla="*/ 1257 h 3162"/>
              <a:gd name="T14" fmla="*/ 161 w 3162"/>
              <a:gd name="T15" fmla="*/ 1322 h 3162"/>
              <a:gd name="T16" fmla="*/ 1180 w 3162"/>
              <a:gd name="T17" fmla="*/ 2271 h 3162"/>
              <a:gd name="T18" fmla="*/ 2202 w 3162"/>
              <a:gd name="T19" fmla="*/ 1250 h 3162"/>
              <a:gd name="T20" fmla="*/ 1180 w 3162"/>
              <a:gd name="T21" fmla="*/ 228 h 3162"/>
              <a:gd name="T22" fmla="*/ 1061 w 3162"/>
              <a:gd name="T23" fmla="*/ 235 h 3162"/>
              <a:gd name="T24" fmla="*/ 985 w 3162"/>
              <a:gd name="T25" fmla="*/ 182 h 3162"/>
              <a:gd name="T26" fmla="*/ 1028 w 3162"/>
              <a:gd name="T27" fmla="*/ 100 h 3162"/>
              <a:gd name="T28" fmla="*/ 1581 w 3162"/>
              <a:gd name="T29" fmla="*/ 0 h 3162"/>
              <a:gd name="T30" fmla="*/ 2196 w 3162"/>
              <a:gd name="T31" fmla="*/ 125 h 3162"/>
              <a:gd name="T32" fmla="*/ 2699 w 3162"/>
              <a:gd name="T33" fmla="*/ 463 h 3162"/>
              <a:gd name="T34" fmla="*/ 3037 w 3162"/>
              <a:gd name="T35" fmla="*/ 966 h 3162"/>
              <a:gd name="T36" fmla="*/ 3162 w 3162"/>
              <a:gd name="T37" fmla="*/ 1581 h 3162"/>
              <a:gd name="T38" fmla="*/ 3037 w 3162"/>
              <a:gd name="T39" fmla="*/ 2196 h 3162"/>
              <a:gd name="T40" fmla="*/ 2699 w 3162"/>
              <a:gd name="T41" fmla="*/ 2699 h 3162"/>
              <a:gd name="T42" fmla="*/ 2196 w 3162"/>
              <a:gd name="T43" fmla="*/ 3037 h 3162"/>
              <a:gd name="T44" fmla="*/ 1581 w 3162"/>
              <a:gd name="T45" fmla="*/ 3162 h 3162"/>
              <a:gd name="T46" fmla="*/ 157 w 3162"/>
              <a:gd name="T47" fmla="*/ 1800 h 3162"/>
              <a:gd name="T48" fmla="*/ 1581 w 3162"/>
              <a:gd name="T49" fmla="*/ 3022 h 3162"/>
              <a:gd name="T50" fmla="*/ 3022 w 3162"/>
              <a:gd name="T51" fmla="*/ 1581 h 3162"/>
              <a:gd name="T52" fmla="*/ 1581 w 3162"/>
              <a:gd name="T53" fmla="*/ 140 h 3162"/>
              <a:gd name="T54" fmla="*/ 1530 w 3162"/>
              <a:gd name="T55" fmla="*/ 141 h 3162"/>
              <a:gd name="T56" fmla="*/ 2002 w 3162"/>
              <a:gd name="T57" fmla="*/ 428 h 3162"/>
              <a:gd name="T58" fmla="*/ 2342 w 3162"/>
              <a:gd name="T59" fmla="*/ 1250 h 3162"/>
              <a:gd name="T60" fmla="*/ 2002 w 3162"/>
              <a:gd name="T61" fmla="*/ 2071 h 3162"/>
              <a:gd name="T62" fmla="*/ 1180 w 3162"/>
              <a:gd name="T63" fmla="*/ 2411 h 3162"/>
              <a:gd name="T64" fmla="*/ 387 w 3162"/>
              <a:gd name="T65" fmla="*/ 2098 h 3162"/>
              <a:gd name="T66" fmla="*/ 157 w 3162"/>
              <a:gd name="T67" fmla="*/ 1800 h 3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162" h="3162">
                <a:moveTo>
                  <a:pt x="1581" y="3162"/>
                </a:moveTo>
                <a:cubicBezTo>
                  <a:pt x="1368" y="3162"/>
                  <a:pt x="1161" y="3120"/>
                  <a:pt x="966" y="3037"/>
                </a:cubicBezTo>
                <a:cubicBezTo>
                  <a:pt x="777" y="2958"/>
                  <a:pt x="608" y="2844"/>
                  <a:pt x="463" y="2699"/>
                </a:cubicBezTo>
                <a:cubicBezTo>
                  <a:pt x="318" y="2554"/>
                  <a:pt x="204" y="2385"/>
                  <a:pt x="125" y="2196"/>
                </a:cubicBezTo>
                <a:cubicBezTo>
                  <a:pt x="42" y="2001"/>
                  <a:pt x="0" y="1794"/>
                  <a:pt x="0" y="1581"/>
                </a:cubicBezTo>
                <a:cubicBezTo>
                  <a:pt x="0" y="1492"/>
                  <a:pt x="8" y="1403"/>
                  <a:pt x="22" y="1316"/>
                </a:cubicBezTo>
                <a:cubicBezTo>
                  <a:pt x="28" y="1281"/>
                  <a:pt x="60" y="1256"/>
                  <a:pt x="95" y="1257"/>
                </a:cubicBezTo>
                <a:cubicBezTo>
                  <a:pt x="130" y="1259"/>
                  <a:pt x="159" y="1287"/>
                  <a:pt x="161" y="1322"/>
                </a:cubicBezTo>
                <a:cubicBezTo>
                  <a:pt x="199" y="1854"/>
                  <a:pt x="646" y="2271"/>
                  <a:pt x="1180" y="2271"/>
                </a:cubicBezTo>
                <a:cubicBezTo>
                  <a:pt x="1744" y="2271"/>
                  <a:pt x="2202" y="1813"/>
                  <a:pt x="2202" y="1250"/>
                </a:cubicBezTo>
                <a:cubicBezTo>
                  <a:pt x="2202" y="686"/>
                  <a:pt x="1744" y="228"/>
                  <a:pt x="1180" y="228"/>
                </a:cubicBezTo>
                <a:cubicBezTo>
                  <a:pt x="1141" y="228"/>
                  <a:pt x="1101" y="230"/>
                  <a:pt x="1061" y="235"/>
                </a:cubicBezTo>
                <a:cubicBezTo>
                  <a:pt x="1026" y="239"/>
                  <a:pt x="993" y="216"/>
                  <a:pt x="985" y="182"/>
                </a:cubicBezTo>
                <a:cubicBezTo>
                  <a:pt x="976" y="147"/>
                  <a:pt x="995" y="112"/>
                  <a:pt x="1028" y="100"/>
                </a:cubicBezTo>
                <a:cubicBezTo>
                  <a:pt x="1205" y="34"/>
                  <a:pt x="1391" y="0"/>
                  <a:pt x="1581" y="0"/>
                </a:cubicBezTo>
                <a:cubicBezTo>
                  <a:pt x="1794" y="0"/>
                  <a:pt x="2001" y="42"/>
                  <a:pt x="2196" y="125"/>
                </a:cubicBezTo>
                <a:cubicBezTo>
                  <a:pt x="2385" y="204"/>
                  <a:pt x="2554" y="318"/>
                  <a:pt x="2699" y="463"/>
                </a:cubicBezTo>
                <a:cubicBezTo>
                  <a:pt x="2844" y="608"/>
                  <a:pt x="2958" y="777"/>
                  <a:pt x="3037" y="966"/>
                </a:cubicBezTo>
                <a:cubicBezTo>
                  <a:pt x="3120" y="1161"/>
                  <a:pt x="3162" y="1368"/>
                  <a:pt x="3162" y="1581"/>
                </a:cubicBezTo>
                <a:cubicBezTo>
                  <a:pt x="3162" y="1794"/>
                  <a:pt x="3120" y="2001"/>
                  <a:pt x="3037" y="2196"/>
                </a:cubicBezTo>
                <a:cubicBezTo>
                  <a:pt x="2958" y="2385"/>
                  <a:pt x="2844" y="2554"/>
                  <a:pt x="2699" y="2699"/>
                </a:cubicBezTo>
                <a:cubicBezTo>
                  <a:pt x="2554" y="2844"/>
                  <a:pt x="2385" y="2958"/>
                  <a:pt x="2196" y="3037"/>
                </a:cubicBezTo>
                <a:cubicBezTo>
                  <a:pt x="2001" y="3120"/>
                  <a:pt x="1794" y="3162"/>
                  <a:pt x="1581" y="3162"/>
                </a:cubicBezTo>
                <a:close/>
                <a:moveTo>
                  <a:pt x="157" y="1800"/>
                </a:moveTo>
                <a:cubicBezTo>
                  <a:pt x="262" y="2491"/>
                  <a:pt x="861" y="3022"/>
                  <a:pt x="1581" y="3022"/>
                </a:cubicBezTo>
                <a:cubicBezTo>
                  <a:pt x="2375" y="3022"/>
                  <a:pt x="3022" y="2375"/>
                  <a:pt x="3022" y="1581"/>
                </a:cubicBezTo>
                <a:cubicBezTo>
                  <a:pt x="3022" y="787"/>
                  <a:pt x="2375" y="140"/>
                  <a:pt x="1581" y="140"/>
                </a:cubicBezTo>
                <a:cubicBezTo>
                  <a:pt x="1564" y="140"/>
                  <a:pt x="1547" y="141"/>
                  <a:pt x="1530" y="141"/>
                </a:cubicBezTo>
                <a:cubicBezTo>
                  <a:pt x="1706" y="197"/>
                  <a:pt x="1868" y="294"/>
                  <a:pt x="2002" y="428"/>
                </a:cubicBezTo>
                <a:cubicBezTo>
                  <a:pt x="2221" y="648"/>
                  <a:pt x="2342" y="939"/>
                  <a:pt x="2342" y="1250"/>
                </a:cubicBezTo>
                <a:cubicBezTo>
                  <a:pt x="2342" y="1560"/>
                  <a:pt x="2221" y="1852"/>
                  <a:pt x="2002" y="2071"/>
                </a:cubicBezTo>
                <a:cubicBezTo>
                  <a:pt x="1782" y="2290"/>
                  <a:pt x="1491" y="2411"/>
                  <a:pt x="1180" y="2411"/>
                </a:cubicBezTo>
                <a:cubicBezTo>
                  <a:pt x="885" y="2411"/>
                  <a:pt x="603" y="2300"/>
                  <a:pt x="387" y="2098"/>
                </a:cubicBezTo>
                <a:cubicBezTo>
                  <a:pt x="293" y="2010"/>
                  <a:pt x="216" y="1910"/>
                  <a:pt x="157" y="18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1F6695-FED8-48D1-9EF2-1DFE22D9242A}"/>
              </a:ext>
            </a:extLst>
          </p:cNvPr>
          <p:cNvSpPr txBox="1">
            <a:spLocks/>
          </p:cNvSpPr>
          <p:nvPr/>
        </p:nvSpPr>
        <p:spPr>
          <a:xfrm>
            <a:off x="3807560" y="2757038"/>
            <a:ext cx="1619250" cy="96996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171450" indent="-171450">
              <a:spcBef>
                <a:spcPts val="300"/>
              </a:spcBef>
              <a:buFont typeface="Wingdings" panose="05000000000000000000" pitchFamily="2" charset="2"/>
              <a:buChar char="§"/>
              <a:defRPr sz="108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We fly to the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moon and back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n-GB" sz="2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~7x a day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058CD39-6DF5-4A9E-BE8C-ADD0792FF610}"/>
              </a:ext>
            </a:extLst>
          </p:cNvPr>
          <p:cNvCxnSpPr/>
          <p:nvPr>
            <p:custDataLst>
              <p:tags r:id="rId5"/>
            </p:custDataLst>
          </p:nvPr>
        </p:nvCxnSpPr>
        <p:spPr bwMode="gray">
          <a:xfrm>
            <a:off x="1319213" y="2854325"/>
            <a:ext cx="288925" cy="0"/>
          </a:xfrm>
          <a:prstGeom prst="line">
            <a:avLst/>
          </a:prstGeom>
          <a:ln w="3175" cap="flat" cmpd="sng" algn="ctr">
            <a:solidFill>
              <a:schemeClr val="accent6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5989D28-EAF7-4245-97A6-CC31CBE7AAF0}"/>
              </a:ext>
            </a:extLst>
          </p:cNvPr>
          <p:cNvCxnSpPr/>
          <p:nvPr>
            <p:custDataLst>
              <p:tags r:id="rId6"/>
            </p:custDataLst>
          </p:nvPr>
        </p:nvCxnSpPr>
        <p:spPr bwMode="gray">
          <a:xfrm>
            <a:off x="2330450" y="5084763"/>
            <a:ext cx="288925" cy="0"/>
          </a:xfrm>
          <a:prstGeom prst="line">
            <a:avLst/>
          </a:prstGeom>
          <a:ln w="3175" cap="flat" cmpd="sng" algn="ctr">
            <a:solidFill>
              <a:schemeClr val="accent6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B5A4258-B46A-46C5-B0CA-F26CC72756CD}"/>
              </a:ext>
            </a:extLst>
          </p:cNvPr>
          <p:cNvCxnSpPr/>
          <p:nvPr>
            <p:custDataLst>
              <p:tags r:id="rId7"/>
            </p:custDataLst>
          </p:nvPr>
        </p:nvCxnSpPr>
        <p:spPr bwMode="gray">
          <a:xfrm>
            <a:off x="3341688" y="5248275"/>
            <a:ext cx="288925" cy="0"/>
          </a:xfrm>
          <a:prstGeom prst="line">
            <a:avLst/>
          </a:prstGeom>
          <a:ln w="3175" cap="flat" cmpd="sng" algn="ctr">
            <a:solidFill>
              <a:schemeClr val="accent6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9353B6F-3E39-4866-B888-827AE2AE16EB}"/>
              </a:ext>
            </a:extLst>
          </p:cNvPr>
          <p:cNvCxnSpPr/>
          <p:nvPr>
            <p:custDataLst>
              <p:tags r:id="rId8"/>
            </p:custDataLst>
          </p:nvPr>
        </p:nvCxnSpPr>
        <p:spPr bwMode="gray">
          <a:xfrm>
            <a:off x="4352925" y="5362575"/>
            <a:ext cx="287338" cy="0"/>
          </a:xfrm>
          <a:prstGeom prst="line">
            <a:avLst/>
          </a:prstGeom>
          <a:ln w="3175" cap="flat" cmpd="sng" algn="ctr">
            <a:solidFill>
              <a:schemeClr val="accent6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C1AA36D-91C0-41A7-B75A-22751C259823}"/>
              </a:ext>
            </a:extLst>
          </p:cNvPr>
          <p:cNvCxnSpPr/>
          <p:nvPr>
            <p:custDataLst>
              <p:tags r:id="rId9"/>
            </p:custDataLst>
          </p:nvPr>
        </p:nvCxnSpPr>
        <p:spPr bwMode="gray">
          <a:xfrm>
            <a:off x="5362575" y="5475288"/>
            <a:ext cx="288925" cy="0"/>
          </a:xfrm>
          <a:prstGeom prst="line">
            <a:avLst/>
          </a:prstGeom>
          <a:ln w="3175" cap="flat" cmpd="sng" algn="ctr">
            <a:solidFill>
              <a:schemeClr val="accent6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217F1DD-FA2F-4AF3-A2FF-D4137018CB00}"/>
              </a:ext>
            </a:extLst>
          </p:cNvPr>
          <p:cNvCxnSpPr/>
          <p:nvPr>
            <p:custDataLst>
              <p:tags r:id="rId10"/>
            </p:custDataLst>
          </p:nvPr>
        </p:nvCxnSpPr>
        <p:spPr bwMode="gray">
          <a:xfrm>
            <a:off x="6373813" y="5575300"/>
            <a:ext cx="288925" cy="0"/>
          </a:xfrm>
          <a:prstGeom prst="line">
            <a:avLst/>
          </a:prstGeom>
          <a:ln w="3175" cap="flat" cmpd="sng" algn="ctr">
            <a:solidFill>
              <a:schemeClr val="accent6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B3465A4-B15C-4AE2-B808-943124C0BA0D}"/>
              </a:ext>
            </a:extLst>
          </p:cNvPr>
          <p:cNvCxnSpPr/>
          <p:nvPr>
            <p:custDataLst>
              <p:tags r:id="rId11"/>
            </p:custDataLst>
          </p:nvPr>
        </p:nvCxnSpPr>
        <p:spPr bwMode="gray">
          <a:xfrm>
            <a:off x="7385050" y="5608638"/>
            <a:ext cx="288925" cy="0"/>
          </a:xfrm>
          <a:prstGeom prst="line">
            <a:avLst/>
          </a:prstGeom>
          <a:ln w="3175" cap="flat" cmpd="sng" algn="ctr">
            <a:solidFill>
              <a:schemeClr val="accent6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Chart 65">
            <a:extLst>
              <a:ext uri="{FF2B5EF4-FFF2-40B4-BE49-F238E27FC236}">
                <a16:creationId xmlns:a16="http://schemas.microsoft.com/office/drawing/2014/main" id="{E39A1EDC-A647-4743-8CC2-CE542788F261}"/>
              </a:ext>
            </a:extLst>
          </p:cNvPr>
          <p:cNvGraphicFramePr/>
          <p:nvPr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790514069"/>
              </p:ext>
            </p:extLst>
          </p:nvPr>
        </p:nvGraphicFramePr>
        <p:xfrm>
          <a:off x="369888" y="2771775"/>
          <a:ext cx="8253412" cy="2943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3"/>
          </a:graphicData>
        </a:graphic>
      </p:graphicFrame>
      <p:sp>
        <p:nvSpPr>
          <p:cNvPr id="76" name="Text Placeholder 2">
            <a:extLst>
              <a:ext uri="{FF2B5EF4-FFF2-40B4-BE49-F238E27FC236}">
                <a16:creationId xmlns:a16="http://schemas.microsoft.com/office/drawing/2014/main" id="{D4FF54EB-6D05-4B16-A3AC-635D294B62A8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7967663" y="5370513"/>
            <a:ext cx="1333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50C20E81-E6EA-4711-88A8-1B20B3C30288}" type="datetime'''''''''7'''''">
              <a:rPr lang="en-GB" altLang="en-US" smtClean="0"/>
              <a:pPr algn="ctr"/>
              <a:t>7</a:t>
            </a:fld>
            <a:endParaRPr lang="en-GB" dirty="0">
              <a:sym typeface="+mn-lt"/>
            </a:endParaRPr>
          </a:p>
        </p:txBody>
      </p:sp>
      <p:sp>
        <p:nvSpPr>
          <p:cNvPr id="68" name="Text Placeholder 2">
            <a:extLst>
              <a:ext uri="{FF2B5EF4-FFF2-40B4-BE49-F238E27FC236}">
                <a16:creationId xmlns:a16="http://schemas.microsoft.com/office/drawing/2014/main" id="{4DFE7B9C-4939-4C48-B079-3B50D350ABCA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1803400" y="3862388"/>
            <a:ext cx="3302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9DC9C3E9-2778-4A9D-8404-EC5352F246FE}" type="datetime'''6''''''''''''''''''''''''''''2''''''5'''''''''">
              <a:rPr lang="en-US" altLang="en-US" smtClean="0">
                <a:solidFill>
                  <a:schemeClr val="bg1"/>
                </a:solidFill>
              </a:rPr>
              <a:pPr algn="ctr"/>
              <a:t>625</a:t>
            </a:fld>
            <a:endParaRPr lang="en-US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70" name="Text Placeholder 2">
            <a:extLst>
              <a:ext uri="{FF2B5EF4-FFF2-40B4-BE49-F238E27FC236}">
                <a16:creationId xmlns:a16="http://schemas.microsoft.com/office/drawing/2014/main" id="{DFAC731E-B49C-492D-B503-85FBB7E480A6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3875089" y="5199063"/>
            <a:ext cx="231775" cy="212725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23483321-FFE9-4A4D-9A26-2982262FB2A5}" type="datetime'''''''''''''''''''''''''''3''''''''''''''''2'''''''''''''''">
              <a:rPr lang="en-GB" altLang="en-US" smtClean="0"/>
              <a:pPr algn="ctr"/>
              <a:t>32</a:t>
            </a:fld>
            <a:endParaRPr lang="en-GB" dirty="0">
              <a:sym typeface="+mn-lt"/>
            </a:endParaRPr>
          </a:p>
        </p:txBody>
      </p:sp>
      <p:sp>
        <p:nvSpPr>
          <p:cNvPr id="69" name="Text Placeholder 2">
            <a:extLst>
              <a:ext uri="{FF2B5EF4-FFF2-40B4-BE49-F238E27FC236}">
                <a16:creationId xmlns:a16="http://schemas.microsoft.com/office/drawing/2014/main" id="{CD6E67E0-5CD0-4670-8F9D-5A851C67671D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2863851" y="5059363"/>
            <a:ext cx="231775" cy="212725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C79BDE54-D120-467C-A55C-00E02967BC52}" type="datetime'''4''''''''''''''''6'''''''''''''''''''''''''''''''''''''''''">
              <a:rPr lang="en-GB" altLang="en-US" smtClean="0"/>
              <a:pPr algn="ctr"/>
              <a:t>46</a:t>
            </a:fld>
            <a:endParaRPr lang="en-GB" dirty="0">
              <a:sym typeface="+mn-lt"/>
            </a:endParaRPr>
          </a:p>
        </p:txBody>
      </p:sp>
      <p:sp useBgFill="1">
        <p:nvSpPr>
          <p:cNvPr id="72" name="Text Placeholder 2">
            <a:extLst>
              <a:ext uri="{FF2B5EF4-FFF2-40B4-BE49-F238E27FC236}">
                <a16:creationId xmlns:a16="http://schemas.microsoft.com/office/drawing/2014/main" id="{2E4AF382-EF4A-4645-ADC1-19FFDFBB3E79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6956425" y="5484813"/>
            <a:ext cx="133350" cy="212725"/>
          </a:xfrm>
          <a:prstGeom prst="rect">
            <a:avLst/>
          </a:prstGeom>
          <a:ln>
            <a:noFill/>
          </a:ln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AD1FD858-6385-46A4-9AC3-3BB51C21BB84}" type="datetime'''''9'''''''''''''''''''''">
              <a:rPr lang="en-US" altLang="en-US" smtClean="0"/>
              <a:pPr algn="ctr"/>
              <a:t>9</a:t>
            </a:fld>
            <a:endParaRPr lang="en-US" dirty="0">
              <a:sym typeface="+mn-lt"/>
            </a:endParaRPr>
          </a:p>
        </p:txBody>
      </p:sp>
      <p:sp>
        <p:nvSpPr>
          <p:cNvPr id="82" name="Text Placeholder 2">
            <a:extLst>
              <a:ext uri="{FF2B5EF4-FFF2-40B4-BE49-F238E27FC236}">
                <a16:creationId xmlns:a16="http://schemas.microsoft.com/office/drawing/2014/main" id="{D5174A6F-2BF0-43E5-8DA5-559B1FB3C1A4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763588" y="5756275"/>
            <a:ext cx="3873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39E8EA4B-87D0-41B8-B911-9927F87FA4DA}" type="datetime'T''''''''''''''o''''''t''a''''''''''''''''l'''''''''''">
              <a:rPr lang="en-GB" altLang="en-US" smtClean="0">
                <a:sym typeface="+mn-lt"/>
              </a:rPr>
              <a:pPr algn="ctr"/>
              <a:t>Total</a:t>
            </a:fld>
            <a:endParaRPr lang="en-GB" dirty="0">
              <a:sym typeface="+mn-lt"/>
            </a:endParaRPr>
          </a:p>
        </p:txBody>
      </p:sp>
      <p:sp>
        <p:nvSpPr>
          <p:cNvPr id="87" name="Text Placeholder 2">
            <a:extLst>
              <a:ext uri="{FF2B5EF4-FFF2-40B4-BE49-F238E27FC236}">
                <a16:creationId xmlns:a16="http://schemas.microsoft.com/office/drawing/2014/main" id="{59620C81-AE1B-4A9C-90FE-CC0522BDEC7B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1746250" y="5756275"/>
            <a:ext cx="446088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F297F601-7FFB-43AD-BEF5-6CA5DBE662CB}" type="datetime'Ai''r''''&#10;''''''t''r''''''''''''''''''ave''l'''''''''''''''''">
              <a:rPr lang="en-GB" altLang="en-US" smtClean="0">
                <a:sym typeface="+mn-lt"/>
              </a:rPr>
              <a:pPr algn="ctr"/>
              <a:t>Air
travel</a:t>
            </a:fld>
            <a:endParaRPr lang="en-GB" dirty="0">
              <a:sym typeface="+mn-lt"/>
            </a:endParaRPr>
          </a:p>
        </p:txBody>
      </p:sp>
      <p:sp>
        <p:nvSpPr>
          <p:cNvPr id="91" name="Text Placeholder 2">
            <a:extLst>
              <a:ext uri="{FF2B5EF4-FFF2-40B4-BE49-F238E27FC236}">
                <a16:creationId xmlns:a16="http://schemas.microsoft.com/office/drawing/2014/main" id="{F0064324-8FC7-46A1-B551-6384CFBDA757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2722563" y="5756275"/>
            <a:ext cx="5159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BC8EAA4A-15D8-4998-90FC-3E88F5CA3E4B}" type="datetime'''''H''''ot''''''''''''e''''''''''''l''''''''''''''''s'''''''">
              <a:rPr lang="en-GB" altLang="en-US" smtClean="0">
                <a:sym typeface="+mn-lt"/>
              </a:rPr>
              <a:pPr algn="ctr"/>
              <a:t>Hotels</a:t>
            </a:fld>
            <a:endParaRPr lang="en-GB" dirty="0">
              <a:sym typeface="+mn-lt"/>
            </a:endParaRPr>
          </a:p>
        </p:txBody>
      </p:sp>
      <p:sp>
        <p:nvSpPr>
          <p:cNvPr id="93" name="Text Placeholder 2">
            <a:extLst>
              <a:ext uri="{FF2B5EF4-FFF2-40B4-BE49-F238E27FC236}">
                <a16:creationId xmlns:a16="http://schemas.microsoft.com/office/drawing/2014/main" id="{A8B5B75E-3BEB-4B20-96BF-B074D4551BF6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auto">
          <a:xfrm>
            <a:off x="3679825" y="5756275"/>
            <a:ext cx="623888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E7C894D8-F490-4E1A-A923-369AF05045A6}" type="datetime'''T''''a''xi''/''c''a''''''''''''r''''''&#10;''ren''t''al'''">
              <a:rPr lang="en-GB" altLang="en-US" smtClean="0">
                <a:sym typeface="+mn-lt"/>
              </a:rPr>
              <a:pPr algn="ctr"/>
              <a:t>Taxi/car
rental</a:t>
            </a:fld>
            <a:endParaRPr lang="en-GB" dirty="0">
              <a:sym typeface="+mn-lt"/>
            </a:endParaRPr>
          </a:p>
        </p:txBody>
      </p:sp>
      <p:sp>
        <p:nvSpPr>
          <p:cNvPr id="73" name="Text Placeholder 2">
            <a:extLst>
              <a:ext uri="{FF2B5EF4-FFF2-40B4-BE49-F238E27FC236}">
                <a16:creationId xmlns:a16="http://schemas.microsoft.com/office/drawing/2014/main" id="{BA837827-3472-4DB4-AAA9-4F69E9F56138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4884739" y="5297488"/>
            <a:ext cx="231775" cy="2127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altLang="en-US" dirty="0">
                <a:sym typeface="+mn-lt"/>
              </a:rPr>
              <a:t>32</a:t>
            </a:r>
            <a:endParaRPr lang="en-US" dirty="0">
              <a:sym typeface="+mn-lt"/>
            </a:endParaRPr>
          </a:p>
        </p:txBody>
      </p:sp>
      <p:sp>
        <p:nvSpPr>
          <p:cNvPr id="95" name="Text Placeholder 2">
            <a:extLst>
              <a:ext uri="{FF2B5EF4-FFF2-40B4-BE49-F238E27FC236}">
                <a16:creationId xmlns:a16="http://schemas.microsoft.com/office/drawing/2014/main" id="{55B67A14-E1B1-41CF-A77D-C794F3FB1D65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4773613" y="5756275"/>
            <a:ext cx="4556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89BF38EF-CBDC-44BD-A329-5CA07BC2FF93}" type="datetime'''''''''''''''''''''O''''''t''''''h''''''''''er'''">
              <a:rPr lang="en-GB" altLang="en-US" smtClean="0">
                <a:sym typeface="+mn-lt"/>
              </a:rPr>
              <a:pPr algn="ctr"/>
              <a:t>Other</a:t>
            </a:fld>
            <a:endParaRPr lang="en-GB" dirty="0">
              <a:sym typeface="+mn-lt"/>
            </a:endParaRPr>
          </a:p>
        </p:txBody>
      </p:sp>
      <p:sp useBgFill="1">
        <p:nvSpPr>
          <p:cNvPr id="71" name="Text Placeholder 2">
            <a:extLst>
              <a:ext uri="{FF2B5EF4-FFF2-40B4-BE49-F238E27FC236}">
                <a16:creationId xmlns:a16="http://schemas.microsoft.com/office/drawing/2014/main" id="{052D0A0D-77C0-4C55-B305-E6232CCF7F1B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5895976" y="5418138"/>
            <a:ext cx="231775" cy="212725"/>
          </a:xfrm>
          <a:prstGeom prst="rect">
            <a:avLst/>
          </a:prstGeom>
          <a:ln>
            <a:noFill/>
          </a:ln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1F4FAFCA-F0EF-4453-B303-420E56156C38}" type="datetime'''''''''''''''''''''''''''2''''''''''''8'">
              <a:rPr lang="en-GB" altLang="en-US" smtClean="0"/>
              <a:pPr algn="ctr"/>
              <a:t>28</a:t>
            </a:fld>
            <a:endParaRPr lang="en-GB" dirty="0">
              <a:sym typeface="+mn-lt"/>
            </a:endParaRPr>
          </a:p>
        </p:txBody>
      </p:sp>
      <p:sp>
        <p:nvSpPr>
          <p:cNvPr id="97" name="Text Placeholder 2">
            <a:extLst>
              <a:ext uri="{FF2B5EF4-FFF2-40B4-BE49-F238E27FC236}">
                <a16:creationId xmlns:a16="http://schemas.microsoft.com/office/drawing/2014/main" id="{06705B95-494D-4336-9C45-9DC8ADDBBB03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auto">
          <a:xfrm>
            <a:off x="5626100" y="5756275"/>
            <a:ext cx="7731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AF7A4B9D-40C8-40D2-BDB9-2D3FEB3F7561}" type="datetime'''''E''''''''''''l''''e''''c''t''''''r''i''''''''''c''ity'''">
              <a:rPr lang="en-GB" altLang="en-US" smtClean="0">
                <a:sym typeface="+mn-lt"/>
              </a:rPr>
              <a:pPr algn="ctr"/>
              <a:t>Electricity</a:t>
            </a:fld>
            <a:endParaRPr lang="en-GB" dirty="0">
              <a:sym typeface="+mn-lt"/>
            </a:endParaRPr>
          </a:p>
        </p:txBody>
      </p:sp>
      <p:sp>
        <p:nvSpPr>
          <p:cNvPr id="99" name="Text Placeholder 2">
            <a:extLst>
              <a:ext uri="{FF2B5EF4-FFF2-40B4-BE49-F238E27FC236}">
                <a16:creationId xmlns:a16="http://schemas.microsoft.com/office/drawing/2014/main" id="{B767AAD7-98DD-4563-80CF-7CB925DAB9B3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auto">
          <a:xfrm>
            <a:off x="6711950" y="5756275"/>
            <a:ext cx="6238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0D83D6EB-A863-4CFF-A1E1-F11B29B34C94}" type="datetime'''''H''''''''''''''''ea''t''''''i''''''''''''ng'''''''''">
              <a:rPr lang="en-GB" altLang="en-US" smtClean="0">
                <a:sym typeface="+mn-lt"/>
              </a:rPr>
              <a:pPr algn="ctr"/>
              <a:t>Heating</a:t>
            </a:fld>
            <a:endParaRPr lang="en-GB" dirty="0">
              <a:sym typeface="+mn-lt"/>
            </a:endParaRPr>
          </a:p>
        </p:txBody>
      </p:sp>
      <p:sp>
        <p:nvSpPr>
          <p:cNvPr id="100" name="Text Placeholder 2">
            <a:extLst>
              <a:ext uri="{FF2B5EF4-FFF2-40B4-BE49-F238E27FC236}">
                <a16:creationId xmlns:a16="http://schemas.microsoft.com/office/drawing/2014/main" id="{33F7B648-8898-4A38-9247-3B02EAA493AD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auto">
          <a:xfrm>
            <a:off x="7575550" y="5756275"/>
            <a:ext cx="919163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63BE53BA-F52F-4607-9BC7-C3CD6E62E4D1}" type="datetime'''''''Owned''''/''&#10;l''''''e''a''s''''ed'''''''''' c''ar''s'''">
              <a:rPr lang="en-GB" altLang="en-US" smtClean="0">
                <a:sym typeface="+mn-lt"/>
              </a:rPr>
              <a:pPr algn="ctr"/>
              <a:t>Owned/
leased cars</a:t>
            </a:fld>
            <a:endParaRPr lang="en-GB" dirty="0">
              <a:sym typeface="+mn-lt"/>
            </a:endParaRPr>
          </a:p>
        </p:txBody>
      </p:sp>
      <p:sp>
        <p:nvSpPr>
          <p:cNvPr id="75" name="Text Placeholder 2">
            <a:extLst>
              <a:ext uri="{FF2B5EF4-FFF2-40B4-BE49-F238E27FC236}">
                <a16:creationId xmlns:a16="http://schemas.microsoft.com/office/drawing/2014/main" id="{A827C40B-5B28-4162-8C55-90563E3495DB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792163" y="2616200"/>
            <a:ext cx="3302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2C8ABEC1-6416-4B40-9892-A855C6923550}" type="datetime'''''''''''77''''''''''''''''9'''''''''">
              <a:rPr lang="en-GB" altLang="en-US" smtClean="0"/>
              <a:pPr algn="ctr"/>
              <a:t>779</a:t>
            </a:fld>
            <a:endParaRPr lang="en-GB" dirty="0">
              <a:sym typeface="+mn-lt"/>
            </a:endParaRPr>
          </a:p>
        </p:txBody>
      </p:sp>
      <p:sp>
        <p:nvSpPr>
          <p:cNvPr id="55" name="1. On-page tracker">
            <a:extLst>
              <a:ext uri="{FF2B5EF4-FFF2-40B4-BE49-F238E27FC236}">
                <a16:creationId xmlns:a16="http://schemas.microsoft.com/office/drawing/2014/main" id="{8B8A95C5-7478-4FF5-9884-59D489C7CEF4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9063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CONTEXT</a:t>
            </a:r>
          </a:p>
        </p:txBody>
      </p:sp>
      <p:grpSp>
        <p:nvGrpSpPr>
          <p:cNvPr id="15" name="CustomIcon">
            <a:extLst>
              <a:ext uri="{FF2B5EF4-FFF2-40B4-BE49-F238E27FC236}">
                <a16:creationId xmlns:a16="http://schemas.microsoft.com/office/drawing/2014/main" id="{91EC27CA-FCEA-4B42-AE9E-994BB9F640C2}"/>
              </a:ext>
            </a:extLst>
          </p:cNvPr>
          <p:cNvGrpSpPr>
            <a:grpSpLocks noChangeAspect="1"/>
          </p:cNvGrpSpPr>
          <p:nvPr>
            <p:custDataLst>
              <p:tags r:id="rId29"/>
            </p:custDataLst>
          </p:nvPr>
        </p:nvGrpSpPr>
        <p:grpSpPr>
          <a:xfrm>
            <a:off x="3193280" y="3581201"/>
            <a:ext cx="563557" cy="562896"/>
            <a:chOff x="-9525" y="1583"/>
            <a:chExt cx="4643441" cy="46386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6" name="Freeform 334">
              <a:extLst>
                <a:ext uri="{FF2B5EF4-FFF2-40B4-BE49-F238E27FC236}">
                  <a16:creationId xmlns:a16="http://schemas.microsoft.com/office/drawing/2014/main" id="{B1730C6A-58E8-4A36-AED8-4C78340C1B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6344" y="1583"/>
              <a:ext cx="4640260" cy="4638672"/>
            </a:xfrm>
            <a:custGeom>
              <a:avLst/>
              <a:gdLst>
                <a:gd name="T0" fmla="*/ 2602 w 3200"/>
                <a:gd name="T1" fmla="*/ 177 h 3196"/>
                <a:gd name="T2" fmla="*/ 2010 w 3200"/>
                <a:gd name="T3" fmla="*/ 766 h 3196"/>
                <a:gd name="T4" fmla="*/ 424 w 3200"/>
                <a:gd name="T5" fmla="*/ 390 h 3196"/>
                <a:gd name="T6" fmla="*/ 4 w 3200"/>
                <a:gd name="T7" fmla="*/ 639 h 3196"/>
                <a:gd name="T8" fmla="*/ 1377 w 3200"/>
                <a:gd name="T9" fmla="*/ 1465 h 3196"/>
                <a:gd name="T10" fmla="*/ 807 w 3200"/>
                <a:gd name="T11" fmla="*/ 2098 h 3196"/>
                <a:gd name="T12" fmla="*/ 222 w 3200"/>
                <a:gd name="T13" fmla="*/ 2118 h 3196"/>
                <a:gd name="T14" fmla="*/ 6 w 3200"/>
                <a:gd name="T15" fmla="*/ 2379 h 3196"/>
                <a:gd name="T16" fmla="*/ 592 w 3200"/>
                <a:gd name="T17" fmla="*/ 2608 h 3196"/>
                <a:gd name="T18" fmla="*/ 821 w 3200"/>
                <a:gd name="T19" fmla="*/ 3194 h 3196"/>
                <a:gd name="T20" fmla="*/ 884 w 3200"/>
                <a:gd name="T21" fmla="*/ 3176 h 3196"/>
                <a:gd name="T22" fmla="*/ 1102 w 3200"/>
                <a:gd name="T23" fmla="*/ 2931 h 3196"/>
                <a:gd name="T24" fmla="*/ 1735 w 3200"/>
                <a:gd name="T25" fmla="*/ 1822 h 3196"/>
                <a:gd name="T26" fmla="*/ 2501 w 3200"/>
                <a:gd name="T27" fmla="*/ 3162 h 3196"/>
                <a:gd name="T28" fmla="*/ 2561 w 3200"/>
                <a:gd name="T29" fmla="*/ 3196 h 3196"/>
                <a:gd name="T30" fmla="*/ 2810 w 3200"/>
                <a:gd name="T31" fmla="*/ 2776 h 3196"/>
                <a:gd name="T32" fmla="*/ 2434 w 3200"/>
                <a:gd name="T33" fmla="*/ 1190 h 3196"/>
                <a:gd name="T34" fmla="*/ 3023 w 3200"/>
                <a:gd name="T35" fmla="*/ 598 h 3196"/>
                <a:gd name="T36" fmla="*/ 3133 w 3200"/>
                <a:gd name="T37" fmla="*/ 0 h 3196"/>
                <a:gd name="T38" fmla="*/ 213 w 3200"/>
                <a:gd name="T39" fmla="*/ 645 h 3196"/>
                <a:gd name="T40" fmla="*/ 1908 w 3200"/>
                <a:gd name="T41" fmla="*/ 879 h 3196"/>
                <a:gd name="T42" fmla="*/ 1444 w 3200"/>
                <a:gd name="T43" fmla="*/ 1349 h 3196"/>
                <a:gd name="T44" fmla="*/ 2555 w 3200"/>
                <a:gd name="T45" fmla="*/ 2987 h 3196"/>
                <a:gd name="T46" fmla="*/ 1831 w 3200"/>
                <a:gd name="T47" fmla="*/ 1735 h 3196"/>
                <a:gd name="T48" fmla="*/ 2679 w 3200"/>
                <a:gd name="T49" fmla="*/ 2739 h 3196"/>
                <a:gd name="T50" fmla="*/ 990 w 3200"/>
                <a:gd name="T51" fmla="*/ 2314 h 3196"/>
                <a:gd name="T52" fmla="*/ 968 w 3200"/>
                <a:gd name="T53" fmla="*/ 2903 h 3196"/>
                <a:gd name="T54" fmla="*/ 708 w 3200"/>
                <a:gd name="T55" fmla="*/ 2534 h 3196"/>
                <a:gd name="T56" fmla="*/ 195 w 3200"/>
                <a:gd name="T57" fmla="*/ 2334 h 3196"/>
                <a:gd name="T58" fmla="*/ 836 w 3200"/>
                <a:gd name="T59" fmla="*/ 2232 h 3196"/>
                <a:gd name="T60" fmla="*/ 855 w 3200"/>
                <a:gd name="T61" fmla="*/ 2229 h 3196"/>
                <a:gd name="T62" fmla="*/ 2363 w 3200"/>
                <a:gd name="T63" fmla="*/ 575 h 3196"/>
                <a:gd name="T64" fmla="*/ 2625 w 3200"/>
                <a:gd name="T65" fmla="*/ 837 h 3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00" h="3196">
                  <a:moveTo>
                    <a:pt x="3133" y="0"/>
                  </a:moveTo>
                  <a:cubicBezTo>
                    <a:pt x="2952" y="0"/>
                    <a:pt x="2774" y="60"/>
                    <a:pt x="2602" y="177"/>
                  </a:cubicBezTo>
                  <a:cubicBezTo>
                    <a:pt x="2465" y="270"/>
                    <a:pt x="2354" y="385"/>
                    <a:pt x="2264" y="485"/>
                  </a:cubicBezTo>
                  <a:cubicBezTo>
                    <a:pt x="2010" y="766"/>
                    <a:pt x="2010" y="766"/>
                    <a:pt x="2010" y="766"/>
                  </a:cubicBezTo>
                  <a:cubicBezTo>
                    <a:pt x="470" y="385"/>
                    <a:pt x="470" y="385"/>
                    <a:pt x="470" y="385"/>
                  </a:cubicBezTo>
                  <a:cubicBezTo>
                    <a:pt x="454" y="381"/>
                    <a:pt x="438" y="383"/>
                    <a:pt x="424" y="390"/>
                  </a:cubicBezTo>
                  <a:cubicBezTo>
                    <a:pt x="41" y="582"/>
                    <a:pt x="41" y="582"/>
                    <a:pt x="41" y="582"/>
                  </a:cubicBezTo>
                  <a:cubicBezTo>
                    <a:pt x="19" y="593"/>
                    <a:pt x="5" y="615"/>
                    <a:pt x="4" y="639"/>
                  </a:cubicBezTo>
                  <a:cubicBezTo>
                    <a:pt x="3" y="664"/>
                    <a:pt x="16" y="687"/>
                    <a:pt x="38" y="699"/>
                  </a:cubicBezTo>
                  <a:cubicBezTo>
                    <a:pt x="1377" y="1465"/>
                    <a:pt x="1377" y="1465"/>
                    <a:pt x="1377" y="1465"/>
                  </a:cubicBezTo>
                  <a:cubicBezTo>
                    <a:pt x="1378" y="1465"/>
                    <a:pt x="1378" y="1465"/>
                    <a:pt x="1378" y="1465"/>
                  </a:cubicBezTo>
                  <a:cubicBezTo>
                    <a:pt x="807" y="2098"/>
                    <a:pt x="807" y="2098"/>
                    <a:pt x="807" y="2098"/>
                  </a:cubicBezTo>
                  <a:cubicBezTo>
                    <a:pt x="269" y="2098"/>
                    <a:pt x="269" y="2098"/>
                    <a:pt x="269" y="2098"/>
                  </a:cubicBezTo>
                  <a:cubicBezTo>
                    <a:pt x="252" y="2098"/>
                    <a:pt x="235" y="2105"/>
                    <a:pt x="222" y="2118"/>
                  </a:cubicBezTo>
                  <a:cubicBezTo>
                    <a:pt x="24" y="2316"/>
                    <a:pt x="24" y="2316"/>
                    <a:pt x="24" y="2316"/>
                  </a:cubicBezTo>
                  <a:cubicBezTo>
                    <a:pt x="7" y="2333"/>
                    <a:pt x="0" y="2356"/>
                    <a:pt x="6" y="2379"/>
                  </a:cubicBezTo>
                  <a:cubicBezTo>
                    <a:pt x="11" y="2402"/>
                    <a:pt x="28" y="2420"/>
                    <a:pt x="50" y="2427"/>
                  </a:cubicBezTo>
                  <a:cubicBezTo>
                    <a:pt x="592" y="2608"/>
                    <a:pt x="592" y="2608"/>
                    <a:pt x="592" y="2608"/>
                  </a:cubicBezTo>
                  <a:cubicBezTo>
                    <a:pt x="773" y="3150"/>
                    <a:pt x="773" y="3150"/>
                    <a:pt x="773" y="3150"/>
                  </a:cubicBezTo>
                  <a:cubicBezTo>
                    <a:pt x="780" y="3172"/>
                    <a:pt x="798" y="3189"/>
                    <a:pt x="821" y="3194"/>
                  </a:cubicBezTo>
                  <a:cubicBezTo>
                    <a:pt x="826" y="3195"/>
                    <a:pt x="831" y="3196"/>
                    <a:pt x="836" y="3196"/>
                  </a:cubicBezTo>
                  <a:cubicBezTo>
                    <a:pt x="854" y="3196"/>
                    <a:pt x="871" y="3189"/>
                    <a:pt x="884" y="3176"/>
                  </a:cubicBezTo>
                  <a:cubicBezTo>
                    <a:pt x="1082" y="2978"/>
                    <a:pt x="1082" y="2978"/>
                    <a:pt x="1082" y="2978"/>
                  </a:cubicBezTo>
                  <a:cubicBezTo>
                    <a:pt x="1095" y="2965"/>
                    <a:pt x="1102" y="2948"/>
                    <a:pt x="1102" y="2931"/>
                  </a:cubicBezTo>
                  <a:cubicBezTo>
                    <a:pt x="1102" y="2393"/>
                    <a:pt x="1102" y="2393"/>
                    <a:pt x="1102" y="2393"/>
                  </a:cubicBezTo>
                  <a:cubicBezTo>
                    <a:pt x="1735" y="1822"/>
                    <a:pt x="1735" y="1822"/>
                    <a:pt x="1735" y="1822"/>
                  </a:cubicBezTo>
                  <a:cubicBezTo>
                    <a:pt x="1735" y="1822"/>
                    <a:pt x="1735" y="1822"/>
                    <a:pt x="1735" y="1823"/>
                  </a:cubicBezTo>
                  <a:cubicBezTo>
                    <a:pt x="2501" y="3162"/>
                    <a:pt x="2501" y="3162"/>
                    <a:pt x="2501" y="3162"/>
                  </a:cubicBezTo>
                  <a:cubicBezTo>
                    <a:pt x="2513" y="3183"/>
                    <a:pt x="2535" y="3196"/>
                    <a:pt x="2559" y="3196"/>
                  </a:cubicBezTo>
                  <a:cubicBezTo>
                    <a:pt x="2559" y="3196"/>
                    <a:pt x="2560" y="3196"/>
                    <a:pt x="2561" y="3196"/>
                  </a:cubicBezTo>
                  <a:cubicBezTo>
                    <a:pt x="2585" y="3195"/>
                    <a:pt x="2607" y="3181"/>
                    <a:pt x="2618" y="3159"/>
                  </a:cubicBezTo>
                  <a:cubicBezTo>
                    <a:pt x="2810" y="2776"/>
                    <a:pt x="2810" y="2776"/>
                    <a:pt x="2810" y="2776"/>
                  </a:cubicBezTo>
                  <a:cubicBezTo>
                    <a:pt x="2817" y="2762"/>
                    <a:pt x="2819" y="2746"/>
                    <a:pt x="2815" y="2730"/>
                  </a:cubicBezTo>
                  <a:cubicBezTo>
                    <a:pt x="2434" y="1190"/>
                    <a:pt x="2434" y="1190"/>
                    <a:pt x="2434" y="1190"/>
                  </a:cubicBezTo>
                  <a:cubicBezTo>
                    <a:pt x="2715" y="936"/>
                    <a:pt x="2715" y="936"/>
                    <a:pt x="2715" y="936"/>
                  </a:cubicBezTo>
                  <a:cubicBezTo>
                    <a:pt x="2815" y="846"/>
                    <a:pt x="2930" y="735"/>
                    <a:pt x="3023" y="598"/>
                  </a:cubicBezTo>
                  <a:cubicBezTo>
                    <a:pt x="3140" y="426"/>
                    <a:pt x="3200" y="248"/>
                    <a:pt x="3200" y="67"/>
                  </a:cubicBezTo>
                  <a:cubicBezTo>
                    <a:pt x="3200" y="30"/>
                    <a:pt x="3170" y="0"/>
                    <a:pt x="3133" y="0"/>
                  </a:cubicBezTo>
                  <a:close/>
                  <a:moveTo>
                    <a:pt x="1444" y="1349"/>
                  </a:moveTo>
                  <a:cubicBezTo>
                    <a:pt x="213" y="645"/>
                    <a:pt x="213" y="645"/>
                    <a:pt x="213" y="645"/>
                  </a:cubicBezTo>
                  <a:cubicBezTo>
                    <a:pt x="461" y="521"/>
                    <a:pt x="461" y="521"/>
                    <a:pt x="461" y="521"/>
                  </a:cubicBezTo>
                  <a:cubicBezTo>
                    <a:pt x="1908" y="879"/>
                    <a:pt x="1908" y="879"/>
                    <a:pt x="1908" y="879"/>
                  </a:cubicBezTo>
                  <a:cubicBezTo>
                    <a:pt x="1465" y="1369"/>
                    <a:pt x="1465" y="1369"/>
                    <a:pt x="1465" y="1369"/>
                  </a:cubicBezTo>
                  <a:cubicBezTo>
                    <a:pt x="1460" y="1361"/>
                    <a:pt x="1453" y="1354"/>
                    <a:pt x="1444" y="1349"/>
                  </a:cubicBezTo>
                  <a:close/>
                  <a:moveTo>
                    <a:pt x="2679" y="2739"/>
                  </a:moveTo>
                  <a:cubicBezTo>
                    <a:pt x="2555" y="2987"/>
                    <a:pt x="2555" y="2987"/>
                    <a:pt x="2555" y="2987"/>
                  </a:cubicBezTo>
                  <a:cubicBezTo>
                    <a:pt x="1851" y="1756"/>
                    <a:pt x="1851" y="1756"/>
                    <a:pt x="1851" y="1756"/>
                  </a:cubicBezTo>
                  <a:cubicBezTo>
                    <a:pt x="1846" y="1747"/>
                    <a:pt x="1839" y="1740"/>
                    <a:pt x="1831" y="1735"/>
                  </a:cubicBezTo>
                  <a:cubicBezTo>
                    <a:pt x="2321" y="1292"/>
                    <a:pt x="2321" y="1292"/>
                    <a:pt x="2321" y="1292"/>
                  </a:cubicBezTo>
                  <a:lnTo>
                    <a:pt x="2679" y="2739"/>
                  </a:lnTo>
                  <a:close/>
                  <a:moveTo>
                    <a:pt x="2625" y="837"/>
                  </a:moveTo>
                  <a:cubicBezTo>
                    <a:pt x="990" y="2314"/>
                    <a:pt x="990" y="2314"/>
                    <a:pt x="990" y="2314"/>
                  </a:cubicBezTo>
                  <a:cubicBezTo>
                    <a:pt x="976" y="2327"/>
                    <a:pt x="968" y="2345"/>
                    <a:pt x="968" y="2364"/>
                  </a:cubicBezTo>
                  <a:cubicBezTo>
                    <a:pt x="968" y="2903"/>
                    <a:pt x="968" y="2903"/>
                    <a:pt x="968" y="2903"/>
                  </a:cubicBezTo>
                  <a:cubicBezTo>
                    <a:pt x="866" y="3005"/>
                    <a:pt x="866" y="3005"/>
                    <a:pt x="866" y="3005"/>
                  </a:cubicBezTo>
                  <a:cubicBezTo>
                    <a:pt x="708" y="2534"/>
                    <a:pt x="708" y="2534"/>
                    <a:pt x="708" y="2534"/>
                  </a:cubicBezTo>
                  <a:cubicBezTo>
                    <a:pt x="702" y="2514"/>
                    <a:pt x="686" y="2498"/>
                    <a:pt x="666" y="2492"/>
                  </a:cubicBezTo>
                  <a:cubicBezTo>
                    <a:pt x="195" y="2334"/>
                    <a:pt x="195" y="2334"/>
                    <a:pt x="195" y="2334"/>
                  </a:cubicBezTo>
                  <a:cubicBezTo>
                    <a:pt x="297" y="2232"/>
                    <a:pt x="297" y="2232"/>
                    <a:pt x="297" y="2232"/>
                  </a:cubicBezTo>
                  <a:cubicBezTo>
                    <a:pt x="836" y="2232"/>
                    <a:pt x="836" y="2232"/>
                    <a:pt x="836" y="2232"/>
                  </a:cubicBezTo>
                  <a:cubicBezTo>
                    <a:pt x="838" y="2232"/>
                    <a:pt x="841" y="2232"/>
                    <a:pt x="844" y="2231"/>
                  </a:cubicBezTo>
                  <a:cubicBezTo>
                    <a:pt x="848" y="2231"/>
                    <a:pt x="852" y="2230"/>
                    <a:pt x="855" y="2229"/>
                  </a:cubicBezTo>
                  <a:cubicBezTo>
                    <a:pt x="867" y="2226"/>
                    <a:pt x="877" y="2219"/>
                    <a:pt x="886" y="2210"/>
                  </a:cubicBezTo>
                  <a:cubicBezTo>
                    <a:pt x="2363" y="575"/>
                    <a:pt x="2363" y="575"/>
                    <a:pt x="2363" y="575"/>
                  </a:cubicBezTo>
                  <a:cubicBezTo>
                    <a:pt x="2546" y="373"/>
                    <a:pt x="2770" y="167"/>
                    <a:pt x="3062" y="138"/>
                  </a:cubicBezTo>
                  <a:cubicBezTo>
                    <a:pt x="3033" y="430"/>
                    <a:pt x="2827" y="654"/>
                    <a:pt x="2625" y="8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rgbClr val="FFFFFF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7" name="Freeform 335">
              <a:extLst>
                <a:ext uri="{FF2B5EF4-FFF2-40B4-BE49-F238E27FC236}">
                  <a16:creationId xmlns:a16="http://schemas.microsoft.com/office/drawing/2014/main" id="{EC0BE810-90D2-4455-A05A-0FC800C75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9525" y="1658938"/>
              <a:ext cx="768350" cy="758825"/>
            </a:xfrm>
            <a:custGeom>
              <a:avLst/>
              <a:gdLst>
                <a:gd name="T0" fmla="*/ 409 w 530"/>
                <a:gd name="T1" fmla="*/ 26 h 523"/>
                <a:gd name="T2" fmla="*/ 27 w 530"/>
                <a:gd name="T3" fmla="*/ 409 h 523"/>
                <a:gd name="T4" fmla="*/ 27 w 530"/>
                <a:gd name="T5" fmla="*/ 503 h 523"/>
                <a:gd name="T6" fmla="*/ 74 w 530"/>
                <a:gd name="T7" fmla="*/ 523 h 523"/>
                <a:gd name="T8" fmla="*/ 121 w 530"/>
                <a:gd name="T9" fmla="*/ 503 h 523"/>
                <a:gd name="T10" fmla="*/ 504 w 530"/>
                <a:gd name="T11" fmla="*/ 121 h 523"/>
                <a:gd name="T12" fmla="*/ 504 w 530"/>
                <a:gd name="T13" fmla="*/ 26 h 523"/>
                <a:gd name="T14" fmla="*/ 409 w 530"/>
                <a:gd name="T15" fmla="*/ 2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0" h="523">
                  <a:moveTo>
                    <a:pt x="409" y="26"/>
                  </a:moveTo>
                  <a:cubicBezTo>
                    <a:pt x="27" y="409"/>
                    <a:pt x="27" y="409"/>
                    <a:pt x="27" y="409"/>
                  </a:cubicBezTo>
                  <a:cubicBezTo>
                    <a:pt x="0" y="435"/>
                    <a:pt x="0" y="477"/>
                    <a:pt x="27" y="503"/>
                  </a:cubicBezTo>
                  <a:cubicBezTo>
                    <a:pt x="40" y="517"/>
                    <a:pt x="57" y="523"/>
                    <a:pt x="74" y="523"/>
                  </a:cubicBezTo>
                  <a:cubicBezTo>
                    <a:pt x="91" y="523"/>
                    <a:pt x="108" y="517"/>
                    <a:pt x="121" y="503"/>
                  </a:cubicBezTo>
                  <a:cubicBezTo>
                    <a:pt x="504" y="121"/>
                    <a:pt x="504" y="121"/>
                    <a:pt x="504" y="121"/>
                  </a:cubicBezTo>
                  <a:cubicBezTo>
                    <a:pt x="530" y="95"/>
                    <a:pt x="530" y="52"/>
                    <a:pt x="504" y="26"/>
                  </a:cubicBezTo>
                  <a:cubicBezTo>
                    <a:pt x="478" y="0"/>
                    <a:pt x="435" y="0"/>
                    <a:pt x="409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rgbClr val="FFFFFF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8" name="Freeform 336">
              <a:extLst>
                <a:ext uri="{FF2B5EF4-FFF2-40B4-BE49-F238E27FC236}">
                  <a16:creationId xmlns:a16="http://schemas.microsoft.com/office/drawing/2014/main" id="{3FC3B04E-91E2-46B0-A114-339EC6424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513" y="1936750"/>
              <a:ext cx="768350" cy="758825"/>
            </a:xfrm>
            <a:custGeom>
              <a:avLst/>
              <a:gdLst>
                <a:gd name="T0" fmla="*/ 26 w 530"/>
                <a:gd name="T1" fmla="*/ 504 h 523"/>
                <a:gd name="T2" fmla="*/ 74 w 530"/>
                <a:gd name="T3" fmla="*/ 523 h 523"/>
                <a:gd name="T4" fmla="*/ 121 w 530"/>
                <a:gd name="T5" fmla="*/ 504 h 523"/>
                <a:gd name="T6" fmla="*/ 504 w 530"/>
                <a:gd name="T7" fmla="*/ 121 h 523"/>
                <a:gd name="T8" fmla="*/ 504 w 530"/>
                <a:gd name="T9" fmla="*/ 27 h 523"/>
                <a:gd name="T10" fmla="*/ 409 w 530"/>
                <a:gd name="T11" fmla="*/ 27 h 523"/>
                <a:gd name="T12" fmla="*/ 26 w 530"/>
                <a:gd name="T13" fmla="*/ 409 h 523"/>
                <a:gd name="T14" fmla="*/ 26 w 530"/>
                <a:gd name="T15" fmla="*/ 504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0" h="523">
                  <a:moveTo>
                    <a:pt x="26" y="504"/>
                  </a:moveTo>
                  <a:cubicBezTo>
                    <a:pt x="39" y="517"/>
                    <a:pt x="57" y="523"/>
                    <a:pt x="74" y="523"/>
                  </a:cubicBezTo>
                  <a:cubicBezTo>
                    <a:pt x="91" y="523"/>
                    <a:pt x="108" y="517"/>
                    <a:pt x="121" y="504"/>
                  </a:cubicBezTo>
                  <a:cubicBezTo>
                    <a:pt x="504" y="121"/>
                    <a:pt x="504" y="121"/>
                    <a:pt x="504" y="121"/>
                  </a:cubicBezTo>
                  <a:cubicBezTo>
                    <a:pt x="530" y="95"/>
                    <a:pt x="530" y="53"/>
                    <a:pt x="504" y="27"/>
                  </a:cubicBezTo>
                  <a:cubicBezTo>
                    <a:pt x="478" y="0"/>
                    <a:pt x="435" y="0"/>
                    <a:pt x="409" y="27"/>
                  </a:cubicBezTo>
                  <a:cubicBezTo>
                    <a:pt x="26" y="409"/>
                    <a:pt x="26" y="409"/>
                    <a:pt x="26" y="409"/>
                  </a:cubicBezTo>
                  <a:cubicBezTo>
                    <a:pt x="0" y="435"/>
                    <a:pt x="0" y="478"/>
                    <a:pt x="26" y="50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rgbClr val="FFFFFF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9" name="Freeform 337">
              <a:extLst>
                <a:ext uri="{FF2B5EF4-FFF2-40B4-BE49-F238E27FC236}">
                  <a16:creationId xmlns:a16="http://schemas.microsoft.com/office/drawing/2014/main" id="{BAF1DA9B-39FD-409B-8BA5-A02858080C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9800" y="3881438"/>
              <a:ext cx="768350" cy="758825"/>
            </a:xfrm>
            <a:custGeom>
              <a:avLst/>
              <a:gdLst>
                <a:gd name="T0" fmla="*/ 409 w 530"/>
                <a:gd name="T1" fmla="*/ 26 h 523"/>
                <a:gd name="T2" fmla="*/ 27 w 530"/>
                <a:gd name="T3" fmla="*/ 409 h 523"/>
                <a:gd name="T4" fmla="*/ 27 w 530"/>
                <a:gd name="T5" fmla="*/ 503 h 523"/>
                <a:gd name="T6" fmla="*/ 74 w 530"/>
                <a:gd name="T7" fmla="*/ 523 h 523"/>
                <a:gd name="T8" fmla="*/ 121 w 530"/>
                <a:gd name="T9" fmla="*/ 503 h 523"/>
                <a:gd name="T10" fmla="*/ 504 w 530"/>
                <a:gd name="T11" fmla="*/ 121 h 523"/>
                <a:gd name="T12" fmla="*/ 504 w 530"/>
                <a:gd name="T13" fmla="*/ 26 h 523"/>
                <a:gd name="T14" fmla="*/ 409 w 530"/>
                <a:gd name="T15" fmla="*/ 2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0" h="523">
                  <a:moveTo>
                    <a:pt x="409" y="26"/>
                  </a:moveTo>
                  <a:cubicBezTo>
                    <a:pt x="27" y="409"/>
                    <a:pt x="27" y="409"/>
                    <a:pt x="27" y="409"/>
                  </a:cubicBezTo>
                  <a:cubicBezTo>
                    <a:pt x="0" y="435"/>
                    <a:pt x="0" y="477"/>
                    <a:pt x="27" y="503"/>
                  </a:cubicBezTo>
                  <a:cubicBezTo>
                    <a:pt x="40" y="516"/>
                    <a:pt x="57" y="523"/>
                    <a:pt x="74" y="523"/>
                  </a:cubicBezTo>
                  <a:cubicBezTo>
                    <a:pt x="91" y="523"/>
                    <a:pt x="108" y="516"/>
                    <a:pt x="121" y="503"/>
                  </a:cubicBezTo>
                  <a:cubicBezTo>
                    <a:pt x="504" y="121"/>
                    <a:pt x="504" y="121"/>
                    <a:pt x="504" y="121"/>
                  </a:cubicBezTo>
                  <a:cubicBezTo>
                    <a:pt x="530" y="95"/>
                    <a:pt x="530" y="52"/>
                    <a:pt x="504" y="26"/>
                  </a:cubicBezTo>
                  <a:cubicBezTo>
                    <a:pt x="478" y="0"/>
                    <a:pt x="435" y="0"/>
                    <a:pt x="409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rgbClr val="FFFFFF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" name="Freeform 338">
              <a:extLst>
                <a:ext uri="{FF2B5EF4-FFF2-40B4-BE49-F238E27FC236}">
                  <a16:creationId xmlns:a16="http://schemas.microsoft.com/office/drawing/2014/main" id="{8EA6EDED-BA89-457A-888D-4FB45D024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1988" y="3325813"/>
              <a:ext cx="769938" cy="758825"/>
            </a:xfrm>
            <a:custGeom>
              <a:avLst/>
              <a:gdLst>
                <a:gd name="T0" fmla="*/ 503 w 530"/>
                <a:gd name="T1" fmla="*/ 26 h 523"/>
                <a:gd name="T2" fmla="*/ 409 w 530"/>
                <a:gd name="T3" fmla="*/ 26 h 523"/>
                <a:gd name="T4" fmla="*/ 26 w 530"/>
                <a:gd name="T5" fmla="*/ 409 h 523"/>
                <a:gd name="T6" fmla="*/ 26 w 530"/>
                <a:gd name="T7" fmla="*/ 504 h 523"/>
                <a:gd name="T8" fmla="*/ 73 w 530"/>
                <a:gd name="T9" fmla="*/ 523 h 523"/>
                <a:gd name="T10" fmla="*/ 121 w 530"/>
                <a:gd name="T11" fmla="*/ 504 h 523"/>
                <a:gd name="T12" fmla="*/ 503 w 530"/>
                <a:gd name="T13" fmla="*/ 121 h 523"/>
                <a:gd name="T14" fmla="*/ 503 w 530"/>
                <a:gd name="T15" fmla="*/ 2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0" h="523">
                  <a:moveTo>
                    <a:pt x="503" y="26"/>
                  </a:moveTo>
                  <a:cubicBezTo>
                    <a:pt x="477" y="0"/>
                    <a:pt x="435" y="0"/>
                    <a:pt x="409" y="26"/>
                  </a:cubicBezTo>
                  <a:cubicBezTo>
                    <a:pt x="26" y="409"/>
                    <a:pt x="26" y="409"/>
                    <a:pt x="26" y="409"/>
                  </a:cubicBezTo>
                  <a:cubicBezTo>
                    <a:pt x="0" y="435"/>
                    <a:pt x="0" y="478"/>
                    <a:pt x="26" y="504"/>
                  </a:cubicBezTo>
                  <a:cubicBezTo>
                    <a:pt x="39" y="517"/>
                    <a:pt x="56" y="523"/>
                    <a:pt x="73" y="523"/>
                  </a:cubicBezTo>
                  <a:cubicBezTo>
                    <a:pt x="91" y="523"/>
                    <a:pt x="108" y="517"/>
                    <a:pt x="121" y="504"/>
                  </a:cubicBezTo>
                  <a:cubicBezTo>
                    <a:pt x="503" y="121"/>
                    <a:pt x="503" y="121"/>
                    <a:pt x="503" y="121"/>
                  </a:cubicBezTo>
                  <a:cubicBezTo>
                    <a:pt x="530" y="95"/>
                    <a:pt x="530" y="52"/>
                    <a:pt x="503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rgbClr val="FFFFFF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03" name="5. Source">
            <a:extLst>
              <a:ext uri="{FF2B5EF4-FFF2-40B4-BE49-F238E27FC236}">
                <a16:creationId xmlns:a16="http://schemas.microsoft.com/office/drawing/2014/main" id="{6570B45F-99EB-4ADA-A44C-D561B31FABEB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9063" y="6507558"/>
            <a:ext cx="72000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marL="609600" indent="-609600" defTabSz="895350">
              <a:tabLst>
                <a:tab pos="630238" algn="l"/>
              </a:tabLst>
            </a:pPr>
            <a:r>
              <a:rPr lang="en-GB" sz="800" baseline="0" dirty="0">
                <a:solidFill>
                  <a:schemeClr val="accent6"/>
                </a:solidFill>
                <a:latin typeface="+mn-lt"/>
                <a:ea typeface="+mn-ea"/>
              </a:rPr>
              <a:t>SOURCE: Global Social Responsibility</a:t>
            </a:r>
            <a:endParaRPr lang="en-US" sz="800" baseline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56" name="3. Unit of measure">
            <a:extLst>
              <a:ext uri="{FF2B5EF4-FFF2-40B4-BE49-F238E27FC236}">
                <a16:creationId xmlns:a16="http://schemas.microsoft.com/office/drawing/2014/main" id="{BEA79D7E-C7E8-4233-8D47-F95AA40ED22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19063" y="845741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sz="1600" dirty="0">
                <a:solidFill>
                  <a:schemeClr val="accent6"/>
                </a:solidFill>
                <a:latin typeface="+mn-lt"/>
              </a:rPr>
              <a:t>Total emissions</a:t>
            </a:r>
            <a:r>
              <a:rPr lang="en-GB" sz="1600" baseline="30000" dirty="0">
                <a:solidFill>
                  <a:schemeClr val="accent6"/>
                </a:solidFill>
                <a:latin typeface="+mn-lt"/>
              </a:rPr>
              <a:t>1</a:t>
            </a:r>
            <a:r>
              <a:rPr lang="en-GB" sz="1600" dirty="0">
                <a:solidFill>
                  <a:schemeClr val="accent6"/>
                </a:solidFill>
                <a:latin typeface="+mn-lt"/>
              </a:rPr>
              <a:t> by source (2017), ktCO2e</a:t>
            </a:r>
          </a:p>
        </p:txBody>
      </p:sp>
    </p:spTree>
    <p:extLst>
      <p:ext uri="{BB962C8B-B14F-4D97-AF65-F5344CB8AC3E}">
        <p14:creationId xmlns:p14="http://schemas.microsoft.com/office/powerpoint/2010/main" val="3115634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Object 19" hidden="1">
            <a:extLst>
              <a:ext uri="{FF2B5EF4-FFF2-40B4-BE49-F238E27FC236}">
                <a16:creationId xmlns:a16="http://schemas.microsoft.com/office/drawing/2014/main" id="{4FBEED79-CD59-4A83-A9EC-BB3B5012100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372994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7" name="think-cell Slide" r:id="rId33" imgW="526" imgH="526" progId="TCLayout.ActiveDocument.1">
                  <p:embed/>
                </p:oleObj>
              </mc:Choice>
              <mc:Fallback>
                <p:oleObj name="think-cell Slide" r:id="rId33" imgW="526" imgH="526" progId="TCLayout.ActiveDocument.1">
                  <p:embed/>
                  <p:pic>
                    <p:nvPicPr>
                      <p:cNvPr id="20" name="Object 19" hidden="1">
                        <a:extLst>
                          <a:ext uri="{FF2B5EF4-FFF2-40B4-BE49-F238E27FC236}">
                            <a16:creationId xmlns:a16="http://schemas.microsoft.com/office/drawing/2014/main" id="{4FBEED79-CD59-4A83-A9EC-BB3B501210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359F46FD-A021-4374-AAF8-77AAC3DE9BF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defRPr/>
            </a:pPr>
            <a:endParaRPr kumimoji="0" lang="en-US" sz="1200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0899DA-3EF7-40CB-87C3-4E6E3EFF8E51}"/>
              </a:ext>
            </a:extLst>
          </p:cNvPr>
          <p:cNvGrpSpPr/>
          <p:nvPr/>
        </p:nvGrpSpPr>
        <p:grpSpPr>
          <a:xfrm>
            <a:off x="1109493" y="1660166"/>
            <a:ext cx="2285998" cy="153888"/>
            <a:chOff x="764283" y="924196"/>
            <a:chExt cx="2285998" cy="153888"/>
          </a:xfrm>
        </p:grpSpPr>
        <p:sp>
          <p:nvSpPr>
            <p:cNvPr id="415" name="TextBox 414">
              <a:extLst>
                <a:ext uri="{FF2B5EF4-FFF2-40B4-BE49-F238E27FC236}">
                  <a16:creationId xmlns:a16="http://schemas.microsoft.com/office/drawing/2014/main" id="{067E4ACB-D014-4662-A573-2A43673ECF5F}"/>
                </a:ext>
              </a:extLst>
            </p:cNvPr>
            <p:cNvSpPr txBox="1"/>
            <p:nvPr/>
          </p:nvSpPr>
          <p:spPr>
            <a:xfrm>
              <a:off x="1092498" y="924196"/>
              <a:ext cx="1957783" cy="15388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marL="0" marR="0" lvl="0" indent="0" algn="l" defTabSz="8953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2960"/>
                </a:buClr>
                <a:buSzPct val="100000"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Share of journeys in total, %</a:t>
              </a:r>
            </a:p>
          </p:txBody>
        </p:sp>
        <p:sp>
          <p:nvSpPr>
            <p:cNvPr id="419" name="TextOval 180">
              <a:extLst>
                <a:ext uri="{FF2B5EF4-FFF2-40B4-BE49-F238E27FC236}">
                  <a16:creationId xmlns:a16="http://schemas.microsoft.com/office/drawing/2014/main" id="{A972CA84-1526-4502-8B06-F98A8066D719}"/>
                </a:ext>
              </a:extLst>
            </p:cNvPr>
            <p:cNvSpPr>
              <a:spLocks/>
            </p:cNvSpPr>
            <p:nvPr>
              <p:custDataLst>
                <p:tags r:id="rId31"/>
              </p:custDataLst>
            </p:nvPr>
          </p:nvSpPr>
          <p:spPr>
            <a:xfrm>
              <a:off x="764283" y="932084"/>
              <a:ext cx="255588" cy="138113"/>
            </a:xfrm>
            <a:prstGeom prst="ellipse">
              <a:avLst/>
            </a:prstGeom>
            <a:noFill/>
            <a:ln w="952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76200" rIns="76200" bIns="76200" rtlCol="0" anchor="ctr" anchorCtr="1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aphicFrame>
        <p:nvGraphicFramePr>
          <p:cNvPr id="66" name="Chart 65">
            <a:extLst>
              <a:ext uri="{FF2B5EF4-FFF2-40B4-BE49-F238E27FC236}">
                <a16:creationId xmlns:a16="http://schemas.microsoft.com/office/drawing/2014/main" id="{914764CC-371E-4673-8844-2F871BFAFB39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622153882"/>
              </p:ext>
            </p:extLst>
          </p:nvPr>
        </p:nvGraphicFramePr>
        <p:xfrm>
          <a:off x="212725" y="2289175"/>
          <a:ext cx="2635250" cy="3543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5"/>
          </a:graphicData>
        </a:graphic>
      </p:graphicFrame>
      <p:sp>
        <p:nvSpPr>
          <p:cNvPr id="649" name="Text Placeholder 2">
            <a:extLst>
              <a:ext uri="{FF2B5EF4-FFF2-40B4-BE49-F238E27FC236}">
                <a16:creationId xmlns:a16="http://schemas.microsoft.com/office/drawing/2014/main" id="{517188F5-B4C0-44D0-BCD8-723BB2625BDD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498474" y="4935538"/>
            <a:ext cx="5730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buClr>
                <a:srgbClr val="002960"/>
              </a:buClr>
              <a:defRPr/>
            </a:pPr>
            <a:fld id="{6C913F01-78DD-4FAE-B736-461099E5B518}" type="datetime'Tr''''a''i''''''''n&#10;''''''j''''''''''ou''r''n''''''ey''s'''''">
              <a:rPr lang="en-US" altLang="en-US" sz="1200" smtClean="0">
                <a:solidFill>
                  <a:srgbClr val="000000"/>
                </a:solidFill>
              </a:rPr>
              <a:pPr lvl="0">
                <a:buClr>
                  <a:srgbClr val="002960"/>
                </a:buClr>
                <a:defRPr/>
              </a:pPr>
              <a:t>Train
journeys</a:t>
            </a:fld>
            <a:endParaRPr kumimoji="0" lang="en-US" sz="1200" b="0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80" name="Text Placeholder 2">
            <a:extLst>
              <a:ext uri="{FF2B5EF4-FFF2-40B4-BE49-F238E27FC236}">
                <a16:creationId xmlns:a16="http://schemas.microsoft.com/office/drawing/2014/main" id="{F04E94E0-DBE9-4793-8561-F0AF8433DFF1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498476" y="3338513"/>
            <a:ext cx="4476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buClr>
                <a:srgbClr val="002960"/>
              </a:buClr>
              <a:defRPr/>
            </a:pPr>
            <a:fld id="{34A36145-DCDF-4AEC-B843-F295305EF62D}" type="datetime'Fl''i''''''''''g''''''''ht''''''''''''''''''s'''''''">
              <a:rPr lang="en-US" altLang="en-US" sz="1200" smtClean="0">
                <a:solidFill>
                  <a:srgbClr val="000000"/>
                </a:solidFill>
              </a:rPr>
              <a:pPr lvl="0">
                <a:buClr>
                  <a:srgbClr val="002960"/>
                </a:buClr>
                <a:defRPr/>
              </a:pPr>
              <a:t>Flights</a:t>
            </a:fld>
            <a:endParaRPr kumimoji="0" lang="en-US" sz="1200" b="0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83" name="Text Placeholder 2">
            <a:extLst>
              <a:ext uri="{FF2B5EF4-FFF2-40B4-BE49-F238E27FC236}">
                <a16:creationId xmlns:a16="http://schemas.microsoft.com/office/drawing/2014/main" id="{9CEE6F92-4E5F-428E-9269-9CF09A99C747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1325563" y="2163764"/>
            <a:ext cx="4111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5875" tIns="0" rIns="15875" bIns="0" numCol="1" spcCol="0" rtlCol="0" anchor="b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471BCB64-4180-44A4-844F-7598553C268B}" type="datetime'''''''8'''''''''''''',7''''''''''5''''''''''''''''''''''1'''''">
              <a:rPr lang="en-US" altLang="en-US" sz="1200" smtClean="0">
                <a:solidFill>
                  <a:srgbClr val="000000"/>
                </a:solidFill>
              </a:rPr>
              <a:pPr/>
              <a:t>8,751</a:t>
            </a:fld>
            <a:endParaRPr lang="en-US" sz="1200" dirty="0">
              <a:solidFill>
                <a:srgbClr val="000000"/>
              </a:solidFill>
              <a:sym typeface="+mn-lt"/>
            </a:endParaRPr>
          </a:p>
        </p:txBody>
      </p:sp>
      <p:sp>
        <p:nvSpPr>
          <p:cNvPr id="716" name="TextOval 180">
            <a:extLst>
              <a:ext uri="{FF2B5EF4-FFF2-40B4-BE49-F238E27FC236}">
                <a16:creationId xmlns:a16="http://schemas.microsoft.com/office/drawing/2014/main" id="{0829CBAE-80F5-45B3-86F8-7C96075F1BB7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2282512" y="4972965"/>
            <a:ext cx="492918" cy="246063"/>
          </a:xfrm>
          <a:prstGeom prst="ellipse">
            <a:avLst/>
          </a:prstGeom>
          <a:solidFill>
            <a:srgbClr val="0065BD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6200" tIns="76200" rIns="76200" bIns="76200" rtlCol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37%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718" name="Group 717">
            <a:extLst>
              <a:ext uri="{FF2B5EF4-FFF2-40B4-BE49-F238E27FC236}">
                <a16:creationId xmlns:a16="http://schemas.microsoft.com/office/drawing/2014/main" id="{9F3EBD9C-DA82-4108-A695-DAC4607F02AB}"/>
              </a:ext>
            </a:extLst>
          </p:cNvPr>
          <p:cNvGrpSpPr/>
          <p:nvPr/>
        </p:nvGrpSpPr>
        <p:grpSpPr>
          <a:xfrm>
            <a:off x="152958" y="1175995"/>
            <a:ext cx="2871230" cy="387798"/>
            <a:chOff x="2031678" y="742634"/>
            <a:chExt cx="3448439" cy="390723"/>
          </a:xfrm>
        </p:grpSpPr>
        <p:cxnSp>
          <p:nvCxnSpPr>
            <p:cNvPr id="719" name="AutoShape 249">
              <a:extLst>
                <a:ext uri="{FF2B5EF4-FFF2-40B4-BE49-F238E27FC236}">
                  <a16:creationId xmlns:a16="http://schemas.microsoft.com/office/drawing/2014/main" id="{A43A7219-A382-4F84-85FF-A9C8FB905DE5}"/>
                </a:ext>
              </a:extLst>
            </p:cNvPr>
            <p:cNvCxnSpPr>
              <a:cxnSpLocks noChangeShapeType="1"/>
              <a:stCxn id="720" idx="4"/>
              <a:endCxn id="720" idx="6"/>
            </p:cNvCxnSpPr>
            <p:nvPr/>
          </p:nvCxnSpPr>
          <p:spPr bwMode="gray">
            <a:xfrm>
              <a:off x="2031678" y="1133357"/>
              <a:ext cx="3448439" cy="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20" name="ACET">
              <a:extLst>
                <a:ext uri="{FF2B5EF4-FFF2-40B4-BE49-F238E27FC236}">
                  <a16:creationId xmlns:a16="http://schemas.microsoft.com/office/drawing/2014/main" id="{D1F60937-0B9C-48B2-8234-826E1D3113A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31678" y="742634"/>
              <a:ext cx="3448439" cy="390723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ADE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New York-Washington itinerary</a:t>
              </a: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dirty="0">
                  <a:solidFill>
                    <a:srgbClr val="808080"/>
                  </a:solidFill>
                  <a:latin typeface="Arial"/>
                </a:rPr>
                <a:t>Number of journeys, 2018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ADE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832C475-26AC-40E3-9DE6-B5EAAEAC9CE2}"/>
              </a:ext>
            </a:extLst>
          </p:cNvPr>
          <p:cNvGrpSpPr/>
          <p:nvPr/>
        </p:nvGrpSpPr>
        <p:grpSpPr>
          <a:xfrm>
            <a:off x="3457907" y="1355834"/>
            <a:ext cx="5279694" cy="213865"/>
            <a:chOff x="3662126" y="1201737"/>
            <a:chExt cx="5146353" cy="208203"/>
          </a:xfrm>
        </p:grpSpPr>
        <p:cxnSp>
          <p:nvCxnSpPr>
            <p:cNvPr id="723" name="AutoShape 249">
              <a:extLst>
                <a:ext uri="{FF2B5EF4-FFF2-40B4-BE49-F238E27FC236}">
                  <a16:creationId xmlns:a16="http://schemas.microsoft.com/office/drawing/2014/main" id="{CDC3A346-CD18-4F25-9942-9C800FDA3668}"/>
                </a:ext>
              </a:extLst>
            </p:cNvPr>
            <p:cNvCxnSpPr>
              <a:cxnSpLocks noChangeShapeType="1"/>
            </p:cNvCxnSpPr>
            <p:nvPr/>
          </p:nvCxnSpPr>
          <p:spPr bwMode="gray">
            <a:xfrm>
              <a:off x="3662126" y="1409940"/>
              <a:ext cx="5146353" cy="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24" name="ACET">
              <a:extLst>
                <a:ext uri="{FF2B5EF4-FFF2-40B4-BE49-F238E27FC236}">
                  <a16:creationId xmlns:a16="http://schemas.microsoft.com/office/drawing/2014/main" id="{DE27AEB3-20B6-4700-AB33-D0D163DE6B7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662126" y="1201737"/>
              <a:ext cx="5146353" cy="208203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BE" sz="1200" b="1" dirty="0">
                  <a:solidFill>
                    <a:srgbClr val="00ADEF"/>
                  </a:solidFill>
                  <a:latin typeface="Arial"/>
                </a:rPr>
                <a:t>Savings </a:t>
              </a:r>
              <a:r>
                <a:rPr lang="fr-BE" sz="1200" b="1" dirty="0" err="1">
                  <a:solidFill>
                    <a:srgbClr val="00ADEF"/>
                  </a:solidFill>
                  <a:latin typeface="Arial"/>
                </a:rPr>
                <a:t>potential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ADE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Hours, USD, kg CO2e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ADE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cxnSp>
        <p:nvCxnSpPr>
          <p:cNvPr id="735" name="Straight Connector 734">
            <a:extLst>
              <a:ext uri="{FF2B5EF4-FFF2-40B4-BE49-F238E27FC236}">
                <a16:creationId xmlns:a16="http://schemas.microsoft.com/office/drawing/2014/main" id="{78E1FC06-FEA1-4A9C-9648-C57A9714BF81}"/>
              </a:ext>
            </a:extLst>
          </p:cNvPr>
          <p:cNvCxnSpPr>
            <a:cxnSpLocks/>
          </p:cNvCxnSpPr>
          <p:nvPr/>
        </p:nvCxnSpPr>
        <p:spPr>
          <a:xfrm>
            <a:off x="3241047" y="1522413"/>
            <a:ext cx="0" cy="4343400"/>
          </a:xfrm>
          <a:prstGeom prst="line">
            <a:avLst/>
          </a:prstGeom>
          <a:ln>
            <a:gradFill>
              <a:gsLst>
                <a:gs pos="0">
                  <a:schemeClr val="accent2">
                    <a:alpha val="0"/>
                  </a:schemeClr>
                </a:gs>
                <a:gs pos="5100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itle 1">
            <a:extLst>
              <a:ext uri="{FF2B5EF4-FFF2-40B4-BE49-F238E27FC236}">
                <a16:creationId xmlns:a16="http://schemas.microsoft.com/office/drawing/2014/main" id="{E5B7F449-EBEB-41EE-B657-2A7E05DF360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19063" y="230188"/>
            <a:ext cx="8682035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spAutoFit/>
          </a:bodyPr>
          <a:lstStyle/>
          <a:p>
            <a:r>
              <a:rPr lang="en-US" sz="2000" dirty="0"/>
              <a:t>A key lever to reduce emissions for air travel is a </a:t>
            </a:r>
            <a:br>
              <a:rPr lang="en-US" sz="2000" dirty="0"/>
            </a:br>
            <a:r>
              <a:rPr lang="en-US" sz="2000" dirty="0"/>
              <a:t>modal shift from Air to Rail – significant potential exists for NY-Washington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144" name="sticker">
            <a:extLst>
              <a:ext uri="{FF2B5EF4-FFF2-40B4-BE49-F238E27FC236}">
                <a16:creationId xmlns:a16="http://schemas.microsoft.com/office/drawing/2014/main" id="{87DDE06C-39C1-4032-BCFB-51F962DB406B}"/>
              </a:ext>
            </a:extLst>
          </p:cNvPr>
          <p:cNvGrpSpPr/>
          <p:nvPr/>
        </p:nvGrpSpPr>
        <p:grpSpPr>
          <a:xfrm>
            <a:off x="6626995" y="186137"/>
            <a:ext cx="2254271" cy="273921"/>
            <a:chOff x="6483329" y="285750"/>
            <a:chExt cx="2254271" cy="273921"/>
          </a:xfrm>
        </p:grpSpPr>
        <p:sp>
          <p:nvSpPr>
            <p:cNvPr id="145" name="StickerRectangle">
              <a:extLst>
                <a:ext uri="{FF2B5EF4-FFF2-40B4-BE49-F238E27FC236}">
                  <a16:creationId xmlns:a16="http://schemas.microsoft.com/office/drawing/2014/main" id="{791503BF-9D25-4250-AA06-2ADD2BD1B18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483329" y="285750"/>
              <a:ext cx="2254271" cy="27392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GB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DIRECT (OWN) BOOKINGS NOT INCLUDED, </a:t>
              </a:r>
            </a:p>
            <a:p>
              <a:pPr algn="r" defTabSz="895350">
                <a:buClr>
                  <a:srgbClr val="002960"/>
                </a:buClr>
              </a:pPr>
              <a:r>
                <a:rPr lang="en-GB" sz="800" dirty="0">
                  <a:solidFill>
                    <a:schemeClr val="accent6"/>
                  </a:solidFill>
                  <a:latin typeface="+mn-lt"/>
                </a:rPr>
                <a:t>HENCE UNDERESTIMATING RAIL JOURNEYS</a:t>
              </a:r>
              <a:endParaRPr lang="en-US" sz="800" baseline="0" dirty="0">
                <a:solidFill>
                  <a:schemeClr val="accent6"/>
                </a:solidFill>
                <a:latin typeface="+mn-lt"/>
                <a:ea typeface="+mn-ea"/>
              </a:endParaRPr>
            </a:p>
          </p:txBody>
        </p:sp>
        <p:cxnSp>
          <p:nvCxnSpPr>
            <p:cNvPr id="146" name="AutoShape 31">
              <a:extLst>
                <a:ext uri="{FF2B5EF4-FFF2-40B4-BE49-F238E27FC236}">
                  <a16:creationId xmlns:a16="http://schemas.microsoft.com/office/drawing/2014/main" id="{74C2E94A-9CBF-41BD-A868-180ED96A6BAE}"/>
                </a:ext>
              </a:extLst>
            </p:cNvPr>
            <p:cNvCxnSpPr>
              <a:cxnSpLocks noChangeShapeType="1"/>
              <a:stCxn id="145" idx="2"/>
              <a:endCxn id="145" idx="4"/>
            </p:cNvCxnSpPr>
            <p:nvPr/>
          </p:nvCxnSpPr>
          <p:spPr bwMode="gray">
            <a:xfrm>
              <a:off x="6483329" y="285750"/>
              <a:ext cx="0" cy="27392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" name="AutoShape 32">
              <a:extLst>
                <a:ext uri="{FF2B5EF4-FFF2-40B4-BE49-F238E27FC236}">
                  <a16:creationId xmlns:a16="http://schemas.microsoft.com/office/drawing/2014/main" id="{1DE70C70-99D5-40FE-8A95-EFBD864DEB23}"/>
                </a:ext>
              </a:extLst>
            </p:cNvPr>
            <p:cNvCxnSpPr>
              <a:cxnSpLocks noChangeShapeType="1"/>
              <a:stCxn id="145" idx="4"/>
              <a:endCxn id="145" idx="6"/>
            </p:cNvCxnSpPr>
            <p:nvPr/>
          </p:nvCxnSpPr>
          <p:spPr bwMode="gray">
            <a:xfrm>
              <a:off x="6483329" y="559671"/>
              <a:ext cx="2254271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49" name="1. On-page tracker">
            <a:extLst>
              <a:ext uri="{FF2B5EF4-FFF2-40B4-BE49-F238E27FC236}">
                <a16:creationId xmlns:a16="http://schemas.microsoft.com/office/drawing/2014/main" id="{65804440-7C4A-4735-A41F-EC69BC46D30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9063" y="75764"/>
            <a:ext cx="132087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AIR TO RAIL MODAL SHIFT</a:t>
            </a:r>
          </a:p>
        </p:txBody>
      </p:sp>
      <p:sp>
        <p:nvSpPr>
          <p:cNvPr id="173" name="TextOval 180">
            <a:extLst>
              <a:ext uri="{FF2B5EF4-FFF2-40B4-BE49-F238E27FC236}">
                <a16:creationId xmlns:a16="http://schemas.microsoft.com/office/drawing/2014/main" id="{7EFDC81B-0A4E-471B-A292-8367259755B6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>
          <a:xfrm>
            <a:off x="2282512" y="3323552"/>
            <a:ext cx="492918" cy="246063"/>
          </a:xfrm>
          <a:prstGeom prst="ellipse">
            <a:avLst/>
          </a:prstGeom>
          <a:solidFill>
            <a:srgbClr val="C5C5C5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6200" tIns="76200" rIns="76200" bIns="76200" rtlCol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BE" sz="1200" b="1" dirty="0">
                <a:solidFill>
                  <a:srgbClr val="FFFFFF"/>
                </a:solidFill>
                <a:latin typeface="Arial"/>
              </a:rPr>
              <a:t>63</a:t>
            </a:r>
            <a:r>
              <a:rPr kumimoji="0" lang="fr-BE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%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6C338FFF-9FC3-4A1B-A84B-7DABDD0B288D}"/>
              </a:ext>
            </a:extLst>
          </p:cNvPr>
          <p:cNvSpPr txBox="1">
            <a:spLocks/>
          </p:cNvSpPr>
          <p:nvPr/>
        </p:nvSpPr>
        <p:spPr>
          <a:xfrm>
            <a:off x="3453121" y="2405097"/>
            <a:ext cx="773807" cy="1046128"/>
          </a:xfrm>
          <a:prstGeom prst="rect">
            <a:avLst/>
          </a:prstGeom>
          <a:solidFill>
            <a:schemeClr val="accent2"/>
          </a:solidFill>
        </p:spPr>
        <p:txBody>
          <a:bodyPr vert="horz" wrap="square" lIns="76200" tIns="76200" rIns="76200" bIns="76200" rtlCol="0" anchor="ctr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200" b="1" dirty="0">
                <a:solidFill>
                  <a:schemeClr val="bg1"/>
                </a:solidFill>
              </a:rPr>
              <a:t>Travel time</a:t>
            </a:r>
            <a:r>
              <a:rPr lang="en-US" sz="1200" b="1" baseline="30000" dirty="0">
                <a:solidFill>
                  <a:schemeClr val="bg1"/>
                </a:solidFill>
              </a:rPr>
              <a:t>1,2</a:t>
            </a:r>
            <a:r>
              <a:rPr lang="en-US" sz="1200" b="1" dirty="0">
                <a:solidFill>
                  <a:schemeClr val="bg1"/>
                </a:solidFill>
              </a:rPr>
              <a:t>,</a:t>
            </a:r>
          </a:p>
          <a:p>
            <a:r>
              <a:rPr lang="fr-BE" sz="1200" dirty="0">
                <a:solidFill>
                  <a:schemeClr val="bg1"/>
                </a:solidFill>
              </a:rPr>
              <a:t>h</a:t>
            </a:r>
            <a:r>
              <a:rPr lang="en-US" sz="1200" dirty="0">
                <a:solidFill>
                  <a:schemeClr val="bg1"/>
                </a:solidFill>
              </a:rPr>
              <a:t>:mm</a:t>
            </a:r>
            <a:endParaRPr lang="en-US" sz="1200" b="1" dirty="0">
              <a:solidFill>
                <a:schemeClr val="bg1"/>
              </a:solidFill>
            </a:endParaRPr>
          </a:p>
        </p:txBody>
      </p: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D16805DC-B258-4B03-ABB0-CA9E449EE6FC}"/>
              </a:ext>
            </a:extLst>
          </p:cNvPr>
          <p:cNvGrpSpPr/>
          <p:nvPr/>
        </p:nvGrpSpPr>
        <p:grpSpPr>
          <a:xfrm>
            <a:off x="4657426" y="1731920"/>
            <a:ext cx="535304" cy="344573"/>
            <a:chOff x="2306639" y="-4995863"/>
            <a:chExt cx="957263" cy="620713"/>
          </a:xfrm>
          <a:solidFill>
            <a:schemeClr val="accent2"/>
          </a:solidFill>
        </p:grpSpPr>
        <p:sp>
          <p:nvSpPr>
            <p:cNvPr id="222" name="Freeform 190">
              <a:extLst>
                <a:ext uri="{FF2B5EF4-FFF2-40B4-BE49-F238E27FC236}">
                  <a16:creationId xmlns:a16="http://schemas.microsoft.com/office/drawing/2014/main" id="{157FCD5C-7ED2-4B08-822E-05F5D27DE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8914" y="-4546600"/>
              <a:ext cx="131763" cy="171450"/>
            </a:xfrm>
            <a:custGeom>
              <a:avLst/>
              <a:gdLst>
                <a:gd name="T0" fmla="*/ 7 w 35"/>
                <a:gd name="T1" fmla="*/ 10 h 45"/>
                <a:gd name="T2" fmla="*/ 0 w 35"/>
                <a:gd name="T3" fmla="*/ 45 h 45"/>
                <a:gd name="T4" fmla="*/ 14 w 35"/>
                <a:gd name="T5" fmla="*/ 43 h 45"/>
                <a:gd name="T6" fmla="*/ 35 w 35"/>
                <a:gd name="T7" fmla="*/ 0 h 45"/>
                <a:gd name="T8" fmla="*/ 7 w 35"/>
                <a:gd name="T9" fmla="*/ 1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45">
                  <a:moveTo>
                    <a:pt x="7" y="10"/>
                  </a:moveTo>
                  <a:cubicBezTo>
                    <a:pt x="7" y="10"/>
                    <a:pt x="7" y="10"/>
                    <a:pt x="0" y="45"/>
                  </a:cubicBezTo>
                  <a:cubicBezTo>
                    <a:pt x="0" y="45"/>
                    <a:pt x="0" y="45"/>
                    <a:pt x="14" y="43"/>
                  </a:cubicBezTo>
                  <a:cubicBezTo>
                    <a:pt x="14" y="43"/>
                    <a:pt x="14" y="43"/>
                    <a:pt x="35" y="0"/>
                  </a:cubicBezTo>
                  <a:lnTo>
                    <a:pt x="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 b="1" dirty="0">
                <a:latin typeface="+mn-lt"/>
              </a:endParaRPr>
            </a:p>
          </p:txBody>
        </p:sp>
        <p:sp>
          <p:nvSpPr>
            <p:cNvPr id="223" name="Freeform 191">
              <a:extLst>
                <a:ext uri="{FF2B5EF4-FFF2-40B4-BE49-F238E27FC236}">
                  <a16:creationId xmlns:a16="http://schemas.microsoft.com/office/drawing/2014/main" id="{61BE8492-2B53-415E-8651-93ADA1652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6639" y="-4995863"/>
              <a:ext cx="957263" cy="560388"/>
            </a:xfrm>
            <a:custGeom>
              <a:avLst/>
              <a:gdLst>
                <a:gd name="T0" fmla="*/ 251 w 254"/>
                <a:gd name="T1" fmla="*/ 56 h 147"/>
                <a:gd name="T2" fmla="*/ 220 w 254"/>
                <a:gd name="T3" fmla="*/ 46 h 147"/>
                <a:gd name="T4" fmla="*/ 158 w 254"/>
                <a:gd name="T5" fmla="*/ 71 h 147"/>
                <a:gd name="T6" fmla="*/ 52 w 254"/>
                <a:gd name="T7" fmla="*/ 0 h 147"/>
                <a:gd name="T8" fmla="*/ 39 w 254"/>
                <a:gd name="T9" fmla="*/ 4 h 147"/>
                <a:gd name="T10" fmla="*/ 111 w 254"/>
                <a:gd name="T11" fmla="*/ 90 h 147"/>
                <a:gd name="T12" fmla="*/ 57 w 254"/>
                <a:gd name="T13" fmla="*/ 112 h 147"/>
                <a:gd name="T14" fmla="*/ 21 w 254"/>
                <a:gd name="T15" fmla="*/ 88 h 147"/>
                <a:gd name="T16" fmla="*/ 0 w 254"/>
                <a:gd name="T17" fmla="*/ 95 h 147"/>
                <a:gd name="T18" fmla="*/ 35 w 254"/>
                <a:gd name="T19" fmla="*/ 137 h 147"/>
                <a:gd name="T20" fmla="*/ 83 w 254"/>
                <a:gd name="T21" fmla="*/ 133 h 147"/>
                <a:gd name="T22" fmla="*/ 129 w 254"/>
                <a:gd name="T23" fmla="*/ 116 h 147"/>
                <a:gd name="T24" fmla="*/ 232 w 254"/>
                <a:gd name="T25" fmla="*/ 78 h 147"/>
                <a:gd name="T26" fmla="*/ 251 w 254"/>
                <a:gd name="T27" fmla="*/ 5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4" h="147">
                  <a:moveTo>
                    <a:pt x="251" y="56"/>
                  </a:moveTo>
                  <a:cubicBezTo>
                    <a:pt x="248" y="49"/>
                    <a:pt x="227" y="44"/>
                    <a:pt x="220" y="46"/>
                  </a:cubicBezTo>
                  <a:cubicBezTo>
                    <a:pt x="158" y="71"/>
                    <a:pt x="158" y="71"/>
                    <a:pt x="158" y="71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111" y="90"/>
                    <a:pt x="111" y="90"/>
                    <a:pt x="111" y="90"/>
                  </a:cubicBezTo>
                  <a:cubicBezTo>
                    <a:pt x="57" y="112"/>
                    <a:pt x="57" y="112"/>
                    <a:pt x="57" y="112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40" y="147"/>
                    <a:pt x="58" y="141"/>
                    <a:pt x="83" y="133"/>
                  </a:cubicBezTo>
                  <a:cubicBezTo>
                    <a:pt x="129" y="116"/>
                    <a:pt x="129" y="116"/>
                    <a:pt x="129" y="116"/>
                  </a:cubicBezTo>
                  <a:cubicBezTo>
                    <a:pt x="232" y="78"/>
                    <a:pt x="232" y="78"/>
                    <a:pt x="232" y="78"/>
                  </a:cubicBezTo>
                  <a:cubicBezTo>
                    <a:pt x="240" y="75"/>
                    <a:pt x="254" y="63"/>
                    <a:pt x="25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 b="1" dirty="0">
                <a:latin typeface="+mn-lt"/>
              </a:endParaRPr>
            </a:p>
          </p:txBody>
        </p:sp>
      </p:grpSp>
      <p:sp>
        <p:nvSpPr>
          <p:cNvPr id="224" name="5. Source">
            <a:extLst>
              <a:ext uri="{FF2B5EF4-FFF2-40B4-BE49-F238E27FC236}">
                <a16:creationId xmlns:a16="http://schemas.microsoft.com/office/drawing/2014/main" id="{5B44A9D2-D899-4561-83FC-49B5ECE857AD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9063" y="6507558"/>
            <a:ext cx="72000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spAutoFit/>
          </a:bodyPr>
          <a:lstStyle/>
          <a:p>
            <a:pPr marL="609600" indent="-609600" defTabSz="895350">
              <a:tabLst>
                <a:tab pos="630238" algn="l"/>
              </a:tabLst>
            </a:pPr>
            <a:r>
              <a:rPr lang="en-US" sz="800" dirty="0">
                <a:solidFill>
                  <a:schemeClr val="accent6"/>
                </a:solidFill>
                <a:latin typeface="+mn-lt"/>
              </a:rPr>
              <a:t>SOURCE: Global Airline Program Oct 1, 2017 - Sep 30, 2018; South Pole; Global Social Responsibility</a:t>
            </a:r>
          </a:p>
        </p:txBody>
      </p:sp>
      <p:sp>
        <p:nvSpPr>
          <p:cNvPr id="225" name="4. Footnote">
            <a:extLst>
              <a:ext uri="{FF2B5EF4-FFF2-40B4-BE49-F238E27FC236}">
                <a16:creationId xmlns:a16="http://schemas.microsoft.com/office/drawing/2014/main" id="{37B379A8-7DFB-4AE2-B94A-47AE0B8F077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19063" y="5976795"/>
            <a:ext cx="8618537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schemeClr val="accent6"/>
                </a:solidFill>
                <a:latin typeface="+mn-lt"/>
              </a:rPr>
              <a:t>1 Total flight travel time = commute to airport (30 min) + pre-departure time in airport (45 min) + flight time + arrival time in airport (20 min) + commute to final destination (30 min)</a:t>
            </a:r>
          </a:p>
          <a:p>
            <a:pPr>
              <a:defRPr/>
            </a:pPr>
            <a:r>
              <a:rPr lang="en-US" sz="800" dirty="0">
                <a:solidFill>
                  <a:schemeClr val="accent6"/>
                </a:solidFill>
                <a:latin typeface="+mn-lt"/>
              </a:rPr>
              <a:t>2 Total train travel time = commute to station (20 min) + pre-departure time in station (15 min) + train time + arrival time in station (5 min) + commute to final destination (20 min)</a:t>
            </a:r>
          </a:p>
          <a:p>
            <a:pPr>
              <a:defRPr/>
            </a:pPr>
            <a:r>
              <a:rPr lang="fr-BE" sz="800" dirty="0">
                <a:solidFill>
                  <a:schemeClr val="accent6"/>
                </a:solidFill>
                <a:latin typeface="+mn-lt"/>
              </a:rPr>
              <a:t>3</a:t>
            </a:r>
            <a:r>
              <a:rPr lang="en-US" sz="800">
                <a:solidFill>
                  <a:schemeClr val="accent6"/>
                </a:solidFill>
                <a:latin typeface="+mn-lt"/>
              </a:rPr>
              <a:t> Calculated </a:t>
            </a:r>
            <a:r>
              <a:rPr lang="en-US" sz="800" dirty="0">
                <a:solidFill>
                  <a:schemeClr val="accent6"/>
                </a:solidFill>
                <a:latin typeface="+mn-lt"/>
              </a:rPr>
              <a:t>using the delta in productive hours between plane and train, assuming for productive time for the flight: (20 mins during the commute and pre-departure time) + (flight duration -25 mins of takeoff and landing time); </a:t>
            </a:r>
            <a:r>
              <a:rPr lang="en-US" sz="800" dirty="0">
                <a:solidFill>
                  <a:schemeClr val="accent6"/>
                </a:solidFill>
              </a:rPr>
              <a:t>assuming for productive time for the train: (train duration - 5 mins)</a:t>
            </a:r>
            <a:endParaRPr lang="en-US" sz="800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226" name="Rectangle 15">
            <a:extLst>
              <a:ext uri="{FF2B5EF4-FFF2-40B4-BE49-F238E27FC236}">
                <a16:creationId xmlns:a16="http://schemas.microsoft.com/office/drawing/2014/main" id="{810F9A11-E165-411F-A49C-72FFBF57A289}"/>
              </a:ext>
            </a:extLst>
          </p:cNvPr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7126328" y="1698281"/>
            <a:ext cx="1597114" cy="4084333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/>
            </a:solidFill>
          </a:ln>
        </p:spPr>
        <p:txBody>
          <a:bodyPr vert="horz" lIns="76200" tIns="76200" rIns="76200" bIns="7620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endParaRPr lang="en-US" sz="1200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684D12D-8D46-4989-A550-019A12F462AC}"/>
              </a:ext>
            </a:extLst>
          </p:cNvPr>
          <p:cNvGrpSpPr/>
          <p:nvPr/>
        </p:nvGrpSpPr>
        <p:grpSpPr>
          <a:xfrm>
            <a:off x="7461403" y="4827594"/>
            <a:ext cx="926965" cy="863913"/>
            <a:chOff x="7877527" y="4947573"/>
            <a:chExt cx="926965" cy="863913"/>
          </a:xfrm>
        </p:grpSpPr>
        <p:pic>
          <p:nvPicPr>
            <p:cNvPr id="227" name="CustomIcon">
              <a:extLst>
                <a:ext uri="{FF2B5EF4-FFF2-40B4-BE49-F238E27FC236}">
                  <a16:creationId xmlns:a16="http://schemas.microsoft.com/office/drawing/2014/main" id="{5D5A108B-A50A-4CDE-B7FE-79B569B49054}"/>
                </a:ext>
              </a:extLst>
            </p:cNvPr>
            <p:cNvPicPr>
              <a:picLocks/>
            </p:cNvPicPr>
            <p:nvPr>
              <p:custDataLst>
                <p:tags r:id="rId30"/>
              </p:custDataLst>
            </p:nvPr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8150191" y="4947573"/>
              <a:ext cx="381000" cy="362408"/>
            </a:xfrm>
            <a:prstGeom prst="rect">
              <a:avLst/>
            </a:prstGeom>
          </p:spPr>
        </p:pic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BB35D43F-E280-4861-9D6C-5BF3E6708B59}"/>
                </a:ext>
              </a:extLst>
            </p:cNvPr>
            <p:cNvSpPr txBox="1"/>
            <p:nvPr/>
          </p:nvSpPr>
          <p:spPr>
            <a:xfrm>
              <a:off x="7877527" y="5343073"/>
              <a:ext cx="926965" cy="46841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algn="ctr"/>
              <a:r>
                <a:rPr lang="en-US" sz="1500" dirty="0">
                  <a:solidFill>
                    <a:schemeClr val="bg1"/>
                  </a:solidFill>
                  <a:latin typeface="Georgia" panose="02040502050405020303" pitchFamily="18" charset="0"/>
                </a:rPr>
                <a:t>478 </a:t>
              </a:r>
            </a:p>
            <a:p>
              <a:pPr algn="ctr"/>
              <a:r>
                <a:rPr lang="en-US" sz="1500" dirty="0">
                  <a:solidFill>
                    <a:schemeClr val="bg1"/>
                  </a:solidFill>
                  <a:latin typeface="Georgia" panose="02040502050405020303" pitchFamily="18" charset="0"/>
                </a:rPr>
                <a:t> tons CO2e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1062D4A-AB00-4641-BADE-138FE50C1AE0}"/>
              </a:ext>
            </a:extLst>
          </p:cNvPr>
          <p:cNvGrpSpPr/>
          <p:nvPr/>
        </p:nvGrpSpPr>
        <p:grpSpPr>
          <a:xfrm>
            <a:off x="7582775" y="3661900"/>
            <a:ext cx="684221" cy="857165"/>
            <a:chOff x="6711804" y="4947573"/>
            <a:chExt cx="684221" cy="857165"/>
          </a:xfrm>
        </p:grpSpPr>
        <p:pic>
          <p:nvPicPr>
            <p:cNvPr id="229" name="CustomIcon">
              <a:extLst>
                <a:ext uri="{FF2B5EF4-FFF2-40B4-BE49-F238E27FC236}">
                  <a16:creationId xmlns:a16="http://schemas.microsoft.com/office/drawing/2014/main" id="{19D56040-DFC7-4FDD-BAB0-0F53F838EFBC}"/>
                </a:ext>
              </a:extLst>
            </p:cNvPr>
            <p:cNvPicPr>
              <a:picLocks/>
            </p:cNvPicPr>
            <p:nvPr>
              <p:custDataLst>
                <p:tags r:id="rId29"/>
              </p:custDataLst>
            </p:nvPr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6883282" y="4947573"/>
              <a:ext cx="381000" cy="362408"/>
            </a:xfrm>
            <a:prstGeom prst="rect">
              <a:avLst/>
            </a:prstGeom>
          </p:spPr>
        </p:pic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857598BC-97C9-4E24-9AA0-281E7E18E41F}"/>
                </a:ext>
              </a:extLst>
            </p:cNvPr>
            <p:cNvSpPr txBox="1"/>
            <p:nvPr/>
          </p:nvSpPr>
          <p:spPr>
            <a:xfrm>
              <a:off x="6711804" y="5343073"/>
              <a:ext cx="684221" cy="4616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algn="ctr"/>
              <a:r>
                <a:rPr lang="en-US" sz="1500" dirty="0">
                  <a:solidFill>
                    <a:schemeClr val="bg1"/>
                  </a:solidFill>
                  <a:latin typeface="Georgia" panose="02040502050405020303" pitchFamily="18" charset="0"/>
                </a:rPr>
                <a:t>1</a:t>
              </a:r>
            </a:p>
            <a:p>
              <a:pPr algn="ctr"/>
              <a:r>
                <a:rPr lang="en-US" sz="1500" dirty="0" err="1">
                  <a:solidFill>
                    <a:schemeClr val="bg1"/>
                  </a:solidFill>
                  <a:latin typeface="Georgia" panose="02040502050405020303" pitchFamily="18" charset="0"/>
                </a:rPr>
                <a:t>kUSD</a:t>
              </a:r>
              <a:endParaRPr lang="en-US" sz="1500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231" name="TextBox 230">
            <a:extLst>
              <a:ext uri="{FF2B5EF4-FFF2-40B4-BE49-F238E27FC236}">
                <a16:creationId xmlns:a16="http://schemas.microsoft.com/office/drawing/2014/main" id="{CF73A007-7BC5-48DD-B46B-1A63DDD19643}"/>
              </a:ext>
            </a:extLst>
          </p:cNvPr>
          <p:cNvSpPr txBox="1"/>
          <p:nvPr/>
        </p:nvSpPr>
        <p:spPr>
          <a:xfrm>
            <a:off x="7214179" y="1746718"/>
            <a:ext cx="1509263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100" b="1" dirty="0">
                <a:solidFill>
                  <a:schemeClr val="bg2"/>
                </a:solidFill>
              </a:rPr>
              <a:t>Increasing the share of Rail to 90% can save...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3E1F6AA-EBB1-4A7A-97CB-80D20FC9D896}"/>
              </a:ext>
            </a:extLst>
          </p:cNvPr>
          <p:cNvGrpSpPr/>
          <p:nvPr/>
        </p:nvGrpSpPr>
        <p:grpSpPr>
          <a:xfrm>
            <a:off x="7115554" y="2587312"/>
            <a:ext cx="1647656" cy="857165"/>
            <a:chOff x="4936427" y="4947573"/>
            <a:chExt cx="1647656" cy="857165"/>
          </a:xfrm>
        </p:grpSpPr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B908EB78-375E-43CB-8801-C7678577B82D}"/>
                </a:ext>
              </a:extLst>
            </p:cNvPr>
            <p:cNvSpPr txBox="1"/>
            <p:nvPr/>
          </p:nvSpPr>
          <p:spPr>
            <a:xfrm>
              <a:off x="4936427" y="5343073"/>
              <a:ext cx="1647656" cy="4616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algn="ctr"/>
              <a:r>
                <a:rPr lang="en-US" sz="1500" dirty="0">
                  <a:solidFill>
                    <a:schemeClr val="bg1"/>
                  </a:solidFill>
                  <a:latin typeface="Georgia" panose="02040502050405020303" pitchFamily="18" charset="0"/>
                </a:rPr>
                <a:t>  6,526   </a:t>
              </a:r>
            </a:p>
            <a:p>
              <a:pPr algn="ctr"/>
              <a:r>
                <a:rPr lang="en-US" sz="1500" dirty="0">
                  <a:solidFill>
                    <a:schemeClr val="bg1"/>
                  </a:solidFill>
                  <a:latin typeface="Georgia" panose="02040502050405020303" pitchFamily="18" charset="0"/>
                </a:rPr>
                <a:t>productive hours</a:t>
              </a:r>
              <a:r>
                <a:rPr lang="en-US" sz="1500" baseline="30000" dirty="0">
                  <a:solidFill>
                    <a:schemeClr val="bg1"/>
                  </a:solidFill>
                  <a:latin typeface="Georgia" panose="02040502050405020303" pitchFamily="18" charset="0"/>
                </a:rPr>
                <a:t>3</a:t>
              </a:r>
              <a:endParaRPr lang="en-US" sz="1500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  <p:pic>
          <p:nvPicPr>
            <p:cNvPr id="233" name="CustomIcon">
              <a:extLst>
                <a:ext uri="{FF2B5EF4-FFF2-40B4-BE49-F238E27FC236}">
                  <a16:creationId xmlns:a16="http://schemas.microsoft.com/office/drawing/2014/main" id="{35BBBCB6-D3F6-4790-86AF-5C8393CE6687}"/>
                </a:ext>
              </a:extLst>
            </p:cNvPr>
            <p:cNvPicPr>
              <a:picLocks noChangeAspect="1"/>
            </p:cNvPicPr>
            <p:nvPr>
              <p:custDataLst>
                <p:tags r:id="rId28"/>
              </p:custDataLst>
            </p:nvPr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>
              <a:off x="5556436" y="4947573"/>
              <a:ext cx="381000" cy="362408"/>
            </a:xfrm>
            <a:prstGeom prst="rect">
              <a:avLst/>
            </a:prstGeom>
          </p:spPr>
        </p:pic>
      </p:grpSp>
      <p:graphicFrame>
        <p:nvGraphicFramePr>
          <p:cNvPr id="75" name="Chart 74">
            <a:extLst>
              <a:ext uri="{FF2B5EF4-FFF2-40B4-BE49-F238E27FC236}">
                <a16:creationId xmlns:a16="http://schemas.microsoft.com/office/drawing/2014/main" id="{AE6C3C56-85AA-4B02-AE8E-8E1C400CF06A}"/>
              </a:ext>
            </a:extLst>
          </p:cNvPr>
          <p:cNvGraphicFramePr/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968293364"/>
              </p:ext>
            </p:extLst>
          </p:nvPr>
        </p:nvGraphicFramePr>
        <p:xfrm>
          <a:off x="4302125" y="2424113"/>
          <a:ext cx="2182813" cy="106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2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9D992E5-E35F-478C-8FE8-DCE8F1F23B14}"/>
              </a:ext>
            </a:extLst>
          </p:cNvPr>
          <p:cNvCxnSpPr/>
          <p:nvPr>
            <p:custDataLst>
              <p:tags r:id="rId12"/>
            </p:custDataLst>
          </p:nvPr>
        </p:nvCxnSpPr>
        <p:spPr bwMode="gray">
          <a:xfrm>
            <a:off x="5251449" y="2628900"/>
            <a:ext cx="1208088" cy="0"/>
          </a:xfrm>
          <a:prstGeom prst="line">
            <a:avLst/>
          </a:prstGeom>
          <a:ln w="3175" cap="flat" cmpd="sng" algn="ctr">
            <a:solidFill>
              <a:schemeClr val="accent6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3F975C5-A6E8-4574-8F74-53570F37DF12}"/>
              </a:ext>
            </a:extLst>
          </p:cNvPr>
          <p:cNvCxnSpPr>
            <a:cxnSpLocks/>
          </p:cNvCxnSpPr>
          <p:nvPr>
            <p:custDataLst>
              <p:tags r:id="rId13"/>
            </p:custDataLst>
          </p:nvPr>
        </p:nvCxnSpPr>
        <p:spPr bwMode="gray">
          <a:xfrm flipV="1">
            <a:off x="6402388" y="2503488"/>
            <a:ext cx="0" cy="128588"/>
          </a:xfrm>
          <a:prstGeom prst="line">
            <a:avLst/>
          </a:prstGeom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0AEEBEF-C5DD-4401-B954-33FFD8302FC2}"/>
              </a:ext>
            </a:extLst>
          </p:cNvPr>
          <p:cNvCxnSpPr/>
          <p:nvPr>
            <p:custDataLst>
              <p:tags r:id="rId14"/>
            </p:custDataLst>
          </p:nvPr>
        </p:nvCxnSpPr>
        <p:spPr bwMode="gray">
          <a:xfrm>
            <a:off x="6259514" y="2506663"/>
            <a:ext cx="200025" cy="0"/>
          </a:xfrm>
          <a:prstGeom prst="line">
            <a:avLst/>
          </a:prstGeom>
          <a:ln w="3175" cap="flat" cmpd="sng" algn="ctr">
            <a:solidFill>
              <a:schemeClr val="accent6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 Placeholder 2">
            <a:extLst>
              <a:ext uri="{FF2B5EF4-FFF2-40B4-BE49-F238E27FC236}">
                <a16:creationId xmlns:a16="http://schemas.microsoft.com/office/drawing/2014/main" id="{EA94E1F0-55E5-4A5B-BE4D-D1BF02098D32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4724400" y="2420938"/>
            <a:ext cx="32702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5875" tIns="0" rIns="15875" bIns="0" numCol="1" spcCol="0" rtlCol="0" anchor="b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altLang="en-US" sz="1200" dirty="0">
                <a:solidFill>
                  <a:srgbClr val="000000"/>
                </a:solidFill>
                <a:sym typeface="+mn-lt"/>
              </a:rPr>
              <a:t>3:10</a:t>
            </a:r>
          </a:p>
        </p:txBody>
      </p:sp>
      <p:sp>
        <p:nvSpPr>
          <p:cNvPr id="257" name="Text Placeholder 2">
            <a:extLst>
              <a:ext uri="{FF2B5EF4-FFF2-40B4-BE49-F238E27FC236}">
                <a16:creationId xmlns:a16="http://schemas.microsoft.com/office/drawing/2014/main" id="{708BCD02-D7B3-4A0D-AEE0-A3C70D699409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5734050" y="2298700"/>
            <a:ext cx="32702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5875" tIns="0" rIns="15875" bIns="0" numCol="1" spcCol="0" rtlCol="0" anchor="b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altLang="en-US" sz="1200" dirty="0">
                <a:solidFill>
                  <a:srgbClr val="000000"/>
                </a:solidFill>
                <a:sym typeface="+mn-lt"/>
              </a:rPr>
              <a:t>3:45</a:t>
            </a:r>
            <a:endParaRPr lang="en-US" sz="1200" dirty="0">
              <a:solidFill>
                <a:srgbClr val="000000"/>
              </a:solidFill>
              <a:sym typeface="+mn-lt"/>
            </a:endParaRPr>
          </a:p>
        </p:txBody>
      </p:sp>
      <p:sp>
        <p:nvSpPr>
          <p:cNvPr id="263" name="Text Placeholder 2">
            <a:extLst>
              <a:ext uri="{FF2B5EF4-FFF2-40B4-BE49-F238E27FC236}">
                <a16:creationId xmlns:a16="http://schemas.microsoft.com/office/drawing/2014/main" id="{D0184373-9C64-471F-8D50-557A49F1B514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6507163" y="2438400"/>
            <a:ext cx="555625" cy="258763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accent6"/>
            </a:solidFill>
          </a:ln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altLang="en-US" sz="1200" b="1" dirty="0"/>
              <a:t>+0:35</a:t>
            </a:r>
            <a:endParaRPr lang="en-US" sz="1200" b="1" dirty="0">
              <a:sym typeface="+mn-lt"/>
            </a:endParaRP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8CEBB1E6-6AED-43AE-9BC0-677CFC914B85}"/>
              </a:ext>
            </a:extLst>
          </p:cNvPr>
          <p:cNvSpPr txBox="1">
            <a:spLocks/>
          </p:cNvSpPr>
          <p:nvPr/>
        </p:nvSpPr>
        <p:spPr>
          <a:xfrm>
            <a:off x="3453121" y="3570792"/>
            <a:ext cx="773807" cy="1046128"/>
          </a:xfrm>
          <a:prstGeom prst="rect">
            <a:avLst/>
          </a:prstGeom>
          <a:solidFill>
            <a:schemeClr val="accent2"/>
          </a:solidFill>
        </p:spPr>
        <p:txBody>
          <a:bodyPr vert="horz" wrap="square" lIns="76200" tIns="76200" rIns="76200" bIns="76200" rtlCol="0" anchor="ctr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200" b="1" dirty="0">
                <a:solidFill>
                  <a:schemeClr val="bg1"/>
                </a:solidFill>
              </a:rPr>
              <a:t>Average ticket price</a:t>
            </a:r>
          </a:p>
          <a:p>
            <a:r>
              <a:rPr lang="en-US" sz="1200" dirty="0">
                <a:solidFill>
                  <a:schemeClr val="bg1"/>
                </a:solidFill>
              </a:rPr>
              <a:t>USD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F673E059-131D-4DA9-A3C5-6EA2D11CBDD5}"/>
              </a:ext>
            </a:extLst>
          </p:cNvPr>
          <p:cNvSpPr txBox="1">
            <a:spLocks/>
          </p:cNvSpPr>
          <p:nvPr/>
        </p:nvSpPr>
        <p:spPr>
          <a:xfrm>
            <a:off x="3453121" y="4736486"/>
            <a:ext cx="773807" cy="1046128"/>
          </a:xfrm>
          <a:prstGeom prst="rect">
            <a:avLst/>
          </a:prstGeom>
          <a:solidFill>
            <a:schemeClr val="accent2"/>
          </a:solidFill>
        </p:spPr>
        <p:txBody>
          <a:bodyPr vert="horz" wrap="square" lIns="76200" tIns="76200" rIns="76200" bIns="76200" rtlCol="0" anchor="ctr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200" b="1" dirty="0">
                <a:solidFill>
                  <a:schemeClr val="bg1"/>
                </a:solidFill>
              </a:rPr>
              <a:t>GHG </a:t>
            </a:r>
            <a:r>
              <a:rPr lang="en-US" sz="1200" b="1" dirty="0" err="1">
                <a:solidFill>
                  <a:schemeClr val="bg1"/>
                </a:solidFill>
              </a:rPr>
              <a:t>emis-sions</a:t>
            </a:r>
            <a:endParaRPr lang="en-US" sz="1200" b="1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kg CO2e</a:t>
            </a:r>
          </a:p>
        </p:txBody>
      </p: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7CCA0B5A-35C2-49D7-8B43-659DDCF74A69}"/>
              </a:ext>
            </a:extLst>
          </p:cNvPr>
          <p:cNvGrpSpPr/>
          <p:nvPr/>
        </p:nvGrpSpPr>
        <p:grpSpPr>
          <a:xfrm>
            <a:off x="5711224" y="1665268"/>
            <a:ext cx="295275" cy="477838"/>
            <a:chOff x="3090863" y="2889250"/>
            <a:chExt cx="331788" cy="542925"/>
          </a:xfrm>
          <a:solidFill>
            <a:schemeClr val="accent2"/>
          </a:solidFill>
        </p:grpSpPr>
        <p:sp>
          <p:nvSpPr>
            <p:cNvPr id="279" name="Freeform 44">
              <a:extLst>
                <a:ext uri="{FF2B5EF4-FFF2-40B4-BE49-F238E27FC236}">
                  <a16:creationId xmlns:a16="http://schemas.microsoft.com/office/drawing/2014/main" id="{0FDC74C3-C86D-4A0A-9CE8-112D102B1B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2450" y="3302000"/>
              <a:ext cx="328613" cy="130175"/>
            </a:xfrm>
            <a:custGeom>
              <a:avLst/>
              <a:gdLst>
                <a:gd name="T0" fmla="*/ 135 w 413"/>
                <a:gd name="T1" fmla="*/ 0 h 165"/>
                <a:gd name="T2" fmla="*/ 278 w 413"/>
                <a:gd name="T3" fmla="*/ 0 h 165"/>
                <a:gd name="T4" fmla="*/ 280 w 413"/>
                <a:gd name="T5" fmla="*/ 2 h 165"/>
                <a:gd name="T6" fmla="*/ 281 w 413"/>
                <a:gd name="T7" fmla="*/ 2 h 165"/>
                <a:gd name="T8" fmla="*/ 413 w 413"/>
                <a:gd name="T9" fmla="*/ 113 h 165"/>
                <a:gd name="T10" fmla="*/ 366 w 413"/>
                <a:gd name="T11" fmla="*/ 135 h 165"/>
                <a:gd name="T12" fmla="*/ 315 w 413"/>
                <a:gd name="T13" fmla="*/ 152 h 165"/>
                <a:gd name="T14" fmla="*/ 261 w 413"/>
                <a:gd name="T15" fmla="*/ 162 h 165"/>
                <a:gd name="T16" fmla="*/ 206 w 413"/>
                <a:gd name="T17" fmla="*/ 165 h 165"/>
                <a:gd name="T18" fmla="*/ 150 w 413"/>
                <a:gd name="T19" fmla="*/ 162 h 165"/>
                <a:gd name="T20" fmla="*/ 97 w 413"/>
                <a:gd name="T21" fmla="*/ 152 h 165"/>
                <a:gd name="T22" fmla="*/ 47 w 413"/>
                <a:gd name="T23" fmla="*/ 135 h 165"/>
                <a:gd name="T24" fmla="*/ 0 w 413"/>
                <a:gd name="T25" fmla="*/ 113 h 165"/>
                <a:gd name="T26" fmla="*/ 129 w 413"/>
                <a:gd name="T27" fmla="*/ 4 h 165"/>
                <a:gd name="T28" fmla="*/ 129 w 413"/>
                <a:gd name="T29" fmla="*/ 2 h 165"/>
                <a:gd name="T30" fmla="*/ 131 w 413"/>
                <a:gd name="T31" fmla="*/ 2 h 165"/>
                <a:gd name="T32" fmla="*/ 133 w 413"/>
                <a:gd name="T33" fmla="*/ 2 h 165"/>
                <a:gd name="T34" fmla="*/ 135 w 413"/>
                <a:gd name="T35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3" h="165">
                  <a:moveTo>
                    <a:pt x="135" y="0"/>
                  </a:moveTo>
                  <a:lnTo>
                    <a:pt x="278" y="0"/>
                  </a:lnTo>
                  <a:lnTo>
                    <a:pt x="280" y="2"/>
                  </a:lnTo>
                  <a:lnTo>
                    <a:pt x="281" y="2"/>
                  </a:lnTo>
                  <a:lnTo>
                    <a:pt x="413" y="113"/>
                  </a:lnTo>
                  <a:lnTo>
                    <a:pt x="366" y="135"/>
                  </a:lnTo>
                  <a:lnTo>
                    <a:pt x="315" y="152"/>
                  </a:lnTo>
                  <a:lnTo>
                    <a:pt x="261" y="162"/>
                  </a:lnTo>
                  <a:lnTo>
                    <a:pt x="206" y="165"/>
                  </a:lnTo>
                  <a:lnTo>
                    <a:pt x="150" y="162"/>
                  </a:lnTo>
                  <a:lnTo>
                    <a:pt x="97" y="152"/>
                  </a:lnTo>
                  <a:lnTo>
                    <a:pt x="47" y="135"/>
                  </a:lnTo>
                  <a:lnTo>
                    <a:pt x="0" y="113"/>
                  </a:lnTo>
                  <a:lnTo>
                    <a:pt x="129" y="4"/>
                  </a:lnTo>
                  <a:lnTo>
                    <a:pt x="129" y="2"/>
                  </a:lnTo>
                  <a:lnTo>
                    <a:pt x="131" y="2"/>
                  </a:lnTo>
                  <a:lnTo>
                    <a:pt x="133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 b="1" dirty="0">
                <a:latin typeface="+mn-lt"/>
              </a:endParaRPr>
            </a:p>
          </p:txBody>
        </p:sp>
        <p:sp>
          <p:nvSpPr>
            <p:cNvPr id="280" name="Freeform 46">
              <a:extLst>
                <a:ext uri="{FF2B5EF4-FFF2-40B4-BE49-F238E27FC236}">
                  <a16:creationId xmlns:a16="http://schemas.microsoft.com/office/drawing/2014/main" id="{9CCBCF97-D706-42F2-A904-06BF46C06A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90863" y="2889250"/>
              <a:ext cx="331788" cy="381000"/>
            </a:xfrm>
            <a:custGeom>
              <a:avLst/>
              <a:gdLst>
                <a:gd name="T0" fmla="*/ 319 w 417"/>
                <a:gd name="T1" fmla="*/ 356 h 480"/>
                <a:gd name="T2" fmla="*/ 297 w 417"/>
                <a:gd name="T3" fmla="*/ 378 h 480"/>
                <a:gd name="T4" fmla="*/ 297 w 417"/>
                <a:gd name="T5" fmla="*/ 410 h 480"/>
                <a:gd name="T6" fmla="*/ 319 w 417"/>
                <a:gd name="T7" fmla="*/ 433 h 480"/>
                <a:gd name="T8" fmla="*/ 351 w 417"/>
                <a:gd name="T9" fmla="*/ 433 h 480"/>
                <a:gd name="T10" fmla="*/ 374 w 417"/>
                <a:gd name="T11" fmla="*/ 410 h 480"/>
                <a:gd name="T12" fmla="*/ 374 w 417"/>
                <a:gd name="T13" fmla="*/ 378 h 480"/>
                <a:gd name="T14" fmla="*/ 351 w 417"/>
                <a:gd name="T15" fmla="*/ 356 h 480"/>
                <a:gd name="T16" fmla="*/ 80 w 417"/>
                <a:gd name="T17" fmla="*/ 354 h 480"/>
                <a:gd name="T18" fmla="*/ 52 w 417"/>
                <a:gd name="T19" fmla="*/ 365 h 480"/>
                <a:gd name="T20" fmla="*/ 39 w 417"/>
                <a:gd name="T21" fmla="*/ 395 h 480"/>
                <a:gd name="T22" fmla="*/ 52 w 417"/>
                <a:gd name="T23" fmla="*/ 423 h 480"/>
                <a:gd name="T24" fmla="*/ 80 w 417"/>
                <a:gd name="T25" fmla="*/ 436 h 480"/>
                <a:gd name="T26" fmla="*/ 111 w 417"/>
                <a:gd name="T27" fmla="*/ 423 h 480"/>
                <a:gd name="T28" fmla="*/ 122 w 417"/>
                <a:gd name="T29" fmla="*/ 395 h 480"/>
                <a:gd name="T30" fmla="*/ 111 w 417"/>
                <a:gd name="T31" fmla="*/ 365 h 480"/>
                <a:gd name="T32" fmla="*/ 80 w 417"/>
                <a:gd name="T33" fmla="*/ 354 h 480"/>
                <a:gd name="T34" fmla="*/ 65 w 417"/>
                <a:gd name="T35" fmla="*/ 42 h 480"/>
                <a:gd name="T36" fmla="*/ 37 w 417"/>
                <a:gd name="T37" fmla="*/ 68 h 480"/>
                <a:gd name="T38" fmla="*/ 34 w 417"/>
                <a:gd name="T39" fmla="*/ 260 h 480"/>
                <a:gd name="T40" fmla="*/ 381 w 417"/>
                <a:gd name="T41" fmla="*/ 89 h 480"/>
                <a:gd name="T42" fmla="*/ 368 w 417"/>
                <a:gd name="T43" fmla="*/ 53 h 480"/>
                <a:gd name="T44" fmla="*/ 332 w 417"/>
                <a:gd name="T45" fmla="*/ 38 h 480"/>
                <a:gd name="T46" fmla="*/ 65 w 417"/>
                <a:gd name="T47" fmla="*/ 0 h 480"/>
                <a:gd name="T48" fmla="*/ 376 w 417"/>
                <a:gd name="T49" fmla="*/ 6 h 480"/>
                <a:gd name="T50" fmla="*/ 411 w 417"/>
                <a:gd name="T51" fmla="*/ 42 h 480"/>
                <a:gd name="T52" fmla="*/ 417 w 417"/>
                <a:gd name="T53" fmla="*/ 412 h 480"/>
                <a:gd name="T54" fmla="*/ 396 w 417"/>
                <a:gd name="T55" fmla="*/ 461 h 480"/>
                <a:gd name="T56" fmla="*/ 349 w 417"/>
                <a:gd name="T57" fmla="*/ 480 h 480"/>
                <a:gd name="T58" fmla="*/ 41 w 417"/>
                <a:gd name="T59" fmla="*/ 474 h 480"/>
                <a:gd name="T60" fmla="*/ 5 w 417"/>
                <a:gd name="T61" fmla="*/ 438 h 480"/>
                <a:gd name="T62" fmla="*/ 0 w 417"/>
                <a:gd name="T63" fmla="*/ 68 h 480"/>
                <a:gd name="T64" fmla="*/ 18 w 417"/>
                <a:gd name="T65" fmla="*/ 21 h 480"/>
                <a:gd name="T66" fmla="*/ 65 w 417"/>
                <a:gd name="T67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7" h="480">
                  <a:moveTo>
                    <a:pt x="336" y="354"/>
                  </a:moveTo>
                  <a:lnTo>
                    <a:pt x="319" y="356"/>
                  </a:lnTo>
                  <a:lnTo>
                    <a:pt x="306" y="365"/>
                  </a:lnTo>
                  <a:lnTo>
                    <a:pt x="297" y="378"/>
                  </a:lnTo>
                  <a:lnTo>
                    <a:pt x="293" y="395"/>
                  </a:lnTo>
                  <a:lnTo>
                    <a:pt x="297" y="410"/>
                  </a:lnTo>
                  <a:lnTo>
                    <a:pt x="306" y="423"/>
                  </a:lnTo>
                  <a:lnTo>
                    <a:pt x="319" y="433"/>
                  </a:lnTo>
                  <a:lnTo>
                    <a:pt x="336" y="436"/>
                  </a:lnTo>
                  <a:lnTo>
                    <a:pt x="351" y="433"/>
                  </a:lnTo>
                  <a:lnTo>
                    <a:pt x="364" y="423"/>
                  </a:lnTo>
                  <a:lnTo>
                    <a:pt x="374" y="410"/>
                  </a:lnTo>
                  <a:lnTo>
                    <a:pt x="377" y="395"/>
                  </a:lnTo>
                  <a:lnTo>
                    <a:pt x="374" y="378"/>
                  </a:lnTo>
                  <a:lnTo>
                    <a:pt x="364" y="365"/>
                  </a:lnTo>
                  <a:lnTo>
                    <a:pt x="351" y="356"/>
                  </a:lnTo>
                  <a:lnTo>
                    <a:pt x="336" y="354"/>
                  </a:lnTo>
                  <a:close/>
                  <a:moveTo>
                    <a:pt x="80" y="354"/>
                  </a:moveTo>
                  <a:lnTo>
                    <a:pt x="65" y="356"/>
                  </a:lnTo>
                  <a:lnTo>
                    <a:pt x="52" y="365"/>
                  </a:lnTo>
                  <a:lnTo>
                    <a:pt x="43" y="378"/>
                  </a:lnTo>
                  <a:lnTo>
                    <a:pt x="39" y="395"/>
                  </a:lnTo>
                  <a:lnTo>
                    <a:pt x="43" y="410"/>
                  </a:lnTo>
                  <a:lnTo>
                    <a:pt x="52" y="423"/>
                  </a:lnTo>
                  <a:lnTo>
                    <a:pt x="65" y="433"/>
                  </a:lnTo>
                  <a:lnTo>
                    <a:pt x="80" y="436"/>
                  </a:lnTo>
                  <a:lnTo>
                    <a:pt x="97" y="433"/>
                  </a:lnTo>
                  <a:lnTo>
                    <a:pt x="111" y="423"/>
                  </a:lnTo>
                  <a:lnTo>
                    <a:pt x="120" y="410"/>
                  </a:lnTo>
                  <a:lnTo>
                    <a:pt x="122" y="395"/>
                  </a:lnTo>
                  <a:lnTo>
                    <a:pt x="120" y="378"/>
                  </a:lnTo>
                  <a:lnTo>
                    <a:pt x="111" y="365"/>
                  </a:lnTo>
                  <a:lnTo>
                    <a:pt x="97" y="356"/>
                  </a:lnTo>
                  <a:lnTo>
                    <a:pt x="80" y="354"/>
                  </a:lnTo>
                  <a:close/>
                  <a:moveTo>
                    <a:pt x="84" y="38"/>
                  </a:moveTo>
                  <a:lnTo>
                    <a:pt x="65" y="42"/>
                  </a:lnTo>
                  <a:lnTo>
                    <a:pt x="49" y="53"/>
                  </a:lnTo>
                  <a:lnTo>
                    <a:pt x="37" y="68"/>
                  </a:lnTo>
                  <a:lnTo>
                    <a:pt x="34" y="89"/>
                  </a:lnTo>
                  <a:lnTo>
                    <a:pt x="34" y="260"/>
                  </a:lnTo>
                  <a:lnTo>
                    <a:pt x="381" y="260"/>
                  </a:lnTo>
                  <a:lnTo>
                    <a:pt x="381" y="89"/>
                  </a:lnTo>
                  <a:lnTo>
                    <a:pt x="377" y="68"/>
                  </a:lnTo>
                  <a:lnTo>
                    <a:pt x="368" y="53"/>
                  </a:lnTo>
                  <a:lnTo>
                    <a:pt x="351" y="42"/>
                  </a:lnTo>
                  <a:lnTo>
                    <a:pt x="332" y="38"/>
                  </a:lnTo>
                  <a:lnTo>
                    <a:pt x="84" y="38"/>
                  </a:lnTo>
                  <a:close/>
                  <a:moveTo>
                    <a:pt x="65" y="0"/>
                  </a:moveTo>
                  <a:lnTo>
                    <a:pt x="349" y="0"/>
                  </a:lnTo>
                  <a:lnTo>
                    <a:pt x="376" y="6"/>
                  </a:lnTo>
                  <a:lnTo>
                    <a:pt x="396" y="21"/>
                  </a:lnTo>
                  <a:lnTo>
                    <a:pt x="411" y="42"/>
                  </a:lnTo>
                  <a:lnTo>
                    <a:pt x="417" y="68"/>
                  </a:lnTo>
                  <a:lnTo>
                    <a:pt x="417" y="412"/>
                  </a:lnTo>
                  <a:lnTo>
                    <a:pt x="411" y="438"/>
                  </a:lnTo>
                  <a:lnTo>
                    <a:pt x="396" y="461"/>
                  </a:lnTo>
                  <a:lnTo>
                    <a:pt x="376" y="474"/>
                  </a:lnTo>
                  <a:lnTo>
                    <a:pt x="349" y="480"/>
                  </a:lnTo>
                  <a:lnTo>
                    <a:pt x="65" y="480"/>
                  </a:lnTo>
                  <a:lnTo>
                    <a:pt x="41" y="474"/>
                  </a:lnTo>
                  <a:lnTo>
                    <a:pt x="18" y="461"/>
                  </a:lnTo>
                  <a:lnTo>
                    <a:pt x="5" y="438"/>
                  </a:lnTo>
                  <a:lnTo>
                    <a:pt x="0" y="412"/>
                  </a:lnTo>
                  <a:lnTo>
                    <a:pt x="0" y="68"/>
                  </a:lnTo>
                  <a:lnTo>
                    <a:pt x="5" y="42"/>
                  </a:lnTo>
                  <a:lnTo>
                    <a:pt x="18" y="21"/>
                  </a:lnTo>
                  <a:lnTo>
                    <a:pt x="41" y="6"/>
                  </a:ln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 b="1" dirty="0">
                <a:latin typeface="+mn-lt"/>
              </a:endParaRPr>
            </a:p>
          </p:txBody>
        </p:sp>
      </p:grpSp>
      <p:graphicFrame>
        <p:nvGraphicFramePr>
          <p:cNvPr id="81" name="Chart 80">
            <a:extLst>
              <a:ext uri="{FF2B5EF4-FFF2-40B4-BE49-F238E27FC236}">
                <a16:creationId xmlns:a16="http://schemas.microsoft.com/office/drawing/2014/main" id="{0C3441E4-6F8C-4F9E-8B1C-D9EFF10A2484}"/>
              </a:ext>
            </a:extLst>
          </p:cNvPr>
          <p:cNvGraphicFramePr/>
          <p:nvPr>
            <p:custDataLst>
              <p:tags r:id="rId18"/>
            </p:custDataLst>
            <p:extLst>
              <p:ext uri="{D42A27DB-BD31-4B8C-83A1-F6EECF244321}">
                <p14:modId xmlns:p14="http://schemas.microsoft.com/office/powerpoint/2010/main" val="1799339350"/>
              </p:ext>
            </p:extLst>
          </p:nvPr>
        </p:nvGraphicFramePr>
        <p:xfrm>
          <a:off x="4075113" y="3484563"/>
          <a:ext cx="2635250" cy="1214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3"/>
          </a:graphicData>
        </a:graphic>
      </p:graphicFrame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5504589-4436-4C61-98B2-C8768E0E9160}"/>
              </a:ext>
            </a:extLst>
          </p:cNvPr>
          <p:cNvCxnSpPr/>
          <p:nvPr>
            <p:custDataLst>
              <p:tags r:id="rId19"/>
            </p:custDataLst>
          </p:nvPr>
        </p:nvCxnSpPr>
        <p:spPr bwMode="gray">
          <a:xfrm>
            <a:off x="5251450" y="3714750"/>
            <a:ext cx="1208088" cy="0"/>
          </a:xfrm>
          <a:prstGeom prst="line">
            <a:avLst/>
          </a:prstGeom>
          <a:ln w="3175" cap="flat" cmpd="sng" algn="ctr">
            <a:solidFill>
              <a:schemeClr val="accent6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A2C3540-9E6A-40FA-850D-10785052AC39}"/>
              </a:ext>
            </a:extLst>
          </p:cNvPr>
          <p:cNvCxnSpPr/>
          <p:nvPr>
            <p:custDataLst>
              <p:tags r:id="rId20"/>
            </p:custDataLst>
          </p:nvPr>
        </p:nvCxnSpPr>
        <p:spPr bwMode="gray">
          <a:xfrm>
            <a:off x="6259513" y="3717925"/>
            <a:ext cx="200025" cy="0"/>
          </a:xfrm>
          <a:prstGeom prst="line">
            <a:avLst/>
          </a:prstGeom>
          <a:ln w="3175" cap="flat" cmpd="sng" algn="ctr">
            <a:solidFill>
              <a:schemeClr val="accent6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1B799AE-D0FC-4B79-9FCE-EC3AC5F0752D}"/>
              </a:ext>
            </a:extLst>
          </p:cNvPr>
          <p:cNvCxnSpPr/>
          <p:nvPr>
            <p:custDataLst>
              <p:tags r:id="rId21"/>
            </p:custDataLst>
          </p:nvPr>
        </p:nvCxnSpPr>
        <p:spPr bwMode="gray">
          <a:xfrm>
            <a:off x="6402388" y="3711575"/>
            <a:ext cx="0" cy="9525"/>
          </a:xfrm>
          <a:prstGeom prst="line">
            <a:avLst/>
          </a:prstGeom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 Placeholder 2">
            <a:extLst>
              <a:ext uri="{FF2B5EF4-FFF2-40B4-BE49-F238E27FC236}">
                <a16:creationId xmlns:a16="http://schemas.microsoft.com/office/drawing/2014/main" id="{4550306F-BCAE-42F9-BC2E-C6CB4531C2DF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6507163" y="3587750"/>
            <a:ext cx="371475" cy="258763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accent6"/>
            </a:solidFill>
          </a:ln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46247117-F347-4571-A05F-2BF34E889611}" type="datetime'-''1'''''''''''''''''''' ''''''''''''''$'''''''">
              <a:rPr lang="en-US" altLang="en-US" sz="1200" b="1" smtClean="0"/>
              <a:pPr/>
              <a:t>-1 $</a:t>
            </a:fld>
            <a:endParaRPr lang="en-US" sz="1200" b="1" dirty="0">
              <a:sym typeface="+mn-lt"/>
            </a:endParaRPr>
          </a:p>
        </p:txBody>
      </p:sp>
      <p:graphicFrame>
        <p:nvGraphicFramePr>
          <p:cNvPr id="82" name="Chart 81">
            <a:extLst>
              <a:ext uri="{FF2B5EF4-FFF2-40B4-BE49-F238E27FC236}">
                <a16:creationId xmlns:a16="http://schemas.microsoft.com/office/drawing/2014/main" id="{29AF352D-7B03-4283-A799-8E763FD104ED}"/>
              </a:ext>
            </a:extLst>
          </p:cNvPr>
          <p:cNvGraphicFramePr/>
          <p:nvPr>
            <p:custDataLst>
              <p:tags r:id="rId23"/>
            </p:custDataLst>
            <p:extLst>
              <p:ext uri="{D42A27DB-BD31-4B8C-83A1-F6EECF244321}">
                <p14:modId xmlns:p14="http://schemas.microsoft.com/office/powerpoint/2010/main" val="1439738251"/>
              </p:ext>
            </p:extLst>
          </p:nvPr>
        </p:nvGraphicFramePr>
        <p:xfrm>
          <a:off x="4302125" y="4651375"/>
          <a:ext cx="2182813" cy="1214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4"/>
          </a:graphicData>
        </a:graphic>
      </p:graphicFrame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745A5754-AE42-4444-9278-A72C89F7EFA1}"/>
              </a:ext>
            </a:extLst>
          </p:cNvPr>
          <p:cNvCxnSpPr/>
          <p:nvPr>
            <p:custDataLst>
              <p:tags r:id="rId24"/>
            </p:custDataLst>
          </p:nvPr>
        </p:nvCxnSpPr>
        <p:spPr bwMode="gray">
          <a:xfrm>
            <a:off x="5251449" y="4881563"/>
            <a:ext cx="1208088" cy="0"/>
          </a:xfrm>
          <a:prstGeom prst="line">
            <a:avLst/>
          </a:prstGeom>
          <a:ln w="3175" cap="flat" cmpd="sng" algn="ctr">
            <a:solidFill>
              <a:schemeClr val="accent6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C2066EAF-FE66-4F60-9051-4338953D5B0C}"/>
              </a:ext>
            </a:extLst>
          </p:cNvPr>
          <p:cNvCxnSpPr>
            <a:cxnSpLocks/>
          </p:cNvCxnSpPr>
          <p:nvPr>
            <p:custDataLst>
              <p:tags r:id="rId25"/>
            </p:custDataLst>
          </p:nvPr>
        </p:nvCxnSpPr>
        <p:spPr bwMode="gray">
          <a:xfrm>
            <a:off x="6402388" y="4878389"/>
            <a:ext cx="0" cy="779463"/>
          </a:xfrm>
          <a:prstGeom prst="line">
            <a:avLst/>
          </a:prstGeom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C96C6969-8AF6-4505-AFE5-8153067A85F4}"/>
              </a:ext>
            </a:extLst>
          </p:cNvPr>
          <p:cNvCxnSpPr/>
          <p:nvPr>
            <p:custDataLst>
              <p:tags r:id="rId26"/>
            </p:custDataLst>
          </p:nvPr>
        </p:nvCxnSpPr>
        <p:spPr bwMode="gray">
          <a:xfrm>
            <a:off x="6259513" y="5654675"/>
            <a:ext cx="200025" cy="0"/>
          </a:xfrm>
          <a:prstGeom prst="line">
            <a:avLst/>
          </a:prstGeom>
          <a:ln w="3175" cap="flat" cmpd="sng" algn="ctr">
            <a:solidFill>
              <a:schemeClr val="accent6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Text Placeholder 2">
            <a:extLst>
              <a:ext uri="{FF2B5EF4-FFF2-40B4-BE49-F238E27FC236}">
                <a16:creationId xmlns:a16="http://schemas.microsoft.com/office/drawing/2014/main" id="{D7B7CA57-DC4C-41DE-8FEA-D3D0CED5502B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auto">
          <a:xfrm>
            <a:off x="5721350" y="5081588"/>
            <a:ext cx="1363663" cy="258763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accent6"/>
            </a:solidFill>
          </a:ln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37943283-346F-4280-BD43-77FC18B9C9C1}" type="datetime'-10''4 ''k''g'''''' ''''C''''''''''''O''''''''''''''''2''e'''">
              <a:rPr lang="en-US" altLang="en-US" sz="1200" b="1" smtClean="0"/>
              <a:pPr/>
              <a:t>-104 kg CO2e</a:t>
            </a:fld>
            <a:endParaRPr lang="en-US" sz="1200" b="1" dirty="0"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19750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Object 34" hidden="1">
            <a:extLst>
              <a:ext uri="{FF2B5EF4-FFF2-40B4-BE49-F238E27FC236}">
                <a16:creationId xmlns:a16="http://schemas.microsoft.com/office/drawing/2014/main" id="{EEA64606-4BED-4446-A818-414F021B8E4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111482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9" name="think-cell Slide" r:id="rId46" imgW="526" imgH="526" progId="TCLayout.ActiveDocument.1">
                  <p:embed/>
                </p:oleObj>
              </mc:Choice>
              <mc:Fallback>
                <p:oleObj name="think-cell Slide" r:id="rId46" imgW="526" imgH="526" progId="TCLayout.ActiveDocument.1">
                  <p:embed/>
                  <p:pic>
                    <p:nvPicPr>
                      <p:cNvPr id="35" name="Object 34" hidden="1">
                        <a:extLst>
                          <a:ext uri="{FF2B5EF4-FFF2-40B4-BE49-F238E27FC236}">
                            <a16:creationId xmlns:a16="http://schemas.microsoft.com/office/drawing/2014/main" id="{EEA64606-4BED-4446-A818-414F021B8E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 hidden="1">
            <a:extLst>
              <a:ext uri="{FF2B5EF4-FFF2-40B4-BE49-F238E27FC236}">
                <a16:creationId xmlns:a16="http://schemas.microsoft.com/office/drawing/2014/main" id="{E80C3B6D-2B5D-4095-B95E-DBDE8277B44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307777"/>
          </a:xfrm>
        </p:spPr>
        <p:txBody>
          <a:bodyPr/>
          <a:lstStyle/>
          <a:p>
            <a:r>
              <a:rPr lang="en-US" sz="2000" dirty="0"/>
              <a:t>Modal shift from Air to Rail – New York-Washington customer journey</a:t>
            </a:r>
          </a:p>
        </p:txBody>
      </p:sp>
      <p:sp>
        <p:nvSpPr>
          <p:cNvPr id="136" name="5. Source">
            <a:extLst>
              <a:ext uri="{FF2B5EF4-FFF2-40B4-BE49-F238E27FC236}">
                <a16:creationId xmlns:a16="http://schemas.microsoft.com/office/drawing/2014/main" id="{71BE77EE-6AF5-49A4-A36E-D4359E2F55A0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9063" y="6507558"/>
            <a:ext cx="72000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spAutoFit/>
          </a:bodyPr>
          <a:lstStyle/>
          <a:p>
            <a:pPr marL="609600" indent="-609600" defTabSz="895350">
              <a:tabLst>
                <a:tab pos="630238" algn="l"/>
              </a:tabLst>
            </a:pPr>
            <a:r>
              <a:rPr lang="en-US" sz="800" dirty="0">
                <a:solidFill>
                  <a:schemeClr val="accent6"/>
                </a:solidFill>
                <a:latin typeface="+mn-lt"/>
              </a:rPr>
              <a:t>SOURCE: Environmental Sustainability team</a:t>
            </a:r>
          </a:p>
        </p:txBody>
      </p:sp>
      <p:graphicFrame>
        <p:nvGraphicFramePr>
          <p:cNvPr id="184" name="Chart 183">
            <a:extLst>
              <a:ext uri="{FF2B5EF4-FFF2-40B4-BE49-F238E27FC236}">
                <a16:creationId xmlns:a16="http://schemas.microsoft.com/office/drawing/2014/main" id="{A20E1958-E9B6-4B0E-ACEA-FFF8F257B0DB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588032145"/>
              </p:ext>
            </p:extLst>
          </p:nvPr>
        </p:nvGraphicFramePr>
        <p:xfrm>
          <a:off x="1446213" y="2284413"/>
          <a:ext cx="7270750" cy="636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8"/>
          </a:graphicData>
        </a:graphic>
      </p:graphicFrame>
      <p:sp>
        <p:nvSpPr>
          <p:cNvPr id="343" name="Text Placeholder 2"/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4946650" y="2462213"/>
            <a:ext cx="2698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2700" tIns="0" rIns="12700" bIns="0" numCol="1" spcCol="0" rtlCol="0" anchor="b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sz="1000" dirty="0">
                <a:sym typeface="+mn-lt"/>
              </a:rPr>
              <a:t>1:20</a:t>
            </a:r>
          </a:p>
        </p:txBody>
      </p:sp>
      <p:sp>
        <p:nvSpPr>
          <p:cNvPr id="341" name="Text Placeholder 2"/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2916238" y="2586038"/>
            <a:ext cx="2698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2700" tIns="0" rIns="12700" bIns="0" numCol="1" spcCol="0" rtlCol="0" anchor="b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sz="1000" dirty="0">
                <a:sym typeface="+mn-lt"/>
              </a:rPr>
              <a:t>0:30</a:t>
            </a:r>
          </a:p>
        </p:txBody>
      </p:sp>
      <p:sp>
        <p:nvSpPr>
          <p:cNvPr id="344" name="Text Placeholder 2"/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5961063" y="2611438"/>
            <a:ext cx="2698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2700" tIns="0" rIns="12700" bIns="0" numCol="1" spcCol="0" rtlCol="0" anchor="b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sz="1000" dirty="0">
                <a:sym typeface="+mn-lt"/>
              </a:rPr>
              <a:t>0:20</a:t>
            </a:r>
          </a:p>
        </p:txBody>
      </p:sp>
      <p:sp>
        <p:nvSpPr>
          <p:cNvPr id="342" name="Text Placeholder 2"/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3930650" y="2549525"/>
            <a:ext cx="2698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2700" tIns="0" rIns="12700" bIns="0" numCol="1" spcCol="0" rtlCol="0" anchor="b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sz="1000" dirty="0">
                <a:sym typeface="+mn-lt"/>
              </a:rPr>
              <a:t>0:45</a:t>
            </a:r>
          </a:p>
        </p:txBody>
      </p:sp>
      <p:sp>
        <p:nvSpPr>
          <p:cNvPr id="346" name="Text Placeholder 2"/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7991475" y="2189163"/>
            <a:ext cx="2698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2700" tIns="0" rIns="12700" bIns="0" numCol="1" spcCol="0" rtlCol="0" anchor="b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sz="1000" dirty="0">
                <a:sym typeface="+mn-lt"/>
              </a:rPr>
              <a:t>3:10</a:t>
            </a:r>
          </a:p>
        </p:txBody>
      </p:sp>
      <p:sp>
        <p:nvSpPr>
          <p:cNvPr id="345" name="Text Placeholder 2"/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6977063" y="2624138"/>
            <a:ext cx="2698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2700" tIns="0" rIns="12700" bIns="0" numCol="1" spcCol="0" rtlCol="0" anchor="b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sz="1000" dirty="0">
                <a:sym typeface="+mn-lt"/>
              </a:rPr>
              <a:t>0:15</a:t>
            </a:r>
          </a:p>
        </p:txBody>
      </p:sp>
      <p:graphicFrame>
        <p:nvGraphicFramePr>
          <p:cNvPr id="217" name="Chart 216">
            <a:extLst>
              <a:ext uri="{FF2B5EF4-FFF2-40B4-BE49-F238E27FC236}">
                <a16:creationId xmlns:a16="http://schemas.microsoft.com/office/drawing/2014/main" id="{2ED91606-BBE5-4221-B68F-8A147CEF57CE}"/>
              </a:ext>
            </a:extLst>
          </p:cNvPr>
          <p:cNvGraphicFramePr/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3936384511"/>
              </p:ext>
            </p:extLst>
          </p:nvPr>
        </p:nvGraphicFramePr>
        <p:xfrm>
          <a:off x="1446213" y="3802063"/>
          <a:ext cx="7270750" cy="636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9"/>
          </a:graphicData>
        </a:graphic>
      </p:graphicFrame>
      <p:sp>
        <p:nvSpPr>
          <p:cNvPr id="352" name="Text Placeholder 2"/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2916238" y="4146550"/>
            <a:ext cx="2698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2700" tIns="0" rIns="12700" bIns="0" numCol="1" spcCol="0" rtlCol="0" anchor="b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sz="1000" dirty="0">
                <a:sym typeface="+mn-lt"/>
              </a:rPr>
              <a:t>0:15</a:t>
            </a:r>
          </a:p>
        </p:txBody>
      </p:sp>
      <p:sp>
        <p:nvSpPr>
          <p:cNvPr id="356" name="Text Placeholder 2"/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6977063" y="4137025"/>
            <a:ext cx="2698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2700" tIns="0" rIns="12700" bIns="0" numCol="1" spcCol="0" rtlCol="0" anchor="b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sz="1000" dirty="0">
                <a:sym typeface="+mn-lt"/>
              </a:rPr>
              <a:t>0:20</a:t>
            </a:r>
          </a:p>
        </p:txBody>
      </p:sp>
      <p:sp>
        <p:nvSpPr>
          <p:cNvPr id="353" name="Text Placeholder 2"/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3930650" y="4146550"/>
            <a:ext cx="2698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2700" tIns="0" rIns="12700" bIns="0" numCol="1" spcCol="0" rtlCol="0" anchor="b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sz="1000" dirty="0">
                <a:sym typeface="+mn-lt"/>
              </a:rPr>
              <a:t>0:15</a:t>
            </a:r>
          </a:p>
        </p:txBody>
      </p:sp>
      <p:sp>
        <p:nvSpPr>
          <p:cNvPr id="354" name="Text Placeholder 2"/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4946650" y="3822700"/>
            <a:ext cx="2698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2700" tIns="0" rIns="12700" bIns="0" numCol="1" spcCol="0" rtlCol="0" anchor="b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sz="1000" dirty="0">
                <a:sym typeface="+mn-lt"/>
              </a:rPr>
              <a:t>2:50</a:t>
            </a:r>
          </a:p>
        </p:txBody>
      </p:sp>
      <p:sp>
        <p:nvSpPr>
          <p:cNvPr id="355" name="Text Placeholder 2"/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5961063" y="4167188"/>
            <a:ext cx="2698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2700" tIns="0" rIns="12700" bIns="0" numCol="1" spcCol="0" rtlCol="0" anchor="b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sz="1000" dirty="0">
                <a:sym typeface="+mn-lt"/>
              </a:rPr>
              <a:t>0:05</a:t>
            </a:r>
          </a:p>
        </p:txBody>
      </p:sp>
      <p:sp>
        <p:nvSpPr>
          <p:cNvPr id="357" name="Text Placeholder 2"/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7991475" y="3706813"/>
            <a:ext cx="2698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2700" tIns="0" rIns="12700" bIns="0" numCol="1" spcCol="0" rtlCol="0" anchor="b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sz="1000" dirty="0">
                <a:sym typeface="+mn-lt"/>
              </a:rPr>
              <a:t>3:45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906E9A0-E6E7-4B0D-B781-88DC85C4DEFF}"/>
              </a:ext>
            </a:extLst>
          </p:cNvPr>
          <p:cNvSpPr txBox="1">
            <a:spLocks/>
          </p:cNvSpPr>
          <p:nvPr/>
        </p:nvSpPr>
        <p:spPr>
          <a:xfrm>
            <a:off x="119063" y="3735388"/>
            <a:ext cx="714375" cy="1339850"/>
          </a:xfrm>
          <a:prstGeom prst="rect">
            <a:avLst/>
          </a:prstGeom>
          <a:solidFill>
            <a:schemeClr val="accent2"/>
          </a:solidFill>
        </p:spPr>
        <p:txBody>
          <a:bodyPr vert="horz" wrap="square" lIns="76200" tIns="76200" rIns="76200" bIns="76200" rtlCol="0" anchor="ctr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800" b="1" dirty="0">
                <a:solidFill>
                  <a:schemeClr val="bg1"/>
                </a:solidFill>
              </a:rPr>
              <a:t>Rail</a:t>
            </a:r>
          </a:p>
        </p:txBody>
      </p:sp>
      <p:sp>
        <p:nvSpPr>
          <p:cNvPr id="220" name="Marvinsticker">
            <a:extLst>
              <a:ext uri="{FF2B5EF4-FFF2-40B4-BE49-F238E27FC236}">
                <a16:creationId xmlns:a16="http://schemas.microsoft.com/office/drawing/2014/main" id="{F6B56511-DB9D-4F84-9F57-48EFB7380DC7}"/>
              </a:ext>
            </a:extLst>
          </p:cNvPr>
          <p:cNvSpPr>
            <a:spLocks/>
          </p:cNvSpPr>
          <p:nvPr>
            <p:custDataLst>
              <p:tags r:id="rId18"/>
            </p:custDataLst>
          </p:nvPr>
        </p:nvSpPr>
        <p:spPr>
          <a:xfrm>
            <a:off x="892174" y="4460875"/>
            <a:ext cx="611188" cy="6159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3909" tIns="33909" rIns="33909" bIns="33909" rtlCol="0" anchor="ctr" anchorCtr="0">
            <a:noAutofit/>
          </a:bodyPr>
          <a:lstStyle/>
          <a:p>
            <a:r>
              <a:rPr lang="en-US" sz="800" b="1" dirty="0">
                <a:solidFill>
                  <a:schemeClr val="accent4"/>
                </a:solidFill>
              </a:rPr>
              <a:t>Detail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CC9BE884-EF8A-4FB5-A893-BDEA4E293EB4}"/>
              </a:ext>
            </a:extLst>
          </p:cNvPr>
          <p:cNvGrpSpPr/>
          <p:nvPr/>
        </p:nvGrpSpPr>
        <p:grpSpPr>
          <a:xfrm>
            <a:off x="471488" y="4484688"/>
            <a:ext cx="295275" cy="477838"/>
            <a:chOff x="3090863" y="2889250"/>
            <a:chExt cx="331788" cy="542925"/>
          </a:xfrm>
          <a:solidFill>
            <a:schemeClr val="bg1"/>
          </a:solidFill>
        </p:grpSpPr>
        <p:sp>
          <p:nvSpPr>
            <p:cNvPr id="134" name="Freeform 44">
              <a:extLst>
                <a:ext uri="{FF2B5EF4-FFF2-40B4-BE49-F238E27FC236}">
                  <a16:creationId xmlns:a16="http://schemas.microsoft.com/office/drawing/2014/main" id="{889016FC-4125-4DE3-8293-04969F0EE0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2450" y="3302000"/>
              <a:ext cx="328613" cy="130175"/>
            </a:xfrm>
            <a:custGeom>
              <a:avLst/>
              <a:gdLst>
                <a:gd name="T0" fmla="*/ 135 w 413"/>
                <a:gd name="T1" fmla="*/ 0 h 165"/>
                <a:gd name="T2" fmla="*/ 278 w 413"/>
                <a:gd name="T3" fmla="*/ 0 h 165"/>
                <a:gd name="T4" fmla="*/ 280 w 413"/>
                <a:gd name="T5" fmla="*/ 2 h 165"/>
                <a:gd name="T6" fmla="*/ 281 w 413"/>
                <a:gd name="T7" fmla="*/ 2 h 165"/>
                <a:gd name="T8" fmla="*/ 413 w 413"/>
                <a:gd name="T9" fmla="*/ 113 h 165"/>
                <a:gd name="T10" fmla="*/ 366 w 413"/>
                <a:gd name="T11" fmla="*/ 135 h 165"/>
                <a:gd name="T12" fmla="*/ 315 w 413"/>
                <a:gd name="T13" fmla="*/ 152 h 165"/>
                <a:gd name="T14" fmla="*/ 261 w 413"/>
                <a:gd name="T15" fmla="*/ 162 h 165"/>
                <a:gd name="T16" fmla="*/ 206 w 413"/>
                <a:gd name="T17" fmla="*/ 165 h 165"/>
                <a:gd name="T18" fmla="*/ 150 w 413"/>
                <a:gd name="T19" fmla="*/ 162 h 165"/>
                <a:gd name="T20" fmla="*/ 97 w 413"/>
                <a:gd name="T21" fmla="*/ 152 h 165"/>
                <a:gd name="T22" fmla="*/ 47 w 413"/>
                <a:gd name="T23" fmla="*/ 135 h 165"/>
                <a:gd name="T24" fmla="*/ 0 w 413"/>
                <a:gd name="T25" fmla="*/ 113 h 165"/>
                <a:gd name="T26" fmla="*/ 129 w 413"/>
                <a:gd name="T27" fmla="*/ 4 h 165"/>
                <a:gd name="T28" fmla="*/ 129 w 413"/>
                <a:gd name="T29" fmla="*/ 2 h 165"/>
                <a:gd name="T30" fmla="*/ 131 w 413"/>
                <a:gd name="T31" fmla="*/ 2 h 165"/>
                <a:gd name="T32" fmla="*/ 133 w 413"/>
                <a:gd name="T33" fmla="*/ 2 h 165"/>
                <a:gd name="T34" fmla="*/ 135 w 413"/>
                <a:gd name="T35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3" h="165">
                  <a:moveTo>
                    <a:pt x="135" y="0"/>
                  </a:moveTo>
                  <a:lnTo>
                    <a:pt x="278" y="0"/>
                  </a:lnTo>
                  <a:lnTo>
                    <a:pt x="280" y="2"/>
                  </a:lnTo>
                  <a:lnTo>
                    <a:pt x="281" y="2"/>
                  </a:lnTo>
                  <a:lnTo>
                    <a:pt x="413" y="113"/>
                  </a:lnTo>
                  <a:lnTo>
                    <a:pt x="366" y="135"/>
                  </a:lnTo>
                  <a:lnTo>
                    <a:pt x="315" y="152"/>
                  </a:lnTo>
                  <a:lnTo>
                    <a:pt x="261" y="162"/>
                  </a:lnTo>
                  <a:lnTo>
                    <a:pt x="206" y="165"/>
                  </a:lnTo>
                  <a:lnTo>
                    <a:pt x="150" y="162"/>
                  </a:lnTo>
                  <a:lnTo>
                    <a:pt x="97" y="152"/>
                  </a:lnTo>
                  <a:lnTo>
                    <a:pt x="47" y="135"/>
                  </a:lnTo>
                  <a:lnTo>
                    <a:pt x="0" y="113"/>
                  </a:lnTo>
                  <a:lnTo>
                    <a:pt x="129" y="4"/>
                  </a:lnTo>
                  <a:lnTo>
                    <a:pt x="129" y="2"/>
                  </a:lnTo>
                  <a:lnTo>
                    <a:pt x="131" y="2"/>
                  </a:lnTo>
                  <a:lnTo>
                    <a:pt x="133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 b="1" dirty="0">
                <a:latin typeface="+mn-lt"/>
              </a:endParaRPr>
            </a:p>
          </p:txBody>
        </p:sp>
        <p:sp>
          <p:nvSpPr>
            <p:cNvPr id="135" name="Freeform 46">
              <a:extLst>
                <a:ext uri="{FF2B5EF4-FFF2-40B4-BE49-F238E27FC236}">
                  <a16:creationId xmlns:a16="http://schemas.microsoft.com/office/drawing/2014/main" id="{FB6C630E-92D3-419C-87AA-E9EF07A87D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90863" y="2889250"/>
              <a:ext cx="331788" cy="381000"/>
            </a:xfrm>
            <a:custGeom>
              <a:avLst/>
              <a:gdLst>
                <a:gd name="T0" fmla="*/ 319 w 417"/>
                <a:gd name="T1" fmla="*/ 356 h 480"/>
                <a:gd name="T2" fmla="*/ 297 w 417"/>
                <a:gd name="T3" fmla="*/ 378 h 480"/>
                <a:gd name="T4" fmla="*/ 297 w 417"/>
                <a:gd name="T5" fmla="*/ 410 h 480"/>
                <a:gd name="T6" fmla="*/ 319 w 417"/>
                <a:gd name="T7" fmla="*/ 433 h 480"/>
                <a:gd name="T8" fmla="*/ 351 w 417"/>
                <a:gd name="T9" fmla="*/ 433 h 480"/>
                <a:gd name="T10" fmla="*/ 374 w 417"/>
                <a:gd name="T11" fmla="*/ 410 h 480"/>
                <a:gd name="T12" fmla="*/ 374 w 417"/>
                <a:gd name="T13" fmla="*/ 378 h 480"/>
                <a:gd name="T14" fmla="*/ 351 w 417"/>
                <a:gd name="T15" fmla="*/ 356 h 480"/>
                <a:gd name="T16" fmla="*/ 80 w 417"/>
                <a:gd name="T17" fmla="*/ 354 h 480"/>
                <a:gd name="T18" fmla="*/ 52 w 417"/>
                <a:gd name="T19" fmla="*/ 365 h 480"/>
                <a:gd name="T20" fmla="*/ 39 w 417"/>
                <a:gd name="T21" fmla="*/ 395 h 480"/>
                <a:gd name="T22" fmla="*/ 52 w 417"/>
                <a:gd name="T23" fmla="*/ 423 h 480"/>
                <a:gd name="T24" fmla="*/ 80 w 417"/>
                <a:gd name="T25" fmla="*/ 436 h 480"/>
                <a:gd name="T26" fmla="*/ 111 w 417"/>
                <a:gd name="T27" fmla="*/ 423 h 480"/>
                <a:gd name="T28" fmla="*/ 122 w 417"/>
                <a:gd name="T29" fmla="*/ 395 h 480"/>
                <a:gd name="T30" fmla="*/ 111 w 417"/>
                <a:gd name="T31" fmla="*/ 365 h 480"/>
                <a:gd name="T32" fmla="*/ 80 w 417"/>
                <a:gd name="T33" fmla="*/ 354 h 480"/>
                <a:gd name="T34" fmla="*/ 65 w 417"/>
                <a:gd name="T35" fmla="*/ 42 h 480"/>
                <a:gd name="T36" fmla="*/ 37 w 417"/>
                <a:gd name="T37" fmla="*/ 68 h 480"/>
                <a:gd name="T38" fmla="*/ 34 w 417"/>
                <a:gd name="T39" fmla="*/ 260 h 480"/>
                <a:gd name="T40" fmla="*/ 381 w 417"/>
                <a:gd name="T41" fmla="*/ 89 h 480"/>
                <a:gd name="T42" fmla="*/ 368 w 417"/>
                <a:gd name="T43" fmla="*/ 53 h 480"/>
                <a:gd name="T44" fmla="*/ 332 w 417"/>
                <a:gd name="T45" fmla="*/ 38 h 480"/>
                <a:gd name="T46" fmla="*/ 65 w 417"/>
                <a:gd name="T47" fmla="*/ 0 h 480"/>
                <a:gd name="T48" fmla="*/ 376 w 417"/>
                <a:gd name="T49" fmla="*/ 6 h 480"/>
                <a:gd name="T50" fmla="*/ 411 w 417"/>
                <a:gd name="T51" fmla="*/ 42 h 480"/>
                <a:gd name="T52" fmla="*/ 417 w 417"/>
                <a:gd name="T53" fmla="*/ 412 h 480"/>
                <a:gd name="T54" fmla="*/ 396 w 417"/>
                <a:gd name="T55" fmla="*/ 461 h 480"/>
                <a:gd name="T56" fmla="*/ 349 w 417"/>
                <a:gd name="T57" fmla="*/ 480 h 480"/>
                <a:gd name="T58" fmla="*/ 41 w 417"/>
                <a:gd name="T59" fmla="*/ 474 h 480"/>
                <a:gd name="T60" fmla="*/ 5 w 417"/>
                <a:gd name="T61" fmla="*/ 438 h 480"/>
                <a:gd name="T62" fmla="*/ 0 w 417"/>
                <a:gd name="T63" fmla="*/ 68 h 480"/>
                <a:gd name="T64" fmla="*/ 18 w 417"/>
                <a:gd name="T65" fmla="*/ 21 h 480"/>
                <a:gd name="T66" fmla="*/ 65 w 417"/>
                <a:gd name="T67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7" h="480">
                  <a:moveTo>
                    <a:pt x="336" y="354"/>
                  </a:moveTo>
                  <a:lnTo>
                    <a:pt x="319" y="356"/>
                  </a:lnTo>
                  <a:lnTo>
                    <a:pt x="306" y="365"/>
                  </a:lnTo>
                  <a:lnTo>
                    <a:pt x="297" y="378"/>
                  </a:lnTo>
                  <a:lnTo>
                    <a:pt x="293" y="395"/>
                  </a:lnTo>
                  <a:lnTo>
                    <a:pt x="297" y="410"/>
                  </a:lnTo>
                  <a:lnTo>
                    <a:pt x="306" y="423"/>
                  </a:lnTo>
                  <a:lnTo>
                    <a:pt x="319" y="433"/>
                  </a:lnTo>
                  <a:lnTo>
                    <a:pt x="336" y="436"/>
                  </a:lnTo>
                  <a:lnTo>
                    <a:pt x="351" y="433"/>
                  </a:lnTo>
                  <a:lnTo>
                    <a:pt x="364" y="423"/>
                  </a:lnTo>
                  <a:lnTo>
                    <a:pt x="374" y="410"/>
                  </a:lnTo>
                  <a:lnTo>
                    <a:pt x="377" y="395"/>
                  </a:lnTo>
                  <a:lnTo>
                    <a:pt x="374" y="378"/>
                  </a:lnTo>
                  <a:lnTo>
                    <a:pt x="364" y="365"/>
                  </a:lnTo>
                  <a:lnTo>
                    <a:pt x="351" y="356"/>
                  </a:lnTo>
                  <a:lnTo>
                    <a:pt x="336" y="354"/>
                  </a:lnTo>
                  <a:close/>
                  <a:moveTo>
                    <a:pt x="80" y="354"/>
                  </a:moveTo>
                  <a:lnTo>
                    <a:pt x="65" y="356"/>
                  </a:lnTo>
                  <a:lnTo>
                    <a:pt x="52" y="365"/>
                  </a:lnTo>
                  <a:lnTo>
                    <a:pt x="43" y="378"/>
                  </a:lnTo>
                  <a:lnTo>
                    <a:pt x="39" y="395"/>
                  </a:lnTo>
                  <a:lnTo>
                    <a:pt x="43" y="410"/>
                  </a:lnTo>
                  <a:lnTo>
                    <a:pt x="52" y="423"/>
                  </a:lnTo>
                  <a:lnTo>
                    <a:pt x="65" y="433"/>
                  </a:lnTo>
                  <a:lnTo>
                    <a:pt x="80" y="436"/>
                  </a:lnTo>
                  <a:lnTo>
                    <a:pt x="97" y="433"/>
                  </a:lnTo>
                  <a:lnTo>
                    <a:pt x="111" y="423"/>
                  </a:lnTo>
                  <a:lnTo>
                    <a:pt x="120" y="410"/>
                  </a:lnTo>
                  <a:lnTo>
                    <a:pt x="122" y="395"/>
                  </a:lnTo>
                  <a:lnTo>
                    <a:pt x="120" y="378"/>
                  </a:lnTo>
                  <a:lnTo>
                    <a:pt x="111" y="365"/>
                  </a:lnTo>
                  <a:lnTo>
                    <a:pt x="97" y="356"/>
                  </a:lnTo>
                  <a:lnTo>
                    <a:pt x="80" y="354"/>
                  </a:lnTo>
                  <a:close/>
                  <a:moveTo>
                    <a:pt x="84" y="38"/>
                  </a:moveTo>
                  <a:lnTo>
                    <a:pt x="65" y="42"/>
                  </a:lnTo>
                  <a:lnTo>
                    <a:pt x="49" y="53"/>
                  </a:lnTo>
                  <a:lnTo>
                    <a:pt x="37" y="68"/>
                  </a:lnTo>
                  <a:lnTo>
                    <a:pt x="34" y="89"/>
                  </a:lnTo>
                  <a:lnTo>
                    <a:pt x="34" y="260"/>
                  </a:lnTo>
                  <a:lnTo>
                    <a:pt x="381" y="260"/>
                  </a:lnTo>
                  <a:lnTo>
                    <a:pt x="381" y="89"/>
                  </a:lnTo>
                  <a:lnTo>
                    <a:pt x="377" y="68"/>
                  </a:lnTo>
                  <a:lnTo>
                    <a:pt x="368" y="53"/>
                  </a:lnTo>
                  <a:lnTo>
                    <a:pt x="351" y="42"/>
                  </a:lnTo>
                  <a:lnTo>
                    <a:pt x="332" y="38"/>
                  </a:lnTo>
                  <a:lnTo>
                    <a:pt x="84" y="38"/>
                  </a:lnTo>
                  <a:close/>
                  <a:moveTo>
                    <a:pt x="65" y="0"/>
                  </a:moveTo>
                  <a:lnTo>
                    <a:pt x="349" y="0"/>
                  </a:lnTo>
                  <a:lnTo>
                    <a:pt x="376" y="6"/>
                  </a:lnTo>
                  <a:lnTo>
                    <a:pt x="396" y="21"/>
                  </a:lnTo>
                  <a:lnTo>
                    <a:pt x="411" y="42"/>
                  </a:lnTo>
                  <a:lnTo>
                    <a:pt x="417" y="68"/>
                  </a:lnTo>
                  <a:lnTo>
                    <a:pt x="417" y="412"/>
                  </a:lnTo>
                  <a:lnTo>
                    <a:pt x="411" y="438"/>
                  </a:lnTo>
                  <a:lnTo>
                    <a:pt x="396" y="461"/>
                  </a:lnTo>
                  <a:lnTo>
                    <a:pt x="376" y="474"/>
                  </a:lnTo>
                  <a:lnTo>
                    <a:pt x="349" y="480"/>
                  </a:lnTo>
                  <a:lnTo>
                    <a:pt x="65" y="480"/>
                  </a:lnTo>
                  <a:lnTo>
                    <a:pt x="41" y="474"/>
                  </a:lnTo>
                  <a:lnTo>
                    <a:pt x="18" y="461"/>
                  </a:lnTo>
                  <a:lnTo>
                    <a:pt x="5" y="438"/>
                  </a:lnTo>
                  <a:lnTo>
                    <a:pt x="0" y="412"/>
                  </a:lnTo>
                  <a:lnTo>
                    <a:pt x="0" y="68"/>
                  </a:lnTo>
                  <a:lnTo>
                    <a:pt x="5" y="42"/>
                  </a:lnTo>
                  <a:lnTo>
                    <a:pt x="18" y="21"/>
                  </a:lnTo>
                  <a:lnTo>
                    <a:pt x="41" y="6"/>
                  </a:ln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 b="1" dirty="0">
                <a:latin typeface="+mn-lt"/>
              </a:endParaRPr>
            </a:p>
          </p:txBody>
        </p:sp>
      </p:grpSp>
      <p:sp>
        <p:nvSpPr>
          <p:cNvPr id="138" name="Rectangle 137"/>
          <p:cNvSpPr>
            <a:spLocks/>
          </p:cNvSpPr>
          <p:nvPr/>
        </p:nvSpPr>
        <p:spPr>
          <a:xfrm>
            <a:off x="1590675" y="944563"/>
            <a:ext cx="895350" cy="611188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E65CF7B1-0A03-4838-869A-7A4EEA31DD71}"/>
              </a:ext>
            </a:extLst>
          </p:cNvPr>
          <p:cNvGrpSpPr/>
          <p:nvPr/>
        </p:nvGrpSpPr>
        <p:grpSpPr>
          <a:xfrm>
            <a:off x="1692275" y="1092200"/>
            <a:ext cx="695325" cy="317500"/>
            <a:chOff x="1185095" y="1031725"/>
            <a:chExt cx="1435681" cy="662372"/>
          </a:xfrm>
          <a:solidFill>
            <a:schemeClr val="bg1"/>
          </a:solidFill>
        </p:grpSpPr>
        <p:sp>
          <p:nvSpPr>
            <p:cNvPr id="145" name="Freeform 46">
              <a:extLst>
                <a:ext uri="{FF2B5EF4-FFF2-40B4-BE49-F238E27FC236}">
                  <a16:creationId xmlns:a16="http://schemas.microsoft.com/office/drawing/2014/main" id="{3BC632A9-345C-4FF5-83EF-3F655A02AF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85095" y="1031725"/>
              <a:ext cx="1435681" cy="662372"/>
            </a:xfrm>
            <a:custGeom>
              <a:avLst/>
              <a:gdLst>
                <a:gd name="T0" fmla="*/ 504 w 514"/>
                <a:gd name="T1" fmla="*/ 0 h 237"/>
                <a:gd name="T2" fmla="*/ 10 w 514"/>
                <a:gd name="T3" fmla="*/ 0 h 237"/>
                <a:gd name="T4" fmla="*/ 0 w 514"/>
                <a:gd name="T5" fmla="*/ 10 h 237"/>
                <a:gd name="T6" fmla="*/ 0 w 514"/>
                <a:gd name="T7" fmla="*/ 226 h 237"/>
                <a:gd name="T8" fmla="*/ 10 w 514"/>
                <a:gd name="T9" fmla="*/ 237 h 237"/>
                <a:gd name="T10" fmla="*/ 504 w 514"/>
                <a:gd name="T11" fmla="*/ 237 h 237"/>
                <a:gd name="T12" fmla="*/ 514 w 514"/>
                <a:gd name="T13" fmla="*/ 226 h 237"/>
                <a:gd name="T14" fmla="*/ 514 w 514"/>
                <a:gd name="T15" fmla="*/ 10 h 237"/>
                <a:gd name="T16" fmla="*/ 504 w 514"/>
                <a:gd name="T17" fmla="*/ 0 h 237"/>
                <a:gd name="T18" fmla="*/ 494 w 514"/>
                <a:gd name="T19" fmla="*/ 216 h 237"/>
                <a:gd name="T20" fmla="*/ 328 w 514"/>
                <a:gd name="T21" fmla="*/ 216 h 237"/>
                <a:gd name="T22" fmla="*/ 312 w 514"/>
                <a:gd name="T23" fmla="*/ 216 h 237"/>
                <a:gd name="T24" fmla="*/ 20 w 514"/>
                <a:gd name="T25" fmla="*/ 216 h 237"/>
                <a:gd name="T26" fmla="*/ 20 w 514"/>
                <a:gd name="T27" fmla="*/ 20 h 237"/>
                <a:gd name="T28" fmla="*/ 312 w 514"/>
                <a:gd name="T29" fmla="*/ 20 h 237"/>
                <a:gd name="T30" fmla="*/ 328 w 514"/>
                <a:gd name="T31" fmla="*/ 20 h 237"/>
                <a:gd name="T32" fmla="*/ 494 w 514"/>
                <a:gd name="T33" fmla="*/ 20 h 237"/>
                <a:gd name="T34" fmla="*/ 494 w 514"/>
                <a:gd name="T35" fmla="*/ 216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4" h="237">
                  <a:moveTo>
                    <a:pt x="504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0" y="232"/>
                    <a:pt x="4" y="237"/>
                    <a:pt x="10" y="237"/>
                  </a:cubicBezTo>
                  <a:cubicBezTo>
                    <a:pt x="504" y="237"/>
                    <a:pt x="504" y="237"/>
                    <a:pt x="504" y="237"/>
                  </a:cubicBezTo>
                  <a:cubicBezTo>
                    <a:pt x="510" y="237"/>
                    <a:pt x="514" y="232"/>
                    <a:pt x="514" y="226"/>
                  </a:cubicBezTo>
                  <a:cubicBezTo>
                    <a:pt x="514" y="10"/>
                    <a:pt x="514" y="10"/>
                    <a:pt x="514" y="10"/>
                  </a:cubicBezTo>
                  <a:cubicBezTo>
                    <a:pt x="514" y="5"/>
                    <a:pt x="510" y="0"/>
                    <a:pt x="504" y="0"/>
                  </a:cubicBezTo>
                  <a:close/>
                  <a:moveTo>
                    <a:pt x="494" y="216"/>
                  </a:moveTo>
                  <a:cubicBezTo>
                    <a:pt x="328" y="216"/>
                    <a:pt x="328" y="216"/>
                    <a:pt x="328" y="216"/>
                  </a:cubicBezTo>
                  <a:cubicBezTo>
                    <a:pt x="312" y="216"/>
                    <a:pt x="312" y="216"/>
                    <a:pt x="312" y="216"/>
                  </a:cubicBezTo>
                  <a:cubicBezTo>
                    <a:pt x="20" y="216"/>
                    <a:pt x="20" y="216"/>
                    <a:pt x="20" y="216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312" y="20"/>
                    <a:pt x="312" y="20"/>
                    <a:pt x="312" y="20"/>
                  </a:cubicBezTo>
                  <a:cubicBezTo>
                    <a:pt x="328" y="20"/>
                    <a:pt x="328" y="20"/>
                    <a:pt x="328" y="20"/>
                  </a:cubicBezTo>
                  <a:cubicBezTo>
                    <a:pt x="494" y="20"/>
                    <a:pt x="494" y="20"/>
                    <a:pt x="494" y="20"/>
                  </a:cubicBezTo>
                  <a:lnTo>
                    <a:pt x="494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 dirty="0">
                <a:latin typeface="+mn-lt"/>
              </a:endParaRPr>
            </a:p>
          </p:txBody>
        </p:sp>
        <p:sp>
          <p:nvSpPr>
            <p:cNvPr id="146" name="Rectangle 47">
              <a:extLst>
                <a:ext uri="{FF2B5EF4-FFF2-40B4-BE49-F238E27FC236}">
                  <a16:creationId xmlns:a16="http://schemas.microsoft.com/office/drawing/2014/main" id="{A99BA911-CD62-4FCE-B071-632A50B71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6291" y="1514636"/>
              <a:ext cx="45681" cy="587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 dirty="0">
                <a:latin typeface="+mn-lt"/>
              </a:endParaRPr>
            </a:p>
          </p:txBody>
        </p:sp>
        <p:sp>
          <p:nvSpPr>
            <p:cNvPr id="147" name="Rectangle 48">
              <a:extLst>
                <a:ext uri="{FF2B5EF4-FFF2-40B4-BE49-F238E27FC236}">
                  <a16:creationId xmlns:a16="http://schemas.microsoft.com/office/drawing/2014/main" id="{ED2DDCD7-E1FC-4344-B4F7-8F358D170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6291" y="1393907"/>
              <a:ext cx="45681" cy="619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 dirty="0">
                <a:latin typeface="+mn-lt"/>
              </a:endParaRPr>
            </a:p>
          </p:txBody>
        </p:sp>
        <p:sp>
          <p:nvSpPr>
            <p:cNvPr id="148" name="Rectangle 49">
              <a:extLst>
                <a:ext uri="{FF2B5EF4-FFF2-40B4-BE49-F238E27FC236}">
                  <a16:creationId xmlns:a16="http://schemas.microsoft.com/office/drawing/2014/main" id="{ADC311BD-792F-44C7-B370-B789891F0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6291" y="1273180"/>
              <a:ext cx="45681" cy="587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 dirty="0">
                <a:latin typeface="+mn-lt"/>
              </a:endParaRPr>
            </a:p>
          </p:txBody>
        </p:sp>
        <p:sp>
          <p:nvSpPr>
            <p:cNvPr id="149" name="Rectangle 50">
              <a:extLst>
                <a:ext uri="{FF2B5EF4-FFF2-40B4-BE49-F238E27FC236}">
                  <a16:creationId xmlns:a16="http://schemas.microsoft.com/office/drawing/2014/main" id="{81BD25E7-2333-4A8F-9E94-775ECA5B21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6291" y="1149190"/>
              <a:ext cx="45681" cy="619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 dirty="0">
                <a:latin typeface="+mn-lt"/>
              </a:endParaRPr>
            </a:p>
          </p:txBody>
        </p:sp>
        <p:sp>
          <p:nvSpPr>
            <p:cNvPr id="150" name="Freeform 51">
              <a:extLst>
                <a:ext uri="{FF2B5EF4-FFF2-40B4-BE49-F238E27FC236}">
                  <a16:creationId xmlns:a16="http://schemas.microsoft.com/office/drawing/2014/main" id="{81C0BAE5-0C73-49F9-9EDB-78A3375C7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3193" y="1158978"/>
              <a:ext cx="133780" cy="140306"/>
            </a:xfrm>
            <a:custGeom>
              <a:avLst/>
              <a:gdLst>
                <a:gd name="T0" fmla="*/ 0 w 41"/>
                <a:gd name="T1" fmla="*/ 10 h 43"/>
                <a:gd name="T2" fmla="*/ 13 w 41"/>
                <a:gd name="T3" fmla="*/ 10 h 43"/>
                <a:gd name="T4" fmla="*/ 13 w 41"/>
                <a:gd name="T5" fmla="*/ 43 h 43"/>
                <a:gd name="T6" fmla="*/ 28 w 41"/>
                <a:gd name="T7" fmla="*/ 43 h 43"/>
                <a:gd name="T8" fmla="*/ 28 w 41"/>
                <a:gd name="T9" fmla="*/ 10 h 43"/>
                <a:gd name="T10" fmla="*/ 41 w 41"/>
                <a:gd name="T11" fmla="*/ 10 h 43"/>
                <a:gd name="T12" fmla="*/ 41 w 41"/>
                <a:gd name="T13" fmla="*/ 0 h 43"/>
                <a:gd name="T14" fmla="*/ 0 w 41"/>
                <a:gd name="T15" fmla="*/ 0 h 43"/>
                <a:gd name="T16" fmla="*/ 0 w 41"/>
                <a:gd name="T17" fmla="*/ 1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43">
                  <a:moveTo>
                    <a:pt x="0" y="10"/>
                  </a:moveTo>
                  <a:lnTo>
                    <a:pt x="13" y="10"/>
                  </a:lnTo>
                  <a:lnTo>
                    <a:pt x="13" y="43"/>
                  </a:lnTo>
                  <a:lnTo>
                    <a:pt x="28" y="43"/>
                  </a:lnTo>
                  <a:lnTo>
                    <a:pt x="28" y="10"/>
                  </a:lnTo>
                  <a:lnTo>
                    <a:pt x="41" y="10"/>
                  </a:lnTo>
                  <a:lnTo>
                    <a:pt x="41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 dirty="0">
                <a:latin typeface="+mn-lt"/>
              </a:endParaRPr>
            </a:p>
          </p:txBody>
        </p:sp>
        <p:sp>
          <p:nvSpPr>
            <p:cNvPr id="151" name="Rectangle 52">
              <a:extLst>
                <a:ext uri="{FF2B5EF4-FFF2-40B4-BE49-F238E27FC236}">
                  <a16:creationId xmlns:a16="http://schemas.microsoft.com/office/drawing/2014/main" id="{6D1EFAE7-AFA4-4FD5-8C8F-76BFAD6F2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761" y="1158978"/>
              <a:ext cx="52207" cy="14030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 dirty="0">
                <a:latin typeface="+mn-lt"/>
              </a:endParaRPr>
            </a:p>
          </p:txBody>
        </p:sp>
        <p:sp>
          <p:nvSpPr>
            <p:cNvPr id="152" name="Freeform 53">
              <a:extLst>
                <a:ext uri="{FF2B5EF4-FFF2-40B4-BE49-F238E27FC236}">
                  <a16:creationId xmlns:a16="http://schemas.microsoft.com/office/drawing/2014/main" id="{1EF38536-C4CB-4DAE-9602-6D62E668B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5283" y="1155716"/>
              <a:ext cx="133780" cy="143568"/>
            </a:xfrm>
            <a:custGeom>
              <a:avLst/>
              <a:gdLst>
                <a:gd name="T0" fmla="*/ 46 w 47"/>
                <a:gd name="T1" fmla="*/ 4 h 52"/>
                <a:gd name="T2" fmla="*/ 46 w 47"/>
                <a:gd name="T3" fmla="*/ 4 h 52"/>
                <a:gd name="T4" fmla="*/ 42 w 47"/>
                <a:gd name="T5" fmla="*/ 2 h 52"/>
                <a:gd name="T6" fmla="*/ 38 w 47"/>
                <a:gd name="T7" fmla="*/ 1 h 52"/>
                <a:gd name="T8" fmla="*/ 27 w 47"/>
                <a:gd name="T9" fmla="*/ 0 h 52"/>
                <a:gd name="T10" fmla="*/ 7 w 47"/>
                <a:gd name="T11" fmla="*/ 7 h 52"/>
                <a:gd name="T12" fmla="*/ 7 w 47"/>
                <a:gd name="T13" fmla="*/ 7 h 52"/>
                <a:gd name="T14" fmla="*/ 0 w 47"/>
                <a:gd name="T15" fmla="*/ 26 h 52"/>
                <a:gd name="T16" fmla="*/ 7 w 47"/>
                <a:gd name="T17" fmla="*/ 45 h 52"/>
                <a:gd name="T18" fmla="*/ 27 w 47"/>
                <a:gd name="T19" fmla="*/ 52 h 52"/>
                <a:gd name="T20" fmla="*/ 33 w 47"/>
                <a:gd name="T21" fmla="*/ 52 h 52"/>
                <a:gd name="T22" fmla="*/ 38 w 47"/>
                <a:gd name="T23" fmla="*/ 50 h 52"/>
                <a:gd name="T24" fmla="*/ 45 w 47"/>
                <a:gd name="T25" fmla="*/ 48 h 52"/>
                <a:gd name="T26" fmla="*/ 45 w 47"/>
                <a:gd name="T27" fmla="*/ 48 h 52"/>
                <a:gd name="T28" fmla="*/ 47 w 47"/>
                <a:gd name="T29" fmla="*/ 47 h 52"/>
                <a:gd name="T30" fmla="*/ 47 w 47"/>
                <a:gd name="T31" fmla="*/ 47 h 52"/>
                <a:gd name="T32" fmla="*/ 47 w 47"/>
                <a:gd name="T33" fmla="*/ 33 h 52"/>
                <a:gd name="T34" fmla="*/ 42 w 47"/>
                <a:gd name="T35" fmla="*/ 33 h 52"/>
                <a:gd name="T36" fmla="*/ 40 w 47"/>
                <a:gd name="T37" fmla="*/ 34 h 52"/>
                <a:gd name="T38" fmla="*/ 36 w 47"/>
                <a:gd name="T39" fmla="*/ 37 h 52"/>
                <a:gd name="T40" fmla="*/ 29 w 47"/>
                <a:gd name="T41" fmla="*/ 39 h 52"/>
                <a:gd name="T42" fmla="*/ 23 w 47"/>
                <a:gd name="T43" fmla="*/ 37 h 52"/>
                <a:gd name="T44" fmla="*/ 19 w 47"/>
                <a:gd name="T45" fmla="*/ 26 h 52"/>
                <a:gd name="T46" fmla="*/ 23 w 47"/>
                <a:gd name="T47" fmla="*/ 15 h 52"/>
                <a:gd name="T48" fmla="*/ 29 w 47"/>
                <a:gd name="T49" fmla="*/ 12 h 52"/>
                <a:gd name="T50" fmla="*/ 36 w 47"/>
                <a:gd name="T51" fmla="*/ 14 h 52"/>
                <a:gd name="T52" fmla="*/ 41 w 47"/>
                <a:gd name="T53" fmla="*/ 19 h 52"/>
                <a:gd name="T54" fmla="*/ 47 w 47"/>
                <a:gd name="T55" fmla="*/ 19 h 52"/>
                <a:gd name="T56" fmla="*/ 47 w 47"/>
                <a:gd name="T57" fmla="*/ 4 h 52"/>
                <a:gd name="T58" fmla="*/ 46 w 47"/>
                <a:gd name="T59" fmla="*/ 4 h 52"/>
                <a:gd name="T60" fmla="*/ 46 w 47"/>
                <a:gd name="T61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7" h="52">
                  <a:moveTo>
                    <a:pt x="46" y="4"/>
                  </a:moveTo>
                  <a:cubicBezTo>
                    <a:pt x="46" y="4"/>
                    <a:pt x="46" y="4"/>
                    <a:pt x="46" y="4"/>
                  </a:cubicBezTo>
                  <a:cubicBezTo>
                    <a:pt x="44" y="3"/>
                    <a:pt x="43" y="3"/>
                    <a:pt x="42" y="2"/>
                  </a:cubicBezTo>
                  <a:cubicBezTo>
                    <a:pt x="41" y="2"/>
                    <a:pt x="40" y="1"/>
                    <a:pt x="38" y="1"/>
                  </a:cubicBezTo>
                  <a:cubicBezTo>
                    <a:pt x="35" y="0"/>
                    <a:pt x="32" y="0"/>
                    <a:pt x="27" y="0"/>
                  </a:cubicBezTo>
                  <a:cubicBezTo>
                    <a:pt x="19" y="0"/>
                    <a:pt x="12" y="2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2" y="12"/>
                    <a:pt x="0" y="18"/>
                    <a:pt x="0" y="26"/>
                  </a:cubicBezTo>
                  <a:cubicBezTo>
                    <a:pt x="0" y="34"/>
                    <a:pt x="2" y="40"/>
                    <a:pt x="7" y="45"/>
                  </a:cubicBezTo>
                  <a:cubicBezTo>
                    <a:pt x="12" y="50"/>
                    <a:pt x="19" y="52"/>
                    <a:pt x="27" y="52"/>
                  </a:cubicBezTo>
                  <a:cubicBezTo>
                    <a:pt x="30" y="52"/>
                    <a:pt x="32" y="52"/>
                    <a:pt x="33" y="52"/>
                  </a:cubicBezTo>
                  <a:cubicBezTo>
                    <a:pt x="35" y="51"/>
                    <a:pt x="37" y="51"/>
                    <a:pt x="38" y="50"/>
                  </a:cubicBezTo>
                  <a:cubicBezTo>
                    <a:pt x="40" y="50"/>
                    <a:pt x="43" y="49"/>
                    <a:pt x="45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39" y="35"/>
                    <a:pt x="37" y="37"/>
                    <a:pt x="36" y="37"/>
                  </a:cubicBezTo>
                  <a:cubicBezTo>
                    <a:pt x="34" y="38"/>
                    <a:pt x="32" y="39"/>
                    <a:pt x="29" y="39"/>
                  </a:cubicBezTo>
                  <a:cubicBezTo>
                    <a:pt x="27" y="39"/>
                    <a:pt x="25" y="39"/>
                    <a:pt x="23" y="37"/>
                  </a:cubicBezTo>
                  <a:cubicBezTo>
                    <a:pt x="20" y="35"/>
                    <a:pt x="19" y="31"/>
                    <a:pt x="19" y="26"/>
                  </a:cubicBezTo>
                  <a:cubicBezTo>
                    <a:pt x="19" y="21"/>
                    <a:pt x="20" y="17"/>
                    <a:pt x="23" y="15"/>
                  </a:cubicBezTo>
                  <a:cubicBezTo>
                    <a:pt x="25" y="13"/>
                    <a:pt x="27" y="12"/>
                    <a:pt x="29" y="12"/>
                  </a:cubicBezTo>
                  <a:cubicBezTo>
                    <a:pt x="31" y="12"/>
                    <a:pt x="34" y="13"/>
                    <a:pt x="36" y="14"/>
                  </a:cubicBezTo>
                  <a:cubicBezTo>
                    <a:pt x="38" y="15"/>
                    <a:pt x="40" y="17"/>
                    <a:pt x="41" y="19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7" y="4"/>
                    <a:pt x="46" y="4"/>
                    <a:pt x="46" y="4"/>
                  </a:cubicBezTo>
                  <a:cubicBezTo>
                    <a:pt x="46" y="4"/>
                    <a:pt x="46" y="4"/>
                    <a:pt x="4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 dirty="0">
                <a:latin typeface="+mn-lt"/>
              </a:endParaRPr>
            </a:p>
          </p:txBody>
        </p:sp>
        <p:sp>
          <p:nvSpPr>
            <p:cNvPr id="153" name="Freeform 54">
              <a:extLst>
                <a:ext uri="{FF2B5EF4-FFF2-40B4-BE49-F238E27FC236}">
                  <a16:creationId xmlns:a16="http://schemas.microsoft.com/office/drawing/2014/main" id="{7B53D3F3-E5AB-4074-900B-CA7BABDF2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113" y="1158978"/>
              <a:ext cx="254507" cy="140306"/>
            </a:xfrm>
            <a:custGeom>
              <a:avLst/>
              <a:gdLst>
                <a:gd name="T0" fmla="*/ 52 w 91"/>
                <a:gd name="T1" fmla="*/ 50 h 50"/>
                <a:gd name="T2" fmla="*/ 32 w 91"/>
                <a:gd name="T3" fmla="*/ 23 h 50"/>
                <a:gd name="T4" fmla="*/ 51 w 91"/>
                <a:gd name="T5" fmla="*/ 0 h 50"/>
                <a:gd name="T6" fmla="*/ 30 w 91"/>
                <a:gd name="T7" fmla="*/ 0 h 50"/>
                <a:gd name="T8" fmla="*/ 24 w 91"/>
                <a:gd name="T9" fmla="*/ 7 h 50"/>
                <a:gd name="T10" fmla="*/ 19 w 91"/>
                <a:gd name="T11" fmla="*/ 14 h 50"/>
                <a:gd name="T12" fmla="*/ 19 w 91"/>
                <a:gd name="T13" fmla="*/ 0 h 50"/>
                <a:gd name="T14" fmla="*/ 0 w 91"/>
                <a:gd name="T15" fmla="*/ 0 h 50"/>
                <a:gd name="T16" fmla="*/ 0 w 91"/>
                <a:gd name="T17" fmla="*/ 50 h 50"/>
                <a:gd name="T18" fmla="*/ 19 w 91"/>
                <a:gd name="T19" fmla="*/ 50 h 50"/>
                <a:gd name="T20" fmla="*/ 19 w 91"/>
                <a:gd name="T21" fmla="*/ 35 h 50"/>
                <a:gd name="T22" fmla="*/ 30 w 91"/>
                <a:gd name="T23" fmla="*/ 50 h 50"/>
                <a:gd name="T24" fmla="*/ 52 w 91"/>
                <a:gd name="T25" fmla="*/ 50 h 50"/>
                <a:gd name="T26" fmla="*/ 52 w 91"/>
                <a:gd name="T27" fmla="*/ 50 h 50"/>
                <a:gd name="T28" fmla="*/ 91 w 91"/>
                <a:gd name="T29" fmla="*/ 50 h 50"/>
                <a:gd name="T30" fmla="*/ 91 w 91"/>
                <a:gd name="T31" fmla="*/ 37 h 50"/>
                <a:gd name="T32" fmla="*/ 70 w 91"/>
                <a:gd name="T33" fmla="*/ 37 h 50"/>
                <a:gd name="T34" fmla="*/ 70 w 91"/>
                <a:gd name="T35" fmla="*/ 29 h 50"/>
                <a:gd name="T36" fmla="*/ 90 w 91"/>
                <a:gd name="T37" fmla="*/ 29 h 50"/>
                <a:gd name="T38" fmla="*/ 90 w 91"/>
                <a:gd name="T39" fmla="*/ 17 h 50"/>
                <a:gd name="T40" fmla="*/ 70 w 91"/>
                <a:gd name="T41" fmla="*/ 17 h 50"/>
                <a:gd name="T42" fmla="*/ 70 w 91"/>
                <a:gd name="T43" fmla="*/ 12 h 50"/>
                <a:gd name="T44" fmla="*/ 91 w 91"/>
                <a:gd name="T45" fmla="*/ 12 h 50"/>
                <a:gd name="T46" fmla="*/ 91 w 91"/>
                <a:gd name="T47" fmla="*/ 0 h 50"/>
                <a:gd name="T48" fmla="*/ 52 w 91"/>
                <a:gd name="T49" fmla="*/ 0 h 50"/>
                <a:gd name="T50" fmla="*/ 52 w 91"/>
                <a:gd name="T51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1" h="50">
                  <a:moveTo>
                    <a:pt x="52" y="50"/>
                  </a:moveTo>
                  <a:cubicBezTo>
                    <a:pt x="32" y="23"/>
                    <a:pt x="32" y="23"/>
                    <a:pt x="32" y="23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8" y="2"/>
                    <a:pt x="26" y="5"/>
                    <a:pt x="24" y="7"/>
                  </a:cubicBezTo>
                  <a:cubicBezTo>
                    <a:pt x="23" y="9"/>
                    <a:pt x="21" y="12"/>
                    <a:pt x="19" y="1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70" y="29"/>
                    <a:pt x="70" y="29"/>
                    <a:pt x="70" y="29"/>
                  </a:cubicBezTo>
                  <a:cubicBezTo>
                    <a:pt x="90" y="29"/>
                    <a:pt x="90" y="29"/>
                    <a:pt x="90" y="29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91" y="12"/>
                    <a:pt x="91" y="12"/>
                    <a:pt x="91" y="12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52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 dirty="0">
                <a:latin typeface="+mn-lt"/>
              </a:endParaRPr>
            </a:p>
          </p:txBody>
        </p:sp>
        <p:sp>
          <p:nvSpPr>
            <p:cNvPr id="154" name="Freeform 55">
              <a:extLst>
                <a:ext uri="{FF2B5EF4-FFF2-40B4-BE49-F238E27FC236}">
                  <a16:creationId xmlns:a16="http://schemas.microsoft.com/office/drawing/2014/main" id="{B85B99F0-2CB4-4EB4-98B4-CEA0EC7FA5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884" y="1158978"/>
              <a:ext cx="133780" cy="140306"/>
            </a:xfrm>
            <a:custGeom>
              <a:avLst/>
              <a:gdLst>
                <a:gd name="T0" fmla="*/ 0 w 41"/>
                <a:gd name="T1" fmla="*/ 10 h 43"/>
                <a:gd name="T2" fmla="*/ 13 w 41"/>
                <a:gd name="T3" fmla="*/ 10 h 43"/>
                <a:gd name="T4" fmla="*/ 13 w 41"/>
                <a:gd name="T5" fmla="*/ 43 h 43"/>
                <a:gd name="T6" fmla="*/ 28 w 41"/>
                <a:gd name="T7" fmla="*/ 43 h 43"/>
                <a:gd name="T8" fmla="*/ 28 w 41"/>
                <a:gd name="T9" fmla="*/ 10 h 43"/>
                <a:gd name="T10" fmla="*/ 41 w 41"/>
                <a:gd name="T11" fmla="*/ 10 h 43"/>
                <a:gd name="T12" fmla="*/ 41 w 41"/>
                <a:gd name="T13" fmla="*/ 0 h 43"/>
                <a:gd name="T14" fmla="*/ 0 w 41"/>
                <a:gd name="T15" fmla="*/ 0 h 43"/>
                <a:gd name="T16" fmla="*/ 0 w 41"/>
                <a:gd name="T17" fmla="*/ 1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43">
                  <a:moveTo>
                    <a:pt x="0" y="10"/>
                  </a:moveTo>
                  <a:lnTo>
                    <a:pt x="13" y="10"/>
                  </a:lnTo>
                  <a:lnTo>
                    <a:pt x="13" y="43"/>
                  </a:lnTo>
                  <a:lnTo>
                    <a:pt x="28" y="43"/>
                  </a:lnTo>
                  <a:lnTo>
                    <a:pt x="28" y="10"/>
                  </a:lnTo>
                  <a:lnTo>
                    <a:pt x="41" y="10"/>
                  </a:lnTo>
                  <a:lnTo>
                    <a:pt x="41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 dirty="0">
                <a:latin typeface="+mn-lt"/>
              </a:endParaRPr>
            </a:p>
          </p:txBody>
        </p:sp>
        <p:sp>
          <p:nvSpPr>
            <p:cNvPr id="155" name="Rectangle 56">
              <a:extLst>
                <a:ext uri="{FF2B5EF4-FFF2-40B4-BE49-F238E27FC236}">
                  <a16:creationId xmlns:a16="http://schemas.microsoft.com/office/drawing/2014/main" id="{F9259CAB-73F2-4198-87F9-B80ABCCC40F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446107" y="1217452"/>
              <a:ext cx="45720" cy="398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 dirty="0">
                <a:latin typeface="+mn-lt"/>
              </a:endParaRPr>
            </a:p>
          </p:txBody>
        </p:sp>
        <p:sp>
          <p:nvSpPr>
            <p:cNvPr id="156" name="Rectangle 94234">
              <a:extLst>
                <a:ext uri="{FF2B5EF4-FFF2-40B4-BE49-F238E27FC236}">
                  <a16:creationId xmlns:a16="http://schemas.microsoft.com/office/drawing/2014/main" id="{06B356E0-AE97-4B4C-893A-526B16F4136C}"/>
                </a:ext>
              </a:extLst>
            </p:cNvPr>
            <p:cNvSpPr/>
            <p:nvPr/>
          </p:nvSpPr>
          <p:spPr bwMode="auto">
            <a:xfrm>
              <a:off x="2170934" y="1187932"/>
              <a:ext cx="348926" cy="349958"/>
            </a:xfrm>
            <a:custGeom>
              <a:avLst/>
              <a:gdLst/>
              <a:ahLst/>
              <a:cxnLst/>
              <a:rect l="l" t="t" r="r" b="b"/>
              <a:pathLst>
                <a:path w="2146300" h="2152650">
                  <a:moveTo>
                    <a:pt x="2006600" y="2016126"/>
                  </a:moveTo>
                  <a:lnTo>
                    <a:pt x="2146300" y="2016126"/>
                  </a:lnTo>
                  <a:lnTo>
                    <a:pt x="2146300" y="2152650"/>
                  </a:lnTo>
                  <a:lnTo>
                    <a:pt x="2006600" y="2152650"/>
                  </a:lnTo>
                  <a:close/>
                  <a:moveTo>
                    <a:pt x="869950" y="1870076"/>
                  </a:moveTo>
                  <a:lnTo>
                    <a:pt x="1009650" y="1870076"/>
                  </a:lnTo>
                  <a:lnTo>
                    <a:pt x="1009650" y="2006600"/>
                  </a:lnTo>
                  <a:lnTo>
                    <a:pt x="869950" y="2006600"/>
                  </a:lnTo>
                  <a:close/>
                  <a:moveTo>
                    <a:pt x="1152525" y="1720056"/>
                  </a:moveTo>
                  <a:lnTo>
                    <a:pt x="1292225" y="1720056"/>
                  </a:lnTo>
                  <a:lnTo>
                    <a:pt x="1292225" y="1870076"/>
                  </a:lnTo>
                  <a:lnTo>
                    <a:pt x="1152525" y="1870076"/>
                  </a:lnTo>
                  <a:close/>
                  <a:moveTo>
                    <a:pt x="250825" y="1689101"/>
                  </a:moveTo>
                  <a:lnTo>
                    <a:pt x="463551" y="1689101"/>
                  </a:lnTo>
                  <a:lnTo>
                    <a:pt x="463551" y="1901825"/>
                  </a:lnTo>
                  <a:lnTo>
                    <a:pt x="250825" y="1901825"/>
                  </a:lnTo>
                  <a:close/>
                  <a:moveTo>
                    <a:pt x="152400" y="1590675"/>
                  </a:moveTo>
                  <a:lnTo>
                    <a:pt x="152400" y="2000250"/>
                  </a:lnTo>
                  <a:lnTo>
                    <a:pt x="561975" y="2000250"/>
                  </a:lnTo>
                  <a:lnTo>
                    <a:pt x="561975" y="1590675"/>
                  </a:lnTo>
                  <a:close/>
                  <a:moveTo>
                    <a:pt x="1571625" y="1583532"/>
                  </a:moveTo>
                  <a:lnTo>
                    <a:pt x="1711325" y="1583532"/>
                  </a:lnTo>
                  <a:lnTo>
                    <a:pt x="1711325" y="1720056"/>
                  </a:lnTo>
                  <a:lnTo>
                    <a:pt x="1571625" y="1720056"/>
                  </a:lnTo>
                  <a:close/>
                  <a:moveTo>
                    <a:pt x="1868489" y="1579562"/>
                  </a:moveTo>
                  <a:lnTo>
                    <a:pt x="2006600" y="1579562"/>
                  </a:lnTo>
                  <a:lnTo>
                    <a:pt x="2028031" y="1579562"/>
                  </a:lnTo>
                  <a:lnTo>
                    <a:pt x="2146300" y="1579562"/>
                  </a:lnTo>
                  <a:lnTo>
                    <a:pt x="2146300" y="1863328"/>
                  </a:lnTo>
                  <a:lnTo>
                    <a:pt x="2006600" y="1863328"/>
                  </a:lnTo>
                  <a:lnTo>
                    <a:pt x="2006600" y="1716086"/>
                  </a:lnTo>
                  <a:lnTo>
                    <a:pt x="1868489" y="1716086"/>
                  </a:lnTo>
                  <a:close/>
                  <a:moveTo>
                    <a:pt x="1009650" y="1444625"/>
                  </a:moveTo>
                  <a:lnTo>
                    <a:pt x="1149350" y="1444625"/>
                  </a:lnTo>
                  <a:lnTo>
                    <a:pt x="1149350" y="1870076"/>
                  </a:lnTo>
                  <a:lnTo>
                    <a:pt x="1009650" y="1870076"/>
                  </a:lnTo>
                  <a:lnTo>
                    <a:pt x="1009650" y="1720056"/>
                  </a:lnTo>
                  <a:lnTo>
                    <a:pt x="869950" y="1720056"/>
                  </a:lnTo>
                  <a:lnTo>
                    <a:pt x="869950" y="1583532"/>
                  </a:lnTo>
                  <a:lnTo>
                    <a:pt x="1009650" y="1583532"/>
                  </a:lnTo>
                  <a:close/>
                  <a:moveTo>
                    <a:pt x="1295400" y="1438275"/>
                  </a:moveTo>
                  <a:lnTo>
                    <a:pt x="1435100" y="1438275"/>
                  </a:lnTo>
                  <a:lnTo>
                    <a:pt x="1435100" y="1720056"/>
                  </a:lnTo>
                  <a:lnTo>
                    <a:pt x="1571625" y="1720056"/>
                  </a:lnTo>
                  <a:lnTo>
                    <a:pt x="1571625" y="1870076"/>
                  </a:lnTo>
                  <a:lnTo>
                    <a:pt x="1435100" y="1870076"/>
                  </a:lnTo>
                  <a:lnTo>
                    <a:pt x="1435100" y="2006600"/>
                  </a:lnTo>
                  <a:lnTo>
                    <a:pt x="1711325" y="2006600"/>
                  </a:lnTo>
                  <a:lnTo>
                    <a:pt x="1711325" y="1870076"/>
                  </a:lnTo>
                  <a:lnTo>
                    <a:pt x="1851025" y="1870076"/>
                  </a:lnTo>
                  <a:lnTo>
                    <a:pt x="1851025" y="2006600"/>
                  </a:lnTo>
                  <a:lnTo>
                    <a:pt x="1714500" y="2006600"/>
                  </a:lnTo>
                  <a:lnTo>
                    <a:pt x="1714500" y="2152650"/>
                  </a:lnTo>
                  <a:lnTo>
                    <a:pt x="1435100" y="2152650"/>
                  </a:lnTo>
                  <a:lnTo>
                    <a:pt x="1295400" y="2152650"/>
                  </a:lnTo>
                  <a:lnTo>
                    <a:pt x="1012824" y="2152650"/>
                  </a:lnTo>
                  <a:lnTo>
                    <a:pt x="1012824" y="2006600"/>
                  </a:lnTo>
                  <a:lnTo>
                    <a:pt x="1295400" y="2006600"/>
                  </a:lnTo>
                  <a:lnTo>
                    <a:pt x="1295400" y="1870076"/>
                  </a:lnTo>
                  <a:lnTo>
                    <a:pt x="1431925" y="1870076"/>
                  </a:lnTo>
                  <a:lnTo>
                    <a:pt x="1431925" y="1720849"/>
                  </a:lnTo>
                  <a:lnTo>
                    <a:pt x="1295400" y="1720849"/>
                  </a:lnTo>
                  <a:close/>
                  <a:moveTo>
                    <a:pt x="0" y="1438275"/>
                  </a:moveTo>
                  <a:lnTo>
                    <a:pt x="714375" y="1438275"/>
                  </a:lnTo>
                  <a:lnTo>
                    <a:pt x="714375" y="2152650"/>
                  </a:lnTo>
                  <a:lnTo>
                    <a:pt x="0" y="2152650"/>
                  </a:lnTo>
                  <a:close/>
                  <a:moveTo>
                    <a:pt x="1585911" y="1292225"/>
                  </a:moveTo>
                  <a:lnTo>
                    <a:pt x="1868489" y="1292225"/>
                  </a:lnTo>
                  <a:lnTo>
                    <a:pt x="1868489" y="1428749"/>
                  </a:lnTo>
                  <a:lnTo>
                    <a:pt x="1868489" y="1565273"/>
                  </a:lnTo>
                  <a:lnTo>
                    <a:pt x="1711325" y="1565273"/>
                  </a:lnTo>
                  <a:lnTo>
                    <a:pt x="1711325" y="1428749"/>
                  </a:lnTo>
                  <a:lnTo>
                    <a:pt x="1585911" y="1428749"/>
                  </a:lnTo>
                  <a:close/>
                  <a:moveTo>
                    <a:pt x="6350" y="1146175"/>
                  </a:moveTo>
                  <a:lnTo>
                    <a:pt x="146050" y="1146175"/>
                  </a:lnTo>
                  <a:lnTo>
                    <a:pt x="146050" y="1292225"/>
                  </a:lnTo>
                  <a:lnTo>
                    <a:pt x="6350" y="1292225"/>
                  </a:lnTo>
                  <a:close/>
                  <a:moveTo>
                    <a:pt x="152400" y="866775"/>
                  </a:moveTo>
                  <a:lnTo>
                    <a:pt x="292100" y="866775"/>
                  </a:lnTo>
                  <a:lnTo>
                    <a:pt x="292100" y="1000125"/>
                  </a:lnTo>
                  <a:lnTo>
                    <a:pt x="431799" y="1000125"/>
                  </a:lnTo>
                  <a:lnTo>
                    <a:pt x="431799" y="1146175"/>
                  </a:lnTo>
                  <a:lnTo>
                    <a:pt x="292100" y="1146175"/>
                  </a:lnTo>
                  <a:lnTo>
                    <a:pt x="292099" y="1146175"/>
                  </a:lnTo>
                  <a:lnTo>
                    <a:pt x="152400" y="1146175"/>
                  </a:lnTo>
                  <a:close/>
                  <a:moveTo>
                    <a:pt x="1868489" y="865188"/>
                  </a:moveTo>
                  <a:lnTo>
                    <a:pt x="2006600" y="865188"/>
                  </a:lnTo>
                  <a:lnTo>
                    <a:pt x="2006600" y="1000125"/>
                  </a:lnTo>
                  <a:lnTo>
                    <a:pt x="2146300" y="1000125"/>
                  </a:lnTo>
                  <a:lnTo>
                    <a:pt x="2146300" y="1428749"/>
                  </a:lnTo>
                  <a:lnTo>
                    <a:pt x="2006600" y="1428749"/>
                  </a:lnTo>
                  <a:lnTo>
                    <a:pt x="2006600" y="1287462"/>
                  </a:lnTo>
                  <a:lnTo>
                    <a:pt x="1868489" y="1287462"/>
                  </a:lnTo>
                  <a:lnTo>
                    <a:pt x="1868489" y="1150938"/>
                  </a:lnTo>
                  <a:lnTo>
                    <a:pt x="2006600" y="1150938"/>
                  </a:lnTo>
                  <a:lnTo>
                    <a:pt x="2006600" y="1001712"/>
                  </a:lnTo>
                  <a:lnTo>
                    <a:pt x="1868489" y="1001712"/>
                  </a:lnTo>
                  <a:close/>
                  <a:moveTo>
                    <a:pt x="1447004" y="860425"/>
                  </a:moveTo>
                  <a:lnTo>
                    <a:pt x="1727993" y="860425"/>
                  </a:lnTo>
                  <a:lnTo>
                    <a:pt x="1727993" y="1000125"/>
                  </a:lnTo>
                  <a:lnTo>
                    <a:pt x="1868488" y="1000125"/>
                  </a:lnTo>
                  <a:lnTo>
                    <a:pt x="1868488" y="1146175"/>
                  </a:lnTo>
                  <a:lnTo>
                    <a:pt x="1587499" y="1146175"/>
                  </a:lnTo>
                  <a:lnTo>
                    <a:pt x="1587499" y="1006475"/>
                  </a:lnTo>
                  <a:lnTo>
                    <a:pt x="1447004" y="1006475"/>
                  </a:lnTo>
                  <a:close/>
                  <a:moveTo>
                    <a:pt x="869950" y="587375"/>
                  </a:moveTo>
                  <a:lnTo>
                    <a:pt x="1009650" y="587375"/>
                  </a:lnTo>
                  <a:lnTo>
                    <a:pt x="1009650" y="717550"/>
                  </a:lnTo>
                  <a:lnTo>
                    <a:pt x="1149350" y="717550"/>
                  </a:lnTo>
                  <a:lnTo>
                    <a:pt x="1149350" y="996950"/>
                  </a:lnTo>
                  <a:lnTo>
                    <a:pt x="1009650" y="996950"/>
                  </a:lnTo>
                  <a:lnTo>
                    <a:pt x="1009650" y="1146175"/>
                  </a:lnTo>
                  <a:lnTo>
                    <a:pt x="1292225" y="1146175"/>
                  </a:lnTo>
                  <a:lnTo>
                    <a:pt x="1292225" y="1000125"/>
                  </a:lnTo>
                  <a:lnTo>
                    <a:pt x="1431925" y="1000125"/>
                  </a:lnTo>
                  <a:lnTo>
                    <a:pt x="1431925" y="1146175"/>
                  </a:lnTo>
                  <a:lnTo>
                    <a:pt x="1581150" y="1146175"/>
                  </a:lnTo>
                  <a:lnTo>
                    <a:pt x="1581150" y="1292225"/>
                  </a:lnTo>
                  <a:lnTo>
                    <a:pt x="1009650" y="1292225"/>
                  </a:lnTo>
                  <a:lnTo>
                    <a:pt x="1009650" y="1444625"/>
                  </a:lnTo>
                  <a:lnTo>
                    <a:pt x="869950" y="1444625"/>
                  </a:lnTo>
                  <a:lnTo>
                    <a:pt x="869950" y="1292225"/>
                  </a:lnTo>
                  <a:lnTo>
                    <a:pt x="444500" y="1292225"/>
                  </a:lnTo>
                  <a:lnTo>
                    <a:pt x="444500" y="1146175"/>
                  </a:lnTo>
                  <a:lnTo>
                    <a:pt x="577850" y="1146175"/>
                  </a:lnTo>
                  <a:lnTo>
                    <a:pt x="577850" y="866774"/>
                  </a:lnTo>
                  <a:lnTo>
                    <a:pt x="717550" y="866774"/>
                  </a:lnTo>
                  <a:lnTo>
                    <a:pt x="717550" y="1146175"/>
                  </a:lnTo>
                  <a:lnTo>
                    <a:pt x="869950" y="1146175"/>
                  </a:lnTo>
                  <a:lnTo>
                    <a:pt x="869950" y="993775"/>
                  </a:lnTo>
                  <a:lnTo>
                    <a:pt x="1009650" y="993775"/>
                  </a:lnTo>
                  <a:lnTo>
                    <a:pt x="1009650" y="863600"/>
                  </a:lnTo>
                  <a:lnTo>
                    <a:pt x="869950" y="863600"/>
                  </a:lnTo>
                  <a:close/>
                  <a:moveTo>
                    <a:pt x="1152525" y="581025"/>
                  </a:moveTo>
                  <a:lnTo>
                    <a:pt x="1292225" y="581025"/>
                  </a:lnTo>
                  <a:lnTo>
                    <a:pt x="1292225" y="727075"/>
                  </a:lnTo>
                  <a:lnTo>
                    <a:pt x="1152525" y="727075"/>
                  </a:lnTo>
                  <a:close/>
                  <a:moveTo>
                    <a:pt x="1009650" y="434975"/>
                  </a:moveTo>
                  <a:lnTo>
                    <a:pt x="1149350" y="434975"/>
                  </a:lnTo>
                  <a:lnTo>
                    <a:pt x="1149350" y="581025"/>
                  </a:lnTo>
                  <a:lnTo>
                    <a:pt x="1009650" y="581025"/>
                  </a:lnTo>
                  <a:close/>
                  <a:moveTo>
                    <a:pt x="1152525" y="288925"/>
                  </a:moveTo>
                  <a:lnTo>
                    <a:pt x="1292225" y="288925"/>
                  </a:lnTo>
                  <a:lnTo>
                    <a:pt x="1292225" y="434975"/>
                  </a:lnTo>
                  <a:lnTo>
                    <a:pt x="1152525" y="434975"/>
                  </a:lnTo>
                  <a:close/>
                  <a:moveTo>
                    <a:pt x="869950" y="288925"/>
                  </a:moveTo>
                  <a:lnTo>
                    <a:pt x="1009650" y="288925"/>
                  </a:lnTo>
                  <a:lnTo>
                    <a:pt x="1009650" y="434975"/>
                  </a:lnTo>
                  <a:lnTo>
                    <a:pt x="869950" y="434975"/>
                  </a:lnTo>
                  <a:close/>
                  <a:moveTo>
                    <a:pt x="1682750" y="250826"/>
                  </a:moveTo>
                  <a:lnTo>
                    <a:pt x="1895476" y="250826"/>
                  </a:lnTo>
                  <a:lnTo>
                    <a:pt x="1895476" y="463550"/>
                  </a:lnTo>
                  <a:lnTo>
                    <a:pt x="1682750" y="463550"/>
                  </a:lnTo>
                  <a:close/>
                  <a:moveTo>
                    <a:pt x="250825" y="250826"/>
                  </a:moveTo>
                  <a:lnTo>
                    <a:pt x="463551" y="250826"/>
                  </a:lnTo>
                  <a:lnTo>
                    <a:pt x="463551" y="463550"/>
                  </a:lnTo>
                  <a:lnTo>
                    <a:pt x="250825" y="463550"/>
                  </a:lnTo>
                  <a:close/>
                  <a:moveTo>
                    <a:pt x="1584325" y="152400"/>
                  </a:moveTo>
                  <a:lnTo>
                    <a:pt x="1584325" y="561975"/>
                  </a:lnTo>
                  <a:lnTo>
                    <a:pt x="1993900" y="561975"/>
                  </a:lnTo>
                  <a:lnTo>
                    <a:pt x="1993900" y="152400"/>
                  </a:lnTo>
                  <a:close/>
                  <a:moveTo>
                    <a:pt x="152400" y="152400"/>
                  </a:moveTo>
                  <a:lnTo>
                    <a:pt x="152400" y="561975"/>
                  </a:lnTo>
                  <a:lnTo>
                    <a:pt x="561975" y="561975"/>
                  </a:lnTo>
                  <a:lnTo>
                    <a:pt x="561975" y="152400"/>
                  </a:lnTo>
                  <a:close/>
                  <a:moveTo>
                    <a:pt x="1431925" y="0"/>
                  </a:moveTo>
                  <a:lnTo>
                    <a:pt x="2146300" y="0"/>
                  </a:lnTo>
                  <a:lnTo>
                    <a:pt x="2146300" y="714375"/>
                  </a:lnTo>
                  <a:lnTo>
                    <a:pt x="1431925" y="714375"/>
                  </a:lnTo>
                  <a:close/>
                  <a:moveTo>
                    <a:pt x="1152525" y="0"/>
                  </a:moveTo>
                  <a:lnTo>
                    <a:pt x="1292225" y="0"/>
                  </a:lnTo>
                  <a:lnTo>
                    <a:pt x="1292225" y="146050"/>
                  </a:lnTo>
                  <a:lnTo>
                    <a:pt x="1152525" y="146050"/>
                  </a:lnTo>
                  <a:close/>
                  <a:moveTo>
                    <a:pt x="1009650" y="0"/>
                  </a:moveTo>
                  <a:lnTo>
                    <a:pt x="1149350" y="0"/>
                  </a:lnTo>
                  <a:lnTo>
                    <a:pt x="1149350" y="279400"/>
                  </a:lnTo>
                  <a:lnTo>
                    <a:pt x="1009650" y="279400"/>
                  </a:lnTo>
                  <a:close/>
                  <a:moveTo>
                    <a:pt x="0" y="0"/>
                  </a:moveTo>
                  <a:lnTo>
                    <a:pt x="714375" y="0"/>
                  </a:lnTo>
                  <a:lnTo>
                    <a:pt x="714375" y="714375"/>
                  </a:lnTo>
                  <a:lnTo>
                    <a:pt x="0" y="714375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0" tIns="0" rIns="0" bIns="1828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 dirty="0">
                <a:solidFill>
                  <a:srgbClr val="00ADEF"/>
                </a:solidFill>
                <a:latin typeface="+mn-lt"/>
              </a:endParaRPr>
            </a:p>
          </p:txBody>
        </p:sp>
        <p:sp>
          <p:nvSpPr>
            <p:cNvPr id="157" name="Rectangle 56">
              <a:extLst>
                <a:ext uri="{FF2B5EF4-FFF2-40B4-BE49-F238E27FC236}">
                  <a16:creationId xmlns:a16="http://schemas.microsoft.com/office/drawing/2014/main" id="{D0763D61-DE88-4125-A25C-15B92523398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446107" y="1292466"/>
              <a:ext cx="45720" cy="398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 dirty="0">
                <a:latin typeface="+mn-lt"/>
              </a:endParaRPr>
            </a:p>
          </p:txBody>
        </p:sp>
        <p:sp>
          <p:nvSpPr>
            <p:cNvPr id="158" name="Rectangle 56">
              <a:extLst>
                <a:ext uri="{FF2B5EF4-FFF2-40B4-BE49-F238E27FC236}">
                  <a16:creationId xmlns:a16="http://schemas.microsoft.com/office/drawing/2014/main" id="{06E96E9F-67C7-40F2-86FF-4B84FAD4BFE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446107" y="1367479"/>
              <a:ext cx="45720" cy="398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 dirty="0">
                <a:latin typeface="+mn-lt"/>
              </a:endParaRPr>
            </a:p>
          </p:txBody>
        </p:sp>
      </p:grp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EA38C7C-58E0-466B-82D6-DBF3C4A5BCE2}"/>
              </a:ext>
            </a:extLst>
          </p:cNvPr>
          <p:cNvSpPr>
            <a:spLocks/>
          </p:cNvSpPr>
          <p:nvPr/>
        </p:nvSpPr>
        <p:spPr>
          <a:xfrm>
            <a:off x="3622675" y="944563"/>
            <a:ext cx="895350" cy="6111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A0B91DD1-5E2E-4AC8-B8E8-DA2773D16B96}"/>
              </a:ext>
            </a:extLst>
          </p:cNvPr>
          <p:cNvGrpSpPr/>
          <p:nvPr/>
        </p:nvGrpSpPr>
        <p:grpSpPr>
          <a:xfrm>
            <a:off x="3868738" y="985838"/>
            <a:ext cx="401638" cy="530225"/>
            <a:chOff x="10045110" y="2647960"/>
            <a:chExt cx="577568" cy="771443"/>
          </a:xfrm>
          <a:solidFill>
            <a:schemeClr val="tx2"/>
          </a:solidFill>
        </p:grpSpPr>
        <p:sp>
          <p:nvSpPr>
            <p:cNvPr id="160" name="Freeform 32">
              <a:extLst>
                <a:ext uri="{FF2B5EF4-FFF2-40B4-BE49-F238E27FC236}">
                  <a16:creationId xmlns:a16="http://schemas.microsoft.com/office/drawing/2014/main" id="{379F0B5A-81BB-4E3A-8ABC-95B34AB629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45110" y="3000828"/>
              <a:ext cx="577568" cy="418575"/>
            </a:xfrm>
            <a:custGeom>
              <a:avLst/>
              <a:gdLst>
                <a:gd name="T0" fmla="*/ 67 w 301"/>
                <a:gd name="T1" fmla="*/ 99 h 218"/>
                <a:gd name="T2" fmla="*/ 5 w 301"/>
                <a:gd name="T3" fmla="*/ 99 h 218"/>
                <a:gd name="T4" fmla="*/ 5 w 301"/>
                <a:gd name="T5" fmla="*/ 9 h 218"/>
                <a:gd name="T6" fmla="*/ 67 w 301"/>
                <a:gd name="T7" fmla="*/ 9 h 218"/>
                <a:gd name="T8" fmla="*/ 67 w 301"/>
                <a:gd name="T9" fmla="*/ 99 h 218"/>
                <a:gd name="T10" fmla="*/ 113 w 301"/>
                <a:gd name="T11" fmla="*/ 159 h 218"/>
                <a:gd name="T12" fmla="*/ 140 w 301"/>
                <a:gd name="T13" fmla="*/ 130 h 218"/>
                <a:gd name="T14" fmla="*/ 140 w 301"/>
                <a:gd name="T15" fmla="*/ 178 h 218"/>
                <a:gd name="T16" fmla="*/ 290 w 301"/>
                <a:gd name="T17" fmla="*/ 16 h 218"/>
                <a:gd name="T18" fmla="*/ 219 w 301"/>
                <a:gd name="T19" fmla="*/ 0 h 218"/>
                <a:gd name="T20" fmla="*/ 151 w 301"/>
                <a:gd name="T21" fmla="*/ 14 h 218"/>
                <a:gd name="T22" fmla="*/ 136 w 301"/>
                <a:gd name="T23" fmla="*/ 28 h 218"/>
                <a:gd name="T24" fmla="*/ 87 w 301"/>
                <a:gd name="T25" fmla="*/ 114 h 218"/>
                <a:gd name="T26" fmla="*/ 22 w 301"/>
                <a:gd name="T27" fmla="*/ 114 h 218"/>
                <a:gd name="T28" fmla="*/ 0 w 301"/>
                <a:gd name="T29" fmla="*/ 137 h 218"/>
                <a:gd name="T30" fmla="*/ 22 w 301"/>
                <a:gd name="T31" fmla="*/ 159 h 218"/>
                <a:gd name="T32" fmla="*/ 113 w 301"/>
                <a:gd name="T33" fmla="*/ 159 h 218"/>
                <a:gd name="T34" fmla="*/ 301 w 301"/>
                <a:gd name="T35" fmla="*/ 218 h 218"/>
                <a:gd name="T36" fmla="*/ 301 w 301"/>
                <a:gd name="T37" fmla="*/ 63 h 218"/>
                <a:gd name="T38" fmla="*/ 157 w 301"/>
                <a:gd name="T39" fmla="*/ 218 h 218"/>
                <a:gd name="T40" fmla="*/ 301 w 301"/>
                <a:gd name="T41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1" h="218">
                  <a:moveTo>
                    <a:pt x="67" y="99"/>
                  </a:moveTo>
                  <a:cubicBezTo>
                    <a:pt x="5" y="99"/>
                    <a:pt x="5" y="99"/>
                    <a:pt x="5" y="9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67" y="9"/>
                    <a:pt x="67" y="9"/>
                    <a:pt x="67" y="9"/>
                  </a:cubicBezTo>
                  <a:lnTo>
                    <a:pt x="67" y="99"/>
                  </a:lnTo>
                  <a:close/>
                  <a:moveTo>
                    <a:pt x="113" y="159"/>
                  </a:moveTo>
                  <a:cubicBezTo>
                    <a:pt x="140" y="130"/>
                    <a:pt x="140" y="130"/>
                    <a:pt x="140" y="130"/>
                  </a:cubicBezTo>
                  <a:cubicBezTo>
                    <a:pt x="140" y="178"/>
                    <a:pt x="140" y="178"/>
                    <a:pt x="140" y="178"/>
                  </a:cubicBezTo>
                  <a:cubicBezTo>
                    <a:pt x="290" y="16"/>
                    <a:pt x="290" y="16"/>
                    <a:pt x="290" y="16"/>
                  </a:cubicBezTo>
                  <a:cubicBezTo>
                    <a:pt x="275" y="6"/>
                    <a:pt x="247" y="0"/>
                    <a:pt x="219" y="0"/>
                  </a:cubicBezTo>
                  <a:cubicBezTo>
                    <a:pt x="192" y="0"/>
                    <a:pt x="166" y="5"/>
                    <a:pt x="151" y="14"/>
                  </a:cubicBezTo>
                  <a:cubicBezTo>
                    <a:pt x="146" y="16"/>
                    <a:pt x="141" y="21"/>
                    <a:pt x="136" y="28"/>
                  </a:cubicBezTo>
                  <a:cubicBezTo>
                    <a:pt x="132" y="36"/>
                    <a:pt x="87" y="114"/>
                    <a:pt x="87" y="114"/>
                  </a:cubicBezTo>
                  <a:cubicBezTo>
                    <a:pt x="22" y="114"/>
                    <a:pt x="22" y="114"/>
                    <a:pt x="22" y="114"/>
                  </a:cubicBezTo>
                  <a:cubicBezTo>
                    <a:pt x="10" y="114"/>
                    <a:pt x="0" y="124"/>
                    <a:pt x="0" y="137"/>
                  </a:cubicBezTo>
                  <a:cubicBezTo>
                    <a:pt x="0" y="149"/>
                    <a:pt x="10" y="159"/>
                    <a:pt x="22" y="159"/>
                  </a:cubicBezTo>
                  <a:lnTo>
                    <a:pt x="113" y="159"/>
                  </a:lnTo>
                  <a:close/>
                  <a:moveTo>
                    <a:pt x="301" y="218"/>
                  </a:moveTo>
                  <a:cubicBezTo>
                    <a:pt x="301" y="63"/>
                    <a:pt x="301" y="63"/>
                    <a:pt x="301" y="63"/>
                  </a:cubicBezTo>
                  <a:cubicBezTo>
                    <a:pt x="157" y="218"/>
                    <a:pt x="157" y="218"/>
                    <a:pt x="157" y="218"/>
                  </a:cubicBezTo>
                  <a:lnTo>
                    <a:pt x="301" y="2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 dirty="0">
                <a:latin typeface="+mn-lt"/>
              </a:endParaRPr>
            </a:p>
          </p:txBody>
        </p:sp>
        <p:sp>
          <p:nvSpPr>
            <p:cNvPr id="161" name="Freeform 33">
              <a:extLst>
                <a:ext uri="{FF2B5EF4-FFF2-40B4-BE49-F238E27FC236}">
                  <a16:creationId xmlns:a16="http://schemas.microsoft.com/office/drawing/2014/main" id="{C4EB6845-BFEA-46B7-A728-01775C0D22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3083" y="2791541"/>
              <a:ext cx="247413" cy="167105"/>
            </a:xfrm>
            <a:custGeom>
              <a:avLst/>
              <a:gdLst>
                <a:gd name="T0" fmla="*/ 129 w 129"/>
                <a:gd name="T1" fmla="*/ 0 h 87"/>
                <a:gd name="T2" fmla="*/ 129 w 129"/>
                <a:gd name="T3" fmla="*/ 23 h 87"/>
                <a:gd name="T4" fmla="*/ 65 w 129"/>
                <a:gd name="T5" fmla="*/ 87 h 87"/>
                <a:gd name="T6" fmla="*/ 0 w 129"/>
                <a:gd name="T7" fmla="*/ 23 h 87"/>
                <a:gd name="T8" fmla="*/ 0 w 129"/>
                <a:gd name="T9" fmla="*/ 0 h 87"/>
                <a:gd name="T10" fmla="*/ 129 w 129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" h="87">
                  <a:moveTo>
                    <a:pt x="129" y="0"/>
                  </a:moveTo>
                  <a:cubicBezTo>
                    <a:pt x="129" y="23"/>
                    <a:pt x="129" y="23"/>
                    <a:pt x="129" y="23"/>
                  </a:cubicBezTo>
                  <a:cubicBezTo>
                    <a:pt x="129" y="58"/>
                    <a:pt x="100" y="87"/>
                    <a:pt x="65" y="87"/>
                  </a:cubicBezTo>
                  <a:cubicBezTo>
                    <a:pt x="29" y="87"/>
                    <a:pt x="0" y="58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 dirty="0">
                <a:latin typeface="+mn-lt"/>
              </a:endParaRPr>
            </a:p>
          </p:txBody>
        </p:sp>
        <p:sp>
          <p:nvSpPr>
            <p:cNvPr id="162" name="Freeform 34">
              <a:extLst>
                <a:ext uri="{FF2B5EF4-FFF2-40B4-BE49-F238E27FC236}">
                  <a16:creationId xmlns:a16="http://schemas.microsoft.com/office/drawing/2014/main" id="{5112B6E6-02FA-441E-B81D-5836C1E8C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8468" y="2647960"/>
              <a:ext cx="310686" cy="115189"/>
            </a:xfrm>
            <a:custGeom>
              <a:avLst/>
              <a:gdLst>
                <a:gd name="T0" fmla="*/ 14 w 162"/>
                <a:gd name="T1" fmla="*/ 0 h 60"/>
                <a:gd name="T2" fmla="*/ 22 w 162"/>
                <a:gd name="T3" fmla="*/ 44 h 60"/>
                <a:gd name="T4" fmla="*/ 8 w 162"/>
                <a:gd name="T5" fmla="*/ 44 h 60"/>
                <a:gd name="T6" fmla="*/ 0 w 162"/>
                <a:gd name="T7" fmla="*/ 52 h 60"/>
                <a:gd name="T8" fmla="*/ 8 w 162"/>
                <a:gd name="T9" fmla="*/ 60 h 60"/>
                <a:gd name="T10" fmla="*/ 154 w 162"/>
                <a:gd name="T11" fmla="*/ 60 h 60"/>
                <a:gd name="T12" fmla="*/ 154 w 162"/>
                <a:gd name="T13" fmla="*/ 48 h 60"/>
                <a:gd name="T14" fmla="*/ 162 w 162"/>
                <a:gd name="T15" fmla="*/ 23 h 60"/>
                <a:gd name="T16" fmla="*/ 14 w 162"/>
                <a:gd name="T1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" h="60">
                  <a:moveTo>
                    <a:pt x="14" y="0"/>
                  </a:moveTo>
                  <a:cubicBezTo>
                    <a:pt x="22" y="44"/>
                    <a:pt x="22" y="44"/>
                    <a:pt x="22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3" y="44"/>
                    <a:pt x="0" y="48"/>
                    <a:pt x="0" y="52"/>
                  </a:cubicBezTo>
                  <a:cubicBezTo>
                    <a:pt x="0" y="57"/>
                    <a:pt x="3" y="60"/>
                    <a:pt x="8" y="60"/>
                  </a:cubicBezTo>
                  <a:cubicBezTo>
                    <a:pt x="154" y="60"/>
                    <a:pt x="154" y="60"/>
                    <a:pt x="154" y="60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62" y="23"/>
                    <a:pt x="162" y="23"/>
                    <a:pt x="162" y="23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 dirty="0">
                <a:latin typeface="+mn-lt"/>
              </a:endParaRPr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C3E7F5C-730B-47DD-B129-6F366FBACFC1}"/>
              </a:ext>
            </a:extLst>
          </p:cNvPr>
          <p:cNvSpPr>
            <a:spLocks/>
          </p:cNvSpPr>
          <p:nvPr/>
        </p:nvSpPr>
        <p:spPr>
          <a:xfrm>
            <a:off x="5653088" y="944563"/>
            <a:ext cx="895350" cy="6111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EB757A9D-BAB9-46CF-A9FE-478E9643A03D}"/>
              </a:ext>
            </a:extLst>
          </p:cNvPr>
          <p:cNvGrpSpPr/>
          <p:nvPr/>
        </p:nvGrpSpPr>
        <p:grpSpPr>
          <a:xfrm flipH="1">
            <a:off x="5908675" y="1060450"/>
            <a:ext cx="384175" cy="379413"/>
            <a:chOff x="9104313" y="2754313"/>
            <a:chExt cx="674687" cy="674688"/>
          </a:xfrm>
          <a:solidFill>
            <a:schemeClr val="tx2"/>
          </a:solidFill>
        </p:grpSpPr>
        <p:sp>
          <p:nvSpPr>
            <p:cNvPr id="164" name="Freeform 112">
              <a:extLst>
                <a:ext uri="{FF2B5EF4-FFF2-40B4-BE49-F238E27FC236}">
                  <a16:creationId xmlns:a16="http://schemas.microsoft.com/office/drawing/2014/main" id="{F35CE7C6-48A1-4091-98BE-2EB1A0D88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3388" y="2754313"/>
              <a:ext cx="233362" cy="128588"/>
            </a:xfrm>
            <a:custGeom>
              <a:avLst/>
              <a:gdLst>
                <a:gd name="T0" fmla="*/ 0 w 69"/>
                <a:gd name="T1" fmla="*/ 12 h 38"/>
                <a:gd name="T2" fmla="*/ 0 w 69"/>
                <a:gd name="T3" fmla="*/ 38 h 38"/>
                <a:gd name="T4" fmla="*/ 12 w 69"/>
                <a:gd name="T5" fmla="*/ 38 h 38"/>
                <a:gd name="T6" fmla="*/ 12 w 69"/>
                <a:gd name="T7" fmla="*/ 12 h 38"/>
                <a:gd name="T8" fmla="*/ 57 w 69"/>
                <a:gd name="T9" fmla="*/ 12 h 38"/>
                <a:gd name="T10" fmla="*/ 57 w 69"/>
                <a:gd name="T11" fmla="*/ 38 h 38"/>
                <a:gd name="T12" fmla="*/ 69 w 69"/>
                <a:gd name="T13" fmla="*/ 38 h 38"/>
                <a:gd name="T14" fmla="*/ 69 w 69"/>
                <a:gd name="T15" fmla="*/ 12 h 38"/>
                <a:gd name="T16" fmla="*/ 57 w 69"/>
                <a:gd name="T17" fmla="*/ 0 h 38"/>
                <a:gd name="T18" fmla="*/ 12 w 69"/>
                <a:gd name="T19" fmla="*/ 0 h 38"/>
                <a:gd name="T20" fmla="*/ 0 w 69"/>
                <a:gd name="T21" fmla="*/ 1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38">
                  <a:moveTo>
                    <a:pt x="0" y="12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69" y="5"/>
                    <a:pt x="64" y="0"/>
                    <a:pt x="5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 dirty="0">
                <a:latin typeface="+mn-lt"/>
              </a:endParaRPr>
            </a:p>
          </p:txBody>
        </p:sp>
        <p:sp>
          <p:nvSpPr>
            <p:cNvPr id="165" name="Freeform 113">
              <a:extLst>
                <a:ext uri="{FF2B5EF4-FFF2-40B4-BE49-F238E27FC236}">
                  <a16:creationId xmlns:a16="http://schemas.microsoft.com/office/drawing/2014/main" id="{4C4D1D92-9BF5-4DB3-BCF1-070006266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4313" y="2928938"/>
              <a:ext cx="111125" cy="500063"/>
            </a:xfrm>
            <a:custGeom>
              <a:avLst/>
              <a:gdLst>
                <a:gd name="T0" fmla="*/ 20 w 33"/>
                <a:gd name="T1" fmla="*/ 0 h 148"/>
                <a:gd name="T2" fmla="*/ 0 w 33"/>
                <a:gd name="T3" fmla="*/ 20 h 148"/>
                <a:gd name="T4" fmla="*/ 0 w 33"/>
                <a:gd name="T5" fmla="*/ 128 h 148"/>
                <a:gd name="T6" fmla="*/ 20 w 33"/>
                <a:gd name="T7" fmla="*/ 148 h 148"/>
                <a:gd name="T8" fmla="*/ 33 w 33"/>
                <a:gd name="T9" fmla="*/ 148 h 148"/>
                <a:gd name="T10" fmla="*/ 33 w 33"/>
                <a:gd name="T11" fmla="*/ 0 h 148"/>
                <a:gd name="T12" fmla="*/ 20 w 33"/>
                <a:gd name="T13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148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9"/>
                    <a:pt x="9" y="148"/>
                    <a:pt x="20" y="148"/>
                  </a:cubicBezTo>
                  <a:cubicBezTo>
                    <a:pt x="33" y="148"/>
                    <a:pt x="33" y="148"/>
                    <a:pt x="33" y="148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 dirty="0">
                <a:latin typeface="+mn-lt"/>
              </a:endParaRPr>
            </a:p>
          </p:txBody>
        </p:sp>
        <p:sp>
          <p:nvSpPr>
            <p:cNvPr id="166" name="Freeform 114">
              <a:extLst>
                <a:ext uri="{FF2B5EF4-FFF2-40B4-BE49-F238E27FC236}">
                  <a16:creationId xmlns:a16="http://schemas.microsoft.com/office/drawing/2014/main" id="{7AB59106-9D19-4926-9CE8-0307D245C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4700" y="2928938"/>
              <a:ext cx="114300" cy="500063"/>
            </a:xfrm>
            <a:custGeom>
              <a:avLst/>
              <a:gdLst>
                <a:gd name="T0" fmla="*/ 34 w 34"/>
                <a:gd name="T1" fmla="*/ 128 h 148"/>
                <a:gd name="T2" fmla="*/ 34 w 34"/>
                <a:gd name="T3" fmla="*/ 20 h 148"/>
                <a:gd name="T4" fmla="*/ 14 w 34"/>
                <a:gd name="T5" fmla="*/ 0 h 148"/>
                <a:gd name="T6" fmla="*/ 0 w 34"/>
                <a:gd name="T7" fmla="*/ 0 h 148"/>
                <a:gd name="T8" fmla="*/ 0 w 34"/>
                <a:gd name="T9" fmla="*/ 148 h 148"/>
                <a:gd name="T10" fmla="*/ 14 w 34"/>
                <a:gd name="T11" fmla="*/ 148 h 148"/>
                <a:gd name="T12" fmla="*/ 34 w 34"/>
                <a:gd name="T13" fmla="*/ 12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48">
                  <a:moveTo>
                    <a:pt x="34" y="128"/>
                  </a:moveTo>
                  <a:cubicBezTo>
                    <a:pt x="34" y="20"/>
                    <a:pt x="34" y="20"/>
                    <a:pt x="34" y="20"/>
                  </a:cubicBezTo>
                  <a:cubicBezTo>
                    <a:pt x="34" y="9"/>
                    <a:pt x="25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14" y="148"/>
                    <a:pt x="14" y="148"/>
                    <a:pt x="14" y="148"/>
                  </a:cubicBezTo>
                  <a:cubicBezTo>
                    <a:pt x="25" y="148"/>
                    <a:pt x="34" y="139"/>
                    <a:pt x="34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 dirty="0">
                <a:latin typeface="+mn-lt"/>
              </a:endParaRPr>
            </a:p>
          </p:txBody>
        </p:sp>
        <p:sp>
          <p:nvSpPr>
            <p:cNvPr id="167" name="Freeform 115">
              <a:extLst>
                <a:ext uri="{FF2B5EF4-FFF2-40B4-BE49-F238E27FC236}">
                  <a16:creationId xmlns:a16="http://schemas.microsoft.com/office/drawing/2014/main" id="{E425C180-D957-4951-8E42-C27853D23BA8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6563" y="3000375"/>
              <a:ext cx="44450" cy="44450"/>
            </a:xfrm>
            <a:custGeom>
              <a:avLst/>
              <a:gdLst>
                <a:gd name="T0" fmla="*/ 2 w 13"/>
                <a:gd name="T1" fmla="*/ 2 h 13"/>
                <a:gd name="T2" fmla="*/ 2 w 13"/>
                <a:gd name="T3" fmla="*/ 10 h 13"/>
                <a:gd name="T4" fmla="*/ 11 w 13"/>
                <a:gd name="T5" fmla="*/ 10 h 13"/>
                <a:gd name="T6" fmla="*/ 11 w 13"/>
                <a:gd name="T7" fmla="*/ 2 h 13"/>
                <a:gd name="T8" fmla="*/ 2 w 13"/>
                <a:gd name="T9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2" y="2"/>
                  </a:moveTo>
                  <a:cubicBezTo>
                    <a:pt x="0" y="4"/>
                    <a:pt x="0" y="8"/>
                    <a:pt x="2" y="10"/>
                  </a:cubicBezTo>
                  <a:cubicBezTo>
                    <a:pt x="5" y="13"/>
                    <a:pt x="8" y="13"/>
                    <a:pt x="11" y="10"/>
                  </a:cubicBezTo>
                  <a:cubicBezTo>
                    <a:pt x="13" y="8"/>
                    <a:pt x="13" y="4"/>
                    <a:pt x="11" y="2"/>
                  </a:cubicBezTo>
                  <a:cubicBezTo>
                    <a:pt x="8" y="0"/>
                    <a:pt x="5" y="0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 dirty="0">
                <a:latin typeface="+mn-lt"/>
              </a:endParaRPr>
            </a:p>
          </p:txBody>
        </p:sp>
        <p:sp>
          <p:nvSpPr>
            <p:cNvPr id="173" name="Freeform 116">
              <a:extLst>
                <a:ext uri="{FF2B5EF4-FFF2-40B4-BE49-F238E27FC236}">
                  <a16:creationId xmlns:a16="http://schemas.microsoft.com/office/drawing/2014/main" id="{07B3428E-FEE7-4E6B-977C-37E0826C91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56713" y="2928938"/>
              <a:ext cx="366712" cy="500063"/>
            </a:xfrm>
            <a:custGeom>
              <a:avLst/>
              <a:gdLst>
                <a:gd name="T0" fmla="*/ 0 w 231"/>
                <a:gd name="T1" fmla="*/ 0 h 315"/>
                <a:gd name="T2" fmla="*/ 0 w 231"/>
                <a:gd name="T3" fmla="*/ 315 h 315"/>
                <a:gd name="T4" fmla="*/ 231 w 231"/>
                <a:gd name="T5" fmla="*/ 315 h 315"/>
                <a:gd name="T6" fmla="*/ 231 w 231"/>
                <a:gd name="T7" fmla="*/ 0 h 315"/>
                <a:gd name="T8" fmla="*/ 0 w 231"/>
                <a:gd name="T9" fmla="*/ 0 h 315"/>
                <a:gd name="T10" fmla="*/ 85 w 231"/>
                <a:gd name="T11" fmla="*/ 147 h 315"/>
                <a:gd name="T12" fmla="*/ 25 w 231"/>
                <a:gd name="T13" fmla="*/ 88 h 315"/>
                <a:gd name="T14" fmla="*/ 25 w 231"/>
                <a:gd name="T15" fmla="*/ 26 h 315"/>
                <a:gd name="T16" fmla="*/ 89 w 231"/>
                <a:gd name="T17" fmla="*/ 26 h 315"/>
                <a:gd name="T18" fmla="*/ 146 w 231"/>
                <a:gd name="T19" fmla="*/ 83 h 315"/>
                <a:gd name="T20" fmla="*/ 85 w 231"/>
                <a:gd name="T21" fmla="*/ 147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1" h="315">
                  <a:moveTo>
                    <a:pt x="0" y="0"/>
                  </a:moveTo>
                  <a:lnTo>
                    <a:pt x="0" y="315"/>
                  </a:lnTo>
                  <a:lnTo>
                    <a:pt x="231" y="315"/>
                  </a:lnTo>
                  <a:lnTo>
                    <a:pt x="231" y="0"/>
                  </a:lnTo>
                  <a:lnTo>
                    <a:pt x="0" y="0"/>
                  </a:lnTo>
                  <a:close/>
                  <a:moveTo>
                    <a:pt x="85" y="147"/>
                  </a:moveTo>
                  <a:lnTo>
                    <a:pt x="25" y="88"/>
                  </a:lnTo>
                  <a:lnTo>
                    <a:pt x="25" y="26"/>
                  </a:lnTo>
                  <a:lnTo>
                    <a:pt x="89" y="26"/>
                  </a:lnTo>
                  <a:lnTo>
                    <a:pt x="146" y="83"/>
                  </a:lnTo>
                  <a:lnTo>
                    <a:pt x="85" y="1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 dirty="0">
                <a:latin typeface="+mn-lt"/>
              </a:endParaRPr>
            </a:p>
          </p:txBody>
        </p:sp>
      </p:grp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175F842-97BA-49AC-90B6-4EF9CFD3FE2F}"/>
              </a:ext>
            </a:extLst>
          </p:cNvPr>
          <p:cNvSpPr>
            <a:spLocks/>
          </p:cNvSpPr>
          <p:nvPr/>
        </p:nvSpPr>
        <p:spPr>
          <a:xfrm>
            <a:off x="2606675" y="944563"/>
            <a:ext cx="895350" cy="611188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DFD0D04A-2409-4A26-B824-8612646E5F56}"/>
              </a:ext>
            </a:extLst>
          </p:cNvPr>
          <p:cNvGrpSpPr/>
          <p:nvPr/>
        </p:nvGrpSpPr>
        <p:grpSpPr>
          <a:xfrm>
            <a:off x="2820988" y="1017588"/>
            <a:ext cx="468313" cy="466725"/>
            <a:chOff x="6995992" y="-1797453"/>
            <a:chExt cx="858700" cy="865460"/>
          </a:xfrm>
          <a:solidFill>
            <a:schemeClr val="bg1"/>
          </a:solidFill>
        </p:grpSpPr>
        <p:sp>
          <p:nvSpPr>
            <p:cNvPr id="176" name="Freeform 276">
              <a:extLst>
                <a:ext uri="{FF2B5EF4-FFF2-40B4-BE49-F238E27FC236}">
                  <a16:creationId xmlns:a16="http://schemas.microsoft.com/office/drawing/2014/main" id="{64D31DDF-8D1F-41E1-A9C4-C250C75EF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5740" y="-1611618"/>
              <a:ext cx="558952" cy="679625"/>
            </a:xfrm>
            <a:custGeom>
              <a:avLst/>
              <a:gdLst>
                <a:gd name="T0" fmla="*/ 489 w 490"/>
                <a:gd name="T1" fmla="*/ 174 h 596"/>
                <a:gd name="T2" fmla="*/ 464 w 490"/>
                <a:gd name="T3" fmla="*/ 155 h 596"/>
                <a:gd name="T4" fmla="*/ 374 w 490"/>
                <a:gd name="T5" fmla="*/ 166 h 596"/>
                <a:gd name="T6" fmla="*/ 355 w 490"/>
                <a:gd name="T7" fmla="*/ 100 h 596"/>
                <a:gd name="T8" fmla="*/ 340 w 490"/>
                <a:gd name="T9" fmla="*/ 62 h 596"/>
                <a:gd name="T10" fmla="*/ 329 w 490"/>
                <a:gd name="T11" fmla="*/ 41 h 596"/>
                <a:gd name="T12" fmla="*/ 290 w 490"/>
                <a:gd name="T13" fmla="*/ 14 h 596"/>
                <a:gd name="T14" fmla="*/ 258 w 490"/>
                <a:gd name="T15" fmla="*/ 5 h 596"/>
                <a:gd name="T16" fmla="*/ 217 w 490"/>
                <a:gd name="T17" fmla="*/ 0 h 596"/>
                <a:gd name="T18" fmla="*/ 205 w 490"/>
                <a:gd name="T19" fmla="*/ 0 h 596"/>
                <a:gd name="T20" fmla="*/ 138 w 490"/>
                <a:gd name="T21" fmla="*/ 10 h 596"/>
                <a:gd name="T22" fmla="*/ 86 w 490"/>
                <a:gd name="T23" fmla="*/ 26 h 596"/>
                <a:gd name="T24" fmla="*/ 41 w 490"/>
                <a:gd name="T25" fmla="*/ 70 h 596"/>
                <a:gd name="T26" fmla="*/ 10 w 490"/>
                <a:gd name="T27" fmla="*/ 137 h 596"/>
                <a:gd name="T28" fmla="*/ 2 w 490"/>
                <a:gd name="T29" fmla="*/ 160 h 596"/>
                <a:gd name="T30" fmla="*/ 10 w 490"/>
                <a:gd name="T31" fmla="*/ 182 h 596"/>
                <a:gd name="T32" fmla="*/ 39 w 490"/>
                <a:gd name="T33" fmla="*/ 178 h 596"/>
                <a:gd name="T34" fmla="*/ 39 w 490"/>
                <a:gd name="T35" fmla="*/ 178 h 596"/>
                <a:gd name="T36" fmla="*/ 74 w 490"/>
                <a:gd name="T37" fmla="*/ 128 h 596"/>
                <a:gd name="T38" fmla="*/ 92 w 490"/>
                <a:gd name="T39" fmla="*/ 105 h 596"/>
                <a:gd name="T40" fmla="*/ 100 w 490"/>
                <a:gd name="T41" fmla="*/ 94 h 596"/>
                <a:gd name="T42" fmla="*/ 103 w 490"/>
                <a:gd name="T43" fmla="*/ 90 h 596"/>
                <a:gd name="T44" fmla="*/ 124 w 490"/>
                <a:gd name="T45" fmla="*/ 81 h 596"/>
                <a:gd name="T46" fmla="*/ 151 w 490"/>
                <a:gd name="T47" fmla="*/ 76 h 596"/>
                <a:gd name="T48" fmla="*/ 167 w 490"/>
                <a:gd name="T49" fmla="*/ 73 h 596"/>
                <a:gd name="T50" fmla="*/ 129 w 490"/>
                <a:gd name="T51" fmla="*/ 221 h 596"/>
                <a:gd name="T52" fmla="*/ 150 w 490"/>
                <a:gd name="T53" fmla="*/ 332 h 596"/>
                <a:gd name="T54" fmla="*/ 293 w 490"/>
                <a:gd name="T55" fmla="*/ 575 h 596"/>
                <a:gd name="T56" fmla="*/ 328 w 490"/>
                <a:gd name="T57" fmla="*/ 596 h 596"/>
                <a:gd name="T58" fmla="*/ 349 w 490"/>
                <a:gd name="T59" fmla="*/ 590 h 596"/>
                <a:gd name="T60" fmla="*/ 364 w 490"/>
                <a:gd name="T61" fmla="*/ 534 h 596"/>
                <a:gd name="T62" fmla="*/ 247 w 490"/>
                <a:gd name="T63" fmla="*/ 335 h 596"/>
                <a:gd name="T64" fmla="*/ 248 w 490"/>
                <a:gd name="T65" fmla="*/ 335 h 596"/>
                <a:gd name="T66" fmla="*/ 258 w 490"/>
                <a:gd name="T67" fmla="*/ 294 h 596"/>
                <a:gd name="T68" fmla="*/ 296 w 490"/>
                <a:gd name="T69" fmla="*/ 139 h 596"/>
                <a:gd name="T70" fmla="*/ 319 w 490"/>
                <a:gd name="T71" fmla="*/ 209 h 596"/>
                <a:gd name="T72" fmla="*/ 321 w 490"/>
                <a:gd name="T73" fmla="*/ 214 h 596"/>
                <a:gd name="T74" fmla="*/ 356 w 490"/>
                <a:gd name="T75" fmla="*/ 232 h 596"/>
                <a:gd name="T76" fmla="*/ 473 w 490"/>
                <a:gd name="T77" fmla="*/ 199 h 596"/>
                <a:gd name="T78" fmla="*/ 489 w 490"/>
                <a:gd name="T79" fmla="*/ 174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90" h="596">
                  <a:moveTo>
                    <a:pt x="489" y="174"/>
                  </a:moveTo>
                  <a:cubicBezTo>
                    <a:pt x="488" y="162"/>
                    <a:pt x="476" y="153"/>
                    <a:pt x="464" y="155"/>
                  </a:cubicBezTo>
                  <a:cubicBezTo>
                    <a:pt x="374" y="166"/>
                    <a:pt x="374" y="166"/>
                    <a:pt x="374" y="166"/>
                  </a:cubicBezTo>
                  <a:cubicBezTo>
                    <a:pt x="371" y="153"/>
                    <a:pt x="358" y="110"/>
                    <a:pt x="355" y="100"/>
                  </a:cubicBezTo>
                  <a:cubicBezTo>
                    <a:pt x="350" y="87"/>
                    <a:pt x="346" y="74"/>
                    <a:pt x="340" y="62"/>
                  </a:cubicBezTo>
                  <a:cubicBezTo>
                    <a:pt x="337" y="55"/>
                    <a:pt x="334" y="48"/>
                    <a:pt x="329" y="41"/>
                  </a:cubicBezTo>
                  <a:cubicBezTo>
                    <a:pt x="320" y="28"/>
                    <a:pt x="305" y="20"/>
                    <a:pt x="290" y="14"/>
                  </a:cubicBezTo>
                  <a:cubicBezTo>
                    <a:pt x="280" y="10"/>
                    <a:pt x="269" y="7"/>
                    <a:pt x="258" y="5"/>
                  </a:cubicBezTo>
                  <a:cubicBezTo>
                    <a:pt x="244" y="2"/>
                    <a:pt x="230" y="1"/>
                    <a:pt x="217" y="0"/>
                  </a:cubicBezTo>
                  <a:cubicBezTo>
                    <a:pt x="213" y="0"/>
                    <a:pt x="209" y="0"/>
                    <a:pt x="205" y="0"/>
                  </a:cubicBezTo>
                  <a:cubicBezTo>
                    <a:pt x="183" y="1"/>
                    <a:pt x="160" y="6"/>
                    <a:pt x="138" y="10"/>
                  </a:cubicBezTo>
                  <a:cubicBezTo>
                    <a:pt x="120" y="14"/>
                    <a:pt x="103" y="19"/>
                    <a:pt x="86" y="26"/>
                  </a:cubicBezTo>
                  <a:cubicBezTo>
                    <a:pt x="66" y="36"/>
                    <a:pt x="52" y="51"/>
                    <a:pt x="41" y="70"/>
                  </a:cubicBezTo>
                  <a:cubicBezTo>
                    <a:pt x="28" y="91"/>
                    <a:pt x="18" y="114"/>
                    <a:pt x="10" y="137"/>
                  </a:cubicBezTo>
                  <a:cubicBezTo>
                    <a:pt x="7" y="144"/>
                    <a:pt x="4" y="152"/>
                    <a:pt x="2" y="160"/>
                  </a:cubicBezTo>
                  <a:cubicBezTo>
                    <a:pt x="0" y="168"/>
                    <a:pt x="3" y="177"/>
                    <a:pt x="10" y="182"/>
                  </a:cubicBezTo>
                  <a:cubicBezTo>
                    <a:pt x="19" y="189"/>
                    <a:pt x="32" y="187"/>
                    <a:pt x="39" y="178"/>
                  </a:cubicBezTo>
                  <a:cubicBezTo>
                    <a:pt x="39" y="178"/>
                    <a:pt x="39" y="178"/>
                    <a:pt x="39" y="178"/>
                  </a:cubicBezTo>
                  <a:cubicBezTo>
                    <a:pt x="51" y="162"/>
                    <a:pt x="63" y="145"/>
                    <a:pt x="74" y="128"/>
                  </a:cubicBezTo>
                  <a:cubicBezTo>
                    <a:pt x="80" y="120"/>
                    <a:pt x="86" y="112"/>
                    <a:pt x="92" y="105"/>
                  </a:cubicBezTo>
                  <a:cubicBezTo>
                    <a:pt x="94" y="101"/>
                    <a:pt x="97" y="97"/>
                    <a:pt x="100" y="94"/>
                  </a:cubicBezTo>
                  <a:cubicBezTo>
                    <a:pt x="101" y="93"/>
                    <a:pt x="102" y="91"/>
                    <a:pt x="103" y="90"/>
                  </a:cubicBezTo>
                  <a:cubicBezTo>
                    <a:pt x="105" y="89"/>
                    <a:pt x="111" y="85"/>
                    <a:pt x="124" y="81"/>
                  </a:cubicBezTo>
                  <a:cubicBezTo>
                    <a:pt x="132" y="79"/>
                    <a:pt x="141" y="77"/>
                    <a:pt x="151" y="76"/>
                  </a:cubicBezTo>
                  <a:cubicBezTo>
                    <a:pt x="156" y="75"/>
                    <a:pt x="162" y="74"/>
                    <a:pt x="167" y="73"/>
                  </a:cubicBezTo>
                  <a:cubicBezTo>
                    <a:pt x="167" y="73"/>
                    <a:pt x="131" y="214"/>
                    <a:pt x="129" y="221"/>
                  </a:cubicBezTo>
                  <a:cubicBezTo>
                    <a:pt x="127" y="229"/>
                    <a:pt x="118" y="279"/>
                    <a:pt x="150" y="332"/>
                  </a:cubicBezTo>
                  <a:cubicBezTo>
                    <a:pt x="174" y="371"/>
                    <a:pt x="292" y="573"/>
                    <a:pt x="293" y="575"/>
                  </a:cubicBezTo>
                  <a:cubicBezTo>
                    <a:pt x="300" y="588"/>
                    <a:pt x="314" y="596"/>
                    <a:pt x="328" y="596"/>
                  </a:cubicBezTo>
                  <a:cubicBezTo>
                    <a:pt x="335" y="596"/>
                    <a:pt x="342" y="594"/>
                    <a:pt x="349" y="590"/>
                  </a:cubicBezTo>
                  <a:cubicBezTo>
                    <a:pt x="368" y="579"/>
                    <a:pt x="375" y="554"/>
                    <a:pt x="364" y="534"/>
                  </a:cubicBezTo>
                  <a:cubicBezTo>
                    <a:pt x="360" y="527"/>
                    <a:pt x="290" y="407"/>
                    <a:pt x="247" y="335"/>
                  </a:cubicBezTo>
                  <a:cubicBezTo>
                    <a:pt x="248" y="335"/>
                    <a:pt x="248" y="335"/>
                    <a:pt x="248" y="335"/>
                  </a:cubicBezTo>
                  <a:cubicBezTo>
                    <a:pt x="258" y="294"/>
                    <a:pt x="258" y="294"/>
                    <a:pt x="258" y="294"/>
                  </a:cubicBezTo>
                  <a:cubicBezTo>
                    <a:pt x="296" y="139"/>
                    <a:pt x="296" y="139"/>
                    <a:pt x="296" y="139"/>
                  </a:cubicBezTo>
                  <a:cubicBezTo>
                    <a:pt x="300" y="148"/>
                    <a:pt x="319" y="209"/>
                    <a:pt x="319" y="209"/>
                  </a:cubicBezTo>
                  <a:cubicBezTo>
                    <a:pt x="321" y="214"/>
                    <a:pt x="321" y="214"/>
                    <a:pt x="321" y="214"/>
                  </a:cubicBezTo>
                  <a:cubicBezTo>
                    <a:pt x="326" y="228"/>
                    <a:pt x="341" y="236"/>
                    <a:pt x="356" y="232"/>
                  </a:cubicBezTo>
                  <a:cubicBezTo>
                    <a:pt x="473" y="199"/>
                    <a:pt x="473" y="199"/>
                    <a:pt x="473" y="199"/>
                  </a:cubicBezTo>
                  <a:cubicBezTo>
                    <a:pt x="483" y="196"/>
                    <a:pt x="490" y="186"/>
                    <a:pt x="489" y="17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 dirty="0">
                <a:latin typeface="+mn-lt"/>
              </a:endParaRPr>
            </a:p>
          </p:txBody>
        </p:sp>
        <p:sp>
          <p:nvSpPr>
            <p:cNvPr id="185" name="Freeform 273">
              <a:extLst>
                <a:ext uri="{FF2B5EF4-FFF2-40B4-BE49-F238E27FC236}">
                  <a16:creationId xmlns:a16="http://schemas.microsoft.com/office/drawing/2014/main" id="{9B8CF6A1-EAFE-4C1B-AB05-87508FAF3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9812" y="-1205676"/>
              <a:ext cx="216727" cy="251962"/>
            </a:xfrm>
            <a:custGeom>
              <a:avLst/>
              <a:gdLst>
                <a:gd name="T0" fmla="*/ 119 w 190"/>
                <a:gd name="T1" fmla="*/ 37 h 221"/>
                <a:gd name="T2" fmla="*/ 18 w 190"/>
                <a:gd name="T3" fmla="*/ 149 h 221"/>
                <a:gd name="T4" fmla="*/ 15 w 190"/>
                <a:gd name="T5" fmla="*/ 207 h 221"/>
                <a:gd name="T6" fmla="*/ 46 w 190"/>
                <a:gd name="T7" fmla="*/ 221 h 221"/>
                <a:gd name="T8" fmla="*/ 73 w 190"/>
                <a:gd name="T9" fmla="*/ 210 h 221"/>
                <a:gd name="T10" fmla="*/ 185 w 190"/>
                <a:gd name="T11" fmla="*/ 85 h 221"/>
                <a:gd name="T12" fmla="*/ 190 w 190"/>
                <a:gd name="T13" fmla="*/ 79 h 221"/>
                <a:gd name="T14" fmla="*/ 143 w 190"/>
                <a:gd name="T15" fmla="*/ 0 h 221"/>
                <a:gd name="T16" fmla="*/ 119 w 190"/>
                <a:gd name="T17" fmla="*/ 37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221">
                  <a:moveTo>
                    <a:pt x="119" y="37"/>
                  </a:moveTo>
                  <a:cubicBezTo>
                    <a:pt x="73" y="100"/>
                    <a:pt x="19" y="148"/>
                    <a:pt x="18" y="149"/>
                  </a:cubicBezTo>
                  <a:cubicBezTo>
                    <a:pt x="1" y="164"/>
                    <a:pt x="0" y="190"/>
                    <a:pt x="15" y="207"/>
                  </a:cubicBezTo>
                  <a:cubicBezTo>
                    <a:pt x="23" y="216"/>
                    <a:pt x="34" y="221"/>
                    <a:pt x="46" y="221"/>
                  </a:cubicBezTo>
                  <a:cubicBezTo>
                    <a:pt x="55" y="221"/>
                    <a:pt x="65" y="217"/>
                    <a:pt x="73" y="210"/>
                  </a:cubicBezTo>
                  <a:cubicBezTo>
                    <a:pt x="75" y="208"/>
                    <a:pt x="133" y="156"/>
                    <a:pt x="185" y="85"/>
                  </a:cubicBezTo>
                  <a:cubicBezTo>
                    <a:pt x="187" y="83"/>
                    <a:pt x="188" y="81"/>
                    <a:pt x="190" y="79"/>
                  </a:cubicBezTo>
                  <a:cubicBezTo>
                    <a:pt x="171" y="47"/>
                    <a:pt x="154" y="17"/>
                    <a:pt x="143" y="0"/>
                  </a:cubicBezTo>
                  <a:cubicBezTo>
                    <a:pt x="136" y="12"/>
                    <a:pt x="128" y="25"/>
                    <a:pt x="11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 dirty="0">
                <a:latin typeface="+mn-lt"/>
              </a:endParaRPr>
            </a:p>
          </p:txBody>
        </p:sp>
        <p:sp>
          <p:nvSpPr>
            <p:cNvPr id="186" name="Freeform 274">
              <a:extLst>
                <a:ext uri="{FF2B5EF4-FFF2-40B4-BE49-F238E27FC236}">
                  <a16:creationId xmlns:a16="http://schemas.microsoft.com/office/drawing/2014/main" id="{1954E2AF-21AE-4305-A3F5-37FFE52E0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5712" y="-1797453"/>
              <a:ext cx="193557" cy="169904"/>
            </a:xfrm>
            <a:custGeom>
              <a:avLst/>
              <a:gdLst>
                <a:gd name="T0" fmla="*/ 23 w 170"/>
                <a:gd name="T1" fmla="*/ 116 h 149"/>
                <a:gd name="T2" fmla="*/ 85 w 170"/>
                <a:gd name="T3" fmla="*/ 149 h 149"/>
                <a:gd name="T4" fmla="*/ 85 w 170"/>
                <a:gd name="T5" fmla="*/ 149 h 149"/>
                <a:gd name="T6" fmla="*/ 127 w 170"/>
                <a:gd name="T7" fmla="*/ 136 h 149"/>
                <a:gd name="T8" fmla="*/ 147 w 170"/>
                <a:gd name="T9" fmla="*/ 33 h 149"/>
                <a:gd name="T10" fmla="*/ 85 w 170"/>
                <a:gd name="T11" fmla="*/ 0 h 149"/>
                <a:gd name="T12" fmla="*/ 43 w 170"/>
                <a:gd name="T13" fmla="*/ 12 h 149"/>
                <a:gd name="T14" fmla="*/ 23 w 170"/>
                <a:gd name="T15" fmla="*/ 116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0" h="149">
                  <a:moveTo>
                    <a:pt x="23" y="116"/>
                  </a:moveTo>
                  <a:cubicBezTo>
                    <a:pt x="37" y="137"/>
                    <a:pt x="60" y="149"/>
                    <a:pt x="85" y="149"/>
                  </a:cubicBezTo>
                  <a:cubicBezTo>
                    <a:pt x="85" y="149"/>
                    <a:pt x="85" y="149"/>
                    <a:pt x="85" y="149"/>
                  </a:cubicBezTo>
                  <a:cubicBezTo>
                    <a:pt x="100" y="149"/>
                    <a:pt x="114" y="145"/>
                    <a:pt x="127" y="136"/>
                  </a:cubicBezTo>
                  <a:cubicBezTo>
                    <a:pt x="161" y="114"/>
                    <a:pt x="170" y="67"/>
                    <a:pt x="147" y="33"/>
                  </a:cubicBezTo>
                  <a:cubicBezTo>
                    <a:pt x="133" y="12"/>
                    <a:pt x="110" y="0"/>
                    <a:pt x="85" y="0"/>
                  </a:cubicBezTo>
                  <a:cubicBezTo>
                    <a:pt x="70" y="0"/>
                    <a:pt x="56" y="4"/>
                    <a:pt x="43" y="12"/>
                  </a:cubicBezTo>
                  <a:cubicBezTo>
                    <a:pt x="9" y="35"/>
                    <a:pt x="0" y="82"/>
                    <a:pt x="23" y="1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 dirty="0">
                <a:latin typeface="+mn-lt"/>
              </a:endParaRPr>
            </a:p>
          </p:txBody>
        </p:sp>
        <p:sp>
          <p:nvSpPr>
            <p:cNvPr id="187" name="Freeform 275">
              <a:extLst>
                <a:ext uri="{FF2B5EF4-FFF2-40B4-BE49-F238E27FC236}">
                  <a16:creationId xmlns:a16="http://schemas.microsoft.com/office/drawing/2014/main" id="{2A3B3D3B-E691-459B-AB9E-2BA2C3D42C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5992" y="-1378960"/>
              <a:ext cx="322436" cy="384219"/>
            </a:xfrm>
            <a:custGeom>
              <a:avLst/>
              <a:gdLst>
                <a:gd name="T0" fmla="*/ 137 w 283"/>
                <a:gd name="T1" fmla="*/ 275 h 337"/>
                <a:gd name="T2" fmla="*/ 162 w 283"/>
                <a:gd name="T3" fmla="*/ 280 h 337"/>
                <a:gd name="T4" fmla="*/ 183 w 283"/>
                <a:gd name="T5" fmla="*/ 292 h 337"/>
                <a:gd name="T6" fmla="*/ 279 w 283"/>
                <a:gd name="T7" fmla="*/ 30 h 337"/>
                <a:gd name="T8" fmla="*/ 267 w 283"/>
                <a:gd name="T9" fmla="*/ 4 h 337"/>
                <a:gd name="T10" fmla="*/ 241 w 283"/>
                <a:gd name="T11" fmla="*/ 16 h 337"/>
                <a:gd name="T12" fmla="*/ 211 w 283"/>
                <a:gd name="T13" fmla="*/ 98 h 337"/>
                <a:gd name="T14" fmla="*/ 131 w 283"/>
                <a:gd name="T15" fmla="*/ 68 h 337"/>
                <a:gd name="T16" fmla="*/ 113 w 283"/>
                <a:gd name="T17" fmla="*/ 65 h 337"/>
                <a:gd name="T18" fmla="*/ 62 w 283"/>
                <a:gd name="T19" fmla="*/ 101 h 337"/>
                <a:gd name="T20" fmla="*/ 5 w 283"/>
                <a:gd name="T21" fmla="*/ 258 h 337"/>
                <a:gd name="T22" fmla="*/ 7 w 283"/>
                <a:gd name="T23" fmla="*/ 299 h 337"/>
                <a:gd name="T24" fmla="*/ 37 w 283"/>
                <a:gd name="T25" fmla="*/ 327 h 337"/>
                <a:gd name="T26" fmla="*/ 66 w 283"/>
                <a:gd name="T27" fmla="*/ 337 h 337"/>
                <a:gd name="T28" fmla="*/ 70 w 283"/>
                <a:gd name="T29" fmla="*/ 323 h 337"/>
                <a:gd name="T30" fmla="*/ 137 w 283"/>
                <a:gd name="T31" fmla="*/ 275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3" h="337">
                  <a:moveTo>
                    <a:pt x="137" y="275"/>
                  </a:moveTo>
                  <a:cubicBezTo>
                    <a:pt x="145" y="275"/>
                    <a:pt x="154" y="277"/>
                    <a:pt x="162" y="280"/>
                  </a:cubicBezTo>
                  <a:cubicBezTo>
                    <a:pt x="170" y="283"/>
                    <a:pt x="177" y="287"/>
                    <a:pt x="183" y="292"/>
                  </a:cubicBezTo>
                  <a:cubicBezTo>
                    <a:pt x="279" y="30"/>
                    <a:pt x="279" y="30"/>
                    <a:pt x="279" y="30"/>
                  </a:cubicBezTo>
                  <a:cubicBezTo>
                    <a:pt x="283" y="19"/>
                    <a:pt x="277" y="8"/>
                    <a:pt x="267" y="4"/>
                  </a:cubicBezTo>
                  <a:cubicBezTo>
                    <a:pt x="256" y="0"/>
                    <a:pt x="245" y="6"/>
                    <a:pt x="241" y="16"/>
                  </a:cubicBezTo>
                  <a:cubicBezTo>
                    <a:pt x="211" y="98"/>
                    <a:pt x="211" y="98"/>
                    <a:pt x="211" y="98"/>
                  </a:cubicBezTo>
                  <a:cubicBezTo>
                    <a:pt x="131" y="68"/>
                    <a:pt x="131" y="68"/>
                    <a:pt x="131" y="68"/>
                  </a:cubicBezTo>
                  <a:cubicBezTo>
                    <a:pt x="125" y="66"/>
                    <a:pt x="119" y="65"/>
                    <a:pt x="113" y="65"/>
                  </a:cubicBezTo>
                  <a:cubicBezTo>
                    <a:pt x="90" y="65"/>
                    <a:pt x="70" y="80"/>
                    <a:pt x="62" y="101"/>
                  </a:cubicBezTo>
                  <a:cubicBezTo>
                    <a:pt x="5" y="258"/>
                    <a:pt x="5" y="258"/>
                    <a:pt x="5" y="258"/>
                  </a:cubicBezTo>
                  <a:cubicBezTo>
                    <a:pt x="0" y="271"/>
                    <a:pt x="1" y="286"/>
                    <a:pt x="7" y="299"/>
                  </a:cubicBezTo>
                  <a:cubicBezTo>
                    <a:pt x="13" y="312"/>
                    <a:pt x="24" y="322"/>
                    <a:pt x="37" y="327"/>
                  </a:cubicBezTo>
                  <a:cubicBezTo>
                    <a:pt x="66" y="337"/>
                    <a:pt x="66" y="337"/>
                    <a:pt x="66" y="337"/>
                  </a:cubicBezTo>
                  <a:cubicBezTo>
                    <a:pt x="67" y="332"/>
                    <a:pt x="68" y="327"/>
                    <a:pt x="70" y="323"/>
                  </a:cubicBezTo>
                  <a:cubicBezTo>
                    <a:pt x="80" y="294"/>
                    <a:pt x="107" y="275"/>
                    <a:pt x="137" y="27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 dirty="0">
                <a:latin typeface="+mn-lt"/>
              </a:endParaRPr>
            </a:p>
          </p:txBody>
        </p:sp>
        <p:sp>
          <p:nvSpPr>
            <p:cNvPr id="188" name="Freeform 277">
              <a:extLst>
                <a:ext uri="{FF2B5EF4-FFF2-40B4-BE49-F238E27FC236}">
                  <a16:creationId xmlns:a16="http://schemas.microsoft.com/office/drawing/2014/main" id="{87EDFDCB-AB6E-454F-840A-691E1F505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3149" y="-1027565"/>
              <a:ext cx="102330" cy="95572"/>
            </a:xfrm>
            <a:custGeom>
              <a:avLst/>
              <a:gdLst>
                <a:gd name="T0" fmla="*/ 57 w 90"/>
                <a:gd name="T1" fmla="*/ 3 h 84"/>
                <a:gd name="T2" fmla="*/ 43 w 90"/>
                <a:gd name="T3" fmla="*/ 0 h 84"/>
                <a:gd name="T4" fmla="*/ 4 w 90"/>
                <a:gd name="T5" fmla="*/ 28 h 84"/>
                <a:gd name="T6" fmla="*/ 5 w 90"/>
                <a:gd name="T7" fmla="*/ 60 h 84"/>
                <a:gd name="T8" fmla="*/ 29 w 90"/>
                <a:gd name="T9" fmla="*/ 81 h 84"/>
                <a:gd name="T10" fmla="*/ 43 w 90"/>
                <a:gd name="T11" fmla="*/ 84 h 84"/>
                <a:gd name="T12" fmla="*/ 82 w 90"/>
                <a:gd name="T13" fmla="*/ 56 h 84"/>
                <a:gd name="T14" fmla="*/ 57 w 90"/>
                <a:gd name="T15" fmla="*/ 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84">
                  <a:moveTo>
                    <a:pt x="57" y="3"/>
                  </a:moveTo>
                  <a:cubicBezTo>
                    <a:pt x="53" y="1"/>
                    <a:pt x="48" y="0"/>
                    <a:pt x="43" y="0"/>
                  </a:cubicBezTo>
                  <a:cubicBezTo>
                    <a:pt x="26" y="0"/>
                    <a:pt x="10" y="11"/>
                    <a:pt x="4" y="28"/>
                  </a:cubicBezTo>
                  <a:cubicBezTo>
                    <a:pt x="0" y="38"/>
                    <a:pt x="1" y="50"/>
                    <a:pt x="5" y="60"/>
                  </a:cubicBezTo>
                  <a:cubicBezTo>
                    <a:pt x="10" y="70"/>
                    <a:pt x="18" y="77"/>
                    <a:pt x="29" y="81"/>
                  </a:cubicBezTo>
                  <a:cubicBezTo>
                    <a:pt x="33" y="83"/>
                    <a:pt x="38" y="84"/>
                    <a:pt x="43" y="84"/>
                  </a:cubicBezTo>
                  <a:cubicBezTo>
                    <a:pt x="60" y="84"/>
                    <a:pt x="76" y="73"/>
                    <a:pt x="82" y="56"/>
                  </a:cubicBezTo>
                  <a:cubicBezTo>
                    <a:pt x="90" y="35"/>
                    <a:pt x="79" y="11"/>
                    <a:pt x="5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 dirty="0">
                <a:latin typeface="+mn-lt"/>
              </a:endParaRPr>
            </a:p>
          </p:txBody>
        </p:sp>
      </p:grp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9AFDF51-9ECF-42DB-B5F0-7C31848EB2C3}"/>
              </a:ext>
            </a:extLst>
          </p:cNvPr>
          <p:cNvSpPr>
            <a:spLocks/>
          </p:cNvSpPr>
          <p:nvPr/>
        </p:nvSpPr>
        <p:spPr>
          <a:xfrm>
            <a:off x="6667500" y="944563"/>
            <a:ext cx="896938" cy="611188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67251950-7A62-4E54-B228-05C54C9278EE}"/>
              </a:ext>
            </a:extLst>
          </p:cNvPr>
          <p:cNvGrpSpPr/>
          <p:nvPr/>
        </p:nvGrpSpPr>
        <p:grpSpPr>
          <a:xfrm>
            <a:off x="6888163" y="1039813"/>
            <a:ext cx="457200" cy="420688"/>
            <a:chOff x="4115905" y="1082029"/>
            <a:chExt cx="531813" cy="493713"/>
          </a:xfrm>
          <a:solidFill>
            <a:schemeClr val="bg1"/>
          </a:solidFill>
        </p:grpSpPr>
        <p:sp>
          <p:nvSpPr>
            <p:cNvPr id="190" name="Freeform 215">
              <a:extLst>
                <a:ext uri="{FF2B5EF4-FFF2-40B4-BE49-F238E27FC236}">
                  <a16:creationId xmlns:a16="http://schemas.microsoft.com/office/drawing/2014/main" id="{6ABBF3AB-D6E2-46D4-A536-C425E7A9F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5905" y="1551929"/>
              <a:ext cx="531813" cy="23813"/>
            </a:xfrm>
            <a:custGeom>
              <a:avLst/>
              <a:gdLst>
                <a:gd name="T0" fmla="*/ 172 w 175"/>
                <a:gd name="T1" fmla="*/ 0 h 8"/>
                <a:gd name="T2" fmla="*/ 3 w 175"/>
                <a:gd name="T3" fmla="*/ 0 h 8"/>
                <a:gd name="T4" fmla="*/ 0 w 175"/>
                <a:gd name="T5" fmla="*/ 3 h 8"/>
                <a:gd name="T6" fmla="*/ 0 w 175"/>
                <a:gd name="T7" fmla="*/ 5 h 8"/>
                <a:gd name="T8" fmla="*/ 3 w 175"/>
                <a:gd name="T9" fmla="*/ 8 h 8"/>
                <a:gd name="T10" fmla="*/ 172 w 175"/>
                <a:gd name="T11" fmla="*/ 8 h 8"/>
                <a:gd name="T12" fmla="*/ 175 w 175"/>
                <a:gd name="T13" fmla="*/ 5 h 8"/>
                <a:gd name="T14" fmla="*/ 175 w 175"/>
                <a:gd name="T15" fmla="*/ 3 h 8"/>
                <a:gd name="T16" fmla="*/ 172 w 175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8">
                  <a:moveTo>
                    <a:pt x="172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2" y="8"/>
                    <a:pt x="3" y="8"/>
                  </a:cubicBezTo>
                  <a:cubicBezTo>
                    <a:pt x="172" y="8"/>
                    <a:pt x="172" y="8"/>
                    <a:pt x="172" y="8"/>
                  </a:cubicBezTo>
                  <a:cubicBezTo>
                    <a:pt x="174" y="8"/>
                    <a:pt x="175" y="6"/>
                    <a:pt x="175" y="5"/>
                  </a:cubicBezTo>
                  <a:cubicBezTo>
                    <a:pt x="175" y="3"/>
                    <a:pt x="175" y="3"/>
                    <a:pt x="175" y="3"/>
                  </a:cubicBezTo>
                  <a:cubicBezTo>
                    <a:pt x="175" y="2"/>
                    <a:pt x="174" y="0"/>
                    <a:pt x="17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 dirty="0">
                <a:latin typeface="+mn-lt"/>
              </a:endParaRPr>
            </a:p>
          </p:txBody>
        </p:sp>
        <p:sp>
          <p:nvSpPr>
            <p:cNvPr id="191" name="Freeform 216">
              <a:extLst>
                <a:ext uri="{FF2B5EF4-FFF2-40B4-BE49-F238E27FC236}">
                  <a16:creationId xmlns:a16="http://schemas.microsoft.com/office/drawing/2014/main" id="{960E996E-9591-4B78-A6FC-E3649D3150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7868" y="1294754"/>
              <a:ext cx="14288" cy="247650"/>
            </a:xfrm>
            <a:custGeom>
              <a:avLst/>
              <a:gdLst>
                <a:gd name="T0" fmla="*/ 2 w 5"/>
                <a:gd name="T1" fmla="*/ 82 h 82"/>
                <a:gd name="T2" fmla="*/ 5 w 5"/>
                <a:gd name="T3" fmla="*/ 79 h 82"/>
                <a:gd name="T4" fmla="*/ 5 w 5"/>
                <a:gd name="T5" fmla="*/ 3 h 82"/>
                <a:gd name="T6" fmla="*/ 2 w 5"/>
                <a:gd name="T7" fmla="*/ 0 h 82"/>
                <a:gd name="T8" fmla="*/ 0 w 5"/>
                <a:gd name="T9" fmla="*/ 3 h 82"/>
                <a:gd name="T10" fmla="*/ 0 w 5"/>
                <a:gd name="T11" fmla="*/ 79 h 82"/>
                <a:gd name="T12" fmla="*/ 2 w 5"/>
                <a:gd name="T1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82">
                  <a:moveTo>
                    <a:pt x="2" y="82"/>
                  </a:moveTo>
                  <a:cubicBezTo>
                    <a:pt x="3" y="82"/>
                    <a:pt x="5" y="80"/>
                    <a:pt x="5" y="79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3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80"/>
                    <a:pt x="1" y="82"/>
                    <a:pt x="2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 dirty="0">
                <a:latin typeface="+mn-lt"/>
              </a:endParaRPr>
            </a:p>
          </p:txBody>
        </p:sp>
        <p:sp>
          <p:nvSpPr>
            <p:cNvPr id="194" name="Freeform 217">
              <a:extLst>
                <a:ext uri="{FF2B5EF4-FFF2-40B4-BE49-F238E27FC236}">
                  <a16:creationId xmlns:a16="http://schemas.microsoft.com/office/drawing/2014/main" id="{0937A9F4-3F4B-4984-86E9-58EDD06E5E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34980" y="1082029"/>
              <a:ext cx="230188" cy="460375"/>
            </a:xfrm>
            <a:custGeom>
              <a:avLst/>
              <a:gdLst>
                <a:gd name="T0" fmla="*/ 11 w 76"/>
                <a:gd name="T1" fmla="*/ 149 h 152"/>
                <a:gd name="T2" fmla="*/ 21 w 76"/>
                <a:gd name="T3" fmla="*/ 138 h 152"/>
                <a:gd name="T4" fmla="*/ 27 w 76"/>
                <a:gd name="T5" fmla="*/ 152 h 152"/>
                <a:gd name="T6" fmla="*/ 32 w 76"/>
                <a:gd name="T7" fmla="*/ 141 h 152"/>
                <a:gd name="T8" fmla="*/ 45 w 76"/>
                <a:gd name="T9" fmla="*/ 141 h 152"/>
                <a:gd name="T10" fmla="*/ 50 w 76"/>
                <a:gd name="T11" fmla="*/ 152 h 152"/>
                <a:gd name="T12" fmla="*/ 56 w 76"/>
                <a:gd name="T13" fmla="*/ 138 h 152"/>
                <a:gd name="T14" fmla="*/ 66 w 76"/>
                <a:gd name="T15" fmla="*/ 149 h 152"/>
                <a:gd name="T16" fmla="*/ 76 w 76"/>
                <a:gd name="T17" fmla="*/ 149 h 152"/>
                <a:gd name="T18" fmla="*/ 58 w 76"/>
                <a:gd name="T19" fmla="*/ 6 h 152"/>
                <a:gd name="T20" fmla="*/ 52 w 76"/>
                <a:gd name="T21" fmla="*/ 0 h 152"/>
                <a:gd name="T22" fmla="*/ 22 w 76"/>
                <a:gd name="T23" fmla="*/ 3 h 152"/>
                <a:gd name="T24" fmla="*/ 0 w 76"/>
                <a:gd name="T25" fmla="*/ 9 h 152"/>
                <a:gd name="T26" fmla="*/ 53 w 76"/>
                <a:gd name="T27" fmla="*/ 20 h 152"/>
                <a:gd name="T28" fmla="*/ 66 w 76"/>
                <a:gd name="T29" fmla="*/ 20 h 152"/>
                <a:gd name="T30" fmla="*/ 56 w 76"/>
                <a:gd name="T31" fmla="*/ 33 h 152"/>
                <a:gd name="T32" fmla="*/ 53 w 76"/>
                <a:gd name="T33" fmla="*/ 44 h 152"/>
                <a:gd name="T34" fmla="*/ 66 w 76"/>
                <a:gd name="T35" fmla="*/ 44 h 152"/>
                <a:gd name="T36" fmla="*/ 56 w 76"/>
                <a:gd name="T37" fmla="*/ 57 h 152"/>
                <a:gd name="T38" fmla="*/ 53 w 76"/>
                <a:gd name="T39" fmla="*/ 67 h 152"/>
                <a:gd name="T40" fmla="*/ 66 w 76"/>
                <a:gd name="T41" fmla="*/ 67 h 152"/>
                <a:gd name="T42" fmla="*/ 56 w 76"/>
                <a:gd name="T43" fmla="*/ 81 h 152"/>
                <a:gd name="T44" fmla="*/ 53 w 76"/>
                <a:gd name="T45" fmla="*/ 91 h 152"/>
                <a:gd name="T46" fmla="*/ 66 w 76"/>
                <a:gd name="T47" fmla="*/ 91 h 152"/>
                <a:gd name="T48" fmla="*/ 56 w 76"/>
                <a:gd name="T49" fmla="*/ 104 h 152"/>
                <a:gd name="T50" fmla="*/ 53 w 76"/>
                <a:gd name="T51" fmla="*/ 115 h 152"/>
                <a:gd name="T52" fmla="*/ 66 w 76"/>
                <a:gd name="T53" fmla="*/ 115 h 152"/>
                <a:gd name="T54" fmla="*/ 56 w 76"/>
                <a:gd name="T55" fmla="*/ 128 h 152"/>
                <a:gd name="T56" fmla="*/ 32 w 76"/>
                <a:gd name="T57" fmla="*/ 20 h 152"/>
                <a:gd name="T58" fmla="*/ 45 w 76"/>
                <a:gd name="T59" fmla="*/ 20 h 152"/>
                <a:gd name="T60" fmla="*/ 35 w 76"/>
                <a:gd name="T61" fmla="*/ 33 h 152"/>
                <a:gd name="T62" fmla="*/ 32 w 76"/>
                <a:gd name="T63" fmla="*/ 44 h 152"/>
                <a:gd name="T64" fmla="*/ 45 w 76"/>
                <a:gd name="T65" fmla="*/ 44 h 152"/>
                <a:gd name="T66" fmla="*/ 35 w 76"/>
                <a:gd name="T67" fmla="*/ 57 h 152"/>
                <a:gd name="T68" fmla="*/ 32 w 76"/>
                <a:gd name="T69" fmla="*/ 67 h 152"/>
                <a:gd name="T70" fmla="*/ 45 w 76"/>
                <a:gd name="T71" fmla="*/ 67 h 152"/>
                <a:gd name="T72" fmla="*/ 35 w 76"/>
                <a:gd name="T73" fmla="*/ 81 h 152"/>
                <a:gd name="T74" fmla="*/ 32 w 76"/>
                <a:gd name="T75" fmla="*/ 91 h 152"/>
                <a:gd name="T76" fmla="*/ 45 w 76"/>
                <a:gd name="T77" fmla="*/ 91 h 152"/>
                <a:gd name="T78" fmla="*/ 35 w 76"/>
                <a:gd name="T79" fmla="*/ 104 h 152"/>
                <a:gd name="T80" fmla="*/ 32 w 76"/>
                <a:gd name="T81" fmla="*/ 115 h 152"/>
                <a:gd name="T82" fmla="*/ 45 w 76"/>
                <a:gd name="T83" fmla="*/ 115 h 152"/>
                <a:gd name="T84" fmla="*/ 35 w 76"/>
                <a:gd name="T85" fmla="*/ 128 h 152"/>
                <a:gd name="T86" fmla="*/ 11 w 76"/>
                <a:gd name="T87" fmla="*/ 20 h 152"/>
                <a:gd name="T88" fmla="*/ 24 w 76"/>
                <a:gd name="T89" fmla="*/ 20 h 152"/>
                <a:gd name="T90" fmla="*/ 14 w 76"/>
                <a:gd name="T91" fmla="*/ 33 h 152"/>
                <a:gd name="T92" fmla="*/ 11 w 76"/>
                <a:gd name="T93" fmla="*/ 44 h 152"/>
                <a:gd name="T94" fmla="*/ 24 w 76"/>
                <a:gd name="T95" fmla="*/ 44 h 152"/>
                <a:gd name="T96" fmla="*/ 14 w 76"/>
                <a:gd name="T97" fmla="*/ 57 h 152"/>
                <a:gd name="T98" fmla="*/ 11 w 76"/>
                <a:gd name="T99" fmla="*/ 67 h 152"/>
                <a:gd name="T100" fmla="*/ 24 w 76"/>
                <a:gd name="T101" fmla="*/ 67 h 152"/>
                <a:gd name="T102" fmla="*/ 14 w 76"/>
                <a:gd name="T103" fmla="*/ 81 h 152"/>
                <a:gd name="T104" fmla="*/ 11 w 76"/>
                <a:gd name="T105" fmla="*/ 91 h 152"/>
                <a:gd name="T106" fmla="*/ 24 w 76"/>
                <a:gd name="T107" fmla="*/ 91 h 152"/>
                <a:gd name="T108" fmla="*/ 14 w 76"/>
                <a:gd name="T109" fmla="*/ 104 h 152"/>
                <a:gd name="T110" fmla="*/ 11 w 76"/>
                <a:gd name="T111" fmla="*/ 115 h 152"/>
                <a:gd name="T112" fmla="*/ 24 w 76"/>
                <a:gd name="T113" fmla="*/ 115 h 152"/>
                <a:gd name="T114" fmla="*/ 14 w 76"/>
                <a:gd name="T115" fmla="*/ 12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6" h="152">
                  <a:moveTo>
                    <a:pt x="3" y="152"/>
                  </a:moveTo>
                  <a:cubicBezTo>
                    <a:pt x="8" y="152"/>
                    <a:pt x="8" y="152"/>
                    <a:pt x="8" y="152"/>
                  </a:cubicBezTo>
                  <a:cubicBezTo>
                    <a:pt x="9" y="152"/>
                    <a:pt x="11" y="150"/>
                    <a:pt x="11" y="149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11" y="140"/>
                    <a:pt x="12" y="138"/>
                    <a:pt x="14" y="138"/>
                  </a:cubicBezTo>
                  <a:cubicBezTo>
                    <a:pt x="21" y="138"/>
                    <a:pt x="21" y="138"/>
                    <a:pt x="21" y="138"/>
                  </a:cubicBezTo>
                  <a:cubicBezTo>
                    <a:pt x="23" y="138"/>
                    <a:pt x="24" y="140"/>
                    <a:pt x="24" y="141"/>
                  </a:cubicBezTo>
                  <a:cubicBezTo>
                    <a:pt x="24" y="149"/>
                    <a:pt x="24" y="149"/>
                    <a:pt x="24" y="149"/>
                  </a:cubicBezTo>
                  <a:cubicBezTo>
                    <a:pt x="24" y="150"/>
                    <a:pt x="26" y="152"/>
                    <a:pt x="27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32" y="150"/>
                    <a:pt x="32" y="149"/>
                  </a:cubicBezTo>
                  <a:cubicBezTo>
                    <a:pt x="32" y="141"/>
                    <a:pt x="32" y="141"/>
                    <a:pt x="32" y="141"/>
                  </a:cubicBezTo>
                  <a:cubicBezTo>
                    <a:pt x="32" y="140"/>
                    <a:pt x="33" y="138"/>
                    <a:pt x="35" y="138"/>
                  </a:cubicBezTo>
                  <a:cubicBezTo>
                    <a:pt x="42" y="138"/>
                    <a:pt x="42" y="138"/>
                    <a:pt x="42" y="138"/>
                  </a:cubicBezTo>
                  <a:cubicBezTo>
                    <a:pt x="44" y="138"/>
                    <a:pt x="45" y="140"/>
                    <a:pt x="45" y="141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7" y="152"/>
                    <a:pt x="48" y="152"/>
                  </a:cubicBezTo>
                  <a:cubicBezTo>
                    <a:pt x="50" y="152"/>
                    <a:pt x="50" y="152"/>
                    <a:pt x="50" y="152"/>
                  </a:cubicBezTo>
                  <a:cubicBezTo>
                    <a:pt x="51" y="152"/>
                    <a:pt x="53" y="150"/>
                    <a:pt x="53" y="149"/>
                  </a:cubicBezTo>
                  <a:cubicBezTo>
                    <a:pt x="53" y="141"/>
                    <a:pt x="53" y="141"/>
                    <a:pt x="53" y="141"/>
                  </a:cubicBezTo>
                  <a:cubicBezTo>
                    <a:pt x="53" y="140"/>
                    <a:pt x="54" y="138"/>
                    <a:pt x="56" y="138"/>
                  </a:cubicBezTo>
                  <a:cubicBezTo>
                    <a:pt x="63" y="138"/>
                    <a:pt x="63" y="138"/>
                    <a:pt x="63" y="138"/>
                  </a:cubicBezTo>
                  <a:cubicBezTo>
                    <a:pt x="65" y="138"/>
                    <a:pt x="66" y="140"/>
                    <a:pt x="66" y="141"/>
                  </a:cubicBezTo>
                  <a:cubicBezTo>
                    <a:pt x="66" y="149"/>
                    <a:pt x="66" y="149"/>
                    <a:pt x="66" y="149"/>
                  </a:cubicBezTo>
                  <a:cubicBezTo>
                    <a:pt x="66" y="150"/>
                    <a:pt x="68" y="152"/>
                    <a:pt x="69" y="152"/>
                  </a:cubicBezTo>
                  <a:cubicBezTo>
                    <a:pt x="74" y="152"/>
                    <a:pt x="74" y="152"/>
                    <a:pt x="74" y="152"/>
                  </a:cubicBezTo>
                  <a:cubicBezTo>
                    <a:pt x="75" y="152"/>
                    <a:pt x="76" y="150"/>
                    <a:pt x="76" y="14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6" y="7"/>
                    <a:pt x="75" y="6"/>
                    <a:pt x="74" y="6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6" y="6"/>
                    <a:pt x="55" y="5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1"/>
                    <a:pt x="53" y="0"/>
                    <a:pt x="52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4" y="0"/>
                    <a:pt x="22" y="1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5"/>
                    <a:pt x="21" y="6"/>
                    <a:pt x="19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7"/>
                    <a:pt x="0" y="9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0" y="150"/>
                    <a:pt x="2" y="152"/>
                    <a:pt x="3" y="152"/>
                  </a:cubicBezTo>
                  <a:close/>
                  <a:moveTo>
                    <a:pt x="53" y="20"/>
                  </a:moveTo>
                  <a:cubicBezTo>
                    <a:pt x="53" y="18"/>
                    <a:pt x="54" y="17"/>
                    <a:pt x="56" y="17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5" y="17"/>
                    <a:pt x="66" y="18"/>
                    <a:pt x="66" y="20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32"/>
                    <a:pt x="65" y="33"/>
                    <a:pt x="63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4" y="33"/>
                    <a:pt x="53" y="32"/>
                    <a:pt x="53" y="31"/>
                  </a:cubicBezTo>
                  <a:lnTo>
                    <a:pt x="53" y="20"/>
                  </a:lnTo>
                  <a:close/>
                  <a:moveTo>
                    <a:pt x="53" y="44"/>
                  </a:moveTo>
                  <a:cubicBezTo>
                    <a:pt x="53" y="42"/>
                    <a:pt x="54" y="41"/>
                    <a:pt x="56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5" y="41"/>
                    <a:pt x="66" y="42"/>
                    <a:pt x="66" y="44"/>
                  </a:cubicBezTo>
                  <a:cubicBezTo>
                    <a:pt x="66" y="54"/>
                    <a:pt x="66" y="54"/>
                    <a:pt x="66" y="54"/>
                  </a:cubicBezTo>
                  <a:cubicBezTo>
                    <a:pt x="66" y="56"/>
                    <a:pt x="65" y="57"/>
                    <a:pt x="63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54" y="57"/>
                    <a:pt x="53" y="56"/>
                    <a:pt x="53" y="54"/>
                  </a:cubicBezTo>
                  <a:lnTo>
                    <a:pt x="53" y="44"/>
                  </a:lnTo>
                  <a:close/>
                  <a:moveTo>
                    <a:pt x="53" y="67"/>
                  </a:moveTo>
                  <a:cubicBezTo>
                    <a:pt x="53" y="66"/>
                    <a:pt x="54" y="64"/>
                    <a:pt x="56" y="64"/>
                  </a:cubicBezTo>
                  <a:cubicBezTo>
                    <a:pt x="63" y="64"/>
                    <a:pt x="63" y="64"/>
                    <a:pt x="63" y="64"/>
                  </a:cubicBezTo>
                  <a:cubicBezTo>
                    <a:pt x="65" y="64"/>
                    <a:pt x="66" y="66"/>
                    <a:pt x="66" y="67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6" y="79"/>
                    <a:pt x="65" y="81"/>
                    <a:pt x="63" y="81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4" y="81"/>
                    <a:pt x="53" y="79"/>
                    <a:pt x="53" y="78"/>
                  </a:cubicBezTo>
                  <a:lnTo>
                    <a:pt x="53" y="67"/>
                  </a:lnTo>
                  <a:close/>
                  <a:moveTo>
                    <a:pt x="53" y="91"/>
                  </a:moveTo>
                  <a:cubicBezTo>
                    <a:pt x="53" y="89"/>
                    <a:pt x="54" y="88"/>
                    <a:pt x="56" y="88"/>
                  </a:cubicBezTo>
                  <a:cubicBezTo>
                    <a:pt x="63" y="88"/>
                    <a:pt x="63" y="88"/>
                    <a:pt x="63" y="88"/>
                  </a:cubicBezTo>
                  <a:cubicBezTo>
                    <a:pt x="65" y="88"/>
                    <a:pt x="66" y="89"/>
                    <a:pt x="66" y="91"/>
                  </a:cubicBezTo>
                  <a:cubicBezTo>
                    <a:pt x="66" y="102"/>
                    <a:pt x="66" y="102"/>
                    <a:pt x="66" y="102"/>
                  </a:cubicBezTo>
                  <a:cubicBezTo>
                    <a:pt x="66" y="103"/>
                    <a:pt x="65" y="104"/>
                    <a:pt x="63" y="104"/>
                  </a:cubicBezTo>
                  <a:cubicBezTo>
                    <a:pt x="56" y="104"/>
                    <a:pt x="56" y="104"/>
                    <a:pt x="56" y="104"/>
                  </a:cubicBezTo>
                  <a:cubicBezTo>
                    <a:pt x="54" y="104"/>
                    <a:pt x="53" y="103"/>
                    <a:pt x="53" y="102"/>
                  </a:cubicBezTo>
                  <a:lnTo>
                    <a:pt x="53" y="91"/>
                  </a:lnTo>
                  <a:close/>
                  <a:moveTo>
                    <a:pt x="53" y="115"/>
                  </a:moveTo>
                  <a:cubicBezTo>
                    <a:pt x="53" y="113"/>
                    <a:pt x="54" y="112"/>
                    <a:pt x="56" y="112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5" y="112"/>
                    <a:pt x="66" y="113"/>
                    <a:pt x="66" y="115"/>
                  </a:cubicBezTo>
                  <a:cubicBezTo>
                    <a:pt x="66" y="125"/>
                    <a:pt x="66" y="125"/>
                    <a:pt x="66" y="125"/>
                  </a:cubicBezTo>
                  <a:cubicBezTo>
                    <a:pt x="66" y="127"/>
                    <a:pt x="65" y="128"/>
                    <a:pt x="63" y="128"/>
                  </a:cubicBezTo>
                  <a:cubicBezTo>
                    <a:pt x="56" y="128"/>
                    <a:pt x="56" y="128"/>
                    <a:pt x="56" y="128"/>
                  </a:cubicBezTo>
                  <a:cubicBezTo>
                    <a:pt x="54" y="128"/>
                    <a:pt x="53" y="127"/>
                    <a:pt x="53" y="125"/>
                  </a:cubicBezTo>
                  <a:lnTo>
                    <a:pt x="53" y="115"/>
                  </a:lnTo>
                  <a:close/>
                  <a:moveTo>
                    <a:pt x="32" y="20"/>
                  </a:moveTo>
                  <a:cubicBezTo>
                    <a:pt x="32" y="18"/>
                    <a:pt x="33" y="17"/>
                    <a:pt x="35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4" y="17"/>
                    <a:pt x="45" y="18"/>
                    <a:pt x="45" y="20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5" y="32"/>
                    <a:pt x="44" y="33"/>
                    <a:pt x="42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3" y="33"/>
                    <a:pt x="32" y="32"/>
                    <a:pt x="32" y="31"/>
                  </a:cubicBezTo>
                  <a:lnTo>
                    <a:pt x="32" y="20"/>
                  </a:lnTo>
                  <a:close/>
                  <a:moveTo>
                    <a:pt x="32" y="44"/>
                  </a:moveTo>
                  <a:cubicBezTo>
                    <a:pt x="32" y="42"/>
                    <a:pt x="33" y="41"/>
                    <a:pt x="35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4" y="41"/>
                    <a:pt x="45" y="42"/>
                    <a:pt x="45" y="44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45" y="56"/>
                    <a:pt x="44" y="57"/>
                    <a:pt x="42" y="57"/>
                  </a:cubicBezTo>
                  <a:cubicBezTo>
                    <a:pt x="35" y="57"/>
                    <a:pt x="35" y="57"/>
                    <a:pt x="35" y="57"/>
                  </a:cubicBezTo>
                  <a:cubicBezTo>
                    <a:pt x="33" y="57"/>
                    <a:pt x="32" y="56"/>
                    <a:pt x="32" y="54"/>
                  </a:cubicBezTo>
                  <a:lnTo>
                    <a:pt x="32" y="44"/>
                  </a:lnTo>
                  <a:close/>
                  <a:moveTo>
                    <a:pt x="32" y="67"/>
                  </a:moveTo>
                  <a:cubicBezTo>
                    <a:pt x="32" y="66"/>
                    <a:pt x="33" y="64"/>
                    <a:pt x="35" y="64"/>
                  </a:cubicBezTo>
                  <a:cubicBezTo>
                    <a:pt x="42" y="64"/>
                    <a:pt x="42" y="64"/>
                    <a:pt x="42" y="64"/>
                  </a:cubicBezTo>
                  <a:cubicBezTo>
                    <a:pt x="44" y="64"/>
                    <a:pt x="45" y="66"/>
                    <a:pt x="45" y="67"/>
                  </a:cubicBezTo>
                  <a:cubicBezTo>
                    <a:pt x="45" y="78"/>
                    <a:pt x="45" y="78"/>
                    <a:pt x="45" y="78"/>
                  </a:cubicBezTo>
                  <a:cubicBezTo>
                    <a:pt x="45" y="79"/>
                    <a:pt x="44" y="81"/>
                    <a:pt x="42" y="81"/>
                  </a:cubicBezTo>
                  <a:cubicBezTo>
                    <a:pt x="35" y="81"/>
                    <a:pt x="35" y="81"/>
                    <a:pt x="35" y="81"/>
                  </a:cubicBezTo>
                  <a:cubicBezTo>
                    <a:pt x="33" y="81"/>
                    <a:pt x="32" y="79"/>
                    <a:pt x="32" y="78"/>
                  </a:cubicBezTo>
                  <a:lnTo>
                    <a:pt x="32" y="67"/>
                  </a:lnTo>
                  <a:close/>
                  <a:moveTo>
                    <a:pt x="32" y="91"/>
                  </a:moveTo>
                  <a:cubicBezTo>
                    <a:pt x="32" y="89"/>
                    <a:pt x="33" y="88"/>
                    <a:pt x="35" y="88"/>
                  </a:cubicBezTo>
                  <a:cubicBezTo>
                    <a:pt x="42" y="88"/>
                    <a:pt x="42" y="88"/>
                    <a:pt x="42" y="88"/>
                  </a:cubicBezTo>
                  <a:cubicBezTo>
                    <a:pt x="44" y="88"/>
                    <a:pt x="45" y="89"/>
                    <a:pt x="45" y="91"/>
                  </a:cubicBezTo>
                  <a:cubicBezTo>
                    <a:pt x="45" y="102"/>
                    <a:pt x="45" y="102"/>
                    <a:pt x="45" y="102"/>
                  </a:cubicBezTo>
                  <a:cubicBezTo>
                    <a:pt x="45" y="103"/>
                    <a:pt x="44" y="104"/>
                    <a:pt x="42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3" y="104"/>
                    <a:pt x="32" y="103"/>
                    <a:pt x="32" y="102"/>
                  </a:cubicBezTo>
                  <a:lnTo>
                    <a:pt x="32" y="91"/>
                  </a:lnTo>
                  <a:close/>
                  <a:moveTo>
                    <a:pt x="32" y="115"/>
                  </a:moveTo>
                  <a:cubicBezTo>
                    <a:pt x="32" y="113"/>
                    <a:pt x="33" y="112"/>
                    <a:pt x="3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4" y="112"/>
                    <a:pt x="45" y="113"/>
                    <a:pt x="45" y="115"/>
                  </a:cubicBezTo>
                  <a:cubicBezTo>
                    <a:pt x="45" y="125"/>
                    <a:pt x="45" y="125"/>
                    <a:pt x="45" y="125"/>
                  </a:cubicBezTo>
                  <a:cubicBezTo>
                    <a:pt x="45" y="127"/>
                    <a:pt x="44" y="128"/>
                    <a:pt x="42" y="128"/>
                  </a:cubicBezTo>
                  <a:cubicBezTo>
                    <a:pt x="35" y="128"/>
                    <a:pt x="35" y="128"/>
                    <a:pt x="35" y="128"/>
                  </a:cubicBezTo>
                  <a:cubicBezTo>
                    <a:pt x="33" y="128"/>
                    <a:pt x="32" y="127"/>
                    <a:pt x="32" y="125"/>
                  </a:cubicBezTo>
                  <a:lnTo>
                    <a:pt x="32" y="115"/>
                  </a:lnTo>
                  <a:close/>
                  <a:moveTo>
                    <a:pt x="11" y="20"/>
                  </a:moveTo>
                  <a:cubicBezTo>
                    <a:pt x="11" y="18"/>
                    <a:pt x="12" y="17"/>
                    <a:pt x="14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3" y="17"/>
                    <a:pt x="24" y="18"/>
                    <a:pt x="24" y="2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2"/>
                    <a:pt x="23" y="33"/>
                    <a:pt x="21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2" y="33"/>
                    <a:pt x="11" y="32"/>
                    <a:pt x="11" y="31"/>
                  </a:cubicBezTo>
                  <a:lnTo>
                    <a:pt x="11" y="20"/>
                  </a:lnTo>
                  <a:close/>
                  <a:moveTo>
                    <a:pt x="11" y="44"/>
                  </a:moveTo>
                  <a:cubicBezTo>
                    <a:pt x="11" y="42"/>
                    <a:pt x="12" y="41"/>
                    <a:pt x="14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3" y="41"/>
                    <a:pt x="24" y="42"/>
                    <a:pt x="24" y="44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56"/>
                    <a:pt x="23" y="57"/>
                    <a:pt x="21" y="57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2" y="57"/>
                    <a:pt x="11" y="56"/>
                    <a:pt x="11" y="54"/>
                  </a:cubicBezTo>
                  <a:lnTo>
                    <a:pt x="11" y="44"/>
                  </a:lnTo>
                  <a:close/>
                  <a:moveTo>
                    <a:pt x="11" y="67"/>
                  </a:moveTo>
                  <a:cubicBezTo>
                    <a:pt x="11" y="66"/>
                    <a:pt x="12" y="64"/>
                    <a:pt x="14" y="64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23" y="64"/>
                    <a:pt x="24" y="66"/>
                    <a:pt x="24" y="67"/>
                  </a:cubicBezTo>
                  <a:cubicBezTo>
                    <a:pt x="24" y="78"/>
                    <a:pt x="24" y="78"/>
                    <a:pt x="24" y="78"/>
                  </a:cubicBezTo>
                  <a:cubicBezTo>
                    <a:pt x="24" y="79"/>
                    <a:pt x="23" y="81"/>
                    <a:pt x="21" y="81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2" y="81"/>
                    <a:pt x="11" y="79"/>
                    <a:pt x="11" y="78"/>
                  </a:cubicBezTo>
                  <a:lnTo>
                    <a:pt x="11" y="67"/>
                  </a:lnTo>
                  <a:close/>
                  <a:moveTo>
                    <a:pt x="11" y="91"/>
                  </a:moveTo>
                  <a:cubicBezTo>
                    <a:pt x="11" y="89"/>
                    <a:pt x="12" y="88"/>
                    <a:pt x="14" y="88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23" y="88"/>
                    <a:pt x="24" y="89"/>
                    <a:pt x="24" y="91"/>
                  </a:cubicBezTo>
                  <a:cubicBezTo>
                    <a:pt x="24" y="102"/>
                    <a:pt x="24" y="102"/>
                    <a:pt x="24" y="102"/>
                  </a:cubicBezTo>
                  <a:cubicBezTo>
                    <a:pt x="24" y="103"/>
                    <a:pt x="23" y="104"/>
                    <a:pt x="21" y="104"/>
                  </a:cubicBezTo>
                  <a:cubicBezTo>
                    <a:pt x="14" y="104"/>
                    <a:pt x="14" y="104"/>
                    <a:pt x="14" y="104"/>
                  </a:cubicBezTo>
                  <a:cubicBezTo>
                    <a:pt x="12" y="104"/>
                    <a:pt x="11" y="103"/>
                    <a:pt x="11" y="102"/>
                  </a:cubicBezTo>
                  <a:lnTo>
                    <a:pt x="11" y="91"/>
                  </a:lnTo>
                  <a:close/>
                  <a:moveTo>
                    <a:pt x="11" y="115"/>
                  </a:moveTo>
                  <a:cubicBezTo>
                    <a:pt x="11" y="113"/>
                    <a:pt x="12" y="112"/>
                    <a:pt x="14" y="112"/>
                  </a:cubicBezTo>
                  <a:cubicBezTo>
                    <a:pt x="21" y="112"/>
                    <a:pt x="21" y="112"/>
                    <a:pt x="21" y="112"/>
                  </a:cubicBezTo>
                  <a:cubicBezTo>
                    <a:pt x="23" y="112"/>
                    <a:pt x="24" y="113"/>
                    <a:pt x="24" y="115"/>
                  </a:cubicBezTo>
                  <a:cubicBezTo>
                    <a:pt x="24" y="125"/>
                    <a:pt x="24" y="125"/>
                    <a:pt x="24" y="125"/>
                  </a:cubicBezTo>
                  <a:cubicBezTo>
                    <a:pt x="24" y="127"/>
                    <a:pt x="23" y="128"/>
                    <a:pt x="21" y="128"/>
                  </a:cubicBezTo>
                  <a:cubicBezTo>
                    <a:pt x="14" y="128"/>
                    <a:pt x="14" y="128"/>
                    <a:pt x="14" y="128"/>
                  </a:cubicBezTo>
                  <a:cubicBezTo>
                    <a:pt x="12" y="128"/>
                    <a:pt x="11" y="127"/>
                    <a:pt x="11" y="125"/>
                  </a:cubicBezTo>
                  <a:lnTo>
                    <a:pt x="11" y="1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 dirty="0">
                <a:latin typeface="+mn-lt"/>
              </a:endParaRPr>
            </a:p>
          </p:txBody>
        </p:sp>
        <p:sp>
          <p:nvSpPr>
            <p:cNvPr id="195" name="Freeform 218">
              <a:extLst>
                <a:ext uri="{FF2B5EF4-FFF2-40B4-BE49-F238E27FC236}">
                  <a16:creationId xmlns:a16="http://schemas.microsoft.com/office/drawing/2014/main" id="{2855A4BB-CDEC-479F-842E-AA5EEA9E1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7818" y="1470966"/>
              <a:ext cx="147638" cy="71438"/>
            </a:xfrm>
            <a:custGeom>
              <a:avLst/>
              <a:gdLst>
                <a:gd name="T0" fmla="*/ 3 w 49"/>
                <a:gd name="T1" fmla="*/ 24 h 24"/>
                <a:gd name="T2" fmla="*/ 5 w 49"/>
                <a:gd name="T3" fmla="*/ 24 h 24"/>
                <a:gd name="T4" fmla="*/ 8 w 49"/>
                <a:gd name="T5" fmla="*/ 21 h 24"/>
                <a:gd name="T6" fmla="*/ 8 w 49"/>
                <a:gd name="T7" fmla="*/ 13 h 24"/>
                <a:gd name="T8" fmla="*/ 11 w 49"/>
                <a:gd name="T9" fmla="*/ 10 h 24"/>
                <a:gd name="T10" fmla="*/ 18 w 49"/>
                <a:gd name="T11" fmla="*/ 10 h 24"/>
                <a:gd name="T12" fmla="*/ 21 w 49"/>
                <a:gd name="T13" fmla="*/ 13 h 24"/>
                <a:gd name="T14" fmla="*/ 21 w 49"/>
                <a:gd name="T15" fmla="*/ 21 h 24"/>
                <a:gd name="T16" fmla="*/ 24 w 49"/>
                <a:gd name="T17" fmla="*/ 24 h 24"/>
                <a:gd name="T18" fmla="*/ 26 w 49"/>
                <a:gd name="T19" fmla="*/ 24 h 24"/>
                <a:gd name="T20" fmla="*/ 29 w 49"/>
                <a:gd name="T21" fmla="*/ 21 h 24"/>
                <a:gd name="T22" fmla="*/ 29 w 49"/>
                <a:gd name="T23" fmla="*/ 13 h 24"/>
                <a:gd name="T24" fmla="*/ 31 w 49"/>
                <a:gd name="T25" fmla="*/ 10 h 24"/>
                <a:gd name="T26" fmla="*/ 39 w 49"/>
                <a:gd name="T27" fmla="*/ 10 h 24"/>
                <a:gd name="T28" fmla="*/ 42 w 49"/>
                <a:gd name="T29" fmla="*/ 13 h 24"/>
                <a:gd name="T30" fmla="*/ 42 w 49"/>
                <a:gd name="T31" fmla="*/ 21 h 24"/>
                <a:gd name="T32" fmla="*/ 45 w 49"/>
                <a:gd name="T33" fmla="*/ 24 h 24"/>
                <a:gd name="T34" fmla="*/ 46 w 49"/>
                <a:gd name="T35" fmla="*/ 24 h 24"/>
                <a:gd name="T36" fmla="*/ 49 w 49"/>
                <a:gd name="T37" fmla="*/ 21 h 24"/>
                <a:gd name="T38" fmla="*/ 49 w 49"/>
                <a:gd name="T39" fmla="*/ 3 h 24"/>
                <a:gd name="T40" fmla="*/ 46 w 49"/>
                <a:gd name="T41" fmla="*/ 0 h 24"/>
                <a:gd name="T42" fmla="*/ 3 w 49"/>
                <a:gd name="T43" fmla="*/ 0 h 24"/>
                <a:gd name="T44" fmla="*/ 0 w 49"/>
                <a:gd name="T45" fmla="*/ 3 h 24"/>
                <a:gd name="T46" fmla="*/ 0 w 49"/>
                <a:gd name="T47" fmla="*/ 21 h 24"/>
                <a:gd name="T48" fmla="*/ 3 w 49"/>
                <a:gd name="T4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9" h="24">
                  <a:moveTo>
                    <a:pt x="3" y="24"/>
                  </a:moveTo>
                  <a:cubicBezTo>
                    <a:pt x="5" y="24"/>
                    <a:pt x="5" y="24"/>
                    <a:pt x="5" y="24"/>
                  </a:cubicBezTo>
                  <a:cubicBezTo>
                    <a:pt x="6" y="24"/>
                    <a:pt x="8" y="22"/>
                    <a:pt x="8" y="21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2"/>
                    <a:pt x="9" y="10"/>
                    <a:pt x="11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20" y="10"/>
                    <a:pt x="21" y="12"/>
                    <a:pt x="21" y="13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1" y="22"/>
                    <a:pt x="23" y="24"/>
                    <a:pt x="24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7" y="24"/>
                    <a:pt x="29" y="22"/>
                    <a:pt x="29" y="21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2"/>
                    <a:pt x="30" y="10"/>
                    <a:pt x="31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41" y="10"/>
                    <a:pt x="42" y="12"/>
                    <a:pt x="42" y="13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22"/>
                    <a:pt x="44" y="24"/>
                    <a:pt x="45" y="24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7" y="24"/>
                    <a:pt x="49" y="22"/>
                    <a:pt x="49" y="21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1"/>
                    <a:pt x="47" y="0"/>
                    <a:pt x="4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1" y="24"/>
                    <a:pt x="3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 dirty="0">
                <a:latin typeface="+mn-lt"/>
              </a:endParaRPr>
            </a:p>
          </p:txBody>
        </p:sp>
      </p:grpSp>
      <p:sp>
        <p:nvSpPr>
          <p:cNvPr id="141" name="Rectangle 140">
            <a:extLst>
              <a:ext uri="{FF2B5EF4-FFF2-40B4-BE49-F238E27FC236}">
                <a16:creationId xmlns:a16="http://schemas.microsoft.com/office/drawing/2014/main" id="{525112B9-841D-437A-BAA8-155D42D812BF}"/>
              </a:ext>
            </a:extLst>
          </p:cNvPr>
          <p:cNvSpPr>
            <a:spLocks/>
          </p:cNvSpPr>
          <p:nvPr/>
        </p:nvSpPr>
        <p:spPr>
          <a:xfrm>
            <a:off x="4637088" y="944563"/>
            <a:ext cx="895350" cy="611188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0221BF41-15E0-4264-8C68-CB84D6F1F2BD}"/>
              </a:ext>
            </a:extLst>
          </p:cNvPr>
          <p:cNvGrpSpPr/>
          <p:nvPr/>
        </p:nvGrpSpPr>
        <p:grpSpPr>
          <a:xfrm>
            <a:off x="4781551" y="1030288"/>
            <a:ext cx="608013" cy="441325"/>
            <a:chOff x="2120900" y="4397375"/>
            <a:chExt cx="1563688" cy="1147763"/>
          </a:xfrm>
          <a:solidFill>
            <a:schemeClr val="bg1"/>
          </a:solidFill>
        </p:grpSpPr>
        <p:sp>
          <p:nvSpPr>
            <p:cNvPr id="197" name="Freeform 27">
              <a:extLst>
                <a:ext uri="{FF2B5EF4-FFF2-40B4-BE49-F238E27FC236}">
                  <a16:creationId xmlns:a16="http://schemas.microsoft.com/office/drawing/2014/main" id="{5ED54FAF-C690-4B6C-9E09-8D10CD82B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3013" y="4903788"/>
              <a:ext cx="982663" cy="633413"/>
            </a:xfrm>
            <a:custGeom>
              <a:avLst/>
              <a:gdLst>
                <a:gd name="T0" fmla="*/ 145 w 260"/>
                <a:gd name="T1" fmla="*/ 53 h 167"/>
                <a:gd name="T2" fmla="*/ 247 w 260"/>
                <a:gd name="T3" fmla="*/ 0 h 167"/>
                <a:gd name="T4" fmla="*/ 78 w 260"/>
                <a:gd name="T5" fmla="*/ 39 h 167"/>
                <a:gd name="T6" fmla="*/ 113 w 260"/>
                <a:gd name="T7" fmla="*/ 90 h 167"/>
                <a:gd name="T8" fmla="*/ 35 w 260"/>
                <a:gd name="T9" fmla="*/ 106 h 167"/>
                <a:gd name="T10" fmla="*/ 0 w 260"/>
                <a:gd name="T11" fmla="*/ 167 h 167"/>
                <a:gd name="T12" fmla="*/ 188 w 260"/>
                <a:gd name="T13" fmla="*/ 115 h 167"/>
                <a:gd name="T14" fmla="*/ 145 w 260"/>
                <a:gd name="T15" fmla="*/ 5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0" h="167">
                  <a:moveTo>
                    <a:pt x="145" y="53"/>
                  </a:moveTo>
                  <a:cubicBezTo>
                    <a:pt x="150" y="41"/>
                    <a:pt x="260" y="0"/>
                    <a:pt x="247" y="0"/>
                  </a:cubicBezTo>
                  <a:cubicBezTo>
                    <a:pt x="173" y="6"/>
                    <a:pt x="85" y="29"/>
                    <a:pt x="78" y="39"/>
                  </a:cubicBezTo>
                  <a:cubicBezTo>
                    <a:pt x="71" y="49"/>
                    <a:pt x="113" y="90"/>
                    <a:pt x="113" y="90"/>
                  </a:cubicBezTo>
                  <a:cubicBezTo>
                    <a:pt x="35" y="106"/>
                    <a:pt x="35" y="106"/>
                    <a:pt x="35" y="106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55" y="153"/>
                    <a:pt x="179" y="122"/>
                    <a:pt x="188" y="115"/>
                  </a:cubicBezTo>
                  <a:cubicBezTo>
                    <a:pt x="199" y="106"/>
                    <a:pt x="139" y="65"/>
                    <a:pt x="145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 dirty="0">
                <a:latin typeface="+mn-lt"/>
              </a:endParaRPr>
            </a:p>
          </p:txBody>
        </p:sp>
        <p:sp>
          <p:nvSpPr>
            <p:cNvPr id="199" name="Freeform 28">
              <a:extLst>
                <a:ext uri="{FF2B5EF4-FFF2-40B4-BE49-F238E27FC236}">
                  <a16:creationId xmlns:a16="http://schemas.microsoft.com/office/drawing/2014/main" id="{4E4CEB9D-9E47-40B7-BD69-137607D6C6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20900" y="4662488"/>
              <a:ext cx="584200" cy="882650"/>
            </a:xfrm>
            <a:custGeom>
              <a:avLst/>
              <a:gdLst>
                <a:gd name="T0" fmla="*/ 155 w 155"/>
                <a:gd name="T1" fmla="*/ 78 h 233"/>
                <a:gd name="T2" fmla="*/ 77 w 155"/>
                <a:gd name="T3" fmla="*/ 0 h 233"/>
                <a:gd name="T4" fmla="*/ 0 w 155"/>
                <a:gd name="T5" fmla="*/ 78 h 233"/>
                <a:gd name="T6" fmla="*/ 13 w 155"/>
                <a:gd name="T7" fmla="*/ 121 h 233"/>
                <a:gd name="T8" fmla="*/ 13 w 155"/>
                <a:gd name="T9" fmla="*/ 121 h 233"/>
                <a:gd name="T10" fmla="*/ 77 w 155"/>
                <a:gd name="T11" fmla="*/ 233 h 233"/>
                <a:gd name="T12" fmla="*/ 142 w 155"/>
                <a:gd name="T13" fmla="*/ 121 h 233"/>
                <a:gd name="T14" fmla="*/ 142 w 155"/>
                <a:gd name="T15" fmla="*/ 121 h 233"/>
                <a:gd name="T16" fmla="*/ 155 w 155"/>
                <a:gd name="T17" fmla="*/ 78 h 233"/>
                <a:gd name="T18" fmla="*/ 77 w 155"/>
                <a:gd name="T19" fmla="*/ 127 h 233"/>
                <a:gd name="T20" fmla="*/ 27 w 155"/>
                <a:gd name="T21" fmla="*/ 77 h 233"/>
                <a:gd name="T22" fmla="*/ 77 w 155"/>
                <a:gd name="T23" fmla="*/ 27 h 233"/>
                <a:gd name="T24" fmla="*/ 127 w 155"/>
                <a:gd name="T25" fmla="*/ 77 h 233"/>
                <a:gd name="T26" fmla="*/ 77 w 155"/>
                <a:gd name="T27" fmla="*/ 127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5" h="233">
                  <a:moveTo>
                    <a:pt x="155" y="78"/>
                  </a:moveTo>
                  <a:cubicBezTo>
                    <a:pt x="155" y="35"/>
                    <a:pt x="120" y="0"/>
                    <a:pt x="77" y="0"/>
                  </a:cubicBezTo>
                  <a:cubicBezTo>
                    <a:pt x="34" y="0"/>
                    <a:pt x="0" y="35"/>
                    <a:pt x="0" y="78"/>
                  </a:cubicBezTo>
                  <a:cubicBezTo>
                    <a:pt x="0" y="94"/>
                    <a:pt x="5" y="109"/>
                    <a:pt x="13" y="121"/>
                  </a:cubicBezTo>
                  <a:cubicBezTo>
                    <a:pt x="13" y="121"/>
                    <a:pt x="13" y="121"/>
                    <a:pt x="13" y="121"/>
                  </a:cubicBezTo>
                  <a:cubicBezTo>
                    <a:pt x="77" y="233"/>
                    <a:pt x="77" y="233"/>
                    <a:pt x="77" y="233"/>
                  </a:cubicBezTo>
                  <a:cubicBezTo>
                    <a:pt x="142" y="121"/>
                    <a:pt x="142" y="121"/>
                    <a:pt x="142" y="121"/>
                  </a:cubicBezTo>
                  <a:cubicBezTo>
                    <a:pt x="142" y="121"/>
                    <a:pt x="142" y="121"/>
                    <a:pt x="142" y="121"/>
                  </a:cubicBezTo>
                  <a:cubicBezTo>
                    <a:pt x="150" y="109"/>
                    <a:pt x="155" y="94"/>
                    <a:pt x="155" y="78"/>
                  </a:cubicBezTo>
                  <a:close/>
                  <a:moveTo>
                    <a:pt x="77" y="127"/>
                  </a:moveTo>
                  <a:cubicBezTo>
                    <a:pt x="50" y="127"/>
                    <a:pt x="27" y="105"/>
                    <a:pt x="27" y="77"/>
                  </a:cubicBezTo>
                  <a:cubicBezTo>
                    <a:pt x="27" y="50"/>
                    <a:pt x="50" y="27"/>
                    <a:pt x="77" y="27"/>
                  </a:cubicBezTo>
                  <a:cubicBezTo>
                    <a:pt x="105" y="27"/>
                    <a:pt x="127" y="50"/>
                    <a:pt x="127" y="77"/>
                  </a:cubicBezTo>
                  <a:cubicBezTo>
                    <a:pt x="127" y="105"/>
                    <a:pt x="105" y="127"/>
                    <a:pt x="77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 dirty="0">
                <a:latin typeface="+mn-lt"/>
              </a:endParaRPr>
            </a:p>
          </p:txBody>
        </p:sp>
        <p:sp>
          <p:nvSpPr>
            <p:cNvPr id="200" name="Oval 30">
              <a:extLst>
                <a:ext uri="{FF2B5EF4-FFF2-40B4-BE49-F238E27FC236}">
                  <a16:creationId xmlns:a16="http://schemas.microsoft.com/office/drawing/2014/main" id="{7E66F3A6-4C29-4FBA-80EA-A8D3DB379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2038" y="4873625"/>
              <a:ext cx="161925" cy="1635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 dirty="0">
                <a:latin typeface="+mn-lt"/>
              </a:endParaRPr>
            </a:p>
          </p:txBody>
        </p:sp>
        <p:sp>
          <p:nvSpPr>
            <p:cNvPr id="201" name="Freeform 28">
              <a:extLst>
                <a:ext uri="{FF2B5EF4-FFF2-40B4-BE49-F238E27FC236}">
                  <a16:creationId xmlns:a16="http://schemas.microsoft.com/office/drawing/2014/main" id="{46D335AE-5CFD-4137-9BC2-A2C47633A5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40100" y="4397375"/>
              <a:ext cx="344488" cy="514350"/>
            </a:xfrm>
            <a:custGeom>
              <a:avLst/>
              <a:gdLst>
                <a:gd name="T0" fmla="*/ 155 w 155"/>
                <a:gd name="T1" fmla="*/ 78 h 233"/>
                <a:gd name="T2" fmla="*/ 77 w 155"/>
                <a:gd name="T3" fmla="*/ 0 h 233"/>
                <a:gd name="T4" fmla="*/ 0 w 155"/>
                <a:gd name="T5" fmla="*/ 78 h 233"/>
                <a:gd name="T6" fmla="*/ 13 w 155"/>
                <a:gd name="T7" fmla="*/ 121 h 233"/>
                <a:gd name="T8" fmla="*/ 13 w 155"/>
                <a:gd name="T9" fmla="*/ 121 h 233"/>
                <a:gd name="T10" fmla="*/ 77 w 155"/>
                <a:gd name="T11" fmla="*/ 233 h 233"/>
                <a:gd name="T12" fmla="*/ 142 w 155"/>
                <a:gd name="T13" fmla="*/ 121 h 233"/>
                <a:gd name="T14" fmla="*/ 142 w 155"/>
                <a:gd name="T15" fmla="*/ 121 h 233"/>
                <a:gd name="T16" fmla="*/ 155 w 155"/>
                <a:gd name="T17" fmla="*/ 78 h 233"/>
                <a:gd name="T18" fmla="*/ 77 w 155"/>
                <a:gd name="T19" fmla="*/ 127 h 233"/>
                <a:gd name="T20" fmla="*/ 27 w 155"/>
                <a:gd name="T21" fmla="*/ 77 h 233"/>
                <a:gd name="T22" fmla="*/ 77 w 155"/>
                <a:gd name="T23" fmla="*/ 27 h 233"/>
                <a:gd name="T24" fmla="*/ 127 w 155"/>
                <a:gd name="T25" fmla="*/ 77 h 233"/>
                <a:gd name="T26" fmla="*/ 77 w 155"/>
                <a:gd name="T27" fmla="*/ 127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5" h="233">
                  <a:moveTo>
                    <a:pt x="155" y="78"/>
                  </a:moveTo>
                  <a:cubicBezTo>
                    <a:pt x="155" y="35"/>
                    <a:pt x="120" y="0"/>
                    <a:pt x="77" y="0"/>
                  </a:cubicBezTo>
                  <a:cubicBezTo>
                    <a:pt x="34" y="0"/>
                    <a:pt x="0" y="35"/>
                    <a:pt x="0" y="78"/>
                  </a:cubicBezTo>
                  <a:cubicBezTo>
                    <a:pt x="0" y="94"/>
                    <a:pt x="5" y="109"/>
                    <a:pt x="13" y="121"/>
                  </a:cubicBezTo>
                  <a:cubicBezTo>
                    <a:pt x="13" y="121"/>
                    <a:pt x="13" y="121"/>
                    <a:pt x="13" y="121"/>
                  </a:cubicBezTo>
                  <a:cubicBezTo>
                    <a:pt x="77" y="233"/>
                    <a:pt x="77" y="233"/>
                    <a:pt x="77" y="233"/>
                  </a:cubicBezTo>
                  <a:cubicBezTo>
                    <a:pt x="142" y="121"/>
                    <a:pt x="142" y="121"/>
                    <a:pt x="142" y="121"/>
                  </a:cubicBezTo>
                  <a:cubicBezTo>
                    <a:pt x="142" y="121"/>
                    <a:pt x="142" y="121"/>
                    <a:pt x="142" y="121"/>
                  </a:cubicBezTo>
                  <a:cubicBezTo>
                    <a:pt x="150" y="109"/>
                    <a:pt x="155" y="94"/>
                    <a:pt x="155" y="78"/>
                  </a:cubicBezTo>
                  <a:close/>
                  <a:moveTo>
                    <a:pt x="77" y="127"/>
                  </a:moveTo>
                  <a:cubicBezTo>
                    <a:pt x="50" y="127"/>
                    <a:pt x="27" y="105"/>
                    <a:pt x="27" y="77"/>
                  </a:cubicBezTo>
                  <a:cubicBezTo>
                    <a:pt x="27" y="50"/>
                    <a:pt x="50" y="27"/>
                    <a:pt x="77" y="27"/>
                  </a:cubicBezTo>
                  <a:cubicBezTo>
                    <a:pt x="105" y="27"/>
                    <a:pt x="127" y="50"/>
                    <a:pt x="127" y="77"/>
                  </a:cubicBezTo>
                  <a:cubicBezTo>
                    <a:pt x="127" y="105"/>
                    <a:pt x="105" y="127"/>
                    <a:pt x="77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800" dirty="0">
                <a:latin typeface="+mn-lt"/>
              </a:endParaRPr>
            </a:p>
          </p:txBody>
        </p:sp>
        <p:sp>
          <p:nvSpPr>
            <p:cNvPr id="205" name="Oval 30">
              <a:extLst>
                <a:ext uri="{FF2B5EF4-FFF2-40B4-BE49-F238E27FC236}">
                  <a16:creationId xmlns:a16="http://schemas.microsoft.com/office/drawing/2014/main" id="{E99BD437-974A-4E3C-88C3-B2ED5FF0A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4603" y="4520412"/>
              <a:ext cx="95483" cy="9528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800" dirty="0">
                <a:latin typeface="+mn-lt"/>
              </a:endParaRPr>
            </a:p>
          </p:txBody>
        </p:sp>
      </p:grpSp>
      <p:sp>
        <p:nvSpPr>
          <p:cNvPr id="207" name="Marvinsticker">
            <a:extLst>
              <a:ext uri="{FF2B5EF4-FFF2-40B4-BE49-F238E27FC236}">
                <a16:creationId xmlns:a16="http://schemas.microsoft.com/office/drawing/2014/main" id="{F7674FB7-5698-4A2B-A398-26C44A584765}"/>
              </a:ext>
            </a:extLst>
          </p:cNvPr>
          <p:cNvSpPr>
            <a:spLocks/>
          </p:cNvSpPr>
          <p:nvPr>
            <p:custDataLst>
              <p:tags r:id="rId19"/>
            </p:custDataLst>
          </p:nvPr>
        </p:nvSpPr>
        <p:spPr>
          <a:xfrm>
            <a:off x="892174" y="2217738"/>
            <a:ext cx="611188" cy="66833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3909" tIns="33909" rIns="33909" bIns="33909" rtlCol="0" anchor="ctr" anchorCtr="0">
            <a:noAutofit/>
          </a:bodyPr>
          <a:lstStyle/>
          <a:p>
            <a:r>
              <a:rPr lang="en-US" sz="800" b="1" dirty="0">
                <a:solidFill>
                  <a:schemeClr val="accent4"/>
                </a:solidFill>
              </a:rPr>
              <a:t>Duration</a:t>
            </a:r>
          </a:p>
        </p:txBody>
      </p:sp>
      <p:sp>
        <p:nvSpPr>
          <p:cNvPr id="206" name="Marvinsticker">
            <a:extLst>
              <a:ext uri="{FF2B5EF4-FFF2-40B4-BE49-F238E27FC236}">
                <a16:creationId xmlns:a16="http://schemas.microsoft.com/office/drawing/2014/main" id="{2717B991-E459-4446-BAF8-BA23B913A92F}"/>
              </a:ext>
            </a:extLst>
          </p:cNvPr>
          <p:cNvSpPr>
            <a:spLocks/>
          </p:cNvSpPr>
          <p:nvPr>
            <p:custDataLst>
              <p:tags r:id="rId20"/>
            </p:custDataLst>
          </p:nvPr>
        </p:nvSpPr>
        <p:spPr>
          <a:xfrm>
            <a:off x="892174" y="2941638"/>
            <a:ext cx="611188" cy="73818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3909" tIns="33909" rIns="33909" bIns="33909" rtlCol="0" anchor="ctr" anchorCtr="0">
            <a:noAutofit/>
          </a:bodyPr>
          <a:lstStyle/>
          <a:p>
            <a:r>
              <a:rPr lang="en-US" sz="800" b="1" dirty="0">
                <a:solidFill>
                  <a:schemeClr val="accent4"/>
                </a:solidFill>
              </a:rPr>
              <a:t>Detail</a:t>
            </a:r>
          </a:p>
        </p:txBody>
      </p:sp>
      <p:sp>
        <p:nvSpPr>
          <p:cNvPr id="229" name="Marvinsticker">
            <a:extLst>
              <a:ext uri="{FF2B5EF4-FFF2-40B4-BE49-F238E27FC236}">
                <a16:creationId xmlns:a16="http://schemas.microsoft.com/office/drawing/2014/main" id="{2717B991-E459-4446-BAF8-BA23B913A92F}"/>
              </a:ext>
            </a:extLst>
          </p:cNvPr>
          <p:cNvSpPr>
            <a:spLocks/>
          </p:cNvSpPr>
          <p:nvPr>
            <p:custDataLst>
              <p:tags r:id="rId21"/>
            </p:custDataLst>
          </p:nvPr>
        </p:nvSpPr>
        <p:spPr>
          <a:xfrm>
            <a:off x="2586038" y="2941638"/>
            <a:ext cx="960438" cy="492443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</a:rPr>
              <a:t>Commute from McK New York office to la Guardia airport takes about 0:30 by taxi</a:t>
            </a:r>
          </a:p>
        </p:txBody>
      </p:sp>
      <p:sp>
        <p:nvSpPr>
          <p:cNvPr id="230" name="Marvinsticker">
            <a:extLst>
              <a:ext uri="{FF2B5EF4-FFF2-40B4-BE49-F238E27FC236}">
                <a16:creationId xmlns:a16="http://schemas.microsoft.com/office/drawing/2014/main" id="{2717B991-E459-4446-BAF8-BA23B913A92F}"/>
              </a:ext>
            </a:extLst>
          </p:cNvPr>
          <p:cNvSpPr>
            <a:spLocks/>
          </p:cNvSpPr>
          <p:nvPr>
            <p:custDataLst>
              <p:tags r:id="rId22"/>
            </p:custDataLst>
          </p:nvPr>
        </p:nvSpPr>
        <p:spPr>
          <a:xfrm>
            <a:off x="3602038" y="2941638"/>
            <a:ext cx="960438" cy="738188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</a:rPr>
              <a:t>In order to proceed through security in a timely manner, arriving 0:45 before departure is the minimum</a:t>
            </a:r>
          </a:p>
        </p:txBody>
      </p:sp>
      <p:sp>
        <p:nvSpPr>
          <p:cNvPr id="231" name="Marvinsticker">
            <a:extLst>
              <a:ext uri="{FF2B5EF4-FFF2-40B4-BE49-F238E27FC236}">
                <a16:creationId xmlns:a16="http://schemas.microsoft.com/office/drawing/2014/main" id="{2717B991-E459-4446-BAF8-BA23B913A92F}"/>
              </a:ext>
            </a:extLst>
          </p:cNvPr>
          <p:cNvSpPr>
            <a:spLocks/>
          </p:cNvSpPr>
          <p:nvPr>
            <p:custDataLst>
              <p:tags r:id="rId23"/>
            </p:custDataLst>
          </p:nvPr>
        </p:nvSpPr>
        <p:spPr>
          <a:xfrm>
            <a:off x="4618038" y="2941638"/>
            <a:ext cx="960438" cy="492443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</a:rPr>
              <a:t>Fly time between New York and Washington is about 1:20</a:t>
            </a:r>
          </a:p>
        </p:txBody>
      </p:sp>
      <p:sp>
        <p:nvSpPr>
          <p:cNvPr id="232" name="Marvinsticker">
            <a:extLst>
              <a:ext uri="{FF2B5EF4-FFF2-40B4-BE49-F238E27FC236}">
                <a16:creationId xmlns:a16="http://schemas.microsoft.com/office/drawing/2014/main" id="{2717B991-E459-4446-BAF8-BA23B913A92F}"/>
              </a:ext>
            </a:extLst>
          </p:cNvPr>
          <p:cNvSpPr>
            <a:spLocks/>
          </p:cNvSpPr>
          <p:nvPr>
            <p:custDataLst>
              <p:tags r:id="rId24"/>
            </p:custDataLst>
          </p:nvPr>
        </p:nvSpPr>
        <p:spPr>
          <a:xfrm>
            <a:off x="5634038" y="2941638"/>
            <a:ext cx="960438" cy="738188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</a:rPr>
              <a:t>Upon arrival, walking to the exit, proceeding through customs and finding a cab takes minimum 0:20</a:t>
            </a:r>
          </a:p>
        </p:txBody>
      </p:sp>
      <p:sp>
        <p:nvSpPr>
          <p:cNvPr id="233" name="Marvinsticker">
            <a:extLst>
              <a:ext uri="{FF2B5EF4-FFF2-40B4-BE49-F238E27FC236}">
                <a16:creationId xmlns:a16="http://schemas.microsoft.com/office/drawing/2014/main" id="{2717B991-E459-4446-BAF8-BA23B913A92F}"/>
              </a:ext>
            </a:extLst>
          </p:cNvPr>
          <p:cNvSpPr>
            <a:spLocks/>
          </p:cNvSpPr>
          <p:nvPr>
            <p:custDataLst>
              <p:tags r:id="rId25"/>
            </p:custDataLst>
          </p:nvPr>
        </p:nvSpPr>
        <p:spPr>
          <a:xfrm>
            <a:off x="6648450" y="2941638"/>
            <a:ext cx="960438" cy="615553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</a:rPr>
              <a:t>Commute from Washington airport to McK Washington office takes at least 0:15</a:t>
            </a:r>
          </a:p>
        </p:txBody>
      </p:sp>
      <p:sp>
        <p:nvSpPr>
          <p:cNvPr id="227" name="Marvinsticker">
            <a:extLst>
              <a:ext uri="{FF2B5EF4-FFF2-40B4-BE49-F238E27FC236}">
                <a16:creationId xmlns:a16="http://schemas.microsoft.com/office/drawing/2014/main" id="{C5375CA3-1FE2-44E5-93E6-61DAE95E6696}"/>
              </a:ext>
            </a:extLst>
          </p:cNvPr>
          <p:cNvSpPr>
            <a:spLocks/>
          </p:cNvSpPr>
          <p:nvPr>
            <p:custDataLst>
              <p:tags r:id="rId26"/>
            </p:custDataLst>
          </p:nvPr>
        </p:nvSpPr>
        <p:spPr>
          <a:xfrm>
            <a:off x="892174" y="3736975"/>
            <a:ext cx="611188" cy="66833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3909" tIns="33909" rIns="33909" bIns="33909" rtlCol="0" anchor="ctr" anchorCtr="0">
            <a:noAutofit/>
          </a:bodyPr>
          <a:lstStyle/>
          <a:p>
            <a:r>
              <a:rPr lang="en-US" sz="800" b="1" dirty="0">
                <a:solidFill>
                  <a:schemeClr val="accent4"/>
                </a:solidFill>
              </a:rPr>
              <a:t>Duration</a:t>
            </a:r>
          </a:p>
        </p:txBody>
      </p:sp>
      <p:sp>
        <p:nvSpPr>
          <p:cNvPr id="245" name="Marvinsticker">
            <a:extLst>
              <a:ext uri="{FF2B5EF4-FFF2-40B4-BE49-F238E27FC236}">
                <a16:creationId xmlns:a16="http://schemas.microsoft.com/office/drawing/2014/main" id="{BD5ED495-50EA-45BF-976A-758DF41AC620}"/>
              </a:ext>
            </a:extLst>
          </p:cNvPr>
          <p:cNvSpPr>
            <a:spLocks/>
          </p:cNvSpPr>
          <p:nvPr>
            <p:custDataLst>
              <p:tags r:id="rId27"/>
            </p:custDataLst>
          </p:nvPr>
        </p:nvSpPr>
        <p:spPr>
          <a:xfrm>
            <a:off x="3602038" y="4459287"/>
            <a:ext cx="960438" cy="615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</a:rPr>
              <a:t>In order to board the  train in a timely manner, arriving 0:15 before departure is plenty</a:t>
            </a:r>
          </a:p>
        </p:txBody>
      </p:sp>
      <p:sp>
        <p:nvSpPr>
          <p:cNvPr id="246" name="Marvinsticker">
            <a:extLst>
              <a:ext uri="{FF2B5EF4-FFF2-40B4-BE49-F238E27FC236}">
                <a16:creationId xmlns:a16="http://schemas.microsoft.com/office/drawing/2014/main" id="{6321BA65-BB03-442C-BFCF-6DD1896D5E89}"/>
              </a:ext>
            </a:extLst>
          </p:cNvPr>
          <p:cNvSpPr>
            <a:spLocks/>
          </p:cNvSpPr>
          <p:nvPr>
            <p:custDataLst>
              <p:tags r:id="rId28"/>
            </p:custDataLst>
          </p:nvPr>
        </p:nvSpPr>
        <p:spPr>
          <a:xfrm>
            <a:off x="4618038" y="4459288"/>
            <a:ext cx="960438" cy="492443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</a:rPr>
              <a:t>Rail time between New York and Washington is about 2:50</a:t>
            </a:r>
          </a:p>
        </p:txBody>
      </p:sp>
      <p:sp>
        <p:nvSpPr>
          <p:cNvPr id="247" name="Marvinsticker">
            <a:extLst>
              <a:ext uri="{FF2B5EF4-FFF2-40B4-BE49-F238E27FC236}">
                <a16:creationId xmlns:a16="http://schemas.microsoft.com/office/drawing/2014/main" id="{E281C785-5A78-491A-A36A-9E6FAFF07CA7}"/>
              </a:ext>
            </a:extLst>
          </p:cNvPr>
          <p:cNvSpPr>
            <a:spLocks/>
          </p:cNvSpPr>
          <p:nvPr>
            <p:custDataLst>
              <p:tags r:id="rId29"/>
            </p:custDataLst>
          </p:nvPr>
        </p:nvSpPr>
        <p:spPr>
          <a:xfrm>
            <a:off x="5634038" y="4459288"/>
            <a:ext cx="960438" cy="49212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</a:rPr>
              <a:t>Upon arrival, walking to the exit and finding a cab/subway takes 0:05</a:t>
            </a:r>
          </a:p>
        </p:txBody>
      </p:sp>
      <p:sp>
        <p:nvSpPr>
          <p:cNvPr id="244" name="Marvinsticker">
            <a:extLst>
              <a:ext uri="{FF2B5EF4-FFF2-40B4-BE49-F238E27FC236}">
                <a16:creationId xmlns:a16="http://schemas.microsoft.com/office/drawing/2014/main" id="{B428F2DE-3D5D-4729-9509-1181DE4E0E21}"/>
              </a:ext>
            </a:extLst>
          </p:cNvPr>
          <p:cNvSpPr>
            <a:spLocks/>
          </p:cNvSpPr>
          <p:nvPr>
            <p:custDataLst>
              <p:tags r:id="rId30"/>
            </p:custDataLst>
          </p:nvPr>
        </p:nvSpPr>
        <p:spPr>
          <a:xfrm>
            <a:off x="2586038" y="4459287"/>
            <a:ext cx="960438" cy="615553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r>
              <a:rPr lang="en-US" sz="800" spc="-30" dirty="0">
                <a:solidFill>
                  <a:schemeClr val="tx1"/>
                </a:solidFill>
              </a:rPr>
              <a:t>Commute from McK New York office to Penn station takes maximum 0:15 by metro</a:t>
            </a:r>
          </a:p>
        </p:txBody>
      </p:sp>
      <p:sp>
        <p:nvSpPr>
          <p:cNvPr id="248" name="Marvinsticker">
            <a:extLst>
              <a:ext uri="{FF2B5EF4-FFF2-40B4-BE49-F238E27FC236}">
                <a16:creationId xmlns:a16="http://schemas.microsoft.com/office/drawing/2014/main" id="{F84E94E0-AB92-4C04-A246-9E6F53739488}"/>
              </a:ext>
            </a:extLst>
          </p:cNvPr>
          <p:cNvSpPr>
            <a:spLocks/>
          </p:cNvSpPr>
          <p:nvPr>
            <p:custDataLst>
              <p:tags r:id="rId31"/>
            </p:custDataLst>
          </p:nvPr>
        </p:nvSpPr>
        <p:spPr>
          <a:xfrm>
            <a:off x="6648450" y="4459288"/>
            <a:ext cx="960438" cy="492443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</a:rPr>
              <a:t>Commute from Union station to McK Washington office takes 0:20 by taxi</a:t>
            </a:r>
          </a:p>
        </p:txBody>
      </p:sp>
      <p:sp>
        <p:nvSpPr>
          <p:cNvPr id="234" name="Marvinsticker">
            <a:extLst>
              <a:ext uri="{FF2B5EF4-FFF2-40B4-BE49-F238E27FC236}">
                <a16:creationId xmlns:a16="http://schemas.microsoft.com/office/drawing/2014/main" id="{2BF49DE4-C62A-4BC2-AFDC-5B074BA3348C}"/>
              </a:ext>
            </a:extLst>
          </p:cNvPr>
          <p:cNvSpPr>
            <a:spLocks/>
          </p:cNvSpPr>
          <p:nvPr>
            <p:custDataLst>
              <p:tags r:id="rId32"/>
            </p:custDataLst>
          </p:nvPr>
        </p:nvSpPr>
        <p:spPr>
          <a:xfrm>
            <a:off x="1573212" y="4459287"/>
            <a:ext cx="958850" cy="615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</a:rPr>
              <a:t>Ticket is booked through local AmEx agency or by Firm member and later expensed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D6125AC-EC65-4911-90B0-1EB4592DA911}"/>
              </a:ext>
            </a:extLst>
          </p:cNvPr>
          <p:cNvSpPr txBox="1">
            <a:spLocks/>
          </p:cNvSpPr>
          <p:nvPr/>
        </p:nvSpPr>
        <p:spPr>
          <a:xfrm>
            <a:off x="119063" y="5130800"/>
            <a:ext cx="1384300" cy="1108075"/>
          </a:xfrm>
          <a:prstGeom prst="rect">
            <a:avLst/>
          </a:prstGeom>
          <a:solidFill>
            <a:schemeClr val="accent2"/>
          </a:solidFill>
        </p:spPr>
        <p:txBody>
          <a:bodyPr vert="horz" wrap="square" lIns="76200" tIns="76200" rIns="76200" bIns="76200" rtlCol="0" anchor="ctr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800" b="1" dirty="0">
                <a:solidFill>
                  <a:schemeClr val="bg1"/>
                </a:solidFill>
              </a:rPr>
              <a:t>How to achieve Modal Shift?</a:t>
            </a:r>
          </a:p>
        </p:txBody>
      </p:sp>
      <p:sp>
        <p:nvSpPr>
          <p:cNvPr id="249" name="Marvinsticker">
            <a:extLst>
              <a:ext uri="{FF2B5EF4-FFF2-40B4-BE49-F238E27FC236}">
                <a16:creationId xmlns:a16="http://schemas.microsoft.com/office/drawing/2014/main" id="{314B0B99-82B7-48F6-A6D1-53ED08ADC6FC}"/>
              </a:ext>
            </a:extLst>
          </p:cNvPr>
          <p:cNvSpPr>
            <a:spLocks/>
          </p:cNvSpPr>
          <p:nvPr>
            <p:custDataLst>
              <p:tags r:id="rId33"/>
            </p:custDataLst>
          </p:nvPr>
        </p:nvSpPr>
        <p:spPr>
          <a:xfrm>
            <a:off x="1573213" y="5130800"/>
            <a:ext cx="971550" cy="110807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r>
              <a:rPr lang="en-US" sz="800" spc="-50" dirty="0">
                <a:solidFill>
                  <a:schemeClr val="tx1"/>
                </a:solidFill>
              </a:rPr>
              <a:t>Rethink </a:t>
            </a:r>
            <a:r>
              <a:rPr lang="en-US" sz="800" b="1" spc="-50" dirty="0">
                <a:solidFill>
                  <a:schemeClr val="accent2"/>
                </a:solidFill>
              </a:rPr>
              <a:t>travel desk processes </a:t>
            </a:r>
            <a:r>
              <a:rPr lang="en-US" sz="800" spc="-50" dirty="0">
                <a:solidFill>
                  <a:schemeClr val="tx1"/>
                </a:solidFill>
              </a:rPr>
              <a:t>and</a:t>
            </a:r>
            <a:r>
              <a:rPr lang="en-US" sz="800" b="1" spc="-50" dirty="0">
                <a:solidFill>
                  <a:schemeClr val="accent2"/>
                </a:solidFill>
              </a:rPr>
              <a:t> training </a:t>
            </a:r>
            <a:r>
              <a:rPr lang="en-US" sz="800" spc="-50" dirty="0">
                <a:solidFill>
                  <a:schemeClr val="tx1"/>
                </a:solidFill>
              </a:rPr>
              <a:t>(e.g. standardized scripts); at the moment, travel agents typically book whatever they are asked to book, without </a:t>
            </a:r>
            <a:r>
              <a:rPr lang="en-US" sz="800" b="1" spc="-50" dirty="0">
                <a:solidFill>
                  <a:schemeClr val="accent2"/>
                </a:solidFill>
              </a:rPr>
              <a:t>offering alternatives </a:t>
            </a:r>
            <a:r>
              <a:rPr lang="en-US" sz="800" spc="-50" dirty="0">
                <a:solidFill>
                  <a:schemeClr val="tx1"/>
                </a:solidFill>
              </a:rPr>
              <a:t>such as a rail connection</a:t>
            </a:r>
          </a:p>
        </p:txBody>
      </p:sp>
      <p:sp>
        <p:nvSpPr>
          <p:cNvPr id="38" name="TextBox 37"/>
          <p:cNvSpPr txBox="1">
            <a:spLocks/>
          </p:cNvSpPr>
          <p:nvPr>
            <p:custDataLst>
              <p:tags r:id="rId34"/>
            </p:custDataLst>
          </p:nvPr>
        </p:nvSpPr>
        <p:spPr>
          <a:xfrm>
            <a:off x="2586038" y="5130800"/>
            <a:ext cx="5022850" cy="66516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142875" lvl="1" indent="-141288">
              <a:spcBef>
                <a:spcPct val="20000"/>
              </a:spcBef>
            </a:pPr>
            <a:r>
              <a:rPr lang="en-US" sz="800" dirty="0"/>
              <a:t>Convey message that </a:t>
            </a:r>
            <a:r>
              <a:rPr lang="en-US" sz="800" b="1" dirty="0">
                <a:solidFill>
                  <a:schemeClr val="accent2"/>
                </a:solidFill>
              </a:rPr>
              <a:t>commuting to and from rail station </a:t>
            </a:r>
            <a:r>
              <a:rPr lang="en-US" sz="800" dirty="0"/>
              <a:t>takes significantly </a:t>
            </a:r>
            <a:r>
              <a:rPr lang="en-US" sz="800" b="1" dirty="0">
                <a:solidFill>
                  <a:schemeClr val="accent2"/>
                </a:solidFill>
              </a:rPr>
              <a:t>less time than commuting to the airport</a:t>
            </a:r>
          </a:p>
          <a:p>
            <a:pPr marL="142875" lvl="1" indent="-141288">
              <a:spcBef>
                <a:spcPct val="20000"/>
              </a:spcBef>
            </a:pPr>
            <a:r>
              <a:rPr lang="en-US" sz="800" dirty="0"/>
              <a:t>Communicate that travelling by rail effectively </a:t>
            </a:r>
            <a:r>
              <a:rPr lang="en-US" sz="800" b="1" dirty="0">
                <a:solidFill>
                  <a:schemeClr val="accent2"/>
                </a:solidFill>
              </a:rPr>
              <a:t>shifts unproductive commuting and waiting time </a:t>
            </a:r>
            <a:r>
              <a:rPr lang="en-US" sz="800" dirty="0"/>
              <a:t>(to, from and in airport) </a:t>
            </a:r>
            <a:r>
              <a:rPr lang="en-US" sz="800" b="1" dirty="0">
                <a:solidFill>
                  <a:schemeClr val="accent2"/>
                </a:solidFill>
              </a:rPr>
              <a:t>to stationary time in the train that can be spent productively </a:t>
            </a:r>
            <a:r>
              <a:rPr lang="en-US" sz="800" dirty="0"/>
              <a:t>(e.g. working on a laptop or in calls)</a:t>
            </a:r>
          </a:p>
          <a:p>
            <a:pPr marL="142875" lvl="1" indent="-141288">
              <a:spcBef>
                <a:spcPct val="20000"/>
              </a:spcBef>
            </a:pPr>
            <a:r>
              <a:rPr lang="en-US" sz="800" dirty="0"/>
              <a:t>Stress that number of high-speed </a:t>
            </a:r>
            <a:r>
              <a:rPr lang="en-US" sz="800" b="1" dirty="0">
                <a:solidFill>
                  <a:schemeClr val="accent2"/>
                </a:solidFill>
              </a:rPr>
              <a:t>rail connections per day </a:t>
            </a:r>
            <a:r>
              <a:rPr lang="en-US" sz="800" dirty="0"/>
              <a:t>is significantly </a:t>
            </a:r>
            <a:r>
              <a:rPr lang="en-US" sz="800" b="1" dirty="0">
                <a:solidFill>
                  <a:schemeClr val="accent2"/>
                </a:solidFill>
              </a:rPr>
              <a:t>higher than the number of flight connections</a:t>
            </a:r>
            <a:endParaRPr lang="en-US" sz="800" dirty="0"/>
          </a:p>
        </p:txBody>
      </p:sp>
      <p:cxnSp>
        <p:nvCxnSpPr>
          <p:cNvPr id="253" name="Straight Connector 252"/>
          <p:cNvCxnSpPr>
            <a:cxnSpLocks/>
          </p:cNvCxnSpPr>
          <p:nvPr/>
        </p:nvCxnSpPr>
        <p:spPr>
          <a:xfrm>
            <a:off x="1573212" y="2914650"/>
            <a:ext cx="7080250" cy="0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>
            <a:cxnSpLocks/>
          </p:cNvCxnSpPr>
          <p:nvPr/>
        </p:nvCxnSpPr>
        <p:spPr>
          <a:xfrm>
            <a:off x="1573212" y="4432300"/>
            <a:ext cx="7080250" cy="0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>
            <a:cxnSpLocks/>
          </p:cNvCxnSpPr>
          <p:nvPr/>
        </p:nvCxnSpPr>
        <p:spPr>
          <a:xfrm>
            <a:off x="119063" y="3708400"/>
            <a:ext cx="8534400" cy="0"/>
          </a:xfrm>
          <a:prstGeom prst="line">
            <a:avLst/>
          </a:prstGeom>
          <a:ln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>
            <a:cxnSpLocks/>
          </p:cNvCxnSpPr>
          <p:nvPr/>
        </p:nvCxnSpPr>
        <p:spPr>
          <a:xfrm>
            <a:off x="119063" y="5103813"/>
            <a:ext cx="8534400" cy="0"/>
          </a:xfrm>
          <a:prstGeom prst="line">
            <a:avLst/>
          </a:prstGeom>
          <a:ln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Pentagon 289"/>
          <p:cNvSpPr>
            <a:spLocks/>
          </p:cNvSpPr>
          <p:nvPr/>
        </p:nvSpPr>
        <p:spPr>
          <a:xfrm>
            <a:off x="1808162" y="1919288"/>
            <a:ext cx="679450" cy="174625"/>
          </a:xfrm>
          <a:prstGeom prst="homePlate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1" name="Oval 290"/>
          <p:cNvSpPr/>
          <p:nvPr/>
        </p:nvSpPr>
        <p:spPr>
          <a:xfrm>
            <a:off x="1590675" y="1917700"/>
            <a:ext cx="182563" cy="179388"/>
          </a:xfrm>
          <a:prstGeom prst="ellipse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92" name="Pentagon 291"/>
          <p:cNvSpPr>
            <a:spLocks/>
          </p:cNvSpPr>
          <p:nvPr/>
        </p:nvSpPr>
        <p:spPr>
          <a:xfrm>
            <a:off x="2824162" y="1919288"/>
            <a:ext cx="679450" cy="174625"/>
          </a:xfrm>
          <a:prstGeom prst="homePlate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3" name="Oval 292"/>
          <p:cNvSpPr/>
          <p:nvPr/>
        </p:nvSpPr>
        <p:spPr>
          <a:xfrm>
            <a:off x="2606675" y="1917700"/>
            <a:ext cx="182563" cy="179388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94" name="Pentagon 293"/>
          <p:cNvSpPr>
            <a:spLocks/>
          </p:cNvSpPr>
          <p:nvPr/>
        </p:nvSpPr>
        <p:spPr>
          <a:xfrm>
            <a:off x="3840162" y="1919288"/>
            <a:ext cx="679450" cy="174625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5" name="Oval 294"/>
          <p:cNvSpPr/>
          <p:nvPr/>
        </p:nvSpPr>
        <p:spPr>
          <a:xfrm>
            <a:off x="3622675" y="1917700"/>
            <a:ext cx="182563" cy="1793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96" name="Pentagon 295"/>
          <p:cNvSpPr>
            <a:spLocks/>
          </p:cNvSpPr>
          <p:nvPr/>
        </p:nvSpPr>
        <p:spPr>
          <a:xfrm>
            <a:off x="4854574" y="1919288"/>
            <a:ext cx="679450" cy="174625"/>
          </a:xfrm>
          <a:prstGeom prst="homePlate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7" name="Oval 296"/>
          <p:cNvSpPr/>
          <p:nvPr/>
        </p:nvSpPr>
        <p:spPr>
          <a:xfrm>
            <a:off x="4637088" y="1917700"/>
            <a:ext cx="182563" cy="179388"/>
          </a:xfrm>
          <a:prstGeom prst="ellipse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98" name="Pentagon 297"/>
          <p:cNvSpPr>
            <a:spLocks/>
          </p:cNvSpPr>
          <p:nvPr/>
        </p:nvSpPr>
        <p:spPr>
          <a:xfrm>
            <a:off x="5870574" y="1919288"/>
            <a:ext cx="679450" cy="174625"/>
          </a:xfrm>
          <a:prstGeom prst="homePlat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9" name="Oval 298"/>
          <p:cNvSpPr/>
          <p:nvPr/>
        </p:nvSpPr>
        <p:spPr>
          <a:xfrm>
            <a:off x="5653088" y="1917700"/>
            <a:ext cx="182563" cy="17938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00" name="Pentagon 299"/>
          <p:cNvSpPr>
            <a:spLocks/>
          </p:cNvSpPr>
          <p:nvPr/>
        </p:nvSpPr>
        <p:spPr>
          <a:xfrm>
            <a:off x="6886574" y="1919288"/>
            <a:ext cx="679450" cy="174625"/>
          </a:xfrm>
          <a:prstGeom prst="homePlate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01" name="Oval 300"/>
          <p:cNvSpPr/>
          <p:nvPr/>
        </p:nvSpPr>
        <p:spPr>
          <a:xfrm>
            <a:off x="6667500" y="1917700"/>
            <a:ext cx="182563" cy="179388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68" name="Marvinsticker">
            <a:extLst>
              <a:ext uri="{FF2B5EF4-FFF2-40B4-BE49-F238E27FC236}">
                <a16:creationId xmlns:a16="http://schemas.microsoft.com/office/drawing/2014/main" id="{2717B991-E459-4446-BAF8-BA23B913A92F}"/>
              </a:ext>
            </a:extLst>
          </p:cNvPr>
          <p:cNvSpPr>
            <a:spLocks/>
          </p:cNvSpPr>
          <p:nvPr>
            <p:custDataLst>
              <p:tags r:id="rId35"/>
            </p:custDataLst>
          </p:nvPr>
        </p:nvSpPr>
        <p:spPr>
          <a:xfrm>
            <a:off x="1577975" y="1728788"/>
            <a:ext cx="922338" cy="12382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r>
              <a:rPr lang="en-US" sz="800" b="1" dirty="0">
                <a:solidFill>
                  <a:schemeClr val="accent4"/>
                </a:solidFill>
              </a:rPr>
              <a:t>Book travel</a:t>
            </a:r>
          </a:p>
        </p:txBody>
      </p:sp>
      <p:sp>
        <p:nvSpPr>
          <p:cNvPr id="269" name="Marvinsticker">
            <a:extLst>
              <a:ext uri="{FF2B5EF4-FFF2-40B4-BE49-F238E27FC236}">
                <a16:creationId xmlns:a16="http://schemas.microsoft.com/office/drawing/2014/main" id="{2717B991-E459-4446-BAF8-BA23B913A92F}"/>
              </a:ext>
            </a:extLst>
          </p:cNvPr>
          <p:cNvSpPr>
            <a:spLocks/>
          </p:cNvSpPr>
          <p:nvPr>
            <p:custDataLst>
              <p:tags r:id="rId36"/>
            </p:custDataLst>
          </p:nvPr>
        </p:nvSpPr>
        <p:spPr>
          <a:xfrm>
            <a:off x="2584450" y="1604963"/>
            <a:ext cx="941388" cy="246063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r>
              <a:rPr lang="en-US" sz="800" b="1" dirty="0">
                <a:solidFill>
                  <a:schemeClr val="accent4"/>
                </a:solidFill>
              </a:rPr>
              <a:t>Commute to </a:t>
            </a:r>
            <a:br>
              <a:rPr lang="en-US" sz="800" b="1" dirty="0">
                <a:solidFill>
                  <a:schemeClr val="accent4"/>
                </a:solidFill>
              </a:rPr>
            </a:br>
            <a:r>
              <a:rPr lang="en-US" sz="800" b="1" dirty="0">
                <a:solidFill>
                  <a:schemeClr val="accent4"/>
                </a:solidFill>
              </a:rPr>
              <a:t>airport/train station</a:t>
            </a:r>
          </a:p>
        </p:txBody>
      </p:sp>
      <p:sp>
        <p:nvSpPr>
          <p:cNvPr id="270" name="Marvinsticker">
            <a:extLst>
              <a:ext uri="{FF2B5EF4-FFF2-40B4-BE49-F238E27FC236}">
                <a16:creationId xmlns:a16="http://schemas.microsoft.com/office/drawing/2014/main" id="{2717B991-E459-4446-BAF8-BA23B913A92F}"/>
              </a:ext>
            </a:extLst>
          </p:cNvPr>
          <p:cNvSpPr>
            <a:spLocks/>
          </p:cNvSpPr>
          <p:nvPr>
            <p:custDataLst>
              <p:tags r:id="rId37"/>
            </p:custDataLst>
          </p:nvPr>
        </p:nvSpPr>
        <p:spPr>
          <a:xfrm>
            <a:off x="3608388" y="1604963"/>
            <a:ext cx="922338" cy="246063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r>
              <a:rPr lang="en-US" sz="800" b="1" dirty="0">
                <a:solidFill>
                  <a:schemeClr val="accent4"/>
                </a:solidFill>
              </a:rPr>
              <a:t>Check-in/</a:t>
            </a:r>
            <a:br>
              <a:rPr lang="en-US" sz="800" b="1" dirty="0">
                <a:solidFill>
                  <a:schemeClr val="accent4"/>
                </a:solidFill>
              </a:rPr>
            </a:br>
            <a:r>
              <a:rPr lang="en-US" sz="800" b="1" dirty="0">
                <a:solidFill>
                  <a:schemeClr val="accent4"/>
                </a:solidFill>
              </a:rPr>
              <a:t>customs/security</a:t>
            </a:r>
          </a:p>
        </p:txBody>
      </p:sp>
      <p:sp>
        <p:nvSpPr>
          <p:cNvPr id="272" name="Marvinsticker">
            <a:extLst>
              <a:ext uri="{FF2B5EF4-FFF2-40B4-BE49-F238E27FC236}">
                <a16:creationId xmlns:a16="http://schemas.microsoft.com/office/drawing/2014/main" id="{2717B991-E459-4446-BAF8-BA23B913A92F}"/>
              </a:ext>
            </a:extLst>
          </p:cNvPr>
          <p:cNvSpPr>
            <a:spLocks/>
          </p:cNvSpPr>
          <p:nvPr>
            <p:custDataLst>
              <p:tags r:id="rId38"/>
            </p:custDataLst>
          </p:nvPr>
        </p:nvSpPr>
        <p:spPr>
          <a:xfrm>
            <a:off x="4624388" y="1728788"/>
            <a:ext cx="922338" cy="12382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r>
              <a:rPr lang="en-US" sz="800" b="1" dirty="0">
                <a:solidFill>
                  <a:schemeClr val="accent4"/>
                </a:solidFill>
              </a:rPr>
              <a:t>Travel</a:t>
            </a:r>
          </a:p>
        </p:txBody>
      </p:sp>
      <p:sp>
        <p:nvSpPr>
          <p:cNvPr id="273" name="Marvinsticker">
            <a:extLst>
              <a:ext uri="{FF2B5EF4-FFF2-40B4-BE49-F238E27FC236}">
                <a16:creationId xmlns:a16="http://schemas.microsoft.com/office/drawing/2014/main" id="{2717B991-E459-4446-BAF8-BA23B913A92F}"/>
              </a:ext>
            </a:extLst>
          </p:cNvPr>
          <p:cNvSpPr>
            <a:spLocks/>
          </p:cNvSpPr>
          <p:nvPr>
            <p:custDataLst>
              <p:tags r:id="rId39"/>
            </p:custDataLst>
          </p:nvPr>
        </p:nvSpPr>
        <p:spPr>
          <a:xfrm>
            <a:off x="5640388" y="1604963"/>
            <a:ext cx="922338" cy="246063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r>
              <a:rPr lang="en-US" sz="800" b="1" dirty="0">
                <a:solidFill>
                  <a:schemeClr val="accent4"/>
                </a:solidFill>
              </a:rPr>
              <a:t>Pick up luggage/ customs</a:t>
            </a:r>
          </a:p>
        </p:txBody>
      </p:sp>
      <p:sp>
        <p:nvSpPr>
          <p:cNvPr id="287" name="Marvinsticker">
            <a:extLst>
              <a:ext uri="{FF2B5EF4-FFF2-40B4-BE49-F238E27FC236}">
                <a16:creationId xmlns:a16="http://schemas.microsoft.com/office/drawing/2014/main" id="{2717B991-E459-4446-BAF8-BA23B913A92F}"/>
              </a:ext>
            </a:extLst>
          </p:cNvPr>
          <p:cNvSpPr>
            <a:spLocks/>
          </p:cNvSpPr>
          <p:nvPr>
            <p:custDataLst>
              <p:tags r:id="rId40"/>
            </p:custDataLst>
          </p:nvPr>
        </p:nvSpPr>
        <p:spPr>
          <a:xfrm>
            <a:off x="6654800" y="1604963"/>
            <a:ext cx="922338" cy="246063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r>
              <a:rPr lang="en-US" sz="800" b="1" dirty="0">
                <a:solidFill>
                  <a:schemeClr val="accent4"/>
                </a:solidFill>
              </a:rPr>
              <a:t>Commute to client/hotel/office</a:t>
            </a:r>
          </a:p>
        </p:txBody>
      </p:sp>
      <p:sp>
        <p:nvSpPr>
          <p:cNvPr id="228" name="Marvinsticker">
            <a:extLst>
              <a:ext uri="{FF2B5EF4-FFF2-40B4-BE49-F238E27FC236}">
                <a16:creationId xmlns:a16="http://schemas.microsoft.com/office/drawing/2014/main" id="{2717B991-E459-4446-BAF8-BA23B913A92F}"/>
              </a:ext>
            </a:extLst>
          </p:cNvPr>
          <p:cNvSpPr>
            <a:spLocks/>
          </p:cNvSpPr>
          <p:nvPr>
            <p:custDataLst>
              <p:tags r:id="rId41"/>
            </p:custDataLst>
          </p:nvPr>
        </p:nvSpPr>
        <p:spPr>
          <a:xfrm>
            <a:off x="1573212" y="2941638"/>
            <a:ext cx="958850" cy="369888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</a:rPr>
              <a:t>Ticket is booked through local AmEx agency</a:t>
            </a:r>
          </a:p>
        </p:txBody>
      </p:sp>
      <p:grpSp>
        <p:nvGrpSpPr>
          <p:cNvPr id="642" name="Group 641"/>
          <p:cNvGrpSpPr/>
          <p:nvPr/>
        </p:nvGrpSpPr>
        <p:grpSpPr>
          <a:xfrm>
            <a:off x="119063" y="2217738"/>
            <a:ext cx="714375" cy="1462088"/>
            <a:chOff x="158130" y="2364422"/>
            <a:chExt cx="715167" cy="1462564"/>
          </a:xfrm>
        </p:grpSpPr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8F45CECA-7D1C-4AB9-BBEC-5742701273A4}"/>
                </a:ext>
              </a:extLst>
            </p:cNvPr>
            <p:cNvSpPr txBox="1">
              <a:spLocks/>
            </p:cNvSpPr>
            <p:nvPr/>
          </p:nvSpPr>
          <p:spPr>
            <a:xfrm>
              <a:off x="158130" y="2364422"/>
              <a:ext cx="715167" cy="1462564"/>
            </a:xfrm>
            <a:prstGeom prst="rect">
              <a:avLst/>
            </a:prstGeom>
            <a:solidFill>
              <a:schemeClr val="accent2"/>
            </a:solidFill>
          </p:spPr>
          <p:txBody>
            <a:bodyPr vert="horz" wrap="square" lIns="76200" tIns="76200" rIns="76200" bIns="76200" rtlCol="0" anchor="ctr">
              <a:no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en-US" sz="800" b="1" dirty="0">
                  <a:solidFill>
                    <a:schemeClr val="bg1"/>
                  </a:solidFill>
                </a:rPr>
                <a:t>Air travel</a:t>
              </a: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E846B278-B6B8-47B5-B0DB-FEDABBE640E7}"/>
                </a:ext>
              </a:extLst>
            </p:cNvPr>
            <p:cNvGrpSpPr/>
            <p:nvPr/>
          </p:nvGrpSpPr>
          <p:grpSpPr>
            <a:xfrm>
              <a:off x="280205" y="3407416"/>
              <a:ext cx="535897" cy="344685"/>
              <a:chOff x="2306639" y="-4995863"/>
              <a:chExt cx="957263" cy="620713"/>
            </a:xfrm>
            <a:solidFill>
              <a:schemeClr val="bg1"/>
            </a:solidFill>
          </p:grpSpPr>
          <p:sp>
            <p:nvSpPr>
              <p:cNvPr id="129" name="Freeform 190">
                <a:extLst>
                  <a:ext uri="{FF2B5EF4-FFF2-40B4-BE49-F238E27FC236}">
                    <a16:creationId xmlns:a16="http://schemas.microsoft.com/office/drawing/2014/main" id="{FCB8F974-2C06-4AFF-BEC5-C1CCC49B23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8914" y="-4546600"/>
                <a:ext cx="131763" cy="171450"/>
              </a:xfrm>
              <a:custGeom>
                <a:avLst/>
                <a:gdLst>
                  <a:gd name="T0" fmla="*/ 7 w 35"/>
                  <a:gd name="T1" fmla="*/ 10 h 45"/>
                  <a:gd name="T2" fmla="*/ 0 w 35"/>
                  <a:gd name="T3" fmla="*/ 45 h 45"/>
                  <a:gd name="T4" fmla="*/ 14 w 35"/>
                  <a:gd name="T5" fmla="*/ 43 h 45"/>
                  <a:gd name="T6" fmla="*/ 35 w 35"/>
                  <a:gd name="T7" fmla="*/ 0 h 45"/>
                  <a:gd name="T8" fmla="*/ 7 w 35"/>
                  <a:gd name="T9" fmla="*/ 1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45">
                    <a:moveTo>
                      <a:pt x="7" y="10"/>
                    </a:moveTo>
                    <a:cubicBezTo>
                      <a:pt x="7" y="10"/>
                      <a:pt x="7" y="10"/>
                      <a:pt x="0" y="45"/>
                    </a:cubicBezTo>
                    <a:cubicBezTo>
                      <a:pt x="0" y="45"/>
                      <a:pt x="0" y="45"/>
                      <a:pt x="14" y="43"/>
                    </a:cubicBezTo>
                    <a:cubicBezTo>
                      <a:pt x="14" y="43"/>
                      <a:pt x="14" y="43"/>
                      <a:pt x="35" y="0"/>
                    </a:cubicBezTo>
                    <a:lnTo>
                      <a:pt x="7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800" b="1" dirty="0">
                  <a:latin typeface="+mn-lt"/>
                </a:endParaRPr>
              </a:p>
            </p:txBody>
          </p:sp>
          <p:sp>
            <p:nvSpPr>
              <p:cNvPr id="130" name="Freeform 191">
                <a:extLst>
                  <a:ext uri="{FF2B5EF4-FFF2-40B4-BE49-F238E27FC236}">
                    <a16:creationId xmlns:a16="http://schemas.microsoft.com/office/drawing/2014/main" id="{977B3A31-FC9A-4A04-BFAD-4B462CCA62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6639" y="-4995863"/>
                <a:ext cx="957263" cy="560388"/>
              </a:xfrm>
              <a:custGeom>
                <a:avLst/>
                <a:gdLst>
                  <a:gd name="T0" fmla="*/ 251 w 254"/>
                  <a:gd name="T1" fmla="*/ 56 h 147"/>
                  <a:gd name="T2" fmla="*/ 220 w 254"/>
                  <a:gd name="T3" fmla="*/ 46 h 147"/>
                  <a:gd name="T4" fmla="*/ 158 w 254"/>
                  <a:gd name="T5" fmla="*/ 71 h 147"/>
                  <a:gd name="T6" fmla="*/ 52 w 254"/>
                  <a:gd name="T7" fmla="*/ 0 h 147"/>
                  <a:gd name="T8" fmla="*/ 39 w 254"/>
                  <a:gd name="T9" fmla="*/ 4 h 147"/>
                  <a:gd name="T10" fmla="*/ 111 w 254"/>
                  <a:gd name="T11" fmla="*/ 90 h 147"/>
                  <a:gd name="T12" fmla="*/ 57 w 254"/>
                  <a:gd name="T13" fmla="*/ 112 h 147"/>
                  <a:gd name="T14" fmla="*/ 21 w 254"/>
                  <a:gd name="T15" fmla="*/ 88 h 147"/>
                  <a:gd name="T16" fmla="*/ 0 w 254"/>
                  <a:gd name="T17" fmla="*/ 95 h 147"/>
                  <a:gd name="T18" fmla="*/ 35 w 254"/>
                  <a:gd name="T19" fmla="*/ 137 h 147"/>
                  <a:gd name="T20" fmla="*/ 83 w 254"/>
                  <a:gd name="T21" fmla="*/ 133 h 147"/>
                  <a:gd name="T22" fmla="*/ 129 w 254"/>
                  <a:gd name="T23" fmla="*/ 116 h 147"/>
                  <a:gd name="T24" fmla="*/ 232 w 254"/>
                  <a:gd name="T25" fmla="*/ 78 h 147"/>
                  <a:gd name="T26" fmla="*/ 251 w 254"/>
                  <a:gd name="T27" fmla="*/ 56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54" h="147">
                    <a:moveTo>
                      <a:pt x="251" y="56"/>
                    </a:moveTo>
                    <a:cubicBezTo>
                      <a:pt x="248" y="49"/>
                      <a:pt x="227" y="44"/>
                      <a:pt x="220" y="46"/>
                    </a:cubicBezTo>
                    <a:cubicBezTo>
                      <a:pt x="158" y="71"/>
                      <a:pt x="158" y="71"/>
                      <a:pt x="158" y="71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111" y="90"/>
                      <a:pt x="111" y="90"/>
                      <a:pt x="111" y="90"/>
                    </a:cubicBezTo>
                    <a:cubicBezTo>
                      <a:pt x="57" y="112"/>
                      <a:pt x="57" y="112"/>
                      <a:pt x="57" y="112"/>
                    </a:cubicBezTo>
                    <a:cubicBezTo>
                      <a:pt x="21" y="88"/>
                      <a:pt x="21" y="88"/>
                      <a:pt x="21" y="88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35" y="137"/>
                      <a:pt x="35" y="137"/>
                      <a:pt x="35" y="137"/>
                    </a:cubicBezTo>
                    <a:cubicBezTo>
                      <a:pt x="40" y="147"/>
                      <a:pt x="58" y="141"/>
                      <a:pt x="83" y="133"/>
                    </a:cubicBezTo>
                    <a:cubicBezTo>
                      <a:pt x="129" y="116"/>
                      <a:pt x="129" y="116"/>
                      <a:pt x="129" y="116"/>
                    </a:cubicBezTo>
                    <a:cubicBezTo>
                      <a:pt x="232" y="78"/>
                      <a:pt x="232" y="78"/>
                      <a:pt x="232" y="78"/>
                    </a:cubicBezTo>
                    <a:cubicBezTo>
                      <a:pt x="240" y="75"/>
                      <a:pt x="254" y="63"/>
                      <a:pt x="251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800" b="1" dirty="0">
                  <a:latin typeface="+mn-lt"/>
                </a:endParaRPr>
              </a:p>
            </p:txBody>
          </p:sp>
        </p:grpSp>
      </p:grpSp>
      <p:sp>
        <p:nvSpPr>
          <p:cNvPr id="302" name="Marvinsticker">
            <a:extLst>
              <a:ext uri="{FF2B5EF4-FFF2-40B4-BE49-F238E27FC236}">
                <a16:creationId xmlns:a16="http://schemas.microsoft.com/office/drawing/2014/main" id="{2A0C5A3C-F1C3-44F1-B586-8721015E612C}"/>
              </a:ext>
            </a:extLst>
          </p:cNvPr>
          <p:cNvSpPr>
            <a:spLocks/>
          </p:cNvSpPr>
          <p:nvPr>
            <p:custDataLst>
              <p:tags r:id="rId42"/>
            </p:custDataLst>
          </p:nvPr>
        </p:nvSpPr>
        <p:spPr>
          <a:xfrm>
            <a:off x="7670800" y="1728788"/>
            <a:ext cx="922338" cy="12382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r>
              <a:rPr lang="en-US" sz="800" b="1" dirty="0">
                <a:solidFill>
                  <a:schemeClr val="accent4"/>
                </a:solidFill>
              </a:rPr>
              <a:t>Total travel time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00E1E1A-93AF-4EFE-B0C5-BE4CCF0B09D5}"/>
              </a:ext>
            </a:extLst>
          </p:cNvPr>
          <p:cNvSpPr txBox="1">
            <a:spLocks/>
          </p:cNvSpPr>
          <p:nvPr>
            <p:custDataLst>
              <p:tags r:id="rId43"/>
            </p:custDataLst>
          </p:nvPr>
        </p:nvSpPr>
        <p:spPr>
          <a:xfrm>
            <a:off x="7670800" y="5130800"/>
            <a:ext cx="971550" cy="66516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1587" lvl="1" indent="0">
              <a:spcBef>
                <a:spcPct val="20000"/>
              </a:spcBef>
              <a:buNone/>
            </a:pPr>
            <a:r>
              <a:rPr lang="en-US" sz="800" b="1" dirty="0">
                <a:solidFill>
                  <a:schemeClr val="accent2"/>
                </a:solidFill>
              </a:rPr>
              <a:t>Travel time </a:t>
            </a:r>
            <a:r>
              <a:rPr lang="en-US" sz="800" dirty="0"/>
              <a:t>is </a:t>
            </a:r>
            <a:r>
              <a:rPr lang="en-US" sz="800" b="1" dirty="0">
                <a:solidFill>
                  <a:schemeClr val="accent2"/>
                </a:solidFill>
              </a:rPr>
              <a:t>similar</a:t>
            </a:r>
            <a:r>
              <a:rPr lang="en-US" sz="800" dirty="0"/>
              <a:t> by train, with </a:t>
            </a:r>
            <a:r>
              <a:rPr lang="en-US" sz="800" b="1" dirty="0">
                <a:solidFill>
                  <a:schemeClr val="accent2"/>
                </a:solidFill>
              </a:rPr>
              <a:t>added benefits </a:t>
            </a:r>
            <a:r>
              <a:rPr lang="en-US" sz="800" dirty="0"/>
              <a:t>of </a:t>
            </a:r>
          </a:p>
          <a:p>
            <a:pPr marL="115888" lvl="1" indent="-11430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800" dirty="0"/>
              <a:t>Reduced </a:t>
            </a:r>
            <a:r>
              <a:rPr lang="en-US" sz="800" b="1" dirty="0">
                <a:solidFill>
                  <a:schemeClr val="accent2"/>
                </a:solidFill>
              </a:rPr>
              <a:t>cost</a:t>
            </a:r>
          </a:p>
          <a:p>
            <a:pPr marL="115888" lvl="1" indent="-11430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800" dirty="0"/>
              <a:t>Increased </a:t>
            </a:r>
            <a:r>
              <a:rPr lang="en-US" sz="800" b="1" dirty="0">
                <a:solidFill>
                  <a:schemeClr val="accent2"/>
                </a:solidFill>
              </a:rPr>
              <a:t>productivity</a:t>
            </a:r>
          </a:p>
          <a:p>
            <a:pPr marL="115888" lvl="1" indent="-11430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800" dirty="0"/>
              <a:t>Reduced </a:t>
            </a:r>
            <a:r>
              <a:rPr lang="en-US" sz="800" b="1" dirty="0">
                <a:solidFill>
                  <a:schemeClr val="accent2"/>
                </a:solidFill>
              </a:rPr>
              <a:t>environ-mental impact</a:t>
            </a:r>
          </a:p>
        </p:txBody>
      </p:sp>
      <p:grpSp>
        <p:nvGrpSpPr>
          <p:cNvPr id="2" name="sticker">
            <a:extLst>
              <a:ext uri="{FF2B5EF4-FFF2-40B4-BE49-F238E27FC236}">
                <a16:creationId xmlns:a16="http://schemas.microsoft.com/office/drawing/2014/main" id="{7EC7F6A8-83AA-482F-8E97-9A3EE168A623}"/>
              </a:ext>
            </a:extLst>
          </p:cNvPr>
          <p:cNvGrpSpPr/>
          <p:nvPr/>
        </p:nvGrpSpPr>
        <p:grpSpPr>
          <a:xfrm>
            <a:off x="8012593" y="671929"/>
            <a:ext cx="725007" cy="150811"/>
            <a:chOff x="8012593" y="285750"/>
            <a:chExt cx="725007" cy="150811"/>
          </a:xfrm>
        </p:grpSpPr>
        <p:sp>
          <p:nvSpPr>
            <p:cNvPr id="125" name="StickerRectangle">
              <a:extLst>
                <a:ext uri="{FF2B5EF4-FFF2-40B4-BE49-F238E27FC236}">
                  <a16:creationId xmlns:a16="http://schemas.microsoft.com/office/drawing/2014/main" id="{45050AD8-08AA-4F46-B9AC-17398AB518A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012593" y="285750"/>
              <a:ext cx="725007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US" sz="800" baseline="0">
                  <a:solidFill>
                    <a:schemeClr val="accent6"/>
                  </a:solidFill>
                  <a:latin typeface="+mn-lt"/>
                  <a:ea typeface="+mn-ea"/>
                </a:rPr>
                <a:t>PRELIMINARY</a:t>
              </a:r>
              <a:endParaRPr lang="en-US" sz="800" baseline="0" dirty="0">
                <a:solidFill>
                  <a:schemeClr val="accent6"/>
                </a:solidFill>
                <a:latin typeface="+mn-lt"/>
                <a:ea typeface="+mn-ea"/>
              </a:endParaRPr>
            </a:p>
          </p:txBody>
        </p:sp>
        <p:cxnSp>
          <p:nvCxnSpPr>
            <p:cNvPr id="128" name="AutoShape 31">
              <a:extLst>
                <a:ext uri="{FF2B5EF4-FFF2-40B4-BE49-F238E27FC236}">
                  <a16:creationId xmlns:a16="http://schemas.microsoft.com/office/drawing/2014/main" id="{22D1A437-8B17-485A-B03A-94642EE12196}"/>
                </a:ext>
              </a:extLst>
            </p:cNvPr>
            <p:cNvCxnSpPr>
              <a:cxnSpLocks noChangeShapeType="1"/>
              <a:stCxn id="125" idx="2"/>
              <a:endCxn id="125" idx="4"/>
            </p:cNvCxnSpPr>
            <p:nvPr/>
          </p:nvCxnSpPr>
          <p:spPr bwMode="gray">
            <a:xfrm>
              <a:off x="8012593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" name="AutoShape 32">
              <a:extLst>
                <a:ext uri="{FF2B5EF4-FFF2-40B4-BE49-F238E27FC236}">
                  <a16:creationId xmlns:a16="http://schemas.microsoft.com/office/drawing/2014/main" id="{9BC5B6B8-C730-41C2-8907-D6C0F7F597FF}"/>
                </a:ext>
              </a:extLst>
            </p:cNvPr>
            <p:cNvCxnSpPr>
              <a:cxnSpLocks noChangeShapeType="1"/>
              <a:stCxn id="125" idx="4"/>
              <a:endCxn id="125" idx="6"/>
            </p:cNvCxnSpPr>
            <p:nvPr/>
          </p:nvCxnSpPr>
          <p:spPr bwMode="gray">
            <a:xfrm>
              <a:off x="8012593" y="436561"/>
              <a:ext cx="725007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90DDFC6-B288-4353-A3CD-D00E09D44771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132837"/>
            <a:ext cx="464820" cy="4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95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5893507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9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7E5663F-A16A-44FA-862C-6B8B9628603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fr-BE" sz="200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9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19063" y="230188"/>
            <a:ext cx="8618537" cy="30777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BE" sz="2000" dirty="0"/>
              <a:t>How can Green Teams help in </a:t>
            </a:r>
            <a:r>
              <a:rPr lang="fr-BE" sz="2000" dirty="0" err="1"/>
              <a:t>driving</a:t>
            </a:r>
            <a:r>
              <a:rPr lang="fr-BE" sz="2000" dirty="0"/>
              <a:t> a modal shift on </a:t>
            </a:r>
            <a:r>
              <a:rPr lang="fr-BE" sz="2000" dirty="0" err="1"/>
              <a:t>selected</a:t>
            </a:r>
            <a:r>
              <a:rPr lang="fr-BE" sz="2000" dirty="0"/>
              <a:t> routes?</a:t>
            </a:r>
            <a:endParaRPr lang="en-US" sz="2000" dirty="0"/>
          </a:p>
        </p:txBody>
      </p:sp>
      <p:sp>
        <p:nvSpPr>
          <p:cNvPr id="82" name="1. On-page tracker"/>
          <p:cNvSpPr>
            <a:spLocks noChangeArrowheads="1"/>
          </p:cNvSpPr>
          <p:nvPr/>
        </p:nvSpPr>
        <p:spPr bwMode="auto">
          <a:xfrm>
            <a:off x="119063" y="3194"/>
            <a:ext cx="785471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cap="all" dirty="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143" name="Block Arc 142"/>
          <p:cNvSpPr/>
          <p:nvPr/>
        </p:nvSpPr>
        <p:spPr>
          <a:xfrm flipH="1">
            <a:off x="424295" y="1680097"/>
            <a:ext cx="4125055" cy="4135864"/>
          </a:xfrm>
          <a:prstGeom prst="blockArc">
            <a:avLst>
              <a:gd name="adj1" fmla="val 14887666"/>
              <a:gd name="adj2" fmla="val 17563143"/>
              <a:gd name="adj3" fmla="val 6194"/>
            </a:avLst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rgbClr val="000000"/>
              </a:solidFill>
            </a:endParaRPr>
          </a:p>
        </p:txBody>
      </p:sp>
      <p:sp>
        <p:nvSpPr>
          <p:cNvPr id="148" name="Block Arc 147"/>
          <p:cNvSpPr/>
          <p:nvPr/>
        </p:nvSpPr>
        <p:spPr>
          <a:xfrm flipH="1" flipV="1">
            <a:off x="424297" y="1612466"/>
            <a:ext cx="4125055" cy="4125054"/>
          </a:xfrm>
          <a:prstGeom prst="blockArc">
            <a:avLst>
              <a:gd name="adj1" fmla="val 14887666"/>
              <a:gd name="adj2" fmla="val 17563143"/>
              <a:gd name="adj3" fmla="val 6194"/>
            </a:avLst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rgbClr val="000000"/>
              </a:solidFill>
            </a:endParaRPr>
          </a:p>
        </p:txBody>
      </p:sp>
      <p:sp>
        <p:nvSpPr>
          <p:cNvPr id="152" name="Block Arc 151"/>
          <p:cNvSpPr/>
          <p:nvPr/>
        </p:nvSpPr>
        <p:spPr>
          <a:xfrm rot="5400000" flipH="1" flipV="1">
            <a:off x="481410" y="1668443"/>
            <a:ext cx="4125054" cy="4125056"/>
          </a:xfrm>
          <a:prstGeom prst="blockArc">
            <a:avLst>
              <a:gd name="adj1" fmla="val 14887666"/>
              <a:gd name="adj2" fmla="val 17563143"/>
              <a:gd name="adj3" fmla="val 6194"/>
            </a:avLst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rgbClr val="000000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CD4C4A2-C373-4C1B-A7B1-E3652B68CDBE}"/>
              </a:ext>
            </a:extLst>
          </p:cNvPr>
          <p:cNvSpPr/>
          <p:nvPr/>
        </p:nvSpPr>
        <p:spPr>
          <a:xfrm>
            <a:off x="265785" y="1577469"/>
            <a:ext cx="2106921" cy="4103019"/>
          </a:xfrm>
          <a:prstGeom prst="rect">
            <a:avLst/>
          </a:prstGeom>
          <a:solidFill>
            <a:srgbClr val="DDEFFF"/>
          </a:solidFill>
        </p:spPr>
        <p:txBody>
          <a:bodyPr vert="horz" wrap="square" lIns="0" tIns="0" rIns="0" bIns="0" rtlCol="0" anchor="ctr">
            <a:noAutofit/>
          </a:bodyPr>
          <a:lstStyle/>
          <a:p>
            <a:pPr algn="ctr" defTabSz="895350">
              <a:buClr>
                <a:schemeClr val="tx2"/>
              </a:buClr>
              <a:buSzPct val="100000"/>
            </a:pPr>
            <a:endParaRPr lang="en-US" sz="1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D73F38E-EA93-4FE8-804D-36153847212D}"/>
              </a:ext>
            </a:extLst>
          </p:cNvPr>
          <p:cNvSpPr txBox="1"/>
          <p:nvPr/>
        </p:nvSpPr>
        <p:spPr>
          <a:xfrm>
            <a:off x="413256" y="1720403"/>
            <a:ext cx="1811977" cy="794064"/>
          </a:xfrm>
          <a:prstGeom prst="rect">
            <a:avLst/>
          </a:prstGeom>
          <a:solidFill>
            <a:srgbClr val="0065BD"/>
          </a:solidFill>
        </p:spPr>
        <p:txBody>
          <a:bodyPr vert="horz" wrap="square" lIns="73152" tIns="73152" rIns="73152" bIns="73152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1587" lvl="1" indent="0" algn="ctr">
              <a:spcBef>
                <a:spcPct val="2500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Push volume from </a:t>
            </a:r>
            <a:r>
              <a:rPr lang="en-US" b="1" dirty="0">
                <a:solidFill>
                  <a:schemeClr val="bg1"/>
                </a:solidFill>
              </a:rPr>
              <a:t>Air</a:t>
            </a:r>
            <a:r>
              <a:rPr lang="en-US" dirty="0">
                <a:solidFill>
                  <a:schemeClr val="bg1"/>
                </a:solidFill>
              </a:rPr>
              <a:t> to </a:t>
            </a:r>
            <a:r>
              <a:rPr lang="en-US" b="1" dirty="0">
                <a:solidFill>
                  <a:schemeClr val="bg1"/>
                </a:solidFill>
              </a:rPr>
              <a:t>Rail</a:t>
            </a:r>
            <a:r>
              <a:rPr lang="en-US" dirty="0">
                <a:solidFill>
                  <a:schemeClr val="bg1"/>
                </a:solidFill>
              </a:rPr>
              <a:t> to reduce CO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e emissions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7EFE322-D7BE-44EF-87DE-8D7AEA8B09E6}"/>
              </a:ext>
            </a:extLst>
          </p:cNvPr>
          <p:cNvSpPr txBox="1">
            <a:spLocks/>
          </p:cNvSpPr>
          <p:nvPr/>
        </p:nvSpPr>
        <p:spPr bwMode="gray">
          <a:xfrm>
            <a:off x="265784" y="1087673"/>
            <a:ext cx="2106922" cy="3483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72009" tIns="72009" rIns="72009" bIns="72009" rtlCol="0" anchor="ctr" anchorCtr="0"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400" b="1" dirty="0">
                <a:solidFill>
                  <a:schemeClr val="bg1"/>
                </a:solidFill>
              </a:rPr>
              <a:t>Objective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E00629A-3DAB-493C-AC4E-41C302026EDC}"/>
              </a:ext>
            </a:extLst>
          </p:cNvPr>
          <p:cNvGrpSpPr/>
          <p:nvPr/>
        </p:nvGrpSpPr>
        <p:grpSpPr>
          <a:xfrm>
            <a:off x="7614248" y="1087673"/>
            <a:ext cx="1081405" cy="4592817"/>
            <a:chOff x="2533870" y="1087675"/>
            <a:chExt cx="1081405" cy="4592817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7F5C5B9-31A1-4091-A9B5-C7F265837FE9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2555293" y="1087675"/>
              <a:ext cx="1059982" cy="3483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72009" tIns="72009" rIns="72009" bIns="72009" rtlCol="0" anchor="ctr" anchorCtr="0">
              <a:no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baseline="0">
                  <a:latin typeface="+mn-lt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en-US" sz="1400" b="1" dirty="0">
                  <a:solidFill>
                    <a:schemeClr val="bg1"/>
                  </a:solidFill>
                </a:rPr>
                <a:t>Audience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F2498B0-05E3-4EAC-B0D4-01817AEBE19B}"/>
                </a:ext>
              </a:extLst>
            </p:cNvPr>
            <p:cNvSpPr/>
            <p:nvPr/>
          </p:nvSpPr>
          <p:spPr>
            <a:xfrm>
              <a:off x="2537324" y="1577472"/>
              <a:ext cx="1049552" cy="1622460"/>
            </a:xfrm>
            <a:prstGeom prst="rect">
              <a:avLst/>
            </a:prstGeom>
            <a:solidFill>
              <a:srgbClr val="DDEFFF"/>
            </a:solidFill>
          </p:spPr>
          <p:txBody>
            <a:bodyPr vert="horz" wrap="square" lIns="0" tIns="0" rIns="0" bIns="0" rtlCol="0" anchor="ctr">
              <a:noAutofit/>
            </a:bodyPr>
            <a:lstStyle/>
            <a:p>
              <a:pPr algn="ctr" defTabSz="895350">
                <a:buClr>
                  <a:schemeClr val="tx2"/>
                </a:buClr>
                <a:buSzPct val="100000"/>
              </a:pPr>
              <a:r>
                <a:rPr lang="fr-BE" sz="1400" b="1" dirty="0">
                  <a:solidFill>
                    <a:schemeClr val="accent2"/>
                  </a:solidFill>
                  <a:latin typeface="+mn-lt"/>
                </a:rPr>
                <a:t>Office Leadership</a:t>
              </a:r>
              <a:endParaRPr lang="en-US" sz="1400" b="1" dirty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85796F7-AB3F-401B-9749-7A1582534E5E}"/>
                </a:ext>
              </a:extLst>
            </p:cNvPr>
            <p:cNvSpPr/>
            <p:nvPr/>
          </p:nvSpPr>
          <p:spPr>
            <a:xfrm>
              <a:off x="2533870" y="3341355"/>
              <a:ext cx="1049552" cy="2339137"/>
            </a:xfrm>
            <a:prstGeom prst="rect">
              <a:avLst/>
            </a:prstGeom>
            <a:solidFill>
              <a:srgbClr val="DDEFFF"/>
            </a:solidFill>
          </p:spPr>
          <p:txBody>
            <a:bodyPr vert="horz" wrap="square" lIns="0" tIns="0" rIns="0" bIns="0" rtlCol="0" anchor="ctr">
              <a:noAutofit/>
            </a:bodyPr>
            <a:lstStyle/>
            <a:p>
              <a:pPr algn="ctr" defTabSz="895350">
                <a:buClr>
                  <a:schemeClr val="tx2"/>
                </a:buClr>
                <a:buSzPct val="100000"/>
              </a:pPr>
              <a:r>
                <a:rPr lang="fr-BE" sz="1400" b="1" dirty="0" err="1">
                  <a:solidFill>
                    <a:schemeClr val="accent2"/>
                  </a:solidFill>
                  <a:latin typeface="+mn-lt"/>
                </a:rPr>
                <a:t>Peers</a:t>
              </a:r>
              <a:endParaRPr lang="en-US" sz="1400" b="1" dirty="0">
                <a:solidFill>
                  <a:schemeClr val="accent2"/>
                </a:solidFill>
                <a:latin typeface="+mn-lt"/>
              </a:endParaRPr>
            </a:p>
          </p:txBody>
        </p:sp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id="{710B9DEB-8E4B-4747-9437-36C386702DFC}"/>
              </a:ext>
            </a:extLst>
          </p:cNvPr>
          <p:cNvSpPr/>
          <p:nvPr/>
        </p:nvSpPr>
        <p:spPr>
          <a:xfrm>
            <a:off x="2533870" y="1577472"/>
            <a:ext cx="4919214" cy="1622459"/>
          </a:xfrm>
          <a:prstGeom prst="rect">
            <a:avLst/>
          </a:prstGeom>
          <a:solidFill>
            <a:srgbClr val="DDEFFF"/>
          </a:solidFill>
        </p:spPr>
        <p:txBody>
          <a:bodyPr vert="horz" wrap="square" lIns="91440" tIns="91440" rIns="0" bIns="0" rtlCol="0">
            <a:noAutofit/>
          </a:bodyPr>
          <a:lstStyle/>
          <a:p>
            <a:pPr defTabSz="895350">
              <a:buClr>
                <a:schemeClr val="tx2"/>
              </a:buClr>
              <a:buSzPct val="100000"/>
            </a:pPr>
            <a:endParaRPr lang="en-US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8498535-682F-4163-BFB2-CCC766C05507}"/>
              </a:ext>
            </a:extLst>
          </p:cNvPr>
          <p:cNvSpPr txBox="1">
            <a:spLocks/>
          </p:cNvSpPr>
          <p:nvPr/>
        </p:nvSpPr>
        <p:spPr bwMode="gray">
          <a:xfrm>
            <a:off x="2533870" y="1087675"/>
            <a:ext cx="4919214" cy="3483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72009" tIns="72009" rIns="72009" bIns="72009" rtlCol="0" anchor="ctr" anchorCtr="0"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400" b="1" dirty="0">
                <a:solidFill>
                  <a:schemeClr val="bg1"/>
                </a:solidFill>
              </a:rPr>
              <a:t>How Green Teams can help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6D4228F-42D2-4430-9F55-5AED5AFAD8A0}"/>
              </a:ext>
            </a:extLst>
          </p:cNvPr>
          <p:cNvSpPr txBox="1"/>
          <p:nvPr/>
        </p:nvSpPr>
        <p:spPr>
          <a:xfrm>
            <a:off x="2613509" y="1715440"/>
            <a:ext cx="4759935" cy="134652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Bef>
                <a:spcPct val="25000"/>
              </a:spcBef>
            </a:pPr>
            <a:r>
              <a:rPr lang="en-US" b="1" dirty="0">
                <a:solidFill>
                  <a:schemeClr val="accent2"/>
                </a:solidFill>
              </a:rPr>
              <a:t>Present fact pack </a:t>
            </a:r>
            <a:r>
              <a:rPr lang="en-US" dirty="0"/>
              <a:t>with route(s) with significant potential for modal shift, </a:t>
            </a:r>
            <a:r>
              <a:rPr lang="en-US" b="1" dirty="0">
                <a:solidFill>
                  <a:schemeClr val="accent2"/>
                </a:solidFill>
              </a:rPr>
              <a:t>highlighting the savings potential </a:t>
            </a:r>
            <a:r>
              <a:rPr lang="en-US" dirty="0"/>
              <a:t>in time, cost and CO2e emissions</a:t>
            </a:r>
          </a:p>
          <a:p>
            <a:pPr lvl="1">
              <a:spcBef>
                <a:spcPct val="25000"/>
              </a:spcBef>
            </a:pPr>
            <a:r>
              <a:rPr lang="fr-BE" b="1" dirty="0">
                <a:solidFill>
                  <a:schemeClr val="accent2"/>
                </a:solidFill>
              </a:rPr>
              <a:t>Propose</a:t>
            </a:r>
            <a:r>
              <a:rPr lang="fr-BE" dirty="0"/>
              <a:t> to </a:t>
            </a:r>
            <a:r>
              <a:rPr lang="fr-BE" b="1" dirty="0" err="1">
                <a:solidFill>
                  <a:schemeClr val="accent2"/>
                </a:solidFill>
              </a:rPr>
              <a:t>rethink</a:t>
            </a:r>
            <a:r>
              <a:rPr lang="fr-BE" b="1" dirty="0">
                <a:solidFill>
                  <a:schemeClr val="accent2"/>
                </a:solidFill>
              </a:rPr>
              <a:t> travel </a:t>
            </a:r>
            <a:r>
              <a:rPr lang="fr-BE" b="1" dirty="0" err="1">
                <a:solidFill>
                  <a:schemeClr val="accent2"/>
                </a:solidFill>
              </a:rPr>
              <a:t>policies</a:t>
            </a:r>
            <a:r>
              <a:rPr lang="fr-BE" b="1" dirty="0">
                <a:solidFill>
                  <a:schemeClr val="accent2"/>
                </a:solidFill>
              </a:rPr>
              <a:t> </a:t>
            </a:r>
            <a:r>
              <a:rPr lang="fr-BE" dirty="0"/>
              <a:t>(e.g., only </a:t>
            </a:r>
            <a:r>
              <a:rPr lang="fr-BE" dirty="0" err="1"/>
              <a:t>allowing</a:t>
            </a:r>
            <a:r>
              <a:rPr lang="fr-BE" dirty="0"/>
              <a:t> </a:t>
            </a:r>
            <a:r>
              <a:rPr lang="fr-BE" dirty="0" err="1"/>
              <a:t>flights</a:t>
            </a:r>
            <a:r>
              <a:rPr lang="fr-BE" dirty="0"/>
              <a:t> with ED </a:t>
            </a:r>
            <a:r>
              <a:rPr lang="fr-BE" dirty="0" err="1"/>
              <a:t>approval</a:t>
            </a:r>
            <a:r>
              <a:rPr lang="fr-BE" dirty="0"/>
              <a:t>) and </a:t>
            </a:r>
            <a:r>
              <a:rPr lang="fr-BE" b="1" dirty="0">
                <a:solidFill>
                  <a:schemeClr val="accent2"/>
                </a:solidFill>
              </a:rPr>
              <a:t>travel scripts </a:t>
            </a:r>
            <a:r>
              <a:rPr lang="fr-BE" dirty="0"/>
              <a:t>(e.g., </a:t>
            </a:r>
            <a:r>
              <a:rPr lang="fr-BE" dirty="0" err="1"/>
              <a:t>offering</a:t>
            </a:r>
            <a:r>
              <a:rPr lang="fr-BE" dirty="0"/>
              <a:t> the train as a first alternative)</a:t>
            </a:r>
            <a:r>
              <a:rPr lang="fr-BE" b="1" dirty="0">
                <a:solidFill>
                  <a:schemeClr val="accent2"/>
                </a:solidFill>
              </a:rPr>
              <a:t> </a:t>
            </a:r>
            <a:r>
              <a:rPr lang="fr-BE" dirty="0"/>
              <a:t>on </a:t>
            </a:r>
            <a:r>
              <a:rPr lang="fr-BE" dirty="0" err="1"/>
              <a:t>selected</a:t>
            </a:r>
            <a:r>
              <a:rPr lang="fr-BE" dirty="0"/>
              <a:t> route(s) 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EEFCFB4-6596-4A19-A07A-33AF314F24A5}"/>
              </a:ext>
            </a:extLst>
          </p:cNvPr>
          <p:cNvSpPr/>
          <p:nvPr/>
        </p:nvSpPr>
        <p:spPr>
          <a:xfrm>
            <a:off x="2533870" y="3341354"/>
            <a:ext cx="4919214" cy="2339137"/>
          </a:xfrm>
          <a:prstGeom prst="rect">
            <a:avLst/>
          </a:prstGeom>
          <a:solidFill>
            <a:srgbClr val="DDEFFF"/>
          </a:solidFill>
        </p:spPr>
        <p:txBody>
          <a:bodyPr vert="horz" wrap="square" lIns="91440" tIns="91440" rIns="0" bIns="0" rtlCol="0">
            <a:noAutofit/>
          </a:bodyPr>
          <a:lstStyle/>
          <a:p>
            <a:pPr defTabSz="895350">
              <a:buClr>
                <a:schemeClr val="tx2"/>
              </a:buClr>
              <a:buSzPct val="100000"/>
            </a:pPr>
            <a:endParaRPr lang="en-US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C91091-D04A-41D0-8A2C-443A56FBAB44}"/>
              </a:ext>
            </a:extLst>
          </p:cNvPr>
          <p:cNvSpPr txBox="1"/>
          <p:nvPr/>
        </p:nvSpPr>
        <p:spPr>
          <a:xfrm>
            <a:off x="2613509" y="3592989"/>
            <a:ext cx="4759935" cy="183127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Bef>
                <a:spcPct val="25000"/>
              </a:spcBef>
            </a:pPr>
            <a:r>
              <a:rPr lang="en-US" dirty="0"/>
              <a:t>Build </a:t>
            </a:r>
            <a:r>
              <a:rPr lang="en-US" b="1" dirty="0">
                <a:solidFill>
                  <a:schemeClr val="accent2"/>
                </a:solidFill>
              </a:rPr>
              <a:t>awareness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/>
                </a:solidFill>
              </a:rPr>
              <a:t>c</a:t>
            </a:r>
            <a:r>
              <a:rPr lang="fr-BE" b="1" dirty="0" err="1">
                <a:solidFill>
                  <a:schemeClr val="accent2"/>
                </a:solidFill>
              </a:rPr>
              <a:t>ommunicate</a:t>
            </a:r>
            <a:r>
              <a:rPr lang="fr-BE" b="1" dirty="0">
                <a:solidFill>
                  <a:schemeClr val="accent2"/>
                </a:solidFill>
              </a:rPr>
              <a:t> </a:t>
            </a:r>
            <a:r>
              <a:rPr lang="fr-BE" b="1" dirty="0" err="1">
                <a:solidFill>
                  <a:schemeClr val="accent2"/>
                </a:solidFill>
              </a:rPr>
              <a:t>benefits</a:t>
            </a:r>
            <a:r>
              <a:rPr lang="fr-BE" b="1" dirty="0">
                <a:solidFill>
                  <a:schemeClr val="accent2"/>
                </a:solidFill>
              </a:rPr>
              <a:t> </a:t>
            </a:r>
            <a:r>
              <a:rPr lang="fr-BE" dirty="0"/>
              <a:t>of the train (e.g., time savings, productivity increase, </a:t>
            </a:r>
            <a:r>
              <a:rPr lang="fr-BE" dirty="0" err="1"/>
              <a:t>reduced</a:t>
            </a:r>
            <a:r>
              <a:rPr lang="fr-BE" dirty="0"/>
              <a:t> </a:t>
            </a:r>
            <a:r>
              <a:rPr lang="fr-BE" dirty="0" err="1"/>
              <a:t>environmental</a:t>
            </a:r>
            <a:r>
              <a:rPr lang="fr-BE" dirty="0"/>
              <a:t> impact, </a:t>
            </a:r>
            <a:r>
              <a:rPr lang="fr-BE" dirty="0" err="1"/>
              <a:t>loyalty</a:t>
            </a:r>
            <a:r>
              <a:rPr lang="fr-BE" dirty="0"/>
              <a:t> programme) </a:t>
            </a:r>
            <a:r>
              <a:rPr lang="en-US" dirty="0"/>
              <a:t>in the office and among other colleagues using </a:t>
            </a:r>
            <a:r>
              <a:rPr lang="en-US" b="1" dirty="0">
                <a:solidFill>
                  <a:schemeClr val="accent2"/>
                </a:solidFill>
              </a:rPr>
              <a:t>posters and e-mail campaigns</a:t>
            </a:r>
          </a:p>
          <a:p>
            <a:pPr lvl="1">
              <a:spcBef>
                <a:spcPct val="25000"/>
              </a:spcBef>
            </a:pPr>
            <a:r>
              <a:rPr lang="en-US" b="1" dirty="0">
                <a:solidFill>
                  <a:schemeClr val="accent2"/>
                </a:solidFill>
              </a:rPr>
              <a:t>Advocate</a:t>
            </a:r>
            <a:r>
              <a:rPr lang="en-US" dirty="0"/>
              <a:t> the use of the train </a:t>
            </a:r>
            <a:r>
              <a:rPr lang="en-US" b="1" dirty="0">
                <a:solidFill>
                  <a:schemeClr val="accent2"/>
                </a:solidFill>
              </a:rPr>
              <a:t>in peer group </a:t>
            </a:r>
            <a:r>
              <a:rPr lang="en-US" dirty="0">
                <a:cs typeface="Arial" panose="020B0604020202020204" pitchFamily="34" charset="0"/>
              </a:rPr>
              <a:t>(e.g., CST, cohort)</a:t>
            </a:r>
            <a:endParaRPr lang="en-US" b="1" dirty="0">
              <a:solidFill>
                <a:schemeClr val="accent2"/>
              </a:solidFill>
            </a:endParaRPr>
          </a:p>
          <a:p>
            <a:pPr lvl="1">
              <a:spcBef>
                <a:spcPct val="25000"/>
              </a:spcBef>
            </a:pPr>
            <a:r>
              <a:rPr lang="fr-BE" b="1" dirty="0">
                <a:solidFill>
                  <a:schemeClr val="accent2"/>
                </a:solidFill>
              </a:rPr>
              <a:t>A</a:t>
            </a:r>
            <a:r>
              <a:rPr lang="en-US" b="1" dirty="0" err="1">
                <a:solidFill>
                  <a:schemeClr val="accent2"/>
                </a:solidFill>
              </a:rPr>
              <a:t>ct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dirty="0"/>
              <a:t>as </a:t>
            </a:r>
            <a:r>
              <a:rPr lang="en-US" b="1" dirty="0">
                <a:solidFill>
                  <a:schemeClr val="accent2"/>
                </a:solidFill>
              </a:rPr>
              <a:t>role model </a:t>
            </a:r>
            <a:r>
              <a:rPr lang="en-US" dirty="0"/>
              <a:t>taking the train on the proposed routes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A4426FA-4FC7-47DA-8052-5DCA666027C7}"/>
              </a:ext>
            </a:extLst>
          </p:cNvPr>
          <p:cNvGrpSpPr/>
          <p:nvPr/>
        </p:nvGrpSpPr>
        <p:grpSpPr>
          <a:xfrm flipH="1">
            <a:off x="750111" y="2306968"/>
            <a:ext cx="4462552" cy="3429498"/>
            <a:chOff x="119062" y="1668446"/>
            <a:chExt cx="4462552" cy="4125054"/>
          </a:xfrm>
        </p:grpSpPr>
        <p:sp>
          <p:nvSpPr>
            <p:cNvPr id="157" name="Isosceles Triangle 156"/>
            <p:cNvSpPr/>
            <p:nvPr/>
          </p:nvSpPr>
          <p:spPr>
            <a:xfrm rot="12115176" flipH="1">
              <a:off x="3877286" y="4455383"/>
              <a:ext cx="671013" cy="329211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rgbClr val="000000"/>
                </a:solidFill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7D37C57-AE3E-4272-931D-E9AD2DE3C23F}"/>
                </a:ext>
              </a:extLst>
            </p:cNvPr>
            <p:cNvGrpSpPr/>
            <p:nvPr/>
          </p:nvGrpSpPr>
          <p:grpSpPr>
            <a:xfrm>
              <a:off x="119062" y="1668446"/>
              <a:ext cx="4462552" cy="4125054"/>
              <a:chOff x="119062" y="1668446"/>
              <a:chExt cx="4462552" cy="4125054"/>
            </a:xfrm>
          </p:grpSpPr>
          <p:sp>
            <p:nvSpPr>
              <p:cNvPr id="156" name="Block Arc 155"/>
              <p:cNvSpPr/>
              <p:nvPr/>
            </p:nvSpPr>
            <p:spPr>
              <a:xfrm rot="16200000" flipH="1" flipV="1">
                <a:off x="287811" y="1499697"/>
                <a:ext cx="4125054" cy="4462552"/>
              </a:xfrm>
              <a:prstGeom prst="blockArc">
                <a:avLst>
                  <a:gd name="adj1" fmla="val 14887666"/>
                  <a:gd name="adj2" fmla="val 17563143"/>
                  <a:gd name="adj3" fmla="val 619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8" name="Freeform 75">
                <a:extLst>
                  <a:ext uri="{FF2B5EF4-FFF2-40B4-BE49-F238E27FC236}">
                    <a16:creationId xmlns:a16="http://schemas.microsoft.com/office/drawing/2014/main" id="{DF5C58AE-6AB5-4DBB-A604-A6D4E718391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83813" y="2076615"/>
                <a:ext cx="582811" cy="665900"/>
              </a:xfrm>
              <a:custGeom>
                <a:avLst/>
                <a:gdLst>
                  <a:gd name="T0" fmla="*/ 91 w 99"/>
                  <a:gd name="T1" fmla="*/ 22 h 99"/>
                  <a:gd name="T2" fmla="*/ 96 w 99"/>
                  <a:gd name="T3" fmla="*/ 4 h 99"/>
                  <a:gd name="T4" fmla="*/ 77 w 99"/>
                  <a:gd name="T5" fmla="*/ 9 h 99"/>
                  <a:gd name="T6" fmla="*/ 62 w 99"/>
                  <a:gd name="T7" fmla="*/ 25 h 99"/>
                  <a:gd name="T8" fmla="*/ 58 w 99"/>
                  <a:gd name="T9" fmla="*/ 26 h 99"/>
                  <a:gd name="T10" fmla="*/ 51 w 99"/>
                  <a:gd name="T11" fmla="*/ 23 h 99"/>
                  <a:gd name="T12" fmla="*/ 50 w 99"/>
                  <a:gd name="T13" fmla="*/ 23 h 99"/>
                  <a:gd name="T14" fmla="*/ 44 w 99"/>
                  <a:gd name="T15" fmla="*/ 16 h 99"/>
                  <a:gd name="T16" fmla="*/ 39 w 99"/>
                  <a:gd name="T17" fmla="*/ 16 h 99"/>
                  <a:gd name="T18" fmla="*/ 37 w 99"/>
                  <a:gd name="T19" fmla="*/ 18 h 99"/>
                  <a:gd name="T20" fmla="*/ 14 w 99"/>
                  <a:gd name="T21" fmla="*/ 10 h 99"/>
                  <a:gd name="T22" fmla="*/ 9 w 99"/>
                  <a:gd name="T23" fmla="*/ 11 h 99"/>
                  <a:gd name="T24" fmla="*/ 2 w 99"/>
                  <a:gd name="T25" fmla="*/ 18 h 99"/>
                  <a:gd name="T26" fmla="*/ 2 w 99"/>
                  <a:gd name="T27" fmla="*/ 22 h 99"/>
                  <a:gd name="T28" fmla="*/ 24 w 99"/>
                  <a:gd name="T29" fmla="*/ 36 h 99"/>
                  <a:gd name="T30" fmla="*/ 23 w 99"/>
                  <a:gd name="T31" fmla="*/ 37 h 99"/>
                  <a:gd name="T32" fmla="*/ 24 w 99"/>
                  <a:gd name="T33" fmla="*/ 39 h 99"/>
                  <a:gd name="T34" fmla="*/ 27 w 99"/>
                  <a:gd name="T35" fmla="*/ 43 h 99"/>
                  <a:gd name="T36" fmla="*/ 30 w 99"/>
                  <a:gd name="T37" fmla="*/ 43 h 99"/>
                  <a:gd name="T38" fmla="*/ 32 w 99"/>
                  <a:gd name="T39" fmla="*/ 42 h 99"/>
                  <a:gd name="T40" fmla="*/ 38 w 99"/>
                  <a:gd name="T41" fmla="*/ 46 h 99"/>
                  <a:gd name="T42" fmla="*/ 39 w 99"/>
                  <a:gd name="T43" fmla="*/ 49 h 99"/>
                  <a:gd name="T44" fmla="*/ 27 w 99"/>
                  <a:gd name="T45" fmla="*/ 62 h 99"/>
                  <a:gd name="T46" fmla="*/ 22 w 99"/>
                  <a:gd name="T47" fmla="*/ 63 h 99"/>
                  <a:gd name="T48" fmla="*/ 8 w 99"/>
                  <a:gd name="T49" fmla="*/ 60 h 99"/>
                  <a:gd name="T50" fmla="*/ 3 w 99"/>
                  <a:gd name="T51" fmla="*/ 61 h 99"/>
                  <a:gd name="T52" fmla="*/ 1 w 99"/>
                  <a:gd name="T53" fmla="*/ 63 h 99"/>
                  <a:gd name="T54" fmla="*/ 2 w 99"/>
                  <a:gd name="T55" fmla="*/ 67 h 99"/>
                  <a:gd name="T56" fmla="*/ 17 w 99"/>
                  <a:gd name="T57" fmla="*/ 78 h 99"/>
                  <a:gd name="T58" fmla="*/ 16 w 99"/>
                  <a:gd name="T59" fmla="*/ 84 h 99"/>
                  <a:gd name="T60" fmla="*/ 21 w 99"/>
                  <a:gd name="T61" fmla="*/ 82 h 99"/>
                  <a:gd name="T62" fmla="*/ 21 w 99"/>
                  <a:gd name="T63" fmla="*/ 82 h 99"/>
                  <a:gd name="T64" fmla="*/ 33 w 99"/>
                  <a:gd name="T65" fmla="*/ 98 h 99"/>
                  <a:gd name="T66" fmla="*/ 36 w 99"/>
                  <a:gd name="T67" fmla="*/ 98 h 99"/>
                  <a:gd name="T68" fmla="*/ 38 w 99"/>
                  <a:gd name="T69" fmla="*/ 96 h 99"/>
                  <a:gd name="T70" fmla="*/ 40 w 99"/>
                  <a:gd name="T71" fmla="*/ 91 h 99"/>
                  <a:gd name="T72" fmla="*/ 36 w 99"/>
                  <a:gd name="T73" fmla="*/ 77 h 99"/>
                  <a:gd name="T74" fmla="*/ 37 w 99"/>
                  <a:gd name="T75" fmla="*/ 73 h 99"/>
                  <a:gd name="T76" fmla="*/ 50 w 99"/>
                  <a:gd name="T77" fmla="*/ 61 h 99"/>
                  <a:gd name="T78" fmla="*/ 53 w 99"/>
                  <a:gd name="T79" fmla="*/ 61 h 99"/>
                  <a:gd name="T80" fmla="*/ 57 w 99"/>
                  <a:gd name="T81" fmla="*/ 68 h 99"/>
                  <a:gd name="T82" fmla="*/ 56 w 99"/>
                  <a:gd name="T83" fmla="*/ 70 h 99"/>
                  <a:gd name="T84" fmla="*/ 56 w 99"/>
                  <a:gd name="T85" fmla="*/ 72 h 99"/>
                  <a:gd name="T86" fmla="*/ 60 w 99"/>
                  <a:gd name="T87" fmla="*/ 76 h 99"/>
                  <a:gd name="T88" fmla="*/ 63 w 99"/>
                  <a:gd name="T89" fmla="*/ 76 h 99"/>
                  <a:gd name="T90" fmla="*/ 63 w 99"/>
                  <a:gd name="T91" fmla="*/ 76 h 99"/>
                  <a:gd name="T92" fmla="*/ 78 w 99"/>
                  <a:gd name="T93" fmla="*/ 97 h 99"/>
                  <a:gd name="T94" fmla="*/ 81 w 99"/>
                  <a:gd name="T95" fmla="*/ 98 h 99"/>
                  <a:gd name="T96" fmla="*/ 88 w 99"/>
                  <a:gd name="T97" fmla="*/ 91 h 99"/>
                  <a:gd name="T98" fmla="*/ 89 w 99"/>
                  <a:gd name="T99" fmla="*/ 86 h 99"/>
                  <a:gd name="T100" fmla="*/ 81 w 99"/>
                  <a:gd name="T101" fmla="*/ 63 h 99"/>
                  <a:gd name="T102" fmla="*/ 83 w 99"/>
                  <a:gd name="T103" fmla="*/ 60 h 99"/>
                  <a:gd name="T104" fmla="*/ 83 w 99"/>
                  <a:gd name="T105" fmla="*/ 56 h 99"/>
                  <a:gd name="T106" fmla="*/ 77 w 99"/>
                  <a:gd name="T107" fmla="*/ 49 h 99"/>
                  <a:gd name="T108" fmla="*/ 76 w 99"/>
                  <a:gd name="T109" fmla="*/ 49 h 99"/>
                  <a:gd name="T110" fmla="*/ 74 w 99"/>
                  <a:gd name="T111" fmla="*/ 42 h 99"/>
                  <a:gd name="T112" fmla="*/ 74 w 99"/>
                  <a:gd name="T113" fmla="*/ 38 h 99"/>
                  <a:gd name="T114" fmla="*/ 91 w 99"/>
                  <a:gd name="T115" fmla="*/ 2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9" h="99">
                    <a:moveTo>
                      <a:pt x="91" y="22"/>
                    </a:moveTo>
                    <a:cubicBezTo>
                      <a:pt x="95" y="18"/>
                      <a:pt x="99" y="7"/>
                      <a:pt x="96" y="4"/>
                    </a:cubicBezTo>
                    <a:cubicBezTo>
                      <a:pt x="92" y="0"/>
                      <a:pt x="81" y="5"/>
                      <a:pt x="77" y="9"/>
                    </a:cubicBezTo>
                    <a:cubicBezTo>
                      <a:pt x="62" y="25"/>
                      <a:pt x="62" y="25"/>
                      <a:pt x="62" y="25"/>
                    </a:cubicBezTo>
                    <a:cubicBezTo>
                      <a:pt x="61" y="26"/>
                      <a:pt x="59" y="26"/>
                      <a:pt x="58" y="26"/>
                    </a:cubicBezTo>
                    <a:cubicBezTo>
                      <a:pt x="51" y="23"/>
                      <a:pt x="51" y="23"/>
                      <a:pt x="51" y="23"/>
                    </a:cubicBezTo>
                    <a:cubicBezTo>
                      <a:pt x="51" y="23"/>
                      <a:pt x="50" y="23"/>
                      <a:pt x="50" y="23"/>
                    </a:cubicBezTo>
                    <a:cubicBezTo>
                      <a:pt x="44" y="16"/>
                      <a:pt x="44" y="16"/>
                      <a:pt x="44" y="16"/>
                    </a:cubicBezTo>
                    <a:cubicBezTo>
                      <a:pt x="43" y="15"/>
                      <a:pt x="40" y="15"/>
                      <a:pt x="39" y="16"/>
                    </a:cubicBezTo>
                    <a:cubicBezTo>
                      <a:pt x="37" y="18"/>
                      <a:pt x="37" y="18"/>
                      <a:pt x="37" y="18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2" y="10"/>
                      <a:pt x="10" y="10"/>
                      <a:pt x="9" y="11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1" y="19"/>
                      <a:pt x="1" y="21"/>
                      <a:pt x="2" y="22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8"/>
                      <a:pt x="23" y="39"/>
                      <a:pt x="24" y="39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8" y="44"/>
                      <a:pt x="29" y="44"/>
                      <a:pt x="30" y="43"/>
                    </a:cubicBezTo>
                    <a:cubicBezTo>
                      <a:pt x="32" y="42"/>
                      <a:pt x="32" y="42"/>
                      <a:pt x="32" y="42"/>
                    </a:cubicBezTo>
                    <a:cubicBezTo>
                      <a:pt x="38" y="46"/>
                      <a:pt x="38" y="46"/>
                      <a:pt x="38" y="46"/>
                    </a:cubicBezTo>
                    <a:cubicBezTo>
                      <a:pt x="39" y="47"/>
                      <a:pt x="39" y="48"/>
                      <a:pt x="39" y="49"/>
                    </a:cubicBezTo>
                    <a:cubicBezTo>
                      <a:pt x="27" y="62"/>
                      <a:pt x="27" y="62"/>
                      <a:pt x="27" y="62"/>
                    </a:cubicBezTo>
                    <a:cubicBezTo>
                      <a:pt x="26" y="63"/>
                      <a:pt x="23" y="64"/>
                      <a:pt x="22" y="63"/>
                    </a:cubicBezTo>
                    <a:cubicBezTo>
                      <a:pt x="8" y="60"/>
                      <a:pt x="8" y="60"/>
                      <a:pt x="8" y="60"/>
                    </a:cubicBezTo>
                    <a:cubicBezTo>
                      <a:pt x="7" y="60"/>
                      <a:pt x="4" y="60"/>
                      <a:pt x="3" y="61"/>
                    </a:cubicBezTo>
                    <a:cubicBezTo>
                      <a:pt x="1" y="63"/>
                      <a:pt x="1" y="63"/>
                      <a:pt x="1" y="63"/>
                    </a:cubicBezTo>
                    <a:cubicBezTo>
                      <a:pt x="0" y="64"/>
                      <a:pt x="0" y="66"/>
                      <a:pt x="2" y="67"/>
                    </a:cubicBezTo>
                    <a:cubicBezTo>
                      <a:pt x="17" y="78"/>
                      <a:pt x="17" y="78"/>
                      <a:pt x="17" y="78"/>
                    </a:cubicBezTo>
                    <a:cubicBezTo>
                      <a:pt x="15" y="80"/>
                      <a:pt x="15" y="83"/>
                      <a:pt x="16" y="84"/>
                    </a:cubicBezTo>
                    <a:cubicBezTo>
                      <a:pt x="17" y="85"/>
                      <a:pt x="19" y="84"/>
                      <a:pt x="21" y="82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4" y="99"/>
                      <a:pt x="35" y="99"/>
                      <a:pt x="36" y="98"/>
                    </a:cubicBezTo>
                    <a:cubicBezTo>
                      <a:pt x="38" y="96"/>
                      <a:pt x="38" y="96"/>
                      <a:pt x="38" y="96"/>
                    </a:cubicBezTo>
                    <a:cubicBezTo>
                      <a:pt x="39" y="95"/>
                      <a:pt x="40" y="93"/>
                      <a:pt x="40" y="91"/>
                    </a:cubicBezTo>
                    <a:cubicBezTo>
                      <a:pt x="36" y="77"/>
                      <a:pt x="36" y="77"/>
                      <a:pt x="36" y="77"/>
                    </a:cubicBezTo>
                    <a:cubicBezTo>
                      <a:pt x="36" y="76"/>
                      <a:pt x="36" y="74"/>
                      <a:pt x="37" y="73"/>
                    </a:cubicBezTo>
                    <a:cubicBezTo>
                      <a:pt x="50" y="61"/>
                      <a:pt x="50" y="61"/>
                      <a:pt x="50" y="61"/>
                    </a:cubicBezTo>
                    <a:cubicBezTo>
                      <a:pt x="51" y="60"/>
                      <a:pt x="53" y="60"/>
                      <a:pt x="53" y="61"/>
                    </a:cubicBezTo>
                    <a:cubicBezTo>
                      <a:pt x="57" y="68"/>
                      <a:pt x="57" y="68"/>
                      <a:pt x="57" y="68"/>
                    </a:cubicBezTo>
                    <a:cubicBezTo>
                      <a:pt x="56" y="70"/>
                      <a:pt x="56" y="70"/>
                      <a:pt x="56" y="70"/>
                    </a:cubicBezTo>
                    <a:cubicBezTo>
                      <a:pt x="56" y="70"/>
                      <a:pt x="56" y="72"/>
                      <a:pt x="56" y="72"/>
                    </a:cubicBezTo>
                    <a:cubicBezTo>
                      <a:pt x="60" y="76"/>
                      <a:pt x="60" y="76"/>
                      <a:pt x="60" y="76"/>
                    </a:cubicBezTo>
                    <a:cubicBezTo>
                      <a:pt x="61" y="77"/>
                      <a:pt x="62" y="77"/>
                      <a:pt x="63" y="76"/>
                    </a:cubicBezTo>
                    <a:cubicBezTo>
                      <a:pt x="63" y="76"/>
                      <a:pt x="63" y="76"/>
                      <a:pt x="63" y="76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9" y="99"/>
                      <a:pt x="80" y="99"/>
                      <a:pt x="81" y="98"/>
                    </a:cubicBezTo>
                    <a:cubicBezTo>
                      <a:pt x="88" y="91"/>
                      <a:pt x="88" y="91"/>
                      <a:pt x="88" y="91"/>
                    </a:cubicBezTo>
                    <a:cubicBezTo>
                      <a:pt x="89" y="90"/>
                      <a:pt x="90" y="87"/>
                      <a:pt x="89" y="86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3" y="60"/>
                      <a:pt x="83" y="60"/>
                      <a:pt x="83" y="60"/>
                    </a:cubicBezTo>
                    <a:cubicBezTo>
                      <a:pt x="84" y="59"/>
                      <a:pt x="84" y="57"/>
                      <a:pt x="83" y="56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7" y="49"/>
                      <a:pt x="76" y="49"/>
                      <a:pt x="76" y="49"/>
                    </a:cubicBezTo>
                    <a:cubicBezTo>
                      <a:pt x="74" y="42"/>
                      <a:pt x="74" y="42"/>
                      <a:pt x="74" y="42"/>
                    </a:cubicBezTo>
                    <a:cubicBezTo>
                      <a:pt x="73" y="41"/>
                      <a:pt x="74" y="39"/>
                      <a:pt x="74" y="38"/>
                    </a:cubicBezTo>
                    <a:lnTo>
                      <a:pt x="91" y="2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vert="horz" wrap="square" lIns="82721" tIns="41360" rIns="82721" bIns="4136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950"/>
              </a:p>
            </p:txBody>
          </p:sp>
          <p:sp>
            <p:nvSpPr>
              <p:cNvPr id="89" name="Freeform 2071">
                <a:extLst>
                  <a:ext uri="{FF2B5EF4-FFF2-40B4-BE49-F238E27FC236}">
                    <a16:creationId xmlns:a16="http://schemas.microsoft.com/office/drawing/2014/main" id="{546441DA-A087-4495-9463-067662CA5BB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50453" y="4868007"/>
                <a:ext cx="516170" cy="665900"/>
              </a:xfrm>
              <a:custGeom>
                <a:avLst/>
                <a:gdLst>
                  <a:gd name="T0" fmla="*/ 837 w 1390"/>
                  <a:gd name="T1" fmla="*/ 940 h 1570"/>
                  <a:gd name="T2" fmla="*/ 1007 w 1390"/>
                  <a:gd name="T3" fmla="*/ 583 h 1570"/>
                  <a:gd name="T4" fmla="*/ 817 w 1390"/>
                  <a:gd name="T5" fmla="*/ 393 h 1570"/>
                  <a:gd name="T6" fmla="*/ 574 w 1390"/>
                  <a:gd name="T7" fmla="*/ 393 h 1570"/>
                  <a:gd name="T8" fmla="*/ 385 w 1390"/>
                  <a:gd name="T9" fmla="*/ 583 h 1570"/>
                  <a:gd name="T10" fmla="*/ 622 w 1390"/>
                  <a:gd name="T11" fmla="*/ 712 h 1570"/>
                  <a:gd name="T12" fmla="*/ 694 w 1390"/>
                  <a:gd name="T13" fmla="*/ 595 h 1570"/>
                  <a:gd name="T14" fmla="*/ 770 w 1390"/>
                  <a:gd name="T15" fmla="*/ 668 h 1570"/>
                  <a:gd name="T16" fmla="*/ 343 w 1390"/>
                  <a:gd name="T17" fmla="*/ 573 h 1570"/>
                  <a:gd name="T18" fmla="*/ 542 w 1390"/>
                  <a:gd name="T19" fmla="*/ 359 h 1570"/>
                  <a:gd name="T20" fmla="*/ 748 w 1390"/>
                  <a:gd name="T21" fmla="*/ 331 h 1570"/>
                  <a:gd name="T22" fmla="*/ 991 w 1390"/>
                  <a:gd name="T23" fmla="*/ 467 h 1570"/>
                  <a:gd name="T24" fmla="*/ 1071 w 1390"/>
                  <a:gd name="T25" fmla="*/ 990 h 1570"/>
                  <a:gd name="T26" fmla="*/ 321 w 1390"/>
                  <a:gd name="T27" fmla="*/ 990 h 1570"/>
                  <a:gd name="T28" fmla="*/ 708 w 1390"/>
                  <a:gd name="T29" fmla="*/ 692 h 1570"/>
                  <a:gd name="T30" fmla="*/ 688 w 1390"/>
                  <a:gd name="T31" fmla="*/ 694 h 1570"/>
                  <a:gd name="T32" fmla="*/ 636 w 1390"/>
                  <a:gd name="T33" fmla="*/ 734 h 1570"/>
                  <a:gd name="T34" fmla="*/ 159 w 1390"/>
                  <a:gd name="T35" fmla="*/ 1508 h 1570"/>
                  <a:gd name="T36" fmla="*/ 412 w 1390"/>
                  <a:gd name="T37" fmla="*/ 1508 h 1570"/>
                  <a:gd name="T38" fmla="*/ 770 w 1390"/>
                  <a:gd name="T39" fmla="*/ 1508 h 1570"/>
                  <a:gd name="T40" fmla="*/ 1143 w 1390"/>
                  <a:gd name="T41" fmla="*/ 1508 h 1570"/>
                  <a:gd name="T42" fmla="*/ 1390 w 1390"/>
                  <a:gd name="T43" fmla="*/ 1570 h 1570"/>
                  <a:gd name="T44" fmla="*/ 716 w 1390"/>
                  <a:gd name="T45" fmla="*/ 704 h 1570"/>
                  <a:gd name="T46" fmla="*/ 674 w 1390"/>
                  <a:gd name="T47" fmla="*/ 704 h 1570"/>
                  <a:gd name="T48" fmla="*/ 682 w 1390"/>
                  <a:gd name="T49" fmla="*/ 708 h 1570"/>
                  <a:gd name="T50" fmla="*/ 710 w 1390"/>
                  <a:gd name="T51" fmla="*/ 708 h 1570"/>
                  <a:gd name="T52" fmla="*/ 662 w 1390"/>
                  <a:gd name="T53" fmla="*/ 722 h 1570"/>
                  <a:gd name="T54" fmla="*/ 736 w 1390"/>
                  <a:gd name="T55" fmla="*/ 734 h 1570"/>
                  <a:gd name="T56" fmla="*/ 672 w 1390"/>
                  <a:gd name="T57" fmla="*/ 744 h 1570"/>
                  <a:gd name="T58" fmla="*/ 750 w 1390"/>
                  <a:gd name="T59" fmla="*/ 754 h 1570"/>
                  <a:gd name="T60" fmla="*/ 770 w 1390"/>
                  <a:gd name="T61" fmla="*/ 784 h 1570"/>
                  <a:gd name="T62" fmla="*/ 598 w 1390"/>
                  <a:gd name="T63" fmla="*/ 820 h 1570"/>
                  <a:gd name="T64" fmla="*/ 726 w 1390"/>
                  <a:gd name="T65" fmla="*/ 820 h 1570"/>
                  <a:gd name="T66" fmla="*/ 796 w 1390"/>
                  <a:gd name="T67" fmla="*/ 826 h 1570"/>
                  <a:gd name="T68" fmla="*/ 730 w 1390"/>
                  <a:gd name="T69" fmla="*/ 842 h 1570"/>
                  <a:gd name="T70" fmla="*/ 590 w 1390"/>
                  <a:gd name="T71" fmla="*/ 842 h 1570"/>
                  <a:gd name="T72" fmla="*/ 584 w 1390"/>
                  <a:gd name="T73" fmla="*/ 854 h 1570"/>
                  <a:gd name="T74" fmla="*/ 790 w 1390"/>
                  <a:gd name="T75" fmla="*/ 854 h 1570"/>
                  <a:gd name="T76" fmla="*/ 796 w 1390"/>
                  <a:gd name="T77" fmla="*/ 894 h 1570"/>
                  <a:gd name="T78" fmla="*/ 658 w 1390"/>
                  <a:gd name="T79" fmla="*/ 894 h 1570"/>
                  <a:gd name="T80" fmla="*/ 552 w 1390"/>
                  <a:gd name="T81" fmla="*/ 894 h 1570"/>
                  <a:gd name="T82" fmla="*/ 490 w 1390"/>
                  <a:gd name="T83" fmla="*/ 988 h 1570"/>
                  <a:gd name="T84" fmla="*/ 522 w 1390"/>
                  <a:gd name="T85" fmla="*/ 1022 h 1570"/>
                  <a:gd name="T86" fmla="*/ 792 w 1390"/>
                  <a:gd name="T87" fmla="*/ 1022 h 1570"/>
                  <a:gd name="T88" fmla="*/ 921 w 1390"/>
                  <a:gd name="T89" fmla="*/ 1022 h 1570"/>
                  <a:gd name="T90" fmla="*/ 642 w 1390"/>
                  <a:gd name="T91" fmla="*/ 1107 h 1570"/>
                  <a:gd name="T92" fmla="*/ 389 w 1390"/>
                  <a:gd name="T93" fmla="*/ 1155 h 1570"/>
                  <a:gd name="T94" fmla="*/ 863 w 1390"/>
                  <a:gd name="T95" fmla="*/ 1155 h 1570"/>
                  <a:gd name="T96" fmla="*/ 1019 w 1390"/>
                  <a:gd name="T97" fmla="*/ 1257 h 1570"/>
                  <a:gd name="T98" fmla="*/ 570 w 1390"/>
                  <a:gd name="T99" fmla="*/ 1257 h 1570"/>
                  <a:gd name="T100" fmla="*/ 317 w 1390"/>
                  <a:gd name="T101" fmla="*/ 1257 h 1570"/>
                  <a:gd name="T102" fmla="*/ 480 w 1390"/>
                  <a:gd name="T103" fmla="*/ 1432 h 1570"/>
                  <a:gd name="T104" fmla="*/ 231 w 1390"/>
                  <a:gd name="T105" fmla="*/ 1432 h 1570"/>
                  <a:gd name="T106" fmla="*/ 305 w 1390"/>
                  <a:gd name="T107" fmla="*/ 1319 h 1570"/>
                  <a:gd name="T108" fmla="*/ 556 w 1390"/>
                  <a:gd name="T109" fmla="*/ 1319 h 1570"/>
                  <a:gd name="T110" fmla="*/ 957 w 1390"/>
                  <a:gd name="T111" fmla="*/ 1319 h 1570"/>
                  <a:gd name="T112" fmla="*/ 1115 w 1390"/>
                  <a:gd name="T113" fmla="*/ 1319 h 1570"/>
                  <a:gd name="T114" fmla="*/ 1087 w 1390"/>
                  <a:gd name="T115" fmla="*/ 1432 h 1570"/>
                  <a:gd name="T116" fmla="*/ 770 w 1390"/>
                  <a:gd name="T117" fmla="*/ 1432 h 1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390" h="1570">
                    <a:moveTo>
                      <a:pt x="837" y="940"/>
                    </a:moveTo>
                    <a:lnTo>
                      <a:pt x="552" y="940"/>
                    </a:lnTo>
                    <a:lnTo>
                      <a:pt x="538" y="962"/>
                    </a:lnTo>
                    <a:lnTo>
                      <a:pt x="851" y="962"/>
                    </a:lnTo>
                    <a:lnTo>
                      <a:pt x="837" y="940"/>
                    </a:lnTo>
                    <a:close/>
                    <a:moveTo>
                      <a:pt x="981" y="990"/>
                    </a:moveTo>
                    <a:lnTo>
                      <a:pt x="1027" y="990"/>
                    </a:lnTo>
                    <a:lnTo>
                      <a:pt x="1027" y="694"/>
                    </a:lnTo>
                    <a:lnTo>
                      <a:pt x="1021" y="637"/>
                    </a:lnTo>
                    <a:lnTo>
                      <a:pt x="1007" y="583"/>
                    </a:lnTo>
                    <a:lnTo>
                      <a:pt x="983" y="533"/>
                    </a:lnTo>
                    <a:lnTo>
                      <a:pt x="951" y="487"/>
                    </a:lnTo>
                    <a:lnTo>
                      <a:pt x="911" y="449"/>
                    </a:lnTo>
                    <a:lnTo>
                      <a:pt x="867" y="417"/>
                    </a:lnTo>
                    <a:lnTo>
                      <a:pt x="817" y="393"/>
                    </a:lnTo>
                    <a:lnTo>
                      <a:pt x="762" y="377"/>
                    </a:lnTo>
                    <a:lnTo>
                      <a:pt x="704" y="373"/>
                    </a:lnTo>
                    <a:lnTo>
                      <a:pt x="686" y="373"/>
                    </a:lnTo>
                    <a:lnTo>
                      <a:pt x="628" y="377"/>
                    </a:lnTo>
                    <a:lnTo>
                      <a:pt x="574" y="393"/>
                    </a:lnTo>
                    <a:lnTo>
                      <a:pt x="524" y="417"/>
                    </a:lnTo>
                    <a:lnTo>
                      <a:pt x="478" y="449"/>
                    </a:lnTo>
                    <a:lnTo>
                      <a:pt x="440" y="487"/>
                    </a:lnTo>
                    <a:lnTo>
                      <a:pt x="408" y="533"/>
                    </a:lnTo>
                    <a:lnTo>
                      <a:pt x="385" y="583"/>
                    </a:lnTo>
                    <a:lnTo>
                      <a:pt x="371" y="637"/>
                    </a:lnTo>
                    <a:lnTo>
                      <a:pt x="365" y="694"/>
                    </a:lnTo>
                    <a:lnTo>
                      <a:pt x="365" y="990"/>
                    </a:lnTo>
                    <a:lnTo>
                      <a:pt x="410" y="990"/>
                    </a:lnTo>
                    <a:lnTo>
                      <a:pt x="622" y="712"/>
                    </a:lnTo>
                    <a:lnTo>
                      <a:pt x="622" y="668"/>
                    </a:lnTo>
                    <a:lnTo>
                      <a:pt x="626" y="641"/>
                    </a:lnTo>
                    <a:lnTo>
                      <a:pt x="642" y="617"/>
                    </a:lnTo>
                    <a:lnTo>
                      <a:pt x="666" y="601"/>
                    </a:lnTo>
                    <a:lnTo>
                      <a:pt x="694" y="595"/>
                    </a:lnTo>
                    <a:lnTo>
                      <a:pt x="698" y="595"/>
                    </a:lnTo>
                    <a:lnTo>
                      <a:pt x="726" y="601"/>
                    </a:lnTo>
                    <a:lnTo>
                      <a:pt x="748" y="617"/>
                    </a:lnTo>
                    <a:lnTo>
                      <a:pt x="764" y="641"/>
                    </a:lnTo>
                    <a:lnTo>
                      <a:pt x="770" y="668"/>
                    </a:lnTo>
                    <a:lnTo>
                      <a:pt x="770" y="712"/>
                    </a:lnTo>
                    <a:lnTo>
                      <a:pt x="981" y="990"/>
                    </a:lnTo>
                    <a:close/>
                    <a:moveTo>
                      <a:pt x="321" y="694"/>
                    </a:moveTo>
                    <a:lnTo>
                      <a:pt x="327" y="633"/>
                    </a:lnTo>
                    <a:lnTo>
                      <a:pt x="343" y="573"/>
                    </a:lnTo>
                    <a:lnTo>
                      <a:pt x="367" y="517"/>
                    </a:lnTo>
                    <a:lnTo>
                      <a:pt x="401" y="467"/>
                    </a:lnTo>
                    <a:lnTo>
                      <a:pt x="442" y="423"/>
                    </a:lnTo>
                    <a:lnTo>
                      <a:pt x="488" y="387"/>
                    </a:lnTo>
                    <a:lnTo>
                      <a:pt x="542" y="359"/>
                    </a:lnTo>
                    <a:lnTo>
                      <a:pt x="600" y="339"/>
                    </a:lnTo>
                    <a:lnTo>
                      <a:pt x="642" y="331"/>
                    </a:lnTo>
                    <a:lnTo>
                      <a:pt x="686" y="329"/>
                    </a:lnTo>
                    <a:lnTo>
                      <a:pt x="704" y="329"/>
                    </a:lnTo>
                    <a:lnTo>
                      <a:pt x="748" y="331"/>
                    </a:lnTo>
                    <a:lnTo>
                      <a:pt x="790" y="339"/>
                    </a:lnTo>
                    <a:lnTo>
                      <a:pt x="849" y="359"/>
                    </a:lnTo>
                    <a:lnTo>
                      <a:pt x="901" y="387"/>
                    </a:lnTo>
                    <a:lnTo>
                      <a:pt x="949" y="423"/>
                    </a:lnTo>
                    <a:lnTo>
                      <a:pt x="991" y="467"/>
                    </a:lnTo>
                    <a:lnTo>
                      <a:pt x="1023" y="517"/>
                    </a:lnTo>
                    <a:lnTo>
                      <a:pt x="1049" y="573"/>
                    </a:lnTo>
                    <a:lnTo>
                      <a:pt x="1065" y="633"/>
                    </a:lnTo>
                    <a:lnTo>
                      <a:pt x="1071" y="694"/>
                    </a:lnTo>
                    <a:lnTo>
                      <a:pt x="1071" y="990"/>
                    </a:lnTo>
                    <a:lnTo>
                      <a:pt x="1324" y="990"/>
                    </a:lnTo>
                    <a:lnTo>
                      <a:pt x="1324" y="0"/>
                    </a:lnTo>
                    <a:lnTo>
                      <a:pt x="67" y="0"/>
                    </a:lnTo>
                    <a:lnTo>
                      <a:pt x="67" y="990"/>
                    </a:lnTo>
                    <a:lnTo>
                      <a:pt x="321" y="990"/>
                    </a:lnTo>
                    <a:lnTo>
                      <a:pt x="321" y="694"/>
                    </a:lnTo>
                    <a:close/>
                    <a:moveTo>
                      <a:pt x="947" y="990"/>
                    </a:moveTo>
                    <a:lnTo>
                      <a:pt x="754" y="734"/>
                    </a:lnTo>
                    <a:lnTo>
                      <a:pt x="722" y="692"/>
                    </a:lnTo>
                    <a:lnTo>
                      <a:pt x="708" y="692"/>
                    </a:lnTo>
                    <a:lnTo>
                      <a:pt x="710" y="694"/>
                    </a:lnTo>
                    <a:lnTo>
                      <a:pt x="710" y="694"/>
                    </a:lnTo>
                    <a:lnTo>
                      <a:pt x="706" y="694"/>
                    </a:lnTo>
                    <a:lnTo>
                      <a:pt x="694" y="694"/>
                    </a:lnTo>
                    <a:lnTo>
                      <a:pt x="688" y="694"/>
                    </a:lnTo>
                    <a:lnTo>
                      <a:pt x="684" y="694"/>
                    </a:lnTo>
                    <a:lnTo>
                      <a:pt x="680" y="694"/>
                    </a:lnTo>
                    <a:lnTo>
                      <a:pt x="682" y="692"/>
                    </a:lnTo>
                    <a:lnTo>
                      <a:pt x="670" y="692"/>
                    </a:lnTo>
                    <a:lnTo>
                      <a:pt x="636" y="734"/>
                    </a:lnTo>
                    <a:lnTo>
                      <a:pt x="442" y="990"/>
                    </a:lnTo>
                    <a:lnTo>
                      <a:pt x="0" y="1570"/>
                    </a:lnTo>
                    <a:lnTo>
                      <a:pt x="113" y="1570"/>
                    </a:lnTo>
                    <a:lnTo>
                      <a:pt x="153" y="1508"/>
                    </a:lnTo>
                    <a:lnTo>
                      <a:pt x="159" y="1508"/>
                    </a:lnTo>
                    <a:lnTo>
                      <a:pt x="179" y="1508"/>
                    </a:lnTo>
                    <a:lnTo>
                      <a:pt x="247" y="1508"/>
                    </a:lnTo>
                    <a:lnTo>
                      <a:pt x="295" y="1508"/>
                    </a:lnTo>
                    <a:lnTo>
                      <a:pt x="351" y="1508"/>
                    </a:lnTo>
                    <a:lnTo>
                      <a:pt x="412" y="1508"/>
                    </a:lnTo>
                    <a:lnTo>
                      <a:pt x="548" y="1508"/>
                    </a:lnTo>
                    <a:lnTo>
                      <a:pt x="620" y="1508"/>
                    </a:lnTo>
                    <a:lnTo>
                      <a:pt x="694" y="1508"/>
                    </a:lnTo>
                    <a:lnTo>
                      <a:pt x="698" y="1508"/>
                    </a:lnTo>
                    <a:lnTo>
                      <a:pt x="770" y="1508"/>
                    </a:lnTo>
                    <a:lnTo>
                      <a:pt x="843" y="1508"/>
                    </a:lnTo>
                    <a:lnTo>
                      <a:pt x="979" y="1508"/>
                    </a:lnTo>
                    <a:lnTo>
                      <a:pt x="1041" y="1508"/>
                    </a:lnTo>
                    <a:lnTo>
                      <a:pt x="1095" y="1508"/>
                    </a:lnTo>
                    <a:lnTo>
                      <a:pt x="1143" y="1508"/>
                    </a:lnTo>
                    <a:lnTo>
                      <a:pt x="1212" y="1508"/>
                    </a:lnTo>
                    <a:lnTo>
                      <a:pt x="1230" y="1508"/>
                    </a:lnTo>
                    <a:lnTo>
                      <a:pt x="1238" y="1508"/>
                    </a:lnTo>
                    <a:lnTo>
                      <a:pt x="1276" y="1570"/>
                    </a:lnTo>
                    <a:lnTo>
                      <a:pt x="1390" y="1570"/>
                    </a:lnTo>
                    <a:lnTo>
                      <a:pt x="947" y="990"/>
                    </a:lnTo>
                    <a:close/>
                    <a:moveTo>
                      <a:pt x="678" y="696"/>
                    </a:moveTo>
                    <a:lnTo>
                      <a:pt x="714" y="696"/>
                    </a:lnTo>
                    <a:lnTo>
                      <a:pt x="718" y="704"/>
                    </a:lnTo>
                    <a:lnTo>
                      <a:pt x="716" y="704"/>
                    </a:lnTo>
                    <a:lnTo>
                      <a:pt x="712" y="704"/>
                    </a:lnTo>
                    <a:lnTo>
                      <a:pt x="694" y="704"/>
                    </a:lnTo>
                    <a:lnTo>
                      <a:pt x="686" y="704"/>
                    </a:lnTo>
                    <a:lnTo>
                      <a:pt x="680" y="704"/>
                    </a:lnTo>
                    <a:lnTo>
                      <a:pt x="674" y="704"/>
                    </a:lnTo>
                    <a:lnTo>
                      <a:pt x="678" y="696"/>
                    </a:lnTo>
                    <a:close/>
                    <a:moveTo>
                      <a:pt x="672" y="708"/>
                    </a:moveTo>
                    <a:lnTo>
                      <a:pt x="672" y="708"/>
                    </a:lnTo>
                    <a:lnTo>
                      <a:pt x="676" y="708"/>
                    </a:lnTo>
                    <a:lnTo>
                      <a:pt x="682" y="708"/>
                    </a:lnTo>
                    <a:lnTo>
                      <a:pt x="688" y="708"/>
                    </a:lnTo>
                    <a:lnTo>
                      <a:pt x="694" y="708"/>
                    </a:lnTo>
                    <a:lnTo>
                      <a:pt x="698" y="708"/>
                    </a:lnTo>
                    <a:lnTo>
                      <a:pt x="704" y="708"/>
                    </a:lnTo>
                    <a:lnTo>
                      <a:pt x="710" y="708"/>
                    </a:lnTo>
                    <a:lnTo>
                      <a:pt x="716" y="708"/>
                    </a:lnTo>
                    <a:lnTo>
                      <a:pt x="718" y="708"/>
                    </a:lnTo>
                    <a:lnTo>
                      <a:pt x="720" y="708"/>
                    </a:lnTo>
                    <a:lnTo>
                      <a:pt x="730" y="722"/>
                    </a:lnTo>
                    <a:lnTo>
                      <a:pt x="662" y="722"/>
                    </a:lnTo>
                    <a:lnTo>
                      <a:pt x="672" y="708"/>
                    </a:lnTo>
                    <a:close/>
                    <a:moveTo>
                      <a:pt x="654" y="734"/>
                    </a:moveTo>
                    <a:lnTo>
                      <a:pt x="658" y="728"/>
                    </a:lnTo>
                    <a:lnTo>
                      <a:pt x="732" y="728"/>
                    </a:lnTo>
                    <a:lnTo>
                      <a:pt x="736" y="734"/>
                    </a:lnTo>
                    <a:lnTo>
                      <a:pt x="744" y="744"/>
                    </a:lnTo>
                    <a:lnTo>
                      <a:pt x="736" y="744"/>
                    </a:lnTo>
                    <a:lnTo>
                      <a:pt x="720" y="744"/>
                    </a:lnTo>
                    <a:lnTo>
                      <a:pt x="694" y="744"/>
                    </a:lnTo>
                    <a:lnTo>
                      <a:pt x="672" y="744"/>
                    </a:lnTo>
                    <a:lnTo>
                      <a:pt x="654" y="744"/>
                    </a:lnTo>
                    <a:lnTo>
                      <a:pt x="648" y="744"/>
                    </a:lnTo>
                    <a:lnTo>
                      <a:pt x="654" y="734"/>
                    </a:lnTo>
                    <a:close/>
                    <a:moveTo>
                      <a:pt x="642" y="754"/>
                    </a:moveTo>
                    <a:lnTo>
                      <a:pt x="750" y="754"/>
                    </a:lnTo>
                    <a:lnTo>
                      <a:pt x="762" y="774"/>
                    </a:lnTo>
                    <a:lnTo>
                      <a:pt x="630" y="774"/>
                    </a:lnTo>
                    <a:lnTo>
                      <a:pt x="642" y="754"/>
                    </a:lnTo>
                    <a:close/>
                    <a:moveTo>
                      <a:pt x="622" y="784"/>
                    </a:moveTo>
                    <a:lnTo>
                      <a:pt x="770" y="784"/>
                    </a:lnTo>
                    <a:lnTo>
                      <a:pt x="784" y="806"/>
                    </a:lnTo>
                    <a:lnTo>
                      <a:pt x="608" y="806"/>
                    </a:lnTo>
                    <a:lnTo>
                      <a:pt x="622" y="784"/>
                    </a:lnTo>
                    <a:close/>
                    <a:moveTo>
                      <a:pt x="596" y="826"/>
                    </a:moveTo>
                    <a:lnTo>
                      <a:pt x="598" y="820"/>
                    </a:lnTo>
                    <a:lnTo>
                      <a:pt x="604" y="820"/>
                    </a:lnTo>
                    <a:lnTo>
                      <a:pt x="618" y="820"/>
                    </a:lnTo>
                    <a:lnTo>
                      <a:pt x="640" y="820"/>
                    </a:lnTo>
                    <a:lnTo>
                      <a:pt x="698" y="820"/>
                    </a:lnTo>
                    <a:lnTo>
                      <a:pt x="726" y="820"/>
                    </a:lnTo>
                    <a:lnTo>
                      <a:pt x="752" y="820"/>
                    </a:lnTo>
                    <a:lnTo>
                      <a:pt x="774" y="820"/>
                    </a:lnTo>
                    <a:lnTo>
                      <a:pt x="792" y="820"/>
                    </a:lnTo>
                    <a:lnTo>
                      <a:pt x="796" y="826"/>
                    </a:lnTo>
                    <a:lnTo>
                      <a:pt x="796" y="826"/>
                    </a:lnTo>
                    <a:lnTo>
                      <a:pt x="805" y="842"/>
                    </a:lnTo>
                    <a:lnTo>
                      <a:pt x="799" y="842"/>
                    </a:lnTo>
                    <a:lnTo>
                      <a:pt x="784" y="842"/>
                    </a:lnTo>
                    <a:lnTo>
                      <a:pt x="760" y="842"/>
                    </a:lnTo>
                    <a:lnTo>
                      <a:pt x="730" y="842"/>
                    </a:lnTo>
                    <a:lnTo>
                      <a:pt x="698" y="842"/>
                    </a:lnTo>
                    <a:lnTo>
                      <a:pt x="662" y="842"/>
                    </a:lnTo>
                    <a:lnTo>
                      <a:pt x="632" y="842"/>
                    </a:lnTo>
                    <a:lnTo>
                      <a:pt x="608" y="842"/>
                    </a:lnTo>
                    <a:lnTo>
                      <a:pt x="590" y="842"/>
                    </a:lnTo>
                    <a:lnTo>
                      <a:pt x="584" y="842"/>
                    </a:lnTo>
                    <a:lnTo>
                      <a:pt x="596" y="826"/>
                    </a:lnTo>
                    <a:lnTo>
                      <a:pt x="596" y="826"/>
                    </a:lnTo>
                    <a:close/>
                    <a:moveTo>
                      <a:pt x="578" y="854"/>
                    </a:moveTo>
                    <a:lnTo>
                      <a:pt x="584" y="854"/>
                    </a:lnTo>
                    <a:lnTo>
                      <a:pt x="602" y="854"/>
                    </a:lnTo>
                    <a:lnTo>
                      <a:pt x="628" y="854"/>
                    </a:lnTo>
                    <a:lnTo>
                      <a:pt x="732" y="854"/>
                    </a:lnTo>
                    <a:lnTo>
                      <a:pt x="764" y="854"/>
                    </a:lnTo>
                    <a:lnTo>
                      <a:pt x="790" y="854"/>
                    </a:lnTo>
                    <a:lnTo>
                      <a:pt x="813" y="854"/>
                    </a:lnTo>
                    <a:lnTo>
                      <a:pt x="839" y="894"/>
                    </a:lnTo>
                    <a:lnTo>
                      <a:pt x="833" y="894"/>
                    </a:lnTo>
                    <a:lnTo>
                      <a:pt x="817" y="894"/>
                    </a:lnTo>
                    <a:lnTo>
                      <a:pt x="796" y="894"/>
                    </a:lnTo>
                    <a:lnTo>
                      <a:pt x="766" y="894"/>
                    </a:lnTo>
                    <a:lnTo>
                      <a:pt x="732" y="894"/>
                    </a:lnTo>
                    <a:lnTo>
                      <a:pt x="698" y="894"/>
                    </a:lnTo>
                    <a:lnTo>
                      <a:pt x="694" y="894"/>
                    </a:lnTo>
                    <a:lnTo>
                      <a:pt x="658" y="894"/>
                    </a:lnTo>
                    <a:lnTo>
                      <a:pt x="626" y="894"/>
                    </a:lnTo>
                    <a:lnTo>
                      <a:pt x="596" y="894"/>
                    </a:lnTo>
                    <a:lnTo>
                      <a:pt x="572" y="894"/>
                    </a:lnTo>
                    <a:lnTo>
                      <a:pt x="558" y="894"/>
                    </a:lnTo>
                    <a:lnTo>
                      <a:pt x="552" y="894"/>
                    </a:lnTo>
                    <a:lnTo>
                      <a:pt x="578" y="854"/>
                    </a:lnTo>
                    <a:close/>
                    <a:moveTo>
                      <a:pt x="538" y="914"/>
                    </a:moveTo>
                    <a:lnTo>
                      <a:pt x="851" y="914"/>
                    </a:lnTo>
                    <a:lnTo>
                      <a:pt x="899" y="988"/>
                    </a:lnTo>
                    <a:lnTo>
                      <a:pt x="490" y="988"/>
                    </a:lnTo>
                    <a:lnTo>
                      <a:pt x="538" y="914"/>
                    </a:lnTo>
                    <a:close/>
                    <a:moveTo>
                      <a:pt x="468" y="1022"/>
                    </a:moveTo>
                    <a:lnTo>
                      <a:pt x="476" y="1022"/>
                    </a:lnTo>
                    <a:lnTo>
                      <a:pt x="494" y="1022"/>
                    </a:lnTo>
                    <a:lnTo>
                      <a:pt x="522" y="1022"/>
                    </a:lnTo>
                    <a:lnTo>
                      <a:pt x="558" y="1022"/>
                    </a:lnTo>
                    <a:lnTo>
                      <a:pt x="600" y="1022"/>
                    </a:lnTo>
                    <a:lnTo>
                      <a:pt x="646" y="1022"/>
                    </a:lnTo>
                    <a:lnTo>
                      <a:pt x="746" y="1022"/>
                    </a:lnTo>
                    <a:lnTo>
                      <a:pt x="792" y="1022"/>
                    </a:lnTo>
                    <a:lnTo>
                      <a:pt x="833" y="1022"/>
                    </a:lnTo>
                    <a:lnTo>
                      <a:pt x="869" y="1022"/>
                    </a:lnTo>
                    <a:lnTo>
                      <a:pt x="897" y="1022"/>
                    </a:lnTo>
                    <a:lnTo>
                      <a:pt x="915" y="1022"/>
                    </a:lnTo>
                    <a:lnTo>
                      <a:pt x="921" y="1022"/>
                    </a:lnTo>
                    <a:lnTo>
                      <a:pt x="977" y="1107"/>
                    </a:lnTo>
                    <a:lnTo>
                      <a:pt x="971" y="1107"/>
                    </a:lnTo>
                    <a:lnTo>
                      <a:pt x="953" y="1107"/>
                    </a:lnTo>
                    <a:lnTo>
                      <a:pt x="694" y="1107"/>
                    </a:lnTo>
                    <a:lnTo>
                      <a:pt x="642" y="1107"/>
                    </a:lnTo>
                    <a:lnTo>
                      <a:pt x="590" y="1107"/>
                    </a:lnTo>
                    <a:lnTo>
                      <a:pt x="412" y="1107"/>
                    </a:lnTo>
                    <a:lnTo>
                      <a:pt x="468" y="1022"/>
                    </a:lnTo>
                    <a:close/>
                    <a:moveTo>
                      <a:pt x="383" y="1155"/>
                    </a:moveTo>
                    <a:lnTo>
                      <a:pt x="389" y="1155"/>
                    </a:lnTo>
                    <a:lnTo>
                      <a:pt x="408" y="1155"/>
                    </a:lnTo>
                    <a:lnTo>
                      <a:pt x="440" y="1155"/>
                    </a:lnTo>
                    <a:lnTo>
                      <a:pt x="756" y="1155"/>
                    </a:lnTo>
                    <a:lnTo>
                      <a:pt x="811" y="1155"/>
                    </a:lnTo>
                    <a:lnTo>
                      <a:pt x="863" y="1155"/>
                    </a:lnTo>
                    <a:lnTo>
                      <a:pt x="1009" y="1155"/>
                    </a:lnTo>
                    <a:lnTo>
                      <a:pt x="1075" y="1257"/>
                    </a:lnTo>
                    <a:lnTo>
                      <a:pt x="1067" y="1257"/>
                    </a:lnTo>
                    <a:lnTo>
                      <a:pt x="1049" y="1257"/>
                    </a:lnTo>
                    <a:lnTo>
                      <a:pt x="1019" y="1257"/>
                    </a:lnTo>
                    <a:lnTo>
                      <a:pt x="979" y="1257"/>
                    </a:lnTo>
                    <a:lnTo>
                      <a:pt x="931" y="1257"/>
                    </a:lnTo>
                    <a:lnTo>
                      <a:pt x="879" y="1257"/>
                    </a:lnTo>
                    <a:lnTo>
                      <a:pt x="632" y="1257"/>
                    </a:lnTo>
                    <a:lnTo>
                      <a:pt x="570" y="1257"/>
                    </a:lnTo>
                    <a:lnTo>
                      <a:pt x="512" y="1257"/>
                    </a:lnTo>
                    <a:lnTo>
                      <a:pt x="458" y="1257"/>
                    </a:lnTo>
                    <a:lnTo>
                      <a:pt x="412" y="1257"/>
                    </a:lnTo>
                    <a:lnTo>
                      <a:pt x="373" y="1257"/>
                    </a:lnTo>
                    <a:lnTo>
                      <a:pt x="317" y="1257"/>
                    </a:lnTo>
                    <a:lnTo>
                      <a:pt x="383" y="1155"/>
                    </a:lnTo>
                    <a:close/>
                    <a:moveTo>
                      <a:pt x="698" y="1432"/>
                    </a:moveTo>
                    <a:lnTo>
                      <a:pt x="620" y="1432"/>
                    </a:lnTo>
                    <a:lnTo>
                      <a:pt x="548" y="1432"/>
                    </a:lnTo>
                    <a:lnTo>
                      <a:pt x="480" y="1432"/>
                    </a:lnTo>
                    <a:lnTo>
                      <a:pt x="414" y="1432"/>
                    </a:lnTo>
                    <a:lnTo>
                      <a:pt x="357" y="1432"/>
                    </a:lnTo>
                    <a:lnTo>
                      <a:pt x="305" y="1432"/>
                    </a:lnTo>
                    <a:lnTo>
                      <a:pt x="263" y="1432"/>
                    </a:lnTo>
                    <a:lnTo>
                      <a:pt x="231" y="1432"/>
                    </a:lnTo>
                    <a:lnTo>
                      <a:pt x="209" y="1432"/>
                    </a:lnTo>
                    <a:lnTo>
                      <a:pt x="203" y="1432"/>
                    </a:lnTo>
                    <a:lnTo>
                      <a:pt x="277" y="1319"/>
                    </a:lnTo>
                    <a:lnTo>
                      <a:pt x="285" y="1319"/>
                    </a:lnTo>
                    <a:lnTo>
                      <a:pt x="305" y="1319"/>
                    </a:lnTo>
                    <a:lnTo>
                      <a:pt x="339" y="1319"/>
                    </a:lnTo>
                    <a:lnTo>
                      <a:pt x="383" y="1319"/>
                    </a:lnTo>
                    <a:lnTo>
                      <a:pt x="434" y="1319"/>
                    </a:lnTo>
                    <a:lnTo>
                      <a:pt x="492" y="1319"/>
                    </a:lnTo>
                    <a:lnTo>
                      <a:pt x="556" y="1319"/>
                    </a:lnTo>
                    <a:lnTo>
                      <a:pt x="624" y="1319"/>
                    </a:lnTo>
                    <a:lnTo>
                      <a:pt x="766" y="1319"/>
                    </a:lnTo>
                    <a:lnTo>
                      <a:pt x="833" y="1319"/>
                    </a:lnTo>
                    <a:lnTo>
                      <a:pt x="897" y="1319"/>
                    </a:lnTo>
                    <a:lnTo>
                      <a:pt x="957" y="1319"/>
                    </a:lnTo>
                    <a:lnTo>
                      <a:pt x="1009" y="1319"/>
                    </a:lnTo>
                    <a:lnTo>
                      <a:pt x="1053" y="1319"/>
                    </a:lnTo>
                    <a:lnTo>
                      <a:pt x="1085" y="1319"/>
                    </a:lnTo>
                    <a:lnTo>
                      <a:pt x="1107" y="1319"/>
                    </a:lnTo>
                    <a:lnTo>
                      <a:pt x="1115" y="1319"/>
                    </a:lnTo>
                    <a:lnTo>
                      <a:pt x="1189" y="1432"/>
                    </a:lnTo>
                    <a:lnTo>
                      <a:pt x="1181" y="1432"/>
                    </a:lnTo>
                    <a:lnTo>
                      <a:pt x="1161" y="1432"/>
                    </a:lnTo>
                    <a:lnTo>
                      <a:pt x="1129" y="1432"/>
                    </a:lnTo>
                    <a:lnTo>
                      <a:pt x="1087" y="1432"/>
                    </a:lnTo>
                    <a:lnTo>
                      <a:pt x="1035" y="1432"/>
                    </a:lnTo>
                    <a:lnTo>
                      <a:pt x="977" y="1432"/>
                    </a:lnTo>
                    <a:lnTo>
                      <a:pt x="911" y="1432"/>
                    </a:lnTo>
                    <a:lnTo>
                      <a:pt x="843" y="1432"/>
                    </a:lnTo>
                    <a:lnTo>
                      <a:pt x="770" y="1432"/>
                    </a:lnTo>
                    <a:lnTo>
                      <a:pt x="698" y="1432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121" name="5. Source">
            <a:extLst>
              <a:ext uri="{FF2B5EF4-FFF2-40B4-BE49-F238E27FC236}">
                <a16:creationId xmlns:a16="http://schemas.microsoft.com/office/drawing/2014/main" id="{980093E2-18DB-4D78-8B36-BF90A225AC7A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9063" y="6507558"/>
            <a:ext cx="72000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spAutoFit/>
          </a:bodyPr>
          <a:lstStyle/>
          <a:p>
            <a:pPr marL="609600" indent="-609600" defTabSz="895350">
              <a:tabLst>
                <a:tab pos="630238" algn="l"/>
              </a:tabLst>
            </a:pPr>
            <a:r>
              <a:rPr lang="en-US" sz="800" dirty="0">
                <a:solidFill>
                  <a:schemeClr val="accent6"/>
                </a:solidFill>
                <a:latin typeface="+mn-lt"/>
              </a:rPr>
              <a:t>SOURCE: Global Social Responsibility</a:t>
            </a:r>
          </a:p>
        </p:txBody>
      </p:sp>
      <p:sp>
        <p:nvSpPr>
          <p:cNvPr id="32" name="1. On-page tracker">
            <a:extLst>
              <a:ext uri="{FF2B5EF4-FFF2-40B4-BE49-F238E27FC236}">
                <a16:creationId xmlns:a16="http://schemas.microsoft.com/office/drawing/2014/main" id="{D547A466-0807-4159-AC10-16D8222E0ACB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9063" y="75764"/>
            <a:ext cx="132087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AIR TO RAIL MODAL SHIFT</a:t>
            </a:r>
          </a:p>
        </p:txBody>
      </p:sp>
      <p:sp>
        <p:nvSpPr>
          <p:cNvPr id="33" name="RowHeader2 19">
            <a:extLst>
              <a:ext uri="{FF2B5EF4-FFF2-40B4-BE49-F238E27FC236}">
                <a16:creationId xmlns:a16="http://schemas.microsoft.com/office/drawing/2014/main" id="{4E661153-A9DF-4D55-AA11-8FB40395296C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0" y="5939830"/>
            <a:ext cx="8961438" cy="41720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wrap="square" lIns="99060" tIns="0" rIns="99060" bIns="0" rtlCol="0" anchor="ctr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algn="ctr"/>
            <a:r>
              <a:rPr lang="en-US" sz="1250" dirty="0">
                <a:solidFill>
                  <a:schemeClr val="bg2"/>
                </a:solidFill>
              </a:rPr>
              <a:t>Do you have additional ideas – </a:t>
            </a:r>
            <a:r>
              <a:rPr lang="en-US" sz="1250" b="1" dirty="0">
                <a:solidFill>
                  <a:schemeClr val="bg2"/>
                </a:solidFill>
              </a:rPr>
              <a:t>tailored to your local office context </a:t>
            </a:r>
            <a:r>
              <a:rPr lang="en-US" sz="1250" dirty="0">
                <a:solidFill>
                  <a:schemeClr val="bg2"/>
                </a:solidFill>
              </a:rPr>
              <a:t>– on how to drive modal shift? </a:t>
            </a:r>
          </a:p>
        </p:txBody>
      </p:sp>
    </p:spTree>
    <p:extLst>
      <p:ext uri="{BB962C8B-B14F-4D97-AF65-F5344CB8AC3E}">
        <p14:creationId xmlns:p14="http://schemas.microsoft.com/office/powerpoint/2010/main" val="36794805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4162&quot;&gt;&lt;version val=&quot;27046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1 %#d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bNumberIsYear val=&quot;0&quot;/&gt;&lt;m_strFormatTime&gt;%d.&lt;/m_strFormatTime&gt;&lt;m_yearfmt&gt;&lt;begin val=&quot;0&quot;/&gt;&lt;end val=&quot;4&quot;/&gt;&lt;/m_yearfmt&gt;&lt;/m_precDefaultWeek&gt;&lt;m_precDefaultDay&gt;&lt;m_bNumberIsYear val=&quot;0&quot;/&gt;&lt;m_strFormatTime&gt;%d&lt;/m_strFormatTime&gt;&lt;m_yearfmt&gt;&lt;begin val=&quot;0&quot;/&gt;&lt;end val=&quot;4&quot;/&gt;&lt;/m_yearfmt&gt;&lt;/m_precDefaultDay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PREVIOUSNAME" val="C:\Users\Tim Vroman\Box Sync\Global Social Responsibility\Team working folders\Tim working folder\20190221 Alignment with Simplification v3.pptx"/>
  <p:tag name="MTBTACCENT" val="Accent2ColorBoldText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gxES3pT0SWhgwUAb1Tjw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D2gcsYCRbq4rRYS.mal8Q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gHK0egdTwi6F1xEtvXFkw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6np0vAjRE2YiIuYRlgXWQ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qQmSTw.TQKFqPb0iXgg7A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WygxLYzRWy6jJciGXRp4Q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lmz6uw7QEK7y4pP3GQw7w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mLzoD09T9eIpUvv9s5Itw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2hJy5r4QRm4issm_nS8Jg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zlM6EUrQzGEv58Uhbss9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eXehCVNTqqrvWRoThvGdQ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9oUYLZ7SCaGaIzX4Y5smw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UbbOSOQQxqGTAbsPONunQ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v586NFlRuS0uzTXQDFgEA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mKqGrHQR2mmq2EY315sIg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IMi6fBZSq6TUPbDU3fbxQ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WC7_kFkSkKHiEaSIHNCDA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70NpKfSRuioMKHvAB6Ow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o3MZFLoStuQ0OjsmNKqHQ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SrlRPFVSPSe603FhCu3dg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tb1kCOzC83tg_gRkn6C_Q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.KL0kvZTki35FSH7Kyn8Q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28AwXk2l4fg_2H1JP32ZA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K2qMbjG9mLDAyX3i9gGSg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extOva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extOva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Ae6JjDvIFY3XwjThceM5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_rrv5N3IvvU.kx62IhrCQ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R1sSLnfOiabJUms.UbXA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3EoMaKoTWWguMIRdtzs.w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t1Q6uAC4DNrnSF9RuG0UQ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BB0Xx8YhJWZsO32aO0v9w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C7WhTEkFfVk0jVmU_Jgxg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qDePw1hoc0bkavUr77cLg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wJMWjS81n0HICWcPyLMgw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CdwJUA.YPMY_SIUL4XDnw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h7u2mcgHmYvuIpeKz74t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pdUp18iQA9vq8EODIR6aw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UqcUiLxfzdCQh2TVa._ww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X0lCFYnuO.8ujg7Sd_dwA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dB.hGB9qndgh5lEnYQjiA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D8F0XTrT01HdfQCb_Deiw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Mjkc8iDLFXpJGAYb31l8w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extOva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bHf5asJRHCLAD8Q81AJew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w2k.zIKe4SM6ec2zycq7A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9.SslVBRS6I4YFf_Mly7A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B8GHEEJQCiDq5brS0AUeg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inO9lfTTk.YOSrRZtz0qA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ysNcQX.S2q1FSnN8NrK6g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UIarS8dQi2gbWVrB3h2OQ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9ZebmZxR8C88tza7i0ICQ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TQCHGKjpIWHF0h6gKw7L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ChMocTvSPW7lWAKp6zl4w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B4Qv.1gRae8exUvwrVwPg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5GB8SnHQSGZgeO1aNo_Rg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GQ4Qgo8TwaN922CvVOfjQ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JBaGeZtSIavCqYXJ5ByoQ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YWKph1fR7iZ3m7hay5zjg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arvinsticker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arvinsticker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arvinsticker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arvinstic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arvinsticker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arvinsticker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arvinsticker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arvinsticker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arvinsticker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arvinsticker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arvinsticker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arvinsticker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arvinsticker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arvinstic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arvinsticker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arvinsticker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.4"/>
  <p:tag name="2LEVEL" val="0.2"/>
  <p:tag name="3LEVEL" val="0.1"/>
  <p:tag name="4LEVEL" val="0.05"/>
  <p:tag name="5LEVEL" val="0.03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arvinsticker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arvinsticker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arvinsticker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arvinsticker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arvinsticker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arvinsticker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arvinstic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arvinsticker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.4"/>
  <p:tag name="2LEVEL" val="0.2"/>
  <p:tag name="3LEVEL" val="0.1"/>
  <p:tag name="4LEVEL" val="0.05"/>
  <p:tag name="5LEVEL" val="0.03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Bbque6_RB6a9.MFkCORAA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owHeader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EZpOFoqT16eH6_ZSdkBk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d6Z1cYRTs.oWbClyMnOe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9CkXVSJTO2cWiNxnDPMG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0ItCVI7TEiqU4bwqUE4H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qc9I8UvQGq7elU5Ga0KR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C7YSmmTRjeA1ep15H3SR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K8eIBLwQS2uFgh618pecw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6jm.ua9R6mnKo6kVL0Avg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owHeader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kW4kuizR1uJILv2IvDWtQ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Jq0BcysR3W06Pb2PreEbA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.g1tVZITxGaq9pIEAYSrw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7xk59QHSxGypBnZ7BQlbA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UXk330nTaCF2OKRymz22w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WDxX.EBS.KQE2TPR4ojgA"/>
</p:tagLst>
</file>

<file path=ppt/theme/theme1.xml><?xml version="1.0" encoding="utf-8"?>
<a:theme xmlns:a="http://schemas.openxmlformats.org/drawingml/2006/main" name="5_Firm Format - template_Blu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 anchor="t" anchorCtr="0">
        <a:noAutofit/>
      </a:bodyPr>
      <a:lstStyle>
        <a:defPPr marL="1587" indent="0" algn="l">
          <a:spcBef>
            <a:spcPts val="1200"/>
          </a:spcBef>
          <a:buNone/>
          <a:defRPr sz="1600" b="1" dirty="0" smtClean="0">
            <a:solidFill>
              <a:schemeClr val="tx2"/>
            </a:solidFill>
            <a:latin typeface="+mj-lt"/>
            <a:cs typeface="Arial" panose="020B0604020202020204" pitchFamily="34" charset="0"/>
          </a:defRPr>
        </a:defPPr>
      </a:lstStyle>
    </a:tx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3F329696-C51C-4DA1-8F63-3A8E130F9BA7}" vid="{FECB3D48-C27E-4017-8EB9-276E3244A451}"/>
    </a:ext>
  </a:extLst>
</a:theme>
</file>

<file path=ppt/theme/theme2.xml><?xml version="1.0" encoding="utf-8"?>
<a:theme xmlns:a="http://schemas.openxmlformats.org/drawingml/2006/main" name="Firm Format - template_Blu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3F329696-C51C-4DA1-8F63-3A8E130F9BA7}" vid="{FECB3D48-C27E-4017-8EB9-276E3244A45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48754</TotalTime>
  <Words>1073</Words>
  <Application>Microsoft Office PowerPoint</Application>
  <PresentationFormat>Custom</PresentationFormat>
  <Paragraphs>159</Paragraphs>
  <Slides>6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Georgia</vt:lpstr>
      <vt:lpstr>Wingdings</vt:lpstr>
      <vt:lpstr>5_Firm Format - template_Blue</vt:lpstr>
      <vt:lpstr>Firm Format - template_Blue</vt:lpstr>
      <vt:lpstr>think-cell Slide</vt:lpstr>
      <vt:lpstr>PowerPoint Presentation</vt:lpstr>
      <vt:lpstr>PowerPoint Presentation</vt:lpstr>
      <vt:lpstr>~80% of our Firm’s carbon footprint is due to Air Travel, offering the biggest opportunity to reduce emissions</vt:lpstr>
      <vt:lpstr>A key lever to reduce emissions for air travel is a  modal shift from Air to Rail – significant potential exists for NY-Washington</vt:lpstr>
      <vt:lpstr>Modal shift from Air to Rail – New York-Washington customer journey</vt:lpstr>
      <vt:lpstr>How can Green Teams help in driving a modal shift on selected routes?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Modal shift from Air Travel to Rail is especially viable for  short-distance flights – Milano-Rome example</dc:title>
  <dc:creator>Tim Vroman</dc:creator>
  <cp:lastModifiedBy>Tim Vroman</cp:lastModifiedBy>
  <cp:revision>481</cp:revision>
  <dcterms:created xsi:type="dcterms:W3CDTF">2019-01-22T15:23:00Z</dcterms:created>
  <dcterms:modified xsi:type="dcterms:W3CDTF">2019-05-07T17:31:07Z</dcterms:modified>
</cp:coreProperties>
</file>