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3" r:id="rId5"/>
    <p:sldId id="267" r:id="rId6"/>
    <p:sldId id="262" r:id="rId7"/>
    <p:sldId id="257" r:id="rId8"/>
    <p:sldId id="261" r:id="rId9"/>
    <p:sldId id="269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Multi-Variate CNN Predictions- 1 day Vs 5day</a:t>
            </a:r>
            <a:endParaRPr lang="en-US"/>
          </a:p>
        </p:txBody>
      </p:sp>
      <p:pic>
        <p:nvPicPr>
          <p:cNvPr id="8" name="Content Placeholder 7" title="CNN-1 Day predictio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8630" y="1314450"/>
            <a:ext cx="3394075" cy="2686050"/>
          </a:xfrm>
          <a:prstGeom prst="rect">
            <a:avLst/>
          </a:prstGeom>
        </p:spPr>
      </p:pic>
      <p:pic>
        <p:nvPicPr>
          <p:cNvPr id="10" name="Picture 9" descr="cnn_5day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940" y="4143375"/>
            <a:ext cx="3476625" cy="2771775"/>
          </a:xfrm>
          <a:prstGeom prst="rect">
            <a:avLst/>
          </a:prstGeom>
        </p:spPr>
      </p:pic>
      <p:pic>
        <p:nvPicPr>
          <p:cNvPr id="11" name="Picture 10" descr="cnn_5day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4152900"/>
            <a:ext cx="3533775" cy="2762250"/>
          </a:xfrm>
          <a:prstGeom prst="rect">
            <a:avLst/>
          </a:prstGeom>
        </p:spPr>
      </p:pic>
      <p:pic>
        <p:nvPicPr>
          <p:cNvPr id="12" name="Picture 11" descr="cnn_5day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940" y="1343025"/>
            <a:ext cx="3562350" cy="2809875"/>
          </a:xfrm>
          <a:prstGeom prst="rect">
            <a:avLst/>
          </a:prstGeom>
        </p:spPr>
      </p:pic>
      <p:pic>
        <p:nvPicPr>
          <p:cNvPr id="13" name="Picture 12" descr="cnn_5day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210" y="1343025"/>
            <a:ext cx="3514725" cy="275272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11480" y="5556885"/>
            <a:ext cx="3819525" cy="12573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26085" y="5188585"/>
            <a:ext cx="380746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/>
              <a:t>5-day CNN Accuracy Report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6395" y="3629025"/>
            <a:ext cx="3869690" cy="1642110"/>
            <a:chOff x="738" y="6916"/>
            <a:chExt cx="6094" cy="258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" y="7496"/>
              <a:ext cx="6095" cy="2006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761" y="6916"/>
              <a:ext cx="6045" cy="58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/>
                <a:t>1 - day CNN prediction Accuracy </a:t>
              </a: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supporting plots for slide#7</a:t>
            </a:r>
            <a:endParaRPr lang="en-US"/>
          </a:p>
        </p:txBody>
      </p:sp>
      <p:pic>
        <p:nvPicPr>
          <p:cNvPr id="16" name="Content Placeholder 15" descr="mv-lstm-25-10e-10u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8505" y="1811020"/>
            <a:ext cx="5181600" cy="2388235"/>
          </a:xfrm>
          <a:prstGeom prst="rect">
            <a:avLst/>
          </a:prstGeom>
        </p:spPr>
      </p:pic>
      <p:pic>
        <p:nvPicPr>
          <p:cNvPr id="14" name="Content Placeholder 13" descr="mvlstm_final-50-50-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11020"/>
            <a:ext cx="5181600" cy="2430780"/>
          </a:xfrm>
          <a:prstGeom prst="rect">
            <a:avLst/>
          </a:prstGeom>
        </p:spPr>
      </p:pic>
      <p:pic>
        <p:nvPicPr>
          <p:cNvPr id="13" name="Picture 12" descr="sv_lstm-200u-200e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5" y="4039235"/>
            <a:ext cx="5380355" cy="2576195"/>
          </a:xfrm>
          <a:prstGeom prst="rect">
            <a:avLst/>
          </a:prstGeom>
        </p:spPr>
      </p:pic>
      <p:pic>
        <p:nvPicPr>
          <p:cNvPr id="12" name="Picture 11" descr="mv_lstm_100U-100-b100e-5da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199255"/>
            <a:ext cx="5414645" cy="2560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The goal of this project is to answer : </a:t>
            </a:r>
            <a:endParaRPr lang="en-US"/>
          </a:p>
          <a:p>
            <a:r>
              <a:rPr lang="en-US"/>
              <a:t>Can Implied Volatility predict Future Realized Volatility or vice-versa</a:t>
            </a:r>
            <a:endParaRPr lang="en-US"/>
          </a:p>
          <a:p>
            <a:r>
              <a:rPr lang="en-US">
                <a:sym typeface="+mn-ea"/>
              </a:rPr>
              <a:t>Do the corelationships significantly impact the multi-step/long forecast of the IVS? </a:t>
            </a:r>
            <a:endParaRPr lang="en-US"/>
          </a:p>
          <a:p>
            <a:r>
              <a:rPr lang="en-US"/>
              <a:t>Validate the hypothesis that TimeSeries statistical Models such as ARMA, ARIMA &amp; GARCH are good for Short lookahead periods of forecasting</a:t>
            </a:r>
            <a:endParaRPr lang="en-US"/>
          </a:p>
          <a:p>
            <a:r>
              <a:rPr lang="en-US"/>
              <a:t>Does RNN architecture significantly outperform traditional time series models in a multi-step out-of-sample forecast of the IVS?</a:t>
            </a:r>
            <a:endParaRPr lang="en-US"/>
          </a:p>
          <a:p>
            <a:r>
              <a:rPr lang="en-US"/>
              <a:t>Can CNN Architecture help predict the price movement for multi-step forecast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Univariate Time Series Model Predictions</a:t>
            </a:r>
            <a:endParaRPr lang="en-US"/>
          </a:p>
        </p:txBody>
      </p:sp>
      <p:pic>
        <p:nvPicPr>
          <p:cNvPr id="16" name="Picture 15" descr="ar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015" y="1744980"/>
            <a:ext cx="4286885" cy="2281555"/>
          </a:xfrm>
          <a:prstGeom prst="rect">
            <a:avLst/>
          </a:prstGeom>
        </p:spPr>
      </p:pic>
      <p:pic>
        <p:nvPicPr>
          <p:cNvPr id="15" name="Picture 14" descr="arma_p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4121785"/>
            <a:ext cx="3956050" cy="2299970"/>
          </a:xfrm>
          <a:prstGeom prst="rect">
            <a:avLst/>
          </a:prstGeom>
        </p:spPr>
      </p:pic>
      <p:pic>
        <p:nvPicPr>
          <p:cNvPr id="14" name="Picture 13" descr="arim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5" y="1689735"/>
            <a:ext cx="4040505" cy="2209165"/>
          </a:xfrm>
          <a:prstGeom prst="rect">
            <a:avLst/>
          </a:prstGeom>
        </p:spPr>
      </p:pic>
      <p:pic>
        <p:nvPicPr>
          <p:cNvPr id="13" name="Picture 12" descr="arima_pr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320" y="4026535"/>
            <a:ext cx="3768725" cy="2395220"/>
          </a:xfrm>
          <a:prstGeom prst="rect">
            <a:avLst/>
          </a:prstGeom>
        </p:spPr>
      </p:pic>
      <p:pic>
        <p:nvPicPr>
          <p:cNvPr id="11" name="Content Placeholder 10" descr="garch_pred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980045" y="3943350"/>
            <a:ext cx="4001770" cy="2657475"/>
          </a:xfrm>
          <a:prstGeom prst="rect">
            <a:avLst/>
          </a:prstGeom>
        </p:spPr>
      </p:pic>
      <p:pic>
        <p:nvPicPr>
          <p:cNvPr id="12" name="Picture 11" descr="gar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135" y="1691005"/>
            <a:ext cx="4098290" cy="220789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337050" y="1351915"/>
            <a:ext cx="380746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/>
              <a:t>MSE: 0.0;  RMSE: 0.0053: MAE:  0.0137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93040" y="1351915"/>
            <a:ext cx="4286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MSE: 0.0;  RMSE: 0.0054: MAE:  0.0137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20015" y="6460490"/>
            <a:ext cx="469773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/>
              <a:t>MSE: 0.0001;  RMSE: 0.0072: MAE:  0.0128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406265" y="6468110"/>
            <a:ext cx="3808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MSE: 0.0;  RMSE: 0.0058: MAE:  0.0114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241030" y="1376680"/>
            <a:ext cx="4509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MSE: 0.0001;  RMSE: 0.0082: MAE: 0.0136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269605" y="6494780"/>
            <a:ext cx="3922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MSE: 0.0;  RMSE: 0.0054: MAE:  0.0114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6900" y="365125"/>
            <a:ext cx="11088370" cy="1325880"/>
          </a:xfrm>
        </p:spPr>
        <p:txBody>
          <a:bodyPr>
            <a:normAutofit fontScale="90000"/>
          </a:bodyPr>
          <a:p>
            <a:r>
              <a:rPr lang="en-US"/>
              <a:t>Can TS Stat Models accurately predict multi-step forecast?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48385" y="3260090"/>
            <a:ext cx="10545445" cy="182816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1465" y="2030730"/>
            <a:ext cx="10032365" cy="64960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1048385" y="5292725"/>
            <a:ext cx="9445625" cy="922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/>
              <a:t>Observation: </a:t>
            </a:r>
            <a:endParaRPr lang="en-US"/>
          </a:p>
          <a:p>
            <a:r>
              <a:rPr lang="en-US"/>
              <a:t>TimeSeries Models do predict both direction and scale with reasonably high accuracy. </a:t>
            </a:r>
            <a:endParaRPr lang="en-US"/>
          </a:p>
          <a:p>
            <a:r>
              <a:rPr lang="en-US"/>
              <a:t>When predicting long look ahead periods, TimeSeries models lose the ground on direction &amp; scale. 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0010" y="3377565"/>
            <a:ext cx="9683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p.day+1</a:t>
            </a:r>
            <a:endParaRPr lang="en-US"/>
          </a:p>
          <a:p>
            <a:r>
              <a:rPr lang="en-US"/>
              <a:t>p.day+1</a:t>
            </a:r>
            <a:endParaRPr lang="en-US"/>
          </a:p>
          <a:p>
            <a:r>
              <a:rPr lang="en-US">
                <a:sym typeface="+mn-ea"/>
              </a:rPr>
              <a:t>p.day+1</a:t>
            </a:r>
            <a:endParaRPr lang="en-US"/>
          </a:p>
          <a:p>
            <a:r>
              <a:rPr lang="en-US">
                <a:sym typeface="+mn-ea"/>
              </a:rPr>
              <a:t>p.day+1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p.day+1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652270" y="1662430"/>
            <a:ext cx="10033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t.day+1  		t.day+1		t</a:t>
            </a:r>
            <a:r>
              <a:rPr lang="en-US">
                <a:sym typeface="+mn-ea"/>
              </a:rPr>
              <a:t>.day+1		t.day+1		t.day+1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561465" y="1662430"/>
            <a:ext cx="968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y_test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79830" y="2921000"/>
            <a:ext cx="968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y_pred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275205" y="2872740"/>
            <a:ext cx="944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f.day+1		f</a:t>
            </a:r>
            <a:r>
              <a:rPr lang="en-US">
                <a:sym typeface="+mn-ea"/>
              </a:rPr>
              <a:t>.day</a:t>
            </a:r>
            <a:r>
              <a:rPr lang="en-US"/>
              <a:t>+2		</a:t>
            </a:r>
            <a:r>
              <a:rPr lang="en-US">
                <a:sym typeface="+mn-ea"/>
              </a:rPr>
              <a:t>f</a:t>
            </a:r>
            <a:r>
              <a:rPr lang="en-US">
                <a:sym typeface="+mn-ea"/>
              </a:rPr>
              <a:t>.day</a:t>
            </a:r>
            <a:r>
              <a:rPr lang="en-US"/>
              <a:t>+3		</a:t>
            </a:r>
            <a:r>
              <a:rPr lang="en-US">
                <a:sym typeface="+mn-ea"/>
              </a:rPr>
              <a:t>f</a:t>
            </a:r>
            <a:r>
              <a:rPr lang="en-US">
                <a:sym typeface="+mn-ea"/>
              </a:rPr>
              <a:t>.day</a:t>
            </a:r>
            <a:r>
              <a:rPr lang="en-US"/>
              <a:t>+4		</a:t>
            </a:r>
            <a:r>
              <a:rPr lang="en-US">
                <a:sym typeface="+mn-ea"/>
              </a:rPr>
              <a:t>f</a:t>
            </a:r>
            <a:r>
              <a:rPr lang="en-US">
                <a:sym typeface="+mn-ea"/>
              </a:rPr>
              <a:t>.day</a:t>
            </a:r>
            <a:r>
              <a:rPr lang="en-US"/>
              <a:t>+5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1340" y="3986530"/>
            <a:ext cx="3714750" cy="27622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Multi-Variate TS - Stat Model- </a:t>
            </a:r>
            <a:r>
              <a:rPr lang="en-US">
                <a:sym typeface="+mn-ea"/>
              </a:rPr>
              <a:t>VAR Predictions</a:t>
            </a:r>
            <a:endParaRPr lang="en-US"/>
          </a:p>
        </p:txBody>
      </p:sp>
      <p:pic>
        <p:nvPicPr>
          <p:cNvPr id="6" name="Content Placeholder 5" descr="var_vol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82610" y="1310005"/>
            <a:ext cx="3571875" cy="2676525"/>
          </a:xfrm>
          <a:prstGeom prst="rect">
            <a:avLst/>
          </a:prstGeom>
        </p:spPr>
      </p:pic>
      <p:pic>
        <p:nvPicPr>
          <p:cNvPr id="7" name="Content Placeholder 6" descr="var_close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02790" y="3986530"/>
            <a:ext cx="3638550" cy="2705100"/>
          </a:xfrm>
          <a:prstGeom prst="rect">
            <a:avLst/>
          </a:prstGeom>
        </p:spPr>
      </p:pic>
      <p:pic>
        <p:nvPicPr>
          <p:cNvPr id="9" name="Picture 8" descr="var_i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565" y="1310005"/>
            <a:ext cx="3495675" cy="2705100"/>
          </a:xfrm>
          <a:prstGeom prst="rect">
            <a:avLst/>
          </a:prstGeom>
        </p:spPr>
      </p:pic>
      <p:pic>
        <p:nvPicPr>
          <p:cNvPr id="10" name="Picture 9" descr="var_r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0" y="1338580"/>
            <a:ext cx="3676650" cy="267652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8475345" y="3708400"/>
            <a:ext cx="3279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/>
              <a:t>RMSE: 2926717.3003807445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815840" y="3646805"/>
            <a:ext cx="2905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RMSE : 10.248285312092737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38200" y="3739515"/>
            <a:ext cx="3136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RMSE : 0.008114496437544914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250305" y="6323330"/>
            <a:ext cx="34220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RMSE : 0.013354583459296972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736215" y="6438900"/>
            <a:ext cx="2905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RMSE : 31.186011485370532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199390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Univariate - RNN (LSTM) multi Step Predictions</a:t>
            </a:r>
            <a:br>
              <a:rPr lang="en-US"/>
            </a:br>
            <a:r>
              <a:rPr lang="en-US" sz="2200">
                <a:sym typeface="+mn-ea"/>
              </a:rPr>
              <a:t>3 layer LSTM, Activator = adam, loss=MSE, dropout 20%, 70% train test split, 20% Validation Split</a:t>
            </a:r>
            <a:endParaRPr lang="en-US" sz="2200">
              <a:sym typeface="+mn-ea"/>
            </a:endParaRPr>
          </a:p>
        </p:txBody>
      </p:sp>
      <p:pic>
        <p:nvPicPr>
          <p:cNvPr id="8" name="Content Placeholder 7" descr="image (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1615" y="4484370"/>
            <a:ext cx="5814695" cy="2362200"/>
          </a:xfrm>
          <a:prstGeom prst="rect">
            <a:avLst/>
          </a:prstGeom>
        </p:spPr>
      </p:pic>
      <p:pic>
        <p:nvPicPr>
          <p:cNvPr id="9" name="Content Placeholder 8" descr="image (4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1615" y="1619250"/>
            <a:ext cx="5561965" cy="2268855"/>
          </a:xfrm>
          <a:prstGeom prst="rect">
            <a:avLst/>
          </a:prstGeom>
        </p:spPr>
      </p:pic>
      <p:pic>
        <p:nvPicPr>
          <p:cNvPr id="13" name="Picture 12" descr="sv_lstm-100u-100e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1779905"/>
            <a:ext cx="5337810" cy="2106930"/>
          </a:xfrm>
          <a:prstGeom prst="rect">
            <a:avLst/>
          </a:prstGeom>
        </p:spPr>
      </p:pic>
      <p:pic>
        <p:nvPicPr>
          <p:cNvPr id="21" name="Content Placeholder 20" descr="sv_lstm-100u-50e-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40" y="4541520"/>
            <a:ext cx="5073650" cy="226949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221615" y="1250950"/>
            <a:ext cx="5582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Initial prediction Results - without hyper parameter tuning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48615" y="3854450"/>
            <a:ext cx="56870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2nd round prediction Results: With hyper parameter tuning</a:t>
            </a:r>
            <a:endParaRPr lang="en-US"/>
          </a:p>
          <a:p>
            <a:r>
              <a:rPr lang="en-US"/>
              <a:t>nnodes=50; batch_size=50, epocs=100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771640" y="3896360"/>
            <a:ext cx="5234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Final prediction Results: With nnodes=100; batch_size=100, epocs=500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577330" y="1411605"/>
            <a:ext cx="5200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3rd round : nnodes=100; batch_size=50, epocs=200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MultiVariate RNN Prediction - Volume, IV &amp; RV -</a:t>
            </a:r>
            <a:br>
              <a:rPr lang="en-US"/>
            </a:br>
            <a:r>
              <a:rPr lang="en-US" sz="2700"/>
              <a:t> </a:t>
            </a:r>
            <a:r>
              <a:rPr lang="en-US" sz="2200"/>
              <a:t>3 layer LSTM, Activator = adam, loss=MSE, dropout 20%, 70% train test split, 20% Validation Split</a:t>
            </a:r>
            <a:endParaRPr lang="en-US" sz="2200"/>
          </a:p>
        </p:txBody>
      </p:sp>
      <p:pic>
        <p:nvPicPr>
          <p:cNvPr id="10" name="Content Placeholder 9" descr="mv_lstm_100U-50e-5da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380" y="1746885"/>
            <a:ext cx="5520690" cy="2663190"/>
          </a:xfrm>
          <a:prstGeom prst="rect">
            <a:avLst/>
          </a:prstGeom>
        </p:spPr>
      </p:pic>
      <p:pic>
        <p:nvPicPr>
          <p:cNvPr id="11" name="Picture 10" descr="image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4366895"/>
            <a:ext cx="5238115" cy="2491105"/>
          </a:xfrm>
          <a:prstGeom prst="rect">
            <a:avLst/>
          </a:prstGeom>
        </p:spPr>
      </p:pic>
      <p:pic>
        <p:nvPicPr>
          <p:cNvPr id="12" name="Picture 11" descr="image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95" y="4110355"/>
            <a:ext cx="5774055" cy="274764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549275" y="1490345"/>
            <a:ext cx="5582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Initial prediction Results - without hyper parameter tuning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227445" y="3742055"/>
            <a:ext cx="58172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Final prediction with nnodes=100, batch_size=20, epocs=100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254115" y="1665605"/>
            <a:ext cx="5763895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Challenges - </a:t>
            </a:r>
            <a:endParaRPr lang="en-US"/>
          </a:p>
          <a:p>
            <a:r>
              <a:rPr lang="en-US"/>
              <a:t>1. MinMaxScaler/Std Scalers dont accept more </a:t>
            </a:r>
            <a:endParaRPr lang="en-US"/>
          </a:p>
          <a:p>
            <a:r>
              <a:rPr lang="en-US"/>
              <a:t>than 2dimensional Vectors. </a:t>
            </a:r>
            <a:endParaRPr lang="en-US"/>
          </a:p>
          <a:p>
            <a:r>
              <a:rPr lang="en-US"/>
              <a:t>2. Our data set has n smaples ,2 features and 5 day window, </a:t>
            </a:r>
            <a:endParaRPr lang="en-US"/>
          </a:p>
          <a:p>
            <a:r>
              <a:rPr lang="en-US"/>
              <a:t>making it 3D Vector</a:t>
            </a:r>
            <a:endParaRPr lang="en-US"/>
          </a:p>
          <a:p>
            <a:r>
              <a:rPr lang="en-US"/>
              <a:t>3. Had to create scaler Matrix with minMax scaler for </a:t>
            </a:r>
            <a:endParaRPr lang="en-US"/>
          </a:p>
          <a:p>
            <a:r>
              <a:rPr lang="en-US"/>
              <a:t>each of the extra dimensiion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Feature Engineering - Using Technical Indicators</a:t>
            </a:r>
            <a:br>
              <a:rPr lang="en-US"/>
            </a:br>
            <a:r>
              <a:rPr lang="en-US"/>
              <a:t>&amp; XGBoost Decision Tree Model to identify Feature Importance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3190" y="1819275"/>
            <a:ext cx="4906010" cy="23037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190" y="3532505"/>
            <a:ext cx="4906010" cy="2369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20" y="1546225"/>
            <a:ext cx="3695700" cy="41529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547620" y="6209030"/>
            <a:ext cx="8303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gamma=0.0,n_estimators=150,base_score=0.7,colsample_bytree=1,learning_rate=0.07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280" y="2472055"/>
            <a:ext cx="28956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Feature Engineered RNN - </a:t>
            </a:r>
            <a:r>
              <a:rPr lang="en-US" sz="3100"/>
              <a:t>10 features, </a:t>
            </a:r>
            <a:r>
              <a:rPr lang="en-US" sz="2700">
                <a:sym typeface="+mn-ea"/>
              </a:rPr>
              <a:t>5day Predictions</a:t>
            </a:r>
            <a:br>
              <a:rPr lang="en-US" sz="2700">
                <a:sym typeface="+mn-ea"/>
              </a:rPr>
            </a:br>
            <a:r>
              <a:rPr lang="en-US" sz="2700">
                <a:sym typeface="+mn-ea"/>
              </a:rPr>
              <a:t>nnodes = 100, Batch_size=5, epochs=100, dropout=0, train test: 70% validate-10% </a:t>
            </a:r>
            <a:endParaRPr lang="en-US"/>
          </a:p>
        </p:txBody>
      </p:sp>
      <p:pic>
        <p:nvPicPr>
          <p:cNvPr id="7" name="Content Placeholder 6" descr="image (7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81750" y="5293360"/>
            <a:ext cx="5181600" cy="1379855"/>
          </a:xfrm>
          <a:prstGeom prst="rect">
            <a:avLst/>
          </a:prstGeom>
        </p:spPr>
      </p:pic>
      <p:pic>
        <p:nvPicPr>
          <p:cNvPr id="8" name="Content Placeholder 7" descr="image (8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0450" y="3521710"/>
            <a:ext cx="5422900" cy="1414780"/>
          </a:xfrm>
          <a:prstGeom prst="rect">
            <a:avLst/>
          </a:prstGeom>
        </p:spPr>
      </p:pic>
      <p:pic>
        <p:nvPicPr>
          <p:cNvPr id="15" name="Picture 14" descr="xg_lstm_100u-50e-100b-10d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3262630"/>
            <a:ext cx="5965190" cy="1547495"/>
          </a:xfrm>
          <a:prstGeom prst="rect">
            <a:avLst/>
          </a:prstGeom>
        </p:spPr>
      </p:pic>
      <p:pic>
        <p:nvPicPr>
          <p:cNvPr id="17" name="Picture 16" descr="xg_lstm_100u-100e-100b-10da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" y="5090795"/>
            <a:ext cx="5549900" cy="1469390"/>
          </a:xfrm>
          <a:prstGeom prst="rect">
            <a:avLst/>
          </a:prstGeom>
        </p:spPr>
      </p:pic>
      <p:pic>
        <p:nvPicPr>
          <p:cNvPr id="18" name="Picture 17" descr="pca_lstm_100u-50e-100b-5da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45" y="1691005"/>
            <a:ext cx="6002655" cy="1571625"/>
          </a:xfrm>
          <a:prstGeom prst="rect">
            <a:avLst/>
          </a:prstGeom>
        </p:spPr>
      </p:pic>
      <p:pic>
        <p:nvPicPr>
          <p:cNvPr id="19" name="Picture 18" descr="xg_lstm_100u-200e-100b-5day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5" y="1774825"/>
            <a:ext cx="5854700" cy="1487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2753</Words>
  <Application>WPS Presentation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TinkerBell</cp:lastModifiedBy>
  <cp:revision>6</cp:revision>
  <dcterms:created xsi:type="dcterms:W3CDTF">2020-11-17T21:50:58Z</dcterms:created>
  <dcterms:modified xsi:type="dcterms:W3CDTF">2020-11-18T00:25:45Z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