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9" r:id="rId4"/>
    <p:sldId id="258" r:id="rId5"/>
    <p:sldId id="302" r:id="rId6"/>
    <p:sldId id="279" r:id="rId7"/>
    <p:sldId id="282" r:id="rId8"/>
    <p:sldId id="266" r:id="rId9"/>
    <p:sldId id="300" r:id="rId10"/>
    <p:sldId id="294" r:id="rId11"/>
    <p:sldId id="303" r:id="rId12"/>
    <p:sldId id="305" r:id="rId13"/>
    <p:sldId id="306" r:id="rId14"/>
    <p:sldId id="307" r:id="rId15"/>
    <p:sldId id="308" r:id="rId16"/>
    <p:sldId id="309" r:id="rId17"/>
    <p:sldId id="310" r:id="rId18"/>
    <p:sldId id="301" r:id="rId19"/>
    <p:sldId id="278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3"/>
      <p:bold r:id="rId24"/>
    </p:embeddedFont>
    <p:embeddedFont>
      <p:font typeface="Anton" panose="020B0604020202020204" charset="0"/>
      <p:regular r:id="rId25"/>
    </p:embeddedFont>
    <p:embeddedFont>
      <p:font typeface="Fira Sans Condensed" panose="020B0604020202020204" charset="0"/>
      <p:regular r:id="rId26"/>
      <p:bold r:id="rId27"/>
      <p:italic r:id="rId28"/>
      <p:boldItalic r:id="rId29"/>
    </p:embeddedFont>
    <p:embeddedFont>
      <p:font typeface="Fira Sans Condensed Light" panose="020B0604020202020204" charset="0"/>
      <p:regular r:id="rId30"/>
      <p:bold r:id="rId31"/>
      <p:italic r:id="rId32"/>
      <p:boldItalic r:id="rId33"/>
    </p:embeddedFont>
    <p:embeddedFont>
      <p:font typeface="Josefin Slab" panose="020B0604020202020204" charset="0"/>
      <p:regular r:id="rId34"/>
      <p:bold r:id="rId35"/>
      <p:italic r:id="rId36"/>
      <p:boldItalic r:id="rId37"/>
    </p:embeddedFont>
    <p:embeddedFont>
      <p:font typeface="Rajdhani" panose="020B0604020202020204" charset="0"/>
      <p:regular r:id="rId38"/>
      <p:bold r:id="rId39"/>
    </p:embeddedFont>
    <p:embeddedFont>
      <p:font typeface="Script MT Bold" panose="03040602040607080904" pitchFamily="66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3AD7B-1080-491B-B5EF-CE71619D549F}">
  <a:tblStyle styleId="{8D23AD7B-1080-491B-B5EF-CE71619D5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 scores of 10 User Intents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9-4865-9597-C561067A0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 scores of 10 User Intents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9-4865-9597-C561067A04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 scores of 10 User Intents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9-4865-9597-C561067A04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 scores of 10 User Intents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29-4865-9597-C561067A0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7805840"/>
        <c:axId val="1057811664"/>
      </c:barChart>
      <c:catAx>
        <c:axId val="105780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11664"/>
        <c:crosses val="autoZero"/>
        <c:auto val="1"/>
        <c:lblAlgn val="ctr"/>
        <c:lblOffset val="100"/>
        <c:noMultiLvlLbl val="0"/>
      </c:catAx>
      <c:valAx>
        <c:axId val="10578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0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D2FF10-FC1E-4425-A814-0B71D4DE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5C0CA-72E3-47BD-B107-8FAFA65B2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8DCA7-97CB-4EFD-9898-BBCB517B851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C27F-4FD2-4076-867B-EE03AB286D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CEA7F-FCF6-4A84-9F16-B9F6372F1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C91EB-F7D7-403B-84C0-9F1BA397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8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26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150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17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7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09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42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77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683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49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01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11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53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97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0" r:id="rId7"/>
    <p:sldLayoutId id="2147483665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019577" y="2247034"/>
            <a:ext cx="3574472" cy="64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Interactive chatbot for admission </a:t>
            </a:r>
            <a:r>
              <a:rPr lang="en-US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inquiries</a:t>
            </a: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in 	</a:t>
            </a:r>
            <a:r>
              <a:rPr lang="en" sz="1800" b="1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ROMAN URDU</a:t>
            </a:r>
            <a:r>
              <a:rPr lang="en" sz="16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883DBE-6EDB-4305-AD71-3DFCCF565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58" y="115290"/>
            <a:ext cx="989685" cy="989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E10D94-4CDA-4598-B85E-36E5B7424C15}"/>
              </a:ext>
            </a:extLst>
          </p:cNvPr>
          <p:cNvSpPr/>
          <p:nvPr/>
        </p:nvSpPr>
        <p:spPr>
          <a:xfrm>
            <a:off x="1828800" y="2812039"/>
            <a:ext cx="1631373" cy="3766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</a:rPr>
              <a:t>F20-57-R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9D255-698E-4C70-99B4-64A71F3E1A89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A98D3-652F-49F5-BB50-A3AC67EC25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94C2E3"/>
              </a:clrFrom>
              <a:clrTo>
                <a:srgbClr val="94C2E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4876" y="1709781"/>
            <a:ext cx="5478545" cy="2988297"/>
          </a:xfrm>
          <a:prstGeom prst="rect">
            <a:avLst/>
          </a:prstGeom>
        </p:spPr>
      </p:pic>
      <p:sp>
        <p:nvSpPr>
          <p:cNvPr id="4" name="Google Shape;135;p27">
            <a:extLst>
              <a:ext uri="{FF2B5EF4-FFF2-40B4-BE49-F238E27FC236}">
                <a16:creationId xmlns:a16="http://schemas.microsoft.com/office/drawing/2014/main" id="{DE34E1D1-0B3D-4BC1-BF3A-14AEE97EB1F6}"/>
              </a:ext>
            </a:extLst>
          </p:cNvPr>
          <p:cNvSpPr txBox="1">
            <a:spLocks/>
          </p:cNvSpPr>
          <p:nvPr/>
        </p:nvSpPr>
        <p:spPr>
          <a:xfrm>
            <a:off x="1399687" y="1657649"/>
            <a:ext cx="3155557" cy="5893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698C47-9CAC-4411-96B4-422310551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1" y="1203434"/>
            <a:ext cx="1227142" cy="11280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374597" y="1163954"/>
            <a:ext cx="2818371" cy="75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“Admission ka procedure kia </a:t>
            </a:r>
            <a:r>
              <a:rPr lang="en-US" sz="1400" dirty="0" err="1"/>
              <a:t>hai</a:t>
            </a:r>
            <a:r>
              <a:rPr lang="en-US" sz="1400" dirty="0"/>
              <a:t>?”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“</a:t>
            </a:r>
            <a:r>
              <a:rPr lang="en-US" sz="1400" dirty="0" err="1"/>
              <a:t>Admision</a:t>
            </a:r>
            <a:r>
              <a:rPr lang="en-US" sz="1400" dirty="0"/>
              <a:t> ka procedure </a:t>
            </a:r>
            <a:r>
              <a:rPr lang="en-US" sz="1400" dirty="0" err="1"/>
              <a:t>kya</a:t>
            </a:r>
            <a:r>
              <a:rPr lang="en-US" sz="1400" dirty="0"/>
              <a:t> ha?”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144162" y="1141192"/>
            <a:ext cx="2818370" cy="866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Extracting Entities and giving response according to that entity.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“</a:t>
            </a:r>
            <a:r>
              <a:rPr lang="en-US" sz="1400" b="1" i="1" dirty="0"/>
              <a:t>CS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total seats </a:t>
            </a:r>
            <a:r>
              <a:rPr lang="en-US" sz="1400" dirty="0" err="1"/>
              <a:t>kitni</a:t>
            </a:r>
            <a:r>
              <a:rPr lang="en-US" sz="1400" dirty="0"/>
              <a:t> </a:t>
            </a:r>
            <a:r>
              <a:rPr lang="en-US" sz="1400" dirty="0" err="1"/>
              <a:t>hoti</a:t>
            </a:r>
            <a:r>
              <a:rPr lang="en-US" sz="1400" dirty="0"/>
              <a:t> </a:t>
            </a:r>
            <a:r>
              <a:rPr lang="en-US" sz="1400" dirty="0" err="1"/>
              <a:t>hain</a:t>
            </a:r>
            <a:r>
              <a:rPr lang="en-US" sz="1400" dirty="0"/>
              <a:t>”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1216407" y="3329090"/>
            <a:ext cx="1900356" cy="70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Will ask user to give more information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151180" y="3597863"/>
            <a:ext cx="1776413" cy="70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Remembers the conversation state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83149" y="1921342"/>
            <a:ext cx="2233613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Spell Variation Handling</a:t>
            </a: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144162" y="1912536"/>
            <a:ext cx="2193925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Dynamic Queries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628650" y="3076538"/>
            <a:ext cx="2501448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Follow-Up Questions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144162" y="3049005"/>
            <a:ext cx="2193925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Remembering the Context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4171208" y="2206285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341008" y="2376085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440771" y="2437123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623238" y="3219309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59144" y="1858416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642225" y="1866860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69840" y="3227679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275383" y="3118585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528733" y="3118585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75383" y="1755685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528733" y="1755685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725983" y="1980985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726008" y="2662435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83533" y="1980985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83508" y="2662435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6FBC1F-2B8E-4D58-95A5-6F724CAF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C90B3-0184-4B4F-9E75-992FDE6F2902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7F7B6-6E1C-47CE-95BA-7C59452C2278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Google Shape;135;p27">
            <a:extLst>
              <a:ext uri="{FF2B5EF4-FFF2-40B4-BE49-F238E27FC236}">
                <a16:creationId xmlns:a16="http://schemas.microsoft.com/office/drawing/2014/main" id="{AFFACA74-FD67-4D3F-90A3-F2FED4AF52AC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21544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build="p"/>
      <p:bldP spid="655" grpId="0" build="p"/>
      <p:bldP spid="656" grpId="0" build="p"/>
      <p:bldP spid="657" grpId="0" build="p"/>
      <p:bldP spid="666" grpId="0" build="p"/>
      <p:bldP spid="667" grpId="0" build="p"/>
      <p:bldP spid="668" grpId="0" build="p"/>
      <p:bldP spid="669" grpId="0" build="p"/>
      <p:bldP spid="664" grpId="0" animBg="1"/>
      <p:bldP spid="670" grpId="0" animBg="1"/>
      <p:bldP spid="6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569028" y="1186012"/>
            <a:ext cx="6005944" cy="277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METHODLOGY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339417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8E34B-8C46-4FF5-A744-347CAC93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64" y="1119656"/>
            <a:ext cx="5430502" cy="3202962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11" name="Google Shape;654;p34">
            <a:extLst>
              <a:ext uri="{FF2B5EF4-FFF2-40B4-BE49-F238E27FC236}">
                <a16:creationId xmlns:a16="http://schemas.microsoft.com/office/drawing/2014/main" id="{6C155F5A-DDDA-4BBA-BCB5-637B31403325}"/>
              </a:ext>
            </a:extLst>
          </p:cNvPr>
          <p:cNvSpPr txBox="1">
            <a:spLocks/>
          </p:cNvSpPr>
          <p:nvPr/>
        </p:nvSpPr>
        <p:spPr>
          <a:xfrm flipH="1">
            <a:off x="586222" y="1541769"/>
            <a:ext cx="2510269" cy="205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WhiteSpace Tokanization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LexicalSyntactic Featurization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Regex Featurization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CountVector Featurization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DIET Classification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CRF-Tagging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Synonym Mapping</a:t>
            </a:r>
          </a:p>
        </p:txBody>
      </p:sp>
    </p:spTree>
    <p:extLst>
      <p:ext uri="{BB962C8B-B14F-4D97-AF65-F5344CB8AC3E}">
        <p14:creationId xmlns:p14="http://schemas.microsoft.com/office/powerpoint/2010/main" val="36123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1564E-DCCF-4184-854A-7F170C5C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91" y="911271"/>
            <a:ext cx="6707217" cy="3320958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0258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569028" y="1186012"/>
            <a:ext cx="6005944" cy="277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94519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18A729-C902-4032-A954-C8715BD6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32159"/>
              </p:ext>
            </p:extLst>
          </p:nvPr>
        </p:nvGraphicFramePr>
        <p:xfrm>
          <a:off x="0" y="0"/>
          <a:ext cx="9144000" cy="514349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613945254"/>
                    </a:ext>
                  </a:extLst>
                </a:gridCol>
                <a:gridCol w="697832">
                  <a:extLst>
                    <a:ext uri="{9D8B030D-6E8A-4147-A177-3AD203B41FA5}">
                      <a16:colId xmlns:a16="http://schemas.microsoft.com/office/drawing/2014/main" val="373666233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186250730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557806315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806053838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488843402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22048241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5801203"/>
                    </a:ext>
                  </a:extLst>
                </a:gridCol>
                <a:gridCol w="709864">
                  <a:extLst>
                    <a:ext uri="{9D8B030D-6E8A-4147-A177-3AD203B41FA5}">
                      <a16:colId xmlns:a16="http://schemas.microsoft.com/office/drawing/2014/main" val="2447924031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1404725629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3910413910"/>
                    </a:ext>
                  </a:extLst>
                </a:gridCol>
                <a:gridCol w="697832">
                  <a:extLst>
                    <a:ext uri="{9D8B030D-6E8A-4147-A177-3AD203B41FA5}">
                      <a16:colId xmlns:a16="http://schemas.microsoft.com/office/drawing/2014/main" val="4122816629"/>
                    </a:ext>
                  </a:extLst>
                </a:gridCol>
              </a:tblGrid>
              <a:tr h="6392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08835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1)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4818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r>
                        <a:rPr lang="en-US" b="1" dirty="0"/>
                        <a:t>2) Admission 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4090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r>
                        <a:rPr lang="en-US" b="1" dirty="0"/>
                        <a:t>3) List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678687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r>
                        <a:rPr lang="en-US" b="1" dirty="0"/>
                        <a:t>4) Closing 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896"/>
                  </a:ext>
                </a:extLst>
              </a:tr>
              <a:tr h="540003">
                <a:tc>
                  <a:txBody>
                    <a:bodyPr/>
                    <a:lstStyle/>
                    <a:p>
                      <a:r>
                        <a:rPr lang="en-US" b="1" dirty="0"/>
                        <a:t>5) Admission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80382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r>
                        <a:rPr lang="en-US" b="1" dirty="0"/>
                        <a:t>6)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647519"/>
                  </a:ext>
                </a:extLst>
              </a:tr>
              <a:tr h="452807">
                <a:tc>
                  <a:txBody>
                    <a:bodyPr/>
                    <a:lstStyle/>
                    <a:p>
                      <a:r>
                        <a:rPr lang="en-US" b="1" dirty="0"/>
                        <a:t>7)Scholarship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18801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r>
                        <a:rPr lang="en-US" b="1" dirty="0"/>
                        <a:t>8)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31616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r>
                        <a:rPr lang="en-US" b="1" dirty="0"/>
                        <a:t>9) 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359"/>
                  </a:ext>
                </a:extLst>
              </a:tr>
              <a:tr h="317649">
                <a:tc>
                  <a:txBody>
                    <a:bodyPr/>
                    <a:lstStyle/>
                    <a:p>
                      <a:r>
                        <a:rPr lang="en-US" b="1" dirty="0"/>
                        <a:t>10)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200273"/>
                  </a:ext>
                </a:extLst>
              </a:tr>
              <a:tr h="525529">
                <a:tc>
                  <a:txBody>
                    <a:bodyPr/>
                    <a:lstStyle/>
                    <a:p>
                      <a:r>
                        <a:rPr lang="en-US" b="1" dirty="0"/>
                        <a:t>11) 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7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4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18A729-C902-4032-A954-C8715BD6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68497"/>
              </p:ext>
            </p:extLst>
          </p:nvPr>
        </p:nvGraphicFramePr>
        <p:xfrm>
          <a:off x="1388676" y="742950"/>
          <a:ext cx="6368031" cy="36576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86078">
                  <a:extLst>
                    <a:ext uri="{9D8B030D-6E8A-4147-A177-3AD203B41FA5}">
                      <a16:colId xmlns:a16="http://schemas.microsoft.com/office/drawing/2014/main" val="613945254"/>
                    </a:ext>
                  </a:extLst>
                </a:gridCol>
                <a:gridCol w="1061339">
                  <a:extLst>
                    <a:ext uri="{9D8B030D-6E8A-4147-A177-3AD203B41FA5}">
                      <a16:colId xmlns:a16="http://schemas.microsoft.com/office/drawing/2014/main" val="373666233"/>
                    </a:ext>
                  </a:extLst>
                </a:gridCol>
                <a:gridCol w="1024740">
                  <a:extLst>
                    <a:ext uri="{9D8B030D-6E8A-4147-A177-3AD203B41FA5}">
                      <a16:colId xmlns:a16="http://schemas.microsoft.com/office/drawing/2014/main" val="1862507301"/>
                    </a:ext>
                  </a:extLst>
                </a:gridCol>
                <a:gridCol w="1097937">
                  <a:extLst>
                    <a:ext uri="{9D8B030D-6E8A-4147-A177-3AD203B41FA5}">
                      <a16:colId xmlns:a16="http://schemas.microsoft.com/office/drawing/2014/main" val="3557806315"/>
                    </a:ext>
                  </a:extLst>
                </a:gridCol>
                <a:gridCol w="1097937">
                  <a:extLst>
                    <a:ext uri="{9D8B030D-6E8A-4147-A177-3AD203B41FA5}">
                      <a16:colId xmlns:a16="http://schemas.microsoft.com/office/drawing/2014/main" val="3728508265"/>
                    </a:ext>
                  </a:extLst>
                </a:gridCol>
              </a:tblGrid>
              <a:tr h="28049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08835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4818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Admission 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4090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List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678687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Closing 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327896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Admission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80382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Test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647519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18801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431616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359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200273"/>
                  </a:ext>
                </a:extLst>
              </a:tr>
              <a:tr h="260779">
                <a:tc>
                  <a:txBody>
                    <a:bodyPr/>
                    <a:lstStyle/>
                    <a:p>
                      <a:r>
                        <a:rPr lang="en-US" b="1" dirty="0"/>
                        <a:t>Out of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7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90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296B0C-D522-4AE9-9E88-EC116739A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429243"/>
              </p:ext>
            </p:extLst>
          </p:nvPr>
        </p:nvGraphicFramePr>
        <p:xfrm>
          <a:off x="1242594" y="553091"/>
          <a:ext cx="6658811" cy="439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6413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630940" y="1369293"/>
            <a:ext cx="5882119" cy="2404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Demonstration of      the WORK DONE!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99873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1975" y="1492501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721976"/>
            <a:ext cx="4020000" cy="46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3F3F3"/>
                </a:solidFill>
              </a:rPr>
              <a:t>Do you have any questions?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44520-9002-44DD-9428-83D93A28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03DE7B-8D19-4A12-A349-4A52809786EA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2D252-2B68-4481-B982-EFCFCCC87B93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4" name="Google Shape;135;p27">
            <a:extLst>
              <a:ext uri="{FF2B5EF4-FFF2-40B4-BE49-F238E27FC236}">
                <a16:creationId xmlns:a16="http://schemas.microsoft.com/office/drawing/2014/main" id="{2CB762D5-3AB9-4250-BD7D-DB8C2BF1221B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3"/>
          <p:cNvSpPr/>
          <p:nvPr/>
        </p:nvSpPr>
        <p:spPr>
          <a:xfrm>
            <a:off x="1977783" y="1450296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0" name="Google Shape;1720;p43"/>
          <p:cNvSpPr/>
          <p:nvPr/>
        </p:nvSpPr>
        <p:spPr>
          <a:xfrm>
            <a:off x="6238307" y="1420957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4" name="Google Shape;1724;p43"/>
          <p:cNvSpPr txBox="1">
            <a:spLocks noGrp="1"/>
          </p:cNvSpPr>
          <p:nvPr>
            <p:ph type="subTitle" idx="1"/>
          </p:nvPr>
        </p:nvSpPr>
        <p:spPr>
          <a:xfrm flipH="1">
            <a:off x="5312057" y="2417329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USMAN ZAFAR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5" name="Google Shape;1725;p43"/>
          <p:cNvSpPr txBox="1">
            <a:spLocks noGrp="1"/>
          </p:cNvSpPr>
          <p:nvPr>
            <p:ph type="subTitle" idx="2"/>
          </p:nvPr>
        </p:nvSpPr>
        <p:spPr>
          <a:xfrm flipH="1">
            <a:off x="1051533" y="2417329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OKASHA KHAN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3" name="Google Shape;1723;p43"/>
          <p:cNvSpPr txBox="1">
            <a:spLocks noGrp="1"/>
          </p:cNvSpPr>
          <p:nvPr>
            <p:ph type="subTitle" idx="3"/>
          </p:nvPr>
        </p:nvSpPr>
        <p:spPr>
          <a:xfrm flipH="1">
            <a:off x="1051533" y="27840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Fira Sans Condensed Light" panose="020B0604020202020204" charset="0"/>
              </a:rPr>
              <a:t>i170176@nu.edu.pk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Fira Sans Condensed Light" panose="020B0604020202020204" charset="0"/>
              </a:rPr>
              <a:t>CGPA – 3.43</a:t>
            </a:r>
          </a:p>
        </p:txBody>
      </p:sp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 dirty="0"/>
          </a:p>
        </p:txBody>
      </p:sp>
      <p:sp>
        <p:nvSpPr>
          <p:cNvPr id="2" name="Google Shape;1720;p43">
            <a:extLst>
              <a:ext uri="{FF2B5EF4-FFF2-40B4-BE49-F238E27FC236}">
                <a16:creationId xmlns:a16="http://schemas.microsoft.com/office/drawing/2014/main" id="{B175B35E-2136-42C3-9A54-A31F6CF7D969}"/>
              </a:ext>
            </a:extLst>
          </p:cNvPr>
          <p:cNvSpPr/>
          <p:nvPr/>
        </p:nvSpPr>
        <p:spPr>
          <a:xfrm>
            <a:off x="4135670" y="2577475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724;p43">
            <a:extLst>
              <a:ext uri="{FF2B5EF4-FFF2-40B4-BE49-F238E27FC236}">
                <a16:creationId xmlns:a16="http://schemas.microsoft.com/office/drawing/2014/main" id="{53EF0F96-63E5-404C-9AC1-931BD17D8089}"/>
              </a:ext>
            </a:extLst>
          </p:cNvPr>
          <p:cNvSpPr txBox="1">
            <a:spLocks/>
          </p:cNvSpPr>
          <p:nvPr/>
        </p:nvSpPr>
        <p:spPr>
          <a:xfrm flipH="1">
            <a:off x="3216450" y="3523225"/>
            <a:ext cx="2711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8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n-US" sz="2400" b="1" dirty="0">
                <a:latin typeface="Rajdhani"/>
                <a:ea typeface="Rajdhani"/>
                <a:cs typeface="Rajdhani"/>
                <a:sym typeface="Rajdhani"/>
              </a:rPr>
              <a:t>ZAIN-UL-ABIDEEN</a:t>
            </a:r>
          </a:p>
        </p:txBody>
      </p:sp>
      <p:grpSp>
        <p:nvGrpSpPr>
          <p:cNvPr id="7" name="Google Shape;12091;p60">
            <a:extLst>
              <a:ext uri="{FF2B5EF4-FFF2-40B4-BE49-F238E27FC236}">
                <a16:creationId xmlns:a16="http://schemas.microsoft.com/office/drawing/2014/main" id="{9465A7A9-6153-4E4D-9AEF-ECF4A61D2AD6}"/>
              </a:ext>
            </a:extLst>
          </p:cNvPr>
          <p:cNvGrpSpPr/>
          <p:nvPr/>
        </p:nvGrpSpPr>
        <p:grpSpPr>
          <a:xfrm>
            <a:off x="2265996" y="1702493"/>
            <a:ext cx="282174" cy="355735"/>
            <a:chOff x="7144274" y="1500214"/>
            <a:chExt cx="282174" cy="355735"/>
          </a:xfrm>
          <a:solidFill>
            <a:schemeClr val="tx2"/>
          </a:solidFill>
        </p:grpSpPr>
        <p:sp>
          <p:nvSpPr>
            <p:cNvPr id="38" name="Google Shape;12092;p60">
              <a:extLst>
                <a:ext uri="{FF2B5EF4-FFF2-40B4-BE49-F238E27FC236}">
                  <a16:creationId xmlns:a16="http://schemas.microsoft.com/office/drawing/2014/main" id="{0E9B394A-0C3D-4636-8F49-296EA1126551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2093;p60">
              <a:extLst>
                <a:ext uri="{FF2B5EF4-FFF2-40B4-BE49-F238E27FC236}">
                  <a16:creationId xmlns:a16="http://schemas.microsoft.com/office/drawing/2014/main" id="{B5810277-0FCA-449B-9AB6-B37E617C719B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2094;p60">
              <a:extLst>
                <a:ext uri="{FF2B5EF4-FFF2-40B4-BE49-F238E27FC236}">
                  <a16:creationId xmlns:a16="http://schemas.microsoft.com/office/drawing/2014/main" id="{875D1A3A-F688-4289-A2F0-76C560304121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2095;p60">
              <a:extLst>
                <a:ext uri="{FF2B5EF4-FFF2-40B4-BE49-F238E27FC236}">
                  <a16:creationId xmlns:a16="http://schemas.microsoft.com/office/drawing/2014/main" id="{A83B1645-6FC5-434D-9396-C7847ABA857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2096;p60">
              <a:extLst>
                <a:ext uri="{FF2B5EF4-FFF2-40B4-BE49-F238E27FC236}">
                  <a16:creationId xmlns:a16="http://schemas.microsoft.com/office/drawing/2014/main" id="{816CDF42-7E1E-4048-BE2B-21173913BAC7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097;p60">
              <a:extLst>
                <a:ext uri="{FF2B5EF4-FFF2-40B4-BE49-F238E27FC236}">
                  <a16:creationId xmlns:a16="http://schemas.microsoft.com/office/drawing/2014/main" id="{82728271-F106-4AFA-9690-AB99199DF59C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12091;p60">
            <a:extLst>
              <a:ext uri="{FF2B5EF4-FFF2-40B4-BE49-F238E27FC236}">
                <a16:creationId xmlns:a16="http://schemas.microsoft.com/office/drawing/2014/main" id="{EFFDFBAA-E81A-461E-8D96-EF5EB1FB106A}"/>
              </a:ext>
            </a:extLst>
          </p:cNvPr>
          <p:cNvGrpSpPr/>
          <p:nvPr/>
        </p:nvGrpSpPr>
        <p:grpSpPr>
          <a:xfrm>
            <a:off x="6523997" y="1685559"/>
            <a:ext cx="282174" cy="355735"/>
            <a:chOff x="7144274" y="1500214"/>
            <a:chExt cx="282174" cy="355735"/>
          </a:xfrm>
          <a:solidFill>
            <a:schemeClr val="tx2"/>
          </a:solidFill>
        </p:grpSpPr>
        <p:sp>
          <p:nvSpPr>
            <p:cNvPr id="53" name="Google Shape;12092;p60">
              <a:extLst>
                <a:ext uri="{FF2B5EF4-FFF2-40B4-BE49-F238E27FC236}">
                  <a16:creationId xmlns:a16="http://schemas.microsoft.com/office/drawing/2014/main" id="{5DFDD1A3-EC57-4196-B9A9-BB6E66040D21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2093;p60">
              <a:extLst>
                <a:ext uri="{FF2B5EF4-FFF2-40B4-BE49-F238E27FC236}">
                  <a16:creationId xmlns:a16="http://schemas.microsoft.com/office/drawing/2014/main" id="{0BB51395-0151-4232-A085-84E7771132F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2094;p60">
              <a:extLst>
                <a:ext uri="{FF2B5EF4-FFF2-40B4-BE49-F238E27FC236}">
                  <a16:creationId xmlns:a16="http://schemas.microsoft.com/office/drawing/2014/main" id="{706A5DBE-F942-47C2-BB1F-400E55A79FA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2095;p60">
              <a:extLst>
                <a:ext uri="{FF2B5EF4-FFF2-40B4-BE49-F238E27FC236}">
                  <a16:creationId xmlns:a16="http://schemas.microsoft.com/office/drawing/2014/main" id="{E6680A8E-2B2A-4DCE-8C8C-C7A6A29ED7D8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2096;p60">
              <a:extLst>
                <a:ext uri="{FF2B5EF4-FFF2-40B4-BE49-F238E27FC236}">
                  <a16:creationId xmlns:a16="http://schemas.microsoft.com/office/drawing/2014/main" id="{88DD9B93-B7E8-404B-9BE6-053729E7CFAF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2097;p60">
              <a:extLst>
                <a:ext uri="{FF2B5EF4-FFF2-40B4-BE49-F238E27FC236}">
                  <a16:creationId xmlns:a16="http://schemas.microsoft.com/office/drawing/2014/main" id="{4C6AE1D5-E885-4922-97BD-3297AFAE0FEA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oogle Shape;12091;p60">
            <a:extLst>
              <a:ext uri="{FF2B5EF4-FFF2-40B4-BE49-F238E27FC236}">
                <a16:creationId xmlns:a16="http://schemas.microsoft.com/office/drawing/2014/main" id="{7B7446FA-2AB8-4758-9BC0-D0A65533AEA7}"/>
              </a:ext>
            </a:extLst>
          </p:cNvPr>
          <p:cNvGrpSpPr/>
          <p:nvPr/>
        </p:nvGrpSpPr>
        <p:grpSpPr>
          <a:xfrm>
            <a:off x="4421830" y="2828907"/>
            <a:ext cx="282174" cy="355735"/>
            <a:chOff x="7144274" y="1500214"/>
            <a:chExt cx="282174" cy="355735"/>
          </a:xfrm>
          <a:solidFill>
            <a:schemeClr val="tx2"/>
          </a:solidFill>
        </p:grpSpPr>
        <p:sp>
          <p:nvSpPr>
            <p:cNvPr id="68" name="Google Shape;12092;p60">
              <a:extLst>
                <a:ext uri="{FF2B5EF4-FFF2-40B4-BE49-F238E27FC236}">
                  <a16:creationId xmlns:a16="http://schemas.microsoft.com/office/drawing/2014/main" id="{84B16662-CBDB-4445-AF20-4EB7A9CB4010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2093;p60">
              <a:extLst>
                <a:ext uri="{FF2B5EF4-FFF2-40B4-BE49-F238E27FC236}">
                  <a16:creationId xmlns:a16="http://schemas.microsoft.com/office/drawing/2014/main" id="{E1DBB9E8-044C-43E8-9FCA-3A13C0D56C4C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2094;p60">
              <a:extLst>
                <a:ext uri="{FF2B5EF4-FFF2-40B4-BE49-F238E27FC236}">
                  <a16:creationId xmlns:a16="http://schemas.microsoft.com/office/drawing/2014/main" id="{A3E38DC3-AFFD-4886-9068-6C1277467BF8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2095;p60">
              <a:extLst>
                <a:ext uri="{FF2B5EF4-FFF2-40B4-BE49-F238E27FC236}">
                  <a16:creationId xmlns:a16="http://schemas.microsoft.com/office/drawing/2014/main" id="{CE6C5BC7-9DF1-4AF5-8738-FBC97166CB4E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096;p60">
              <a:extLst>
                <a:ext uri="{FF2B5EF4-FFF2-40B4-BE49-F238E27FC236}">
                  <a16:creationId xmlns:a16="http://schemas.microsoft.com/office/drawing/2014/main" id="{6CFBC413-61B4-4F91-B777-C9FC3A5ED09A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2097;p60">
              <a:extLst>
                <a:ext uri="{FF2B5EF4-FFF2-40B4-BE49-F238E27FC236}">
                  <a16:creationId xmlns:a16="http://schemas.microsoft.com/office/drawing/2014/main" id="{B59F7853-4DD6-4E95-9257-1AC04A914048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Google Shape;1723;p43">
            <a:extLst>
              <a:ext uri="{FF2B5EF4-FFF2-40B4-BE49-F238E27FC236}">
                <a16:creationId xmlns:a16="http://schemas.microsoft.com/office/drawing/2014/main" id="{3B825447-1ABA-4029-B2D5-3A03CD5AE059}"/>
              </a:ext>
            </a:extLst>
          </p:cNvPr>
          <p:cNvSpPr txBox="1">
            <a:spLocks/>
          </p:cNvSpPr>
          <p:nvPr/>
        </p:nvSpPr>
        <p:spPr>
          <a:xfrm flipH="1">
            <a:off x="5312057" y="2740450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dirty="0"/>
              <a:t>i160430@nu.edu.pk</a:t>
            </a:r>
          </a:p>
          <a:p>
            <a:pPr marL="0" indent="0"/>
            <a:r>
              <a:rPr lang="en-US" dirty="0"/>
              <a:t>CGPA – 3.46</a:t>
            </a:r>
          </a:p>
        </p:txBody>
      </p:sp>
      <p:sp>
        <p:nvSpPr>
          <p:cNvPr id="76" name="Google Shape;1723;p43">
            <a:extLst>
              <a:ext uri="{FF2B5EF4-FFF2-40B4-BE49-F238E27FC236}">
                <a16:creationId xmlns:a16="http://schemas.microsoft.com/office/drawing/2014/main" id="{C4127BEF-5791-4FC9-A519-08F61B65C60D}"/>
              </a:ext>
            </a:extLst>
          </p:cNvPr>
          <p:cNvSpPr txBox="1">
            <a:spLocks/>
          </p:cNvSpPr>
          <p:nvPr/>
        </p:nvSpPr>
        <p:spPr>
          <a:xfrm flipH="1">
            <a:off x="3161732" y="380567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n-US" dirty="0"/>
              <a:t>i160064@nu.edu.pk</a:t>
            </a:r>
          </a:p>
          <a:p>
            <a:pPr marL="0" indent="0"/>
            <a:r>
              <a:rPr lang="en-US" dirty="0"/>
              <a:t>CGPA – 2.76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58EEF-6995-49C1-8BEE-3677C04D1F3E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D985A-4F61-4D23-AD3C-15078C885C06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B5DC1-8B16-4601-8C1F-83E7AEFB9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1" name="Google Shape;135;p27">
            <a:extLst>
              <a:ext uri="{FF2B5EF4-FFF2-40B4-BE49-F238E27FC236}">
                <a16:creationId xmlns:a16="http://schemas.microsoft.com/office/drawing/2014/main" id="{9F951633-1EEA-4199-9D63-DD5294A45F22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1067023" y="3063102"/>
            <a:ext cx="2262783" cy="982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MR. UMAIR ARSHAD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u</a:t>
            </a:r>
            <a:r>
              <a:rPr lang="en" sz="1200" dirty="0"/>
              <a:t>mair.arshad@nu.edu.pk</a:t>
            </a:r>
            <a:endParaRPr lang="en" dirty="0"/>
          </a:p>
        </p:txBody>
      </p:sp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101049" y="1234926"/>
            <a:ext cx="2666237" cy="653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SUPERVISOR</a:t>
            </a:r>
            <a:endParaRPr sz="3200" dirty="0"/>
          </a:p>
        </p:txBody>
      </p:sp>
      <p:cxnSp>
        <p:nvCxnSpPr>
          <p:cNvPr id="137" name="Google Shape;137;p27"/>
          <p:cNvCxnSpPr>
            <a:cxnSpLocks/>
          </p:cNvCxnSpPr>
          <p:nvPr/>
        </p:nvCxnSpPr>
        <p:spPr>
          <a:xfrm>
            <a:off x="1870363" y="1926032"/>
            <a:ext cx="656105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" name="Google Shape;137;p27">
            <a:extLst>
              <a:ext uri="{FF2B5EF4-FFF2-40B4-BE49-F238E27FC236}">
                <a16:creationId xmlns:a16="http://schemas.microsoft.com/office/drawing/2014/main" id="{A12E399C-F85F-4A1C-99B9-C24822FB9854}"/>
              </a:ext>
            </a:extLst>
          </p:cNvPr>
          <p:cNvCxnSpPr>
            <a:cxnSpLocks/>
          </p:cNvCxnSpPr>
          <p:nvPr/>
        </p:nvCxnSpPr>
        <p:spPr>
          <a:xfrm>
            <a:off x="5742709" y="1888899"/>
            <a:ext cx="656105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5;p27">
            <a:extLst>
              <a:ext uri="{FF2B5EF4-FFF2-40B4-BE49-F238E27FC236}">
                <a16:creationId xmlns:a16="http://schemas.microsoft.com/office/drawing/2014/main" id="{BE385A46-B766-44E1-A215-85D263686CEC}"/>
              </a:ext>
            </a:extLst>
          </p:cNvPr>
          <p:cNvSpPr txBox="1">
            <a:spLocks/>
          </p:cNvSpPr>
          <p:nvPr/>
        </p:nvSpPr>
        <p:spPr>
          <a:xfrm>
            <a:off x="4702395" y="1234926"/>
            <a:ext cx="2857500" cy="65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200" dirty="0"/>
              <a:t>CO-SUPERVISOR</a:t>
            </a:r>
          </a:p>
        </p:txBody>
      </p:sp>
      <p:sp>
        <p:nvSpPr>
          <p:cNvPr id="9" name="Google Shape;1719;p43">
            <a:extLst>
              <a:ext uri="{FF2B5EF4-FFF2-40B4-BE49-F238E27FC236}">
                <a16:creationId xmlns:a16="http://schemas.microsoft.com/office/drawing/2014/main" id="{074C21B8-9D05-416B-BC97-EC9243945D35}"/>
              </a:ext>
            </a:extLst>
          </p:cNvPr>
          <p:cNvSpPr/>
          <p:nvPr/>
        </p:nvSpPr>
        <p:spPr>
          <a:xfrm>
            <a:off x="1769964" y="2204502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2091;p60">
            <a:extLst>
              <a:ext uri="{FF2B5EF4-FFF2-40B4-BE49-F238E27FC236}">
                <a16:creationId xmlns:a16="http://schemas.microsoft.com/office/drawing/2014/main" id="{F7D129E0-C66D-4F0A-B009-FC14512397D8}"/>
              </a:ext>
            </a:extLst>
          </p:cNvPr>
          <p:cNvGrpSpPr/>
          <p:nvPr/>
        </p:nvGrpSpPr>
        <p:grpSpPr>
          <a:xfrm>
            <a:off x="2058177" y="2456699"/>
            <a:ext cx="282174" cy="355735"/>
            <a:chOff x="7144274" y="1500214"/>
            <a:chExt cx="282174" cy="355735"/>
          </a:xfrm>
          <a:solidFill>
            <a:schemeClr val="tx2"/>
          </a:solidFill>
        </p:grpSpPr>
        <p:sp>
          <p:nvSpPr>
            <p:cNvPr id="11" name="Google Shape;12092;p60">
              <a:extLst>
                <a:ext uri="{FF2B5EF4-FFF2-40B4-BE49-F238E27FC236}">
                  <a16:creationId xmlns:a16="http://schemas.microsoft.com/office/drawing/2014/main" id="{06CC400B-74A5-4413-8F1C-96C04FADE574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093;p60">
              <a:extLst>
                <a:ext uri="{FF2B5EF4-FFF2-40B4-BE49-F238E27FC236}">
                  <a16:creationId xmlns:a16="http://schemas.microsoft.com/office/drawing/2014/main" id="{87BCC500-4DCA-4D3C-851E-629BA9FF0739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094;p60">
              <a:extLst>
                <a:ext uri="{FF2B5EF4-FFF2-40B4-BE49-F238E27FC236}">
                  <a16:creationId xmlns:a16="http://schemas.microsoft.com/office/drawing/2014/main" id="{5194DE37-B21F-41C4-8D3D-EC2970CFA3E9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095;p60">
              <a:extLst>
                <a:ext uri="{FF2B5EF4-FFF2-40B4-BE49-F238E27FC236}">
                  <a16:creationId xmlns:a16="http://schemas.microsoft.com/office/drawing/2014/main" id="{78B43C3B-85E0-4397-84BD-68799E4178C4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096;p60">
              <a:extLst>
                <a:ext uri="{FF2B5EF4-FFF2-40B4-BE49-F238E27FC236}">
                  <a16:creationId xmlns:a16="http://schemas.microsoft.com/office/drawing/2014/main" id="{DBC6A06D-FBD1-4198-96DE-D642497C0F1F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097;p60">
              <a:extLst>
                <a:ext uri="{FF2B5EF4-FFF2-40B4-BE49-F238E27FC236}">
                  <a16:creationId xmlns:a16="http://schemas.microsoft.com/office/drawing/2014/main" id="{BC4BB2E6-089B-4603-AE31-B178A4A80DFA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" name="Google Shape;1719;p43">
            <a:extLst>
              <a:ext uri="{FF2B5EF4-FFF2-40B4-BE49-F238E27FC236}">
                <a16:creationId xmlns:a16="http://schemas.microsoft.com/office/drawing/2014/main" id="{63F6F1B9-FBBE-4289-9D52-B1D700CAA389}"/>
              </a:ext>
            </a:extLst>
          </p:cNvPr>
          <p:cNvSpPr/>
          <p:nvPr/>
        </p:nvSpPr>
        <p:spPr>
          <a:xfrm>
            <a:off x="5701845" y="2213094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" name="Google Shape;12091;p60">
            <a:extLst>
              <a:ext uri="{FF2B5EF4-FFF2-40B4-BE49-F238E27FC236}">
                <a16:creationId xmlns:a16="http://schemas.microsoft.com/office/drawing/2014/main" id="{E5DAA4AA-07B1-4557-9B0A-35F1F7308DB6}"/>
              </a:ext>
            </a:extLst>
          </p:cNvPr>
          <p:cNvGrpSpPr/>
          <p:nvPr/>
        </p:nvGrpSpPr>
        <p:grpSpPr>
          <a:xfrm>
            <a:off x="5990058" y="2439765"/>
            <a:ext cx="282174" cy="355735"/>
            <a:chOff x="7144274" y="1500214"/>
            <a:chExt cx="282174" cy="355735"/>
          </a:xfrm>
          <a:solidFill>
            <a:schemeClr val="tx2"/>
          </a:solidFill>
        </p:grpSpPr>
        <p:sp>
          <p:nvSpPr>
            <p:cNvPr id="20" name="Google Shape;12092;p60">
              <a:extLst>
                <a:ext uri="{FF2B5EF4-FFF2-40B4-BE49-F238E27FC236}">
                  <a16:creationId xmlns:a16="http://schemas.microsoft.com/office/drawing/2014/main" id="{1432B553-A90B-4C36-ADCB-FEEF3552457E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093;p60">
              <a:extLst>
                <a:ext uri="{FF2B5EF4-FFF2-40B4-BE49-F238E27FC236}">
                  <a16:creationId xmlns:a16="http://schemas.microsoft.com/office/drawing/2014/main" id="{F90B859A-5ACF-487B-938F-FD597BC466F7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094;p60">
              <a:extLst>
                <a:ext uri="{FF2B5EF4-FFF2-40B4-BE49-F238E27FC236}">
                  <a16:creationId xmlns:a16="http://schemas.microsoft.com/office/drawing/2014/main" id="{A54DE751-A0D8-4943-BD01-AD2EC80D1967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095;p60">
              <a:extLst>
                <a:ext uri="{FF2B5EF4-FFF2-40B4-BE49-F238E27FC236}">
                  <a16:creationId xmlns:a16="http://schemas.microsoft.com/office/drawing/2014/main" id="{FD5F1279-7579-4EE2-94E9-E7EC9C6A24DD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096;p60">
              <a:extLst>
                <a:ext uri="{FF2B5EF4-FFF2-40B4-BE49-F238E27FC236}">
                  <a16:creationId xmlns:a16="http://schemas.microsoft.com/office/drawing/2014/main" id="{1947B960-6106-4FC8-9484-8DEC2DD69261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097;p60">
              <a:extLst>
                <a:ext uri="{FF2B5EF4-FFF2-40B4-BE49-F238E27FC236}">
                  <a16:creationId xmlns:a16="http://schemas.microsoft.com/office/drawing/2014/main" id="{4CC008AD-7090-49BE-9AC2-11D1DAA201BF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Google Shape;136;p27">
            <a:extLst>
              <a:ext uri="{FF2B5EF4-FFF2-40B4-BE49-F238E27FC236}">
                <a16:creationId xmlns:a16="http://schemas.microsoft.com/office/drawing/2014/main" id="{68B2DA04-8216-42D3-A356-BF616371FCDB}"/>
              </a:ext>
            </a:extLst>
          </p:cNvPr>
          <p:cNvSpPr txBox="1">
            <a:spLocks/>
          </p:cNvSpPr>
          <p:nvPr/>
        </p:nvSpPr>
        <p:spPr>
          <a:xfrm>
            <a:off x="5022008" y="3059720"/>
            <a:ext cx="2262783" cy="98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/>
            <a:r>
              <a:rPr lang="en" sz="1800" b="1" dirty="0"/>
              <a:t>DR. OMER BEG</a:t>
            </a:r>
          </a:p>
          <a:p>
            <a:pPr marL="0" indent="0" algn="ctr"/>
            <a:r>
              <a:rPr lang="en-US" sz="1200" dirty="0"/>
              <a:t>omer.beg</a:t>
            </a:r>
            <a:r>
              <a:rPr lang="en" sz="1200" dirty="0"/>
              <a:t>@nu.edu.pk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46034-AB28-4C89-8AA4-E688C290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ABA7E8-5960-4827-9732-7EAF57B89DD8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26254-516B-4F13-8C47-D9633D70F917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4" name="Google Shape;135;p27">
            <a:extLst>
              <a:ext uri="{FF2B5EF4-FFF2-40B4-BE49-F238E27FC236}">
                <a16:creationId xmlns:a16="http://schemas.microsoft.com/office/drawing/2014/main" id="{D6C9164E-EE61-4B6D-B246-BA78582424A3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7D9EA-F35D-4557-BAD7-DD9EE7A7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87" y="65834"/>
            <a:ext cx="730150" cy="730150"/>
          </a:xfrm>
          <a:prstGeom prst="rect">
            <a:avLst/>
          </a:prstGeom>
        </p:spPr>
      </p:pic>
      <p:sp>
        <p:nvSpPr>
          <p:cNvPr id="22" name="Google Shape;160;p29">
            <a:extLst>
              <a:ext uri="{FF2B5EF4-FFF2-40B4-BE49-F238E27FC236}">
                <a16:creationId xmlns:a16="http://schemas.microsoft.com/office/drawing/2014/main" id="{348064FA-20F1-42C3-BED4-A49000610F3D}"/>
              </a:ext>
            </a:extLst>
          </p:cNvPr>
          <p:cNvSpPr txBox="1">
            <a:spLocks/>
          </p:cNvSpPr>
          <p:nvPr/>
        </p:nvSpPr>
        <p:spPr>
          <a:xfrm>
            <a:off x="796912" y="49964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010E9-F013-49C2-A845-AAA1099C7C81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BF2CE-48EC-4223-88CE-9E5B0822A65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3" name="Google Shape;115;p26">
            <a:extLst>
              <a:ext uri="{FF2B5EF4-FFF2-40B4-BE49-F238E27FC236}">
                <a16:creationId xmlns:a16="http://schemas.microsoft.com/office/drawing/2014/main" id="{475015D2-12D4-4531-8E92-798419A27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1712" y="1541746"/>
            <a:ext cx="248026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Problem</a:t>
            </a:r>
            <a:endParaRPr dirty="0"/>
          </a:p>
        </p:txBody>
      </p:sp>
      <p:sp>
        <p:nvSpPr>
          <p:cNvPr id="54" name="Google Shape;116;p26">
            <a:extLst>
              <a:ext uri="{FF2B5EF4-FFF2-40B4-BE49-F238E27FC236}">
                <a16:creationId xmlns:a16="http://schemas.microsoft.com/office/drawing/2014/main" id="{CFDEDF86-76BC-4DF3-AF05-9C231EE9DB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1712" y="1868696"/>
            <a:ext cx="2260186" cy="70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Research gap in Roman  Urdu</a:t>
            </a:r>
          </a:p>
        </p:txBody>
      </p:sp>
      <p:sp>
        <p:nvSpPr>
          <p:cNvPr id="55" name="Google Shape;117;p26">
            <a:extLst>
              <a:ext uri="{FF2B5EF4-FFF2-40B4-BE49-F238E27FC236}">
                <a16:creationId xmlns:a16="http://schemas.microsoft.com/office/drawing/2014/main" id="{1360BB4F-422D-47BB-B625-33363000EF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2913" y="1578362"/>
            <a:ext cx="291797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Goals</a:t>
            </a:r>
            <a:endParaRPr dirty="0"/>
          </a:p>
        </p:txBody>
      </p:sp>
      <p:sp>
        <p:nvSpPr>
          <p:cNvPr id="56" name="Google Shape;118;p26">
            <a:extLst>
              <a:ext uri="{FF2B5EF4-FFF2-40B4-BE49-F238E27FC236}">
                <a16:creationId xmlns:a16="http://schemas.microsoft.com/office/drawing/2014/main" id="{F371BF05-E6C8-4D44-9647-922CB322B5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42913" y="1905337"/>
            <a:ext cx="24177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Intelligent admission inquiries chatbot in Roman Urdu</a:t>
            </a:r>
            <a:endParaRPr dirty="0"/>
          </a:p>
        </p:txBody>
      </p:sp>
      <p:sp>
        <p:nvSpPr>
          <p:cNvPr id="58" name="Google Shape;120;p26">
            <a:extLst>
              <a:ext uri="{FF2B5EF4-FFF2-40B4-BE49-F238E27FC236}">
                <a16:creationId xmlns:a16="http://schemas.microsoft.com/office/drawing/2014/main" id="{85E127AF-88CF-4590-A8F2-E0CA17C0D61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87356" y="3376497"/>
            <a:ext cx="195472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Work done in FYP-1</a:t>
            </a:r>
            <a:endParaRPr dirty="0"/>
          </a:p>
        </p:txBody>
      </p:sp>
      <p:sp>
        <p:nvSpPr>
          <p:cNvPr id="61" name="Google Shape;123;p26">
            <a:extLst>
              <a:ext uri="{FF2B5EF4-FFF2-40B4-BE49-F238E27FC236}">
                <a16:creationId xmlns:a16="http://schemas.microsoft.com/office/drawing/2014/main" id="{746FD16B-89AD-4ADB-A617-5C76521461A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578381" y="326098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2" name="Google Shape;124;p26">
            <a:extLst>
              <a:ext uri="{FF2B5EF4-FFF2-40B4-BE49-F238E27FC236}">
                <a16:creationId xmlns:a16="http://schemas.microsoft.com/office/drawing/2014/main" id="{F0B6897C-CACD-4791-9970-940BB807824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04337" y="181947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64" name="Google Shape;126;p26">
            <a:extLst>
              <a:ext uri="{FF2B5EF4-FFF2-40B4-BE49-F238E27FC236}">
                <a16:creationId xmlns:a16="http://schemas.microsoft.com/office/drawing/2014/main" id="{B393A99E-1CA7-4CF4-AF2A-1F0038321B37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246339" y="184231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65" name="Google Shape;127;p26">
            <a:extLst>
              <a:ext uri="{FF2B5EF4-FFF2-40B4-BE49-F238E27FC236}">
                <a16:creationId xmlns:a16="http://schemas.microsoft.com/office/drawing/2014/main" id="{9F2E0123-9AF5-4771-B073-D7D34D962FC3}"/>
              </a:ext>
            </a:extLst>
          </p:cNvPr>
          <p:cNvCxnSpPr/>
          <p:nvPr/>
        </p:nvCxnSpPr>
        <p:spPr>
          <a:xfrm>
            <a:off x="3254582" y="316610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" name="Google Shape;128;p26">
            <a:extLst>
              <a:ext uri="{FF2B5EF4-FFF2-40B4-BE49-F238E27FC236}">
                <a16:creationId xmlns:a16="http://schemas.microsoft.com/office/drawing/2014/main" id="{F6D12E3A-CFFA-4A07-A92E-D3E2D41361DE}"/>
              </a:ext>
            </a:extLst>
          </p:cNvPr>
          <p:cNvCxnSpPr/>
          <p:nvPr/>
        </p:nvCxnSpPr>
        <p:spPr>
          <a:xfrm>
            <a:off x="4922615" y="1743327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8" name="Google Shape;130;p26">
            <a:extLst>
              <a:ext uri="{FF2B5EF4-FFF2-40B4-BE49-F238E27FC236}">
                <a16:creationId xmlns:a16="http://schemas.microsoft.com/office/drawing/2014/main" id="{87BF7064-B6B3-4DFD-81F8-CEBB034E9BD8}"/>
              </a:ext>
            </a:extLst>
          </p:cNvPr>
          <p:cNvCxnSpPr/>
          <p:nvPr/>
        </p:nvCxnSpPr>
        <p:spPr>
          <a:xfrm>
            <a:off x="1380538" y="170934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135;p27">
            <a:extLst>
              <a:ext uri="{FF2B5EF4-FFF2-40B4-BE49-F238E27FC236}">
                <a16:creationId xmlns:a16="http://schemas.microsoft.com/office/drawing/2014/main" id="{99DF1564-D235-426E-9812-5C65805EA939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29" name="Google Shape;119;p26">
            <a:extLst>
              <a:ext uri="{FF2B5EF4-FFF2-40B4-BE49-F238E27FC236}">
                <a16:creationId xmlns:a16="http://schemas.microsoft.com/office/drawing/2014/main" id="{9DC67C42-0DD3-4FF1-BFDF-1E7E1FD721D5}"/>
              </a:ext>
            </a:extLst>
          </p:cNvPr>
          <p:cNvSpPr txBox="1">
            <a:spLocks/>
          </p:cNvSpPr>
          <p:nvPr/>
        </p:nvSpPr>
        <p:spPr>
          <a:xfrm>
            <a:off x="3387356" y="3044913"/>
            <a:ext cx="29179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FYP - 01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7D9EA-F35D-4557-BAD7-DD9EE7A7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65834"/>
            <a:ext cx="730150" cy="730150"/>
          </a:xfrm>
          <a:prstGeom prst="rect">
            <a:avLst/>
          </a:prstGeom>
        </p:spPr>
      </p:pic>
      <p:sp>
        <p:nvSpPr>
          <p:cNvPr id="22" name="Google Shape;160;p29">
            <a:extLst>
              <a:ext uri="{FF2B5EF4-FFF2-40B4-BE49-F238E27FC236}">
                <a16:creationId xmlns:a16="http://schemas.microsoft.com/office/drawing/2014/main" id="{348064FA-20F1-42C3-BED4-A49000610F3D}"/>
              </a:ext>
            </a:extLst>
          </p:cNvPr>
          <p:cNvSpPr txBox="1">
            <a:spLocks/>
          </p:cNvSpPr>
          <p:nvPr/>
        </p:nvSpPr>
        <p:spPr>
          <a:xfrm>
            <a:off x="796912" y="49964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010E9-F013-49C2-A845-AAA1099C7C81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BF2CE-48EC-4223-88CE-9E5B0822A65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3" name="Google Shape;115;p26">
            <a:extLst>
              <a:ext uri="{FF2B5EF4-FFF2-40B4-BE49-F238E27FC236}">
                <a16:creationId xmlns:a16="http://schemas.microsoft.com/office/drawing/2014/main" id="{475015D2-12D4-4531-8E92-798419A27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104" y="1584023"/>
            <a:ext cx="248026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FYP - 02</a:t>
            </a:r>
            <a:endParaRPr dirty="0"/>
          </a:p>
        </p:txBody>
      </p:sp>
      <p:sp>
        <p:nvSpPr>
          <p:cNvPr id="54" name="Google Shape;116;p26">
            <a:extLst>
              <a:ext uri="{FF2B5EF4-FFF2-40B4-BE49-F238E27FC236}">
                <a16:creationId xmlns:a16="http://schemas.microsoft.com/office/drawing/2014/main" id="{CFDEDF86-76BC-4DF3-AF05-9C231EE9DB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7104" y="1910973"/>
            <a:ext cx="2260186" cy="70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Work done in FYP-2</a:t>
            </a:r>
          </a:p>
        </p:txBody>
      </p:sp>
      <p:sp>
        <p:nvSpPr>
          <p:cNvPr id="55" name="Google Shape;117;p26">
            <a:extLst>
              <a:ext uri="{FF2B5EF4-FFF2-40B4-BE49-F238E27FC236}">
                <a16:creationId xmlns:a16="http://schemas.microsoft.com/office/drawing/2014/main" id="{1360BB4F-422D-47BB-B625-33363000EF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2913" y="1578362"/>
            <a:ext cx="291797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56" name="Google Shape;118;p26">
            <a:extLst>
              <a:ext uri="{FF2B5EF4-FFF2-40B4-BE49-F238E27FC236}">
                <a16:creationId xmlns:a16="http://schemas.microsoft.com/office/drawing/2014/main" id="{F371BF05-E6C8-4D44-9647-922CB322B5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42913" y="1905337"/>
            <a:ext cx="24177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Different techniques and methods used</a:t>
            </a:r>
            <a:endParaRPr dirty="0"/>
          </a:p>
        </p:txBody>
      </p:sp>
      <p:sp>
        <p:nvSpPr>
          <p:cNvPr id="58" name="Google Shape;120;p26">
            <a:extLst>
              <a:ext uri="{FF2B5EF4-FFF2-40B4-BE49-F238E27FC236}">
                <a16:creationId xmlns:a16="http://schemas.microsoft.com/office/drawing/2014/main" id="{85E127AF-88CF-4590-A8F2-E0CA17C0D61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87356" y="3301089"/>
            <a:ext cx="195472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Accuracy, Precision &amp; F1-Scores</a:t>
            </a:r>
            <a:endParaRPr dirty="0"/>
          </a:p>
        </p:txBody>
      </p:sp>
      <p:sp>
        <p:nvSpPr>
          <p:cNvPr id="61" name="Google Shape;123;p26">
            <a:extLst>
              <a:ext uri="{FF2B5EF4-FFF2-40B4-BE49-F238E27FC236}">
                <a16:creationId xmlns:a16="http://schemas.microsoft.com/office/drawing/2014/main" id="{746FD16B-89AD-4ADB-A617-5C76521461A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578381" y="326098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2" name="Google Shape;124;p26">
            <a:extLst>
              <a:ext uri="{FF2B5EF4-FFF2-40B4-BE49-F238E27FC236}">
                <a16:creationId xmlns:a16="http://schemas.microsoft.com/office/drawing/2014/main" id="{F0B6897C-CACD-4791-9970-940BB807824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04337" y="181947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" name="Google Shape;126;p26">
            <a:extLst>
              <a:ext uri="{FF2B5EF4-FFF2-40B4-BE49-F238E27FC236}">
                <a16:creationId xmlns:a16="http://schemas.microsoft.com/office/drawing/2014/main" id="{B393A99E-1CA7-4CF4-AF2A-1F0038321B37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246339" y="184231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65" name="Google Shape;127;p26">
            <a:extLst>
              <a:ext uri="{FF2B5EF4-FFF2-40B4-BE49-F238E27FC236}">
                <a16:creationId xmlns:a16="http://schemas.microsoft.com/office/drawing/2014/main" id="{9F2E0123-9AF5-4771-B073-D7D34D962FC3}"/>
              </a:ext>
            </a:extLst>
          </p:cNvPr>
          <p:cNvCxnSpPr/>
          <p:nvPr/>
        </p:nvCxnSpPr>
        <p:spPr>
          <a:xfrm>
            <a:off x="3254582" y="316610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" name="Google Shape;128;p26">
            <a:extLst>
              <a:ext uri="{FF2B5EF4-FFF2-40B4-BE49-F238E27FC236}">
                <a16:creationId xmlns:a16="http://schemas.microsoft.com/office/drawing/2014/main" id="{F6D12E3A-CFFA-4A07-A92E-D3E2D41361DE}"/>
              </a:ext>
            </a:extLst>
          </p:cNvPr>
          <p:cNvCxnSpPr/>
          <p:nvPr/>
        </p:nvCxnSpPr>
        <p:spPr>
          <a:xfrm>
            <a:off x="4922615" y="1743327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8" name="Google Shape;130;p26">
            <a:extLst>
              <a:ext uri="{FF2B5EF4-FFF2-40B4-BE49-F238E27FC236}">
                <a16:creationId xmlns:a16="http://schemas.microsoft.com/office/drawing/2014/main" id="{87BF7064-B6B3-4DFD-81F8-CEBB034E9BD8}"/>
              </a:ext>
            </a:extLst>
          </p:cNvPr>
          <p:cNvCxnSpPr/>
          <p:nvPr/>
        </p:nvCxnSpPr>
        <p:spPr>
          <a:xfrm>
            <a:off x="1380538" y="170934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135;p27">
            <a:extLst>
              <a:ext uri="{FF2B5EF4-FFF2-40B4-BE49-F238E27FC236}">
                <a16:creationId xmlns:a16="http://schemas.microsoft.com/office/drawing/2014/main" id="{99DF1564-D235-426E-9812-5C65805EA939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  <p:sp>
        <p:nvSpPr>
          <p:cNvPr id="29" name="Google Shape;119;p26">
            <a:extLst>
              <a:ext uri="{FF2B5EF4-FFF2-40B4-BE49-F238E27FC236}">
                <a16:creationId xmlns:a16="http://schemas.microsoft.com/office/drawing/2014/main" id="{9DC67C42-0DD3-4FF1-BFDF-1E7E1FD721D5}"/>
              </a:ext>
            </a:extLst>
          </p:cNvPr>
          <p:cNvSpPr txBox="1">
            <a:spLocks/>
          </p:cNvSpPr>
          <p:nvPr/>
        </p:nvSpPr>
        <p:spPr>
          <a:xfrm>
            <a:off x="3387356" y="2969505"/>
            <a:ext cx="291796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488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593587" y="1426600"/>
            <a:ext cx="3020577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PROBLEM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Goals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823860" y="1147850"/>
            <a:ext cx="222361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Existing Chatbots are only for resourceful languages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4" y="1147850"/>
            <a:ext cx="2567667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EXISTING CHATBOTS</a:t>
            </a: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4" y="2291500"/>
            <a:ext cx="227209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NLP resources are scarce for resource poor languages</a:t>
            </a:r>
          </a:p>
        </p:txBody>
      </p:sp>
      <p:sp>
        <p:nvSpPr>
          <p:cNvPr id="147" name="Google Shape;147;p28"/>
          <p:cNvSpPr txBox="1"/>
          <p:nvPr/>
        </p:nvSpPr>
        <p:spPr>
          <a:xfrm>
            <a:off x="3736094" y="3416566"/>
            <a:ext cx="230674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An Intelligent chatbot is required in Roman Urdu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22915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SCARCITY OF RESOURCES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1387" y="3416566"/>
            <a:ext cx="2165243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RESEARCH GAP TO BE COVERED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>
            <a:off x="6047475" y="1461050"/>
            <a:ext cx="208549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>
            <a:off x="6047475" y="2604700"/>
            <a:ext cx="208549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2837" y="3729766"/>
            <a:ext cx="20855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8C5A-F6EA-457B-8686-15D3535D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8FC15-C80A-4015-AF1B-BDCE04E0AA50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BF852-2DE0-4DE2-9DD6-1E74AD06F4A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" name="Google Shape;135;p27">
            <a:extLst>
              <a:ext uri="{FF2B5EF4-FFF2-40B4-BE49-F238E27FC236}">
                <a16:creationId xmlns:a16="http://schemas.microsoft.com/office/drawing/2014/main" id="{5281EC7A-EF43-47DB-B79B-853F0BB0F408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371914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  <p:bldP spid="149" grpId="0"/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927514" y="971850"/>
            <a:ext cx="5288972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Done in </a:t>
            </a:r>
            <a:r>
              <a:rPr lang="en-US" sz="5400" dirty="0"/>
              <a:t>FYP - 01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416986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1156417" y="1100077"/>
            <a:ext cx="1918323" cy="75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No previously available data in Roman Urdu</a:t>
            </a:r>
            <a:endParaRPr sz="1400" dirty="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188104" y="1095201"/>
            <a:ext cx="1995323" cy="866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/>
              <a:t>Intent classification using DIET Classifier and CRF Tagging</a:t>
            </a:r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1154232" y="3559790"/>
            <a:ext cx="1900964" cy="70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Detection of offensive language and out of scope queries</a:t>
            </a: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8804" y="3559790"/>
            <a:ext cx="1776413" cy="70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Giving Pre-Defined answers to user queries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1156416" y="1911947"/>
            <a:ext cx="1904987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Data Collection and Cleaning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8804" y="1903141"/>
            <a:ext cx="2193925" cy="3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Intent Classification</a:t>
            </a: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39540" y="3034361"/>
            <a:ext cx="2235200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800" b="1" dirty="0">
                <a:latin typeface="Rajdhani"/>
                <a:ea typeface="Rajdhani"/>
                <a:cs typeface="Rajdhani"/>
                <a:sym typeface="Rajdhani"/>
              </a:rPr>
              <a:t>Offensive Lang. &amp; Out of Scope Detection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8804" y="3039610"/>
            <a:ext cx="2193925" cy="36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Static Response Generation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4115850" y="219689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34"/>
          <p:cNvSpPr/>
          <p:nvPr/>
        </p:nvSpPr>
        <p:spPr>
          <a:xfrm>
            <a:off x="4285650" y="2366690"/>
            <a:ext cx="572700" cy="5727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34"/>
          <p:cNvSpPr/>
          <p:nvPr/>
        </p:nvSpPr>
        <p:spPr>
          <a:xfrm>
            <a:off x="4385413" y="242772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rgbClr val="0C34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880" y="320991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786" y="184902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34"/>
          <p:cNvSpPr/>
          <p:nvPr/>
        </p:nvSpPr>
        <p:spPr>
          <a:xfrm>
            <a:off x="5586867" y="185746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34"/>
          <p:cNvSpPr/>
          <p:nvPr/>
        </p:nvSpPr>
        <p:spPr>
          <a:xfrm>
            <a:off x="3314482" y="321828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34"/>
          <p:cNvSpPr/>
          <p:nvPr/>
        </p:nvSpPr>
        <p:spPr>
          <a:xfrm>
            <a:off x="3220025" y="310919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1" name="Google Shape;671;p34"/>
          <p:cNvSpPr/>
          <p:nvPr/>
        </p:nvSpPr>
        <p:spPr>
          <a:xfrm>
            <a:off x="5473375" y="310919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4"/>
          <p:cNvSpPr/>
          <p:nvPr/>
        </p:nvSpPr>
        <p:spPr>
          <a:xfrm>
            <a:off x="3220025" y="174629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34"/>
          <p:cNvSpPr/>
          <p:nvPr/>
        </p:nvSpPr>
        <p:spPr>
          <a:xfrm>
            <a:off x="5473375" y="174629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625" y="197159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650" y="265304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175" y="197159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150" y="265304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6FBC1F-2B8E-4D58-95A5-6F724CAF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C90B3-0184-4B4F-9E75-992FDE6F2902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7F7B6-6E1C-47CE-95BA-7C59452C2278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" name="Google Shape;135;p27">
            <a:extLst>
              <a:ext uri="{FF2B5EF4-FFF2-40B4-BE49-F238E27FC236}">
                <a16:creationId xmlns:a16="http://schemas.microsoft.com/office/drawing/2014/main" id="{0E0F730F-D1A5-47D6-8A8F-4DFE6D59F3E6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build="p"/>
      <p:bldP spid="655" grpId="0" build="p"/>
      <p:bldP spid="656" grpId="0" build="p"/>
      <p:bldP spid="657" grpId="0" build="p"/>
      <p:bldP spid="666" grpId="0" build="p"/>
      <p:bldP spid="667" grpId="0" build="p"/>
      <p:bldP spid="668" grpId="0" build="p"/>
      <p:bldP spid="669" grpId="0" build="p"/>
      <p:bldP spid="664" grpId="0" animBg="1"/>
      <p:bldP spid="670" grpId="0" animBg="1"/>
      <p:bldP spid="6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234046" y="1186012"/>
            <a:ext cx="4675908" cy="2771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Work done in FYP - 02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A9585-2F04-47BC-83BE-287E7F21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87" y="86616"/>
            <a:ext cx="730150" cy="73015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DFC76B31-3DAC-42FF-85A8-FF63BAF9E70B}"/>
              </a:ext>
            </a:extLst>
          </p:cNvPr>
          <p:cNvSpPr/>
          <p:nvPr/>
        </p:nvSpPr>
        <p:spPr>
          <a:xfrm>
            <a:off x="-145472" y="4698078"/>
            <a:ext cx="1463388" cy="2772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F20-57-R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F5DDE5-1341-4018-AD96-6E81111C0D6F}"/>
              </a:ext>
            </a:extLst>
          </p:cNvPr>
          <p:cNvSpPr/>
          <p:nvPr/>
        </p:nvSpPr>
        <p:spPr>
          <a:xfrm>
            <a:off x="8672466" y="4698078"/>
            <a:ext cx="395771" cy="270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" name="Google Shape;135;p27">
            <a:extLst>
              <a:ext uri="{FF2B5EF4-FFF2-40B4-BE49-F238E27FC236}">
                <a16:creationId xmlns:a16="http://schemas.microsoft.com/office/drawing/2014/main" id="{BBEFF0A0-5E72-455C-A33D-4BFD882721F7}"/>
              </a:ext>
            </a:extLst>
          </p:cNvPr>
          <p:cNvSpPr txBox="1">
            <a:spLocks/>
          </p:cNvSpPr>
          <p:nvPr/>
        </p:nvSpPr>
        <p:spPr>
          <a:xfrm>
            <a:off x="-145472" y="168191"/>
            <a:ext cx="1794601" cy="3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2057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Rehnuma</a:t>
            </a:r>
          </a:p>
        </p:txBody>
      </p:sp>
    </p:spTree>
    <p:extLst>
      <p:ext uri="{BB962C8B-B14F-4D97-AF65-F5344CB8AC3E}">
        <p14:creationId xmlns:p14="http://schemas.microsoft.com/office/powerpoint/2010/main" val="369311972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511</Words>
  <Application>Microsoft Office PowerPoint</Application>
  <PresentationFormat>On-screen Show (16:9)</PresentationFormat>
  <Paragraphs>241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Script MT Bold</vt:lpstr>
      <vt:lpstr>Anton</vt:lpstr>
      <vt:lpstr>Rajdhani</vt:lpstr>
      <vt:lpstr>Arial</vt:lpstr>
      <vt:lpstr>Fira Sans Condensed</vt:lpstr>
      <vt:lpstr>Josefin Slab</vt:lpstr>
      <vt:lpstr>Advent Pro Light</vt:lpstr>
      <vt:lpstr>Fira Sans Condensed Light</vt:lpstr>
      <vt:lpstr>Ai Tech Agency by Slidesgo</vt:lpstr>
      <vt:lpstr>PowerPoint Presentation</vt:lpstr>
      <vt:lpstr>MEET THE TEAM</vt:lpstr>
      <vt:lpstr>SUPERVISOR</vt:lpstr>
      <vt:lpstr>Research Problem</vt:lpstr>
      <vt:lpstr>FYP - 02</vt:lpstr>
      <vt:lpstr>RESEARCH PROBLEM and Goals</vt:lpstr>
      <vt:lpstr>Work Done in FYP - 01</vt:lpstr>
      <vt:lpstr>PowerPoint Presentation</vt:lpstr>
      <vt:lpstr>Work done in FYP - 02</vt:lpstr>
      <vt:lpstr>PowerPoint Presentation</vt:lpstr>
      <vt:lpstr>METHODLOGY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Demonstration of      the WORK DONE!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REHNUMA!</dc:title>
  <cp:lastModifiedBy>DELL  LATITUDE E7250</cp:lastModifiedBy>
  <cp:revision>140</cp:revision>
  <dcterms:modified xsi:type="dcterms:W3CDTF">2021-07-26T17:54:36Z</dcterms:modified>
</cp:coreProperties>
</file>