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7556500" cy="10693400"/>
  <p:notesSz cx="6858000" cy="9144000"/>
  <p:embeddedFontLst>
    <p:embeddedFont>
      <p:font typeface="Poppins" panose="00000500000000000000" pitchFamily="2" charset="0"/>
      <p:regular r:id="rId3"/>
    </p:embeddedFont>
    <p:embeddedFont>
      <p:font typeface="Poppins Bold" panose="00000800000000000000" charset="0"/>
      <p:regular r:id="rId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152" d="100"/>
          <a:sy n="152" d="100"/>
        </p:scale>
        <p:origin x="27" y="-388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font" Target="fonts/font1.fntdata"/><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2622547" cy="10692000"/>
            <a:chOff x="0" y="0"/>
            <a:chExt cx="939862" cy="3831771"/>
          </a:xfrm>
          <a:solidFill>
            <a:schemeClr val="accent1">
              <a:lumMod val="20000"/>
              <a:lumOff val="80000"/>
            </a:schemeClr>
          </a:solidFill>
        </p:grpSpPr>
        <p:sp>
          <p:nvSpPr>
            <p:cNvPr id="3" name="Freeform 3"/>
            <p:cNvSpPr/>
            <p:nvPr/>
          </p:nvSpPr>
          <p:spPr>
            <a:xfrm>
              <a:off x="0" y="0"/>
              <a:ext cx="939862" cy="3831772"/>
            </a:xfrm>
            <a:custGeom>
              <a:avLst/>
              <a:gdLst/>
              <a:ahLst/>
              <a:cxnLst/>
              <a:rect l="l" t="t" r="r" b="b"/>
              <a:pathLst>
                <a:path w="939862" h="3831772">
                  <a:moveTo>
                    <a:pt x="0" y="0"/>
                  </a:moveTo>
                  <a:lnTo>
                    <a:pt x="939862" y="0"/>
                  </a:lnTo>
                  <a:lnTo>
                    <a:pt x="939862" y="3831772"/>
                  </a:lnTo>
                  <a:lnTo>
                    <a:pt x="0" y="3831772"/>
                  </a:lnTo>
                  <a:close/>
                </a:path>
              </a:pathLst>
            </a:custGeom>
            <a:grpFill/>
          </p:spPr>
          <p:txBody>
            <a:bodyPr/>
            <a:lstStyle/>
            <a:p>
              <a:endParaRPr lang="en-GB"/>
            </a:p>
          </p:txBody>
        </p:sp>
        <p:sp>
          <p:nvSpPr>
            <p:cNvPr id="4" name="TextBox 4"/>
            <p:cNvSpPr txBox="1"/>
            <p:nvPr/>
          </p:nvSpPr>
          <p:spPr>
            <a:xfrm>
              <a:off x="0" y="-19050"/>
              <a:ext cx="939862" cy="3850821"/>
            </a:xfrm>
            <a:prstGeom prst="rect">
              <a:avLst/>
            </a:prstGeom>
            <a:grpFill/>
          </p:spPr>
          <p:txBody>
            <a:bodyPr lIns="50800" tIns="50800" rIns="50800" bIns="50800" rtlCol="0" anchor="ctr"/>
            <a:lstStyle/>
            <a:p>
              <a:pPr algn="ctr">
                <a:lnSpc>
                  <a:spcPts val="1540"/>
                </a:lnSpc>
              </a:pPr>
              <a:endParaRPr/>
            </a:p>
          </p:txBody>
        </p:sp>
      </p:grpSp>
      <p:sp>
        <p:nvSpPr>
          <p:cNvPr id="5" name="AutoShape 5"/>
          <p:cNvSpPr/>
          <p:nvPr/>
        </p:nvSpPr>
        <p:spPr>
          <a:xfrm>
            <a:off x="461273" y="2586496"/>
            <a:ext cx="2161274" cy="0"/>
          </a:xfrm>
          <a:prstGeom prst="line">
            <a:avLst/>
          </a:prstGeom>
          <a:ln w="9525" cap="flat">
            <a:solidFill>
              <a:srgbClr val="323B4C"/>
            </a:solidFill>
            <a:prstDash val="solid"/>
            <a:headEnd type="none" w="sm" len="sm"/>
            <a:tailEnd type="none" w="sm" len="sm"/>
          </a:ln>
        </p:spPr>
        <p:txBody>
          <a:bodyPr/>
          <a:lstStyle/>
          <a:p>
            <a:endParaRPr lang="en-GB"/>
          </a:p>
        </p:txBody>
      </p:sp>
      <p:sp>
        <p:nvSpPr>
          <p:cNvPr id="6" name="AutoShape 6"/>
          <p:cNvSpPr/>
          <p:nvPr/>
        </p:nvSpPr>
        <p:spPr>
          <a:xfrm>
            <a:off x="461273" y="4720351"/>
            <a:ext cx="2161274" cy="0"/>
          </a:xfrm>
          <a:prstGeom prst="line">
            <a:avLst/>
          </a:prstGeom>
          <a:ln w="9525" cap="flat">
            <a:solidFill>
              <a:srgbClr val="323B4C"/>
            </a:solidFill>
            <a:prstDash val="solid"/>
            <a:headEnd type="none" w="sm" len="sm"/>
            <a:tailEnd type="none" w="sm" len="sm"/>
          </a:ln>
        </p:spPr>
        <p:txBody>
          <a:bodyPr/>
          <a:lstStyle/>
          <a:p>
            <a:endParaRPr lang="en-GB"/>
          </a:p>
        </p:txBody>
      </p:sp>
      <p:sp>
        <p:nvSpPr>
          <p:cNvPr id="7" name="AutoShape 7"/>
          <p:cNvSpPr/>
          <p:nvPr/>
        </p:nvSpPr>
        <p:spPr>
          <a:xfrm>
            <a:off x="2922888" y="2610554"/>
            <a:ext cx="4304631" cy="0"/>
          </a:xfrm>
          <a:prstGeom prst="line">
            <a:avLst/>
          </a:prstGeom>
          <a:ln w="9525" cap="flat">
            <a:solidFill>
              <a:srgbClr val="323B4C"/>
            </a:solidFill>
            <a:prstDash val="solid"/>
            <a:headEnd type="none" w="sm" len="sm"/>
            <a:tailEnd type="none" w="sm" len="sm"/>
          </a:ln>
        </p:spPr>
        <p:txBody>
          <a:bodyPr/>
          <a:lstStyle/>
          <a:p>
            <a:endParaRPr lang="en-GB"/>
          </a:p>
        </p:txBody>
      </p:sp>
      <p:sp>
        <p:nvSpPr>
          <p:cNvPr id="8" name="AutoShape 8"/>
          <p:cNvSpPr/>
          <p:nvPr/>
        </p:nvSpPr>
        <p:spPr>
          <a:xfrm rot="5400000">
            <a:off x="-380546" y="6260477"/>
            <a:ext cx="6706851" cy="0"/>
          </a:xfrm>
          <a:prstGeom prst="line">
            <a:avLst/>
          </a:prstGeom>
          <a:ln w="9525" cap="flat">
            <a:solidFill>
              <a:srgbClr val="323B4C"/>
            </a:solidFill>
            <a:prstDash val="solid"/>
            <a:headEnd type="none" w="sm" len="sm"/>
            <a:tailEnd type="none" w="sm" len="sm"/>
          </a:ln>
        </p:spPr>
        <p:txBody>
          <a:bodyPr/>
          <a:lstStyle/>
          <a:p>
            <a:endParaRPr lang="en-GB"/>
          </a:p>
        </p:txBody>
      </p:sp>
      <p:grpSp>
        <p:nvGrpSpPr>
          <p:cNvPr id="9" name="Group 9"/>
          <p:cNvGrpSpPr/>
          <p:nvPr/>
        </p:nvGrpSpPr>
        <p:grpSpPr>
          <a:xfrm>
            <a:off x="2922888" y="2862965"/>
            <a:ext cx="97689" cy="97689"/>
            <a:chOff x="0" y="0"/>
            <a:chExt cx="130252" cy="130252"/>
          </a:xfrm>
        </p:grpSpPr>
        <p:grpSp>
          <p:nvGrpSpPr>
            <p:cNvPr id="10" name="Group 10"/>
            <p:cNvGrpSpPr>
              <a:grpSpLocks noChangeAspect="1"/>
            </p:cNvGrpSpPr>
            <p:nvPr/>
          </p:nvGrpSpPr>
          <p:grpSpPr>
            <a:xfrm>
              <a:off x="0" y="0"/>
              <a:ext cx="130252" cy="130252"/>
              <a:chOff x="0" y="0"/>
              <a:chExt cx="91491" cy="91491"/>
            </a:xfrm>
          </p:grpSpPr>
          <p:sp>
            <p:nvSpPr>
              <p:cNvPr id="11" name="Freeform 11"/>
              <p:cNvSpPr/>
              <p:nvPr/>
            </p:nvSpPr>
            <p:spPr>
              <a:xfrm>
                <a:off x="0" y="0"/>
                <a:ext cx="91440" cy="91440"/>
              </a:xfrm>
              <a:custGeom>
                <a:avLst/>
                <a:gdLst/>
                <a:ahLst/>
                <a:cxnLst/>
                <a:rect l="l" t="t" r="r" b="b"/>
                <a:pathLst>
                  <a:path w="91440" h="91440">
                    <a:moveTo>
                      <a:pt x="91440" y="45720"/>
                    </a:moveTo>
                    <a:cubicBezTo>
                      <a:pt x="91440" y="70993"/>
                      <a:pt x="70993" y="91440"/>
                      <a:pt x="45720" y="91440"/>
                    </a:cubicBezTo>
                    <a:cubicBezTo>
                      <a:pt x="20447" y="91440"/>
                      <a:pt x="0" y="70993"/>
                      <a:pt x="0" y="45720"/>
                    </a:cubicBezTo>
                    <a:cubicBezTo>
                      <a:pt x="0" y="20447"/>
                      <a:pt x="20447" y="0"/>
                      <a:pt x="45720" y="0"/>
                    </a:cubicBezTo>
                    <a:cubicBezTo>
                      <a:pt x="70993" y="0"/>
                      <a:pt x="91440" y="20447"/>
                      <a:pt x="91440" y="45720"/>
                    </a:cubicBezTo>
                  </a:path>
                </a:pathLst>
              </a:custGeom>
              <a:solidFill>
                <a:srgbClr val="323B4C"/>
              </a:solidFill>
            </p:spPr>
            <p:txBody>
              <a:bodyPr/>
              <a:lstStyle/>
              <a:p>
                <a:endParaRPr lang="en-GB"/>
              </a:p>
            </p:txBody>
          </p:sp>
        </p:grpSp>
        <p:grpSp>
          <p:nvGrpSpPr>
            <p:cNvPr id="12" name="Group 12"/>
            <p:cNvGrpSpPr>
              <a:grpSpLocks noChangeAspect="1"/>
            </p:cNvGrpSpPr>
            <p:nvPr/>
          </p:nvGrpSpPr>
          <p:grpSpPr>
            <a:xfrm>
              <a:off x="21678" y="21678"/>
              <a:ext cx="86896" cy="86896"/>
              <a:chOff x="0" y="0"/>
              <a:chExt cx="91491" cy="91491"/>
            </a:xfrm>
          </p:grpSpPr>
          <p:sp>
            <p:nvSpPr>
              <p:cNvPr id="13" name="Freeform 13"/>
              <p:cNvSpPr/>
              <p:nvPr/>
            </p:nvSpPr>
            <p:spPr>
              <a:xfrm>
                <a:off x="0" y="0"/>
                <a:ext cx="91440" cy="91440"/>
              </a:xfrm>
              <a:custGeom>
                <a:avLst/>
                <a:gdLst/>
                <a:ahLst/>
                <a:cxnLst/>
                <a:rect l="l" t="t" r="r" b="b"/>
                <a:pathLst>
                  <a:path w="91440" h="91440">
                    <a:moveTo>
                      <a:pt x="91440" y="45720"/>
                    </a:moveTo>
                    <a:cubicBezTo>
                      <a:pt x="91440" y="70993"/>
                      <a:pt x="70993" y="91440"/>
                      <a:pt x="45720" y="91440"/>
                    </a:cubicBezTo>
                    <a:cubicBezTo>
                      <a:pt x="20447" y="91440"/>
                      <a:pt x="0" y="70993"/>
                      <a:pt x="0" y="45720"/>
                    </a:cubicBezTo>
                    <a:cubicBezTo>
                      <a:pt x="0" y="20447"/>
                      <a:pt x="20447" y="0"/>
                      <a:pt x="45720" y="0"/>
                    </a:cubicBezTo>
                    <a:cubicBezTo>
                      <a:pt x="70993" y="0"/>
                      <a:pt x="91440" y="20447"/>
                      <a:pt x="91440" y="45720"/>
                    </a:cubicBezTo>
                  </a:path>
                </a:pathLst>
              </a:custGeom>
              <a:solidFill>
                <a:srgbClr val="323B4C"/>
              </a:solidFill>
            </p:spPr>
            <p:txBody>
              <a:bodyPr/>
              <a:lstStyle/>
              <a:p>
                <a:endParaRPr lang="en-GB"/>
              </a:p>
            </p:txBody>
          </p:sp>
        </p:grpSp>
      </p:grpSp>
      <p:grpSp>
        <p:nvGrpSpPr>
          <p:cNvPr id="14" name="Group 14"/>
          <p:cNvGrpSpPr/>
          <p:nvPr/>
        </p:nvGrpSpPr>
        <p:grpSpPr>
          <a:xfrm>
            <a:off x="2922888" y="4844527"/>
            <a:ext cx="97689" cy="97689"/>
            <a:chOff x="0" y="0"/>
            <a:chExt cx="130252" cy="130252"/>
          </a:xfrm>
        </p:grpSpPr>
        <p:grpSp>
          <p:nvGrpSpPr>
            <p:cNvPr id="15" name="Group 15"/>
            <p:cNvGrpSpPr>
              <a:grpSpLocks noChangeAspect="1"/>
            </p:cNvGrpSpPr>
            <p:nvPr/>
          </p:nvGrpSpPr>
          <p:grpSpPr>
            <a:xfrm>
              <a:off x="0" y="0"/>
              <a:ext cx="130252" cy="130252"/>
              <a:chOff x="0" y="0"/>
              <a:chExt cx="91491" cy="91491"/>
            </a:xfrm>
          </p:grpSpPr>
          <p:sp>
            <p:nvSpPr>
              <p:cNvPr id="16" name="Freeform 16"/>
              <p:cNvSpPr/>
              <p:nvPr/>
            </p:nvSpPr>
            <p:spPr>
              <a:xfrm>
                <a:off x="0" y="0"/>
                <a:ext cx="91440" cy="91440"/>
              </a:xfrm>
              <a:custGeom>
                <a:avLst/>
                <a:gdLst/>
                <a:ahLst/>
                <a:cxnLst/>
                <a:rect l="l" t="t" r="r" b="b"/>
                <a:pathLst>
                  <a:path w="91440" h="91440">
                    <a:moveTo>
                      <a:pt x="91440" y="45720"/>
                    </a:moveTo>
                    <a:cubicBezTo>
                      <a:pt x="91440" y="70993"/>
                      <a:pt x="70993" y="91440"/>
                      <a:pt x="45720" y="91440"/>
                    </a:cubicBezTo>
                    <a:cubicBezTo>
                      <a:pt x="20447" y="91440"/>
                      <a:pt x="0" y="70993"/>
                      <a:pt x="0" y="45720"/>
                    </a:cubicBezTo>
                    <a:cubicBezTo>
                      <a:pt x="0" y="20447"/>
                      <a:pt x="20447" y="0"/>
                      <a:pt x="45720" y="0"/>
                    </a:cubicBezTo>
                    <a:cubicBezTo>
                      <a:pt x="70993" y="0"/>
                      <a:pt x="91440" y="20447"/>
                      <a:pt x="91440" y="45720"/>
                    </a:cubicBezTo>
                  </a:path>
                </a:pathLst>
              </a:custGeom>
              <a:solidFill>
                <a:srgbClr val="323B4C"/>
              </a:solidFill>
            </p:spPr>
            <p:txBody>
              <a:bodyPr/>
              <a:lstStyle/>
              <a:p>
                <a:endParaRPr lang="en-GB"/>
              </a:p>
            </p:txBody>
          </p:sp>
        </p:grpSp>
        <p:grpSp>
          <p:nvGrpSpPr>
            <p:cNvPr id="17" name="Group 17"/>
            <p:cNvGrpSpPr>
              <a:grpSpLocks noChangeAspect="1"/>
            </p:cNvGrpSpPr>
            <p:nvPr/>
          </p:nvGrpSpPr>
          <p:grpSpPr>
            <a:xfrm>
              <a:off x="21678" y="21678"/>
              <a:ext cx="86896" cy="86896"/>
              <a:chOff x="0" y="0"/>
              <a:chExt cx="91491" cy="91491"/>
            </a:xfrm>
          </p:grpSpPr>
          <p:sp>
            <p:nvSpPr>
              <p:cNvPr id="18" name="Freeform 18"/>
              <p:cNvSpPr/>
              <p:nvPr/>
            </p:nvSpPr>
            <p:spPr>
              <a:xfrm>
                <a:off x="0" y="0"/>
                <a:ext cx="91440" cy="91440"/>
              </a:xfrm>
              <a:custGeom>
                <a:avLst/>
                <a:gdLst/>
                <a:ahLst/>
                <a:cxnLst/>
                <a:rect l="l" t="t" r="r" b="b"/>
                <a:pathLst>
                  <a:path w="91440" h="91440">
                    <a:moveTo>
                      <a:pt x="91440" y="45720"/>
                    </a:moveTo>
                    <a:cubicBezTo>
                      <a:pt x="91440" y="70993"/>
                      <a:pt x="70993" y="91440"/>
                      <a:pt x="45720" y="91440"/>
                    </a:cubicBezTo>
                    <a:cubicBezTo>
                      <a:pt x="20447" y="91440"/>
                      <a:pt x="0" y="70993"/>
                      <a:pt x="0" y="45720"/>
                    </a:cubicBezTo>
                    <a:cubicBezTo>
                      <a:pt x="0" y="20447"/>
                      <a:pt x="20447" y="0"/>
                      <a:pt x="45720" y="0"/>
                    </a:cubicBezTo>
                    <a:cubicBezTo>
                      <a:pt x="70993" y="0"/>
                      <a:pt x="91440" y="20447"/>
                      <a:pt x="91440" y="45720"/>
                    </a:cubicBezTo>
                  </a:path>
                </a:pathLst>
              </a:custGeom>
              <a:solidFill>
                <a:srgbClr val="323B4C"/>
              </a:solidFill>
            </p:spPr>
            <p:txBody>
              <a:bodyPr/>
              <a:lstStyle/>
              <a:p>
                <a:endParaRPr lang="en-GB"/>
              </a:p>
            </p:txBody>
          </p:sp>
        </p:grpSp>
      </p:grpSp>
      <p:grpSp>
        <p:nvGrpSpPr>
          <p:cNvPr id="19" name="Group 19"/>
          <p:cNvGrpSpPr/>
          <p:nvPr/>
        </p:nvGrpSpPr>
        <p:grpSpPr>
          <a:xfrm>
            <a:off x="2922888" y="6802237"/>
            <a:ext cx="97689" cy="97689"/>
            <a:chOff x="0" y="0"/>
            <a:chExt cx="130252" cy="130252"/>
          </a:xfrm>
        </p:grpSpPr>
        <p:grpSp>
          <p:nvGrpSpPr>
            <p:cNvPr id="20" name="Group 20"/>
            <p:cNvGrpSpPr>
              <a:grpSpLocks noChangeAspect="1"/>
            </p:cNvGrpSpPr>
            <p:nvPr/>
          </p:nvGrpSpPr>
          <p:grpSpPr>
            <a:xfrm>
              <a:off x="0" y="0"/>
              <a:ext cx="130252" cy="130252"/>
              <a:chOff x="0" y="0"/>
              <a:chExt cx="91491" cy="91491"/>
            </a:xfrm>
          </p:grpSpPr>
          <p:sp>
            <p:nvSpPr>
              <p:cNvPr id="21" name="Freeform 21"/>
              <p:cNvSpPr/>
              <p:nvPr/>
            </p:nvSpPr>
            <p:spPr>
              <a:xfrm>
                <a:off x="0" y="0"/>
                <a:ext cx="91440" cy="91440"/>
              </a:xfrm>
              <a:custGeom>
                <a:avLst/>
                <a:gdLst/>
                <a:ahLst/>
                <a:cxnLst/>
                <a:rect l="l" t="t" r="r" b="b"/>
                <a:pathLst>
                  <a:path w="91440" h="91440">
                    <a:moveTo>
                      <a:pt x="91440" y="45720"/>
                    </a:moveTo>
                    <a:cubicBezTo>
                      <a:pt x="91440" y="70993"/>
                      <a:pt x="70993" y="91440"/>
                      <a:pt x="45720" y="91440"/>
                    </a:cubicBezTo>
                    <a:cubicBezTo>
                      <a:pt x="20447" y="91440"/>
                      <a:pt x="0" y="70993"/>
                      <a:pt x="0" y="45720"/>
                    </a:cubicBezTo>
                    <a:cubicBezTo>
                      <a:pt x="0" y="20447"/>
                      <a:pt x="20447" y="0"/>
                      <a:pt x="45720" y="0"/>
                    </a:cubicBezTo>
                    <a:cubicBezTo>
                      <a:pt x="70993" y="0"/>
                      <a:pt x="91440" y="20447"/>
                      <a:pt x="91440" y="45720"/>
                    </a:cubicBezTo>
                  </a:path>
                </a:pathLst>
              </a:custGeom>
              <a:solidFill>
                <a:srgbClr val="323B4C"/>
              </a:solidFill>
            </p:spPr>
            <p:txBody>
              <a:bodyPr/>
              <a:lstStyle/>
              <a:p>
                <a:endParaRPr lang="en-GB"/>
              </a:p>
            </p:txBody>
          </p:sp>
        </p:grpSp>
        <p:grpSp>
          <p:nvGrpSpPr>
            <p:cNvPr id="22" name="Group 22"/>
            <p:cNvGrpSpPr>
              <a:grpSpLocks noChangeAspect="1"/>
            </p:cNvGrpSpPr>
            <p:nvPr/>
          </p:nvGrpSpPr>
          <p:grpSpPr>
            <a:xfrm>
              <a:off x="21678" y="21678"/>
              <a:ext cx="86896" cy="86896"/>
              <a:chOff x="0" y="0"/>
              <a:chExt cx="91491" cy="91491"/>
            </a:xfrm>
          </p:grpSpPr>
          <p:sp>
            <p:nvSpPr>
              <p:cNvPr id="23" name="Freeform 23"/>
              <p:cNvSpPr/>
              <p:nvPr/>
            </p:nvSpPr>
            <p:spPr>
              <a:xfrm>
                <a:off x="0" y="0"/>
                <a:ext cx="91440" cy="91440"/>
              </a:xfrm>
              <a:custGeom>
                <a:avLst/>
                <a:gdLst/>
                <a:ahLst/>
                <a:cxnLst/>
                <a:rect l="l" t="t" r="r" b="b"/>
                <a:pathLst>
                  <a:path w="91440" h="91440">
                    <a:moveTo>
                      <a:pt x="91440" y="45720"/>
                    </a:moveTo>
                    <a:cubicBezTo>
                      <a:pt x="91440" y="70993"/>
                      <a:pt x="70993" y="91440"/>
                      <a:pt x="45720" y="91440"/>
                    </a:cubicBezTo>
                    <a:cubicBezTo>
                      <a:pt x="20447" y="91440"/>
                      <a:pt x="0" y="70993"/>
                      <a:pt x="0" y="45720"/>
                    </a:cubicBezTo>
                    <a:cubicBezTo>
                      <a:pt x="0" y="20447"/>
                      <a:pt x="20447" y="0"/>
                      <a:pt x="45720" y="0"/>
                    </a:cubicBezTo>
                    <a:cubicBezTo>
                      <a:pt x="70993" y="0"/>
                      <a:pt x="91440" y="20447"/>
                      <a:pt x="91440" y="45720"/>
                    </a:cubicBezTo>
                  </a:path>
                </a:pathLst>
              </a:custGeom>
              <a:solidFill>
                <a:srgbClr val="323B4C"/>
              </a:solidFill>
            </p:spPr>
            <p:txBody>
              <a:bodyPr/>
              <a:lstStyle/>
              <a:p>
                <a:endParaRPr lang="en-GB"/>
              </a:p>
            </p:txBody>
          </p:sp>
        </p:grpSp>
      </p:grpSp>
      <p:sp>
        <p:nvSpPr>
          <p:cNvPr id="24" name="AutoShape 24"/>
          <p:cNvSpPr/>
          <p:nvPr/>
        </p:nvSpPr>
        <p:spPr>
          <a:xfrm>
            <a:off x="2968612" y="9613900"/>
            <a:ext cx="4304631" cy="0"/>
          </a:xfrm>
          <a:prstGeom prst="line">
            <a:avLst/>
          </a:prstGeom>
          <a:ln w="9525" cap="flat">
            <a:solidFill>
              <a:srgbClr val="323B4C"/>
            </a:solidFill>
            <a:prstDash val="solid"/>
            <a:headEnd type="none" w="sm" len="sm"/>
            <a:tailEnd type="none" w="sm" len="sm"/>
          </a:ln>
        </p:spPr>
        <p:txBody>
          <a:bodyPr/>
          <a:lstStyle/>
          <a:p>
            <a:endParaRPr lang="en-GB"/>
          </a:p>
        </p:txBody>
      </p:sp>
      <p:sp>
        <p:nvSpPr>
          <p:cNvPr id="37" name="AutoShape 37"/>
          <p:cNvSpPr/>
          <p:nvPr/>
        </p:nvSpPr>
        <p:spPr>
          <a:xfrm>
            <a:off x="461273" y="6783304"/>
            <a:ext cx="2161274" cy="0"/>
          </a:xfrm>
          <a:prstGeom prst="line">
            <a:avLst/>
          </a:prstGeom>
          <a:ln w="9525" cap="flat">
            <a:solidFill>
              <a:srgbClr val="323B4C"/>
            </a:solidFill>
            <a:prstDash val="solid"/>
            <a:headEnd type="none" w="sm" len="sm"/>
            <a:tailEnd type="none" w="sm" len="sm"/>
          </a:ln>
        </p:spPr>
        <p:txBody>
          <a:bodyPr/>
          <a:lstStyle/>
          <a:p>
            <a:endParaRPr lang="en-GB"/>
          </a:p>
        </p:txBody>
      </p:sp>
      <p:sp>
        <p:nvSpPr>
          <p:cNvPr id="42" name="TextBox 42"/>
          <p:cNvSpPr txBox="1"/>
          <p:nvPr/>
        </p:nvSpPr>
        <p:spPr>
          <a:xfrm>
            <a:off x="461273" y="2222204"/>
            <a:ext cx="1806436" cy="291875"/>
          </a:xfrm>
          <a:prstGeom prst="rect">
            <a:avLst/>
          </a:prstGeom>
        </p:spPr>
        <p:txBody>
          <a:bodyPr lIns="0" tIns="0" rIns="0" bIns="0" rtlCol="0" anchor="t">
            <a:spAutoFit/>
          </a:bodyPr>
          <a:lstStyle/>
          <a:p>
            <a:pPr algn="l">
              <a:lnSpc>
                <a:spcPts val="2380"/>
              </a:lnSpc>
            </a:pPr>
            <a:r>
              <a:rPr lang="en-US" sz="1700" b="1">
                <a:latin typeface="Poppins Bold"/>
                <a:ea typeface="Poppins Bold"/>
                <a:cs typeface="Poppins Bold"/>
                <a:sym typeface="Poppins Bold"/>
              </a:rPr>
              <a:t>Contact</a:t>
            </a:r>
          </a:p>
        </p:txBody>
      </p:sp>
      <p:sp>
        <p:nvSpPr>
          <p:cNvPr id="43" name="TextBox 43"/>
          <p:cNvSpPr txBox="1"/>
          <p:nvPr/>
        </p:nvSpPr>
        <p:spPr>
          <a:xfrm>
            <a:off x="461273" y="4356058"/>
            <a:ext cx="1806436" cy="291875"/>
          </a:xfrm>
          <a:prstGeom prst="rect">
            <a:avLst/>
          </a:prstGeom>
        </p:spPr>
        <p:txBody>
          <a:bodyPr lIns="0" tIns="0" rIns="0" bIns="0" rtlCol="0" anchor="t">
            <a:spAutoFit/>
          </a:bodyPr>
          <a:lstStyle/>
          <a:p>
            <a:pPr algn="l">
              <a:lnSpc>
                <a:spcPts val="2380"/>
              </a:lnSpc>
            </a:pPr>
            <a:r>
              <a:rPr lang="en-US" sz="1700" b="1">
                <a:latin typeface="Poppins Bold"/>
                <a:ea typeface="Poppins Bold"/>
                <a:cs typeface="Poppins Bold"/>
                <a:sym typeface="Poppins Bold"/>
              </a:rPr>
              <a:t>Education</a:t>
            </a:r>
          </a:p>
        </p:txBody>
      </p:sp>
      <p:sp>
        <p:nvSpPr>
          <p:cNvPr id="44" name="TextBox 44"/>
          <p:cNvSpPr txBox="1"/>
          <p:nvPr/>
        </p:nvSpPr>
        <p:spPr>
          <a:xfrm>
            <a:off x="461273" y="2902992"/>
            <a:ext cx="862115" cy="166163"/>
          </a:xfrm>
          <a:prstGeom prst="rect">
            <a:avLst/>
          </a:prstGeom>
        </p:spPr>
        <p:txBody>
          <a:bodyPr lIns="0" tIns="0" rIns="0" bIns="0" rtlCol="0" anchor="t">
            <a:spAutoFit/>
          </a:bodyPr>
          <a:lstStyle/>
          <a:p>
            <a:pPr algn="l">
              <a:lnSpc>
                <a:spcPts val="1360"/>
              </a:lnSpc>
            </a:pPr>
            <a:r>
              <a:rPr lang="en-US" sz="800" dirty="0">
                <a:latin typeface="Poppins"/>
                <a:ea typeface="Poppins"/>
                <a:cs typeface="Poppins"/>
                <a:sym typeface="Poppins"/>
              </a:rPr>
              <a:t>07551054520</a:t>
            </a:r>
          </a:p>
        </p:txBody>
      </p:sp>
      <p:sp>
        <p:nvSpPr>
          <p:cNvPr id="45" name="TextBox 45"/>
          <p:cNvSpPr txBox="1"/>
          <p:nvPr/>
        </p:nvSpPr>
        <p:spPr>
          <a:xfrm>
            <a:off x="461273" y="2732156"/>
            <a:ext cx="639998" cy="203198"/>
          </a:xfrm>
          <a:prstGeom prst="rect">
            <a:avLst/>
          </a:prstGeom>
        </p:spPr>
        <p:txBody>
          <a:bodyPr lIns="0" tIns="0" rIns="0" bIns="0" rtlCol="0" anchor="t">
            <a:spAutoFit/>
          </a:bodyPr>
          <a:lstStyle/>
          <a:p>
            <a:pPr algn="l">
              <a:lnSpc>
                <a:spcPts val="1700"/>
              </a:lnSpc>
            </a:pPr>
            <a:r>
              <a:rPr lang="en-US" sz="1000" b="1">
                <a:latin typeface="Poppins Bold"/>
                <a:ea typeface="Poppins Bold"/>
                <a:cs typeface="Poppins Bold"/>
                <a:sym typeface="Poppins Bold"/>
              </a:rPr>
              <a:t>Phone</a:t>
            </a:r>
          </a:p>
        </p:txBody>
      </p:sp>
      <p:sp>
        <p:nvSpPr>
          <p:cNvPr id="46" name="TextBox 46"/>
          <p:cNvSpPr txBox="1"/>
          <p:nvPr/>
        </p:nvSpPr>
        <p:spPr>
          <a:xfrm>
            <a:off x="461273" y="3394655"/>
            <a:ext cx="1499766" cy="166163"/>
          </a:xfrm>
          <a:prstGeom prst="rect">
            <a:avLst/>
          </a:prstGeom>
        </p:spPr>
        <p:txBody>
          <a:bodyPr lIns="0" tIns="0" rIns="0" bIns="0" rtlCol="0" anchor="t">
            <a:spAutoFit/>
          </a:bodyPr>
          <a:lstStyle/>
          <a:p>
            <a:pPr algn="l">
              <a:lnSpc>
                <a:spcPts val="1360"/>
              </a:lnSpc>
            </a:pPr>
            <a:r>
              <a:rPr lang="en-US" sz="800" dirty="0">
                <a:latin typeface="Poppins"/>
                <a:ea typeface="Poppins"/>
                <a:cs typeface="Poppins"/>
                <a:sym typeface="Poppins"/>
              </a:rPr>
              <a:t>okateun@gmail.com</a:t>
            </a:r>
          </a:p>
        </p:txBody>
      </p:sp>
      <p:sp>
        <p:nvSpPr>
          <p:cNvPr id="47" name="TextBox 47"/>
          <p:cNvSpPr txBox="1"/>
          <p:nvPr/>
        </p:nvSpPr>
        <p:spPr>
          <a:xfrm>
            <a:off x="461273" y="3239082"/>
            <a:ext cx="1091173" cy="203198"/>
          </a:xfrm>
          <a:prstGeom prst="rect">
            <a:avLst/>
          </a:prstGeom>
        </p:spPr>
        <p:txBody>
          <a:bodyPr lIns="0" tIns="0" rIns="0" bIns="0" rtlCol="0" anchor="t">
            <a:spAutoFit/>
          </a:bodyPr>
          <a:lstStyle/>
          <a:p>
            <a:pPr algn="l">
              <a:lnSpc>
                <a:spcPts val="1700"/>
              </a:lnSpc>
            </a:pPr>
            <a:r>
              <a:rPr lang="en-US" sz="1000" b="1" dirty="0">
                <a:latin typeface="Poppins Bold"/>
                <a:ea typeface="Poppins Bold"/>
                <a:cs typeface="Poppins Bold"/>
                <a:sym typeface="Poppins Bold"/>
              </a:rPr>
              <a:t>Email</a:t>
            </a:r>
          </a:p>
        </p:txBody>
      </p:sp>
      <p:sp>
        <p:nvSpPr>
          <p:cNvPr id="48" name="TextBox 48"/>
          <p:cNvSpPr txBox="1"/>
          <p:nvPr/>
        </p:nvSpPr>
        <p:spPr>
          <a:xfrm>
            <a:off x="461273" y="3904145"/>
            <a:ext cx="1426496" cy="342914"/>
          </a:xfrm>
          <a:prstGeom prst="rect">
            <a:avLst/>
          </a:prstGeom>
        </p:spPr>
        <p:txBody>
          <a:bodyPr lIns="0" tIns="0" rIns="0" bIns="0" rtlCol="0" anchor="t">
            <a:spAutoFit/>
          </a:bodyPr>
          <a:lstStyle/>
          <a:p>
            <a:pPr algn="l">
              <a:lnSpc>
                <a:spcPts val="1360"/>
              </a:lnSpc>
            </a:pPr>
            <a:r>
              <a:rPr lang="en-US" sz="800" dirty="0">
                <a:latin typeface="Poppins"/>
                <a:ea typeface="Poppins"/>
                <a:cs typeface="Poppins"/>
                <a:sym typeface="Poppins"/>
              </a:rPr>
              <a:t>48 Parish Gate Drive Sidcup </a:t>
            </a:r>
          </a:p>
          <a:p>
            <a:pPr algn="l">
              <a:lnSpc>
                <a:spcPts val="1360"/>
              </a:lnSpc>
            </a:pPr>
            <a:r>
              <a:rPr lang="en-US" sz="800" dirty="0">
                <a:latin typeface="Poppins"/>
                <a:ea typeface="Poppins"/>
                <a:cs typeface="Poppins"/>
                <a:sym typeface="Poppins"/>
              </a:rPr>
              <a:t>London DA15 8TH</a:t>
            </a:r>
          </a:p>
        </p:txBody>
      </p:sp>
      <p:sp>
        <p:nvSpPr>
          <p:cNvPr id="49" name="TextBox 49"/>
          <p:cNvSpPr txBox="1"/>
          <p:nvPr/>
        </p:nvSpPr>
        <p:spPr>
          <a:xfrm>
            <a:off x="461273" y="3730746"/>
            <a:ext cx="841110" cy="203198"/>
          </a:xfrm>
          <a:prstGeom prst="rect">
            <a:avLst/>
          </a:prstGeom>
        </p:spPr>
        <p:txBody>
          <a:bodyPr lIns="0" tIns="0" rIns="0" bIns="0" rtlCol="0" anchor="t">
            <a:spAutoFit/>
          </a:bodyPr>
          <a:lstStyle/>
          <a:p>
            <a:pPr algn="l">
              <a:lnSpc>
                <a:spcPts val="1700"/>
              </a:lnSpc>
            </a:pPr>
            <a:r>
              <a:rPr lang="en-US" sz="1000" b="1">
                <a:latin typeface="Poppins Bold"/>
                <a:ea typeface="Poppins Bold"/>
                <a:cs typeface="Poppins Bold"/>
                <a:sym typeface="Poppins Bold"/>
              </a:rPr>
              <a:t>Address</a:t>
            </a:r>
          </a:p>
        </p:txBody>
      </p:sp>
      <p:sp>
        <p:nvSpPr>
          <p:cNvPr id="50" name="TextBox 50"/>
          <p:cNvSpPr txBox="1"/>
          <p:nvPr/>
        </p:nvSpPr>
        <p:spPr>
          <a:xfrm>
            <a:off x="2922888" y="0"/>
            <a:ext cx="3974578" cy="535083"/>
          </a:xfrm>
          <a:prstGeom prst="rect">
            <a:avLst/>
          </a:prstGeom>
        </p:spPr>
        <p:txBody>
          <a:bodyPr lIns="0" tIns="0" rIns="0" bIns="0" rtlCol="0" anchor="t">
            <a:spAutoFit/>
          </a:bodyPr>
          <a:lstStyle/>
          <a:p>
            <a:pPr algn="l">
              <a:lnSpc>
                <a:spcPts val="4361"/>
              </a:lnSpc>
            </a:pPr>
            <a:r>
              <a:rPr lang="en-US" sz="3115" b="1" spc="218" dirty="0">
                <a:latin typeface="Poppins Bold"/>
                <a:ea typeface="Poppins Bold"/>
                <a:cs typeface="Poppins Bold"/>
                <a:sym typeface="Poppins Bold"/>
              </a:rPr>
              <a:t>Emmanuel Amos</a:t>
            </a:r>
          </a:p>
        </p:txBody>
      </p:sp>
      <p:sp>
        <p:nvSpPr>
          <p:cNvPr id="51" name="TextBox 51"/>
          <p:cNvSpPr txBox="1"/>
          <p:nvPr/>
        </p:nvSpPr>
        <p:spPr>
          <a:xfrm>
            <a:off x="2922888" y="511590"/>
            <a:ext cx="3750962" cy="244811"/>
          </a:xfrm>
          <a:prstGeom prst="rect">
            <a:avLst/>
          </a:prstGeom>
        </p:spPr>
        <p:txBody>
          <a:bodyPr wrap="square" lIns="0" tIns="0" rIns="0" bIns="0" rtlCol="0" anchor="t">
            <a:spAutoFit/>
          </a:bodyPr>
          <a:lstStyle/>
          <a:p>
            <a:pPr algn="l">
              <a:lnSpc>
                <a:spcPts val="2044"/>
              </a:lnSpc>
              <a:spcBef>
                <a:spcPct val="0"/>
              </a:spcBef>
            </a:pPr>
            <a:r>
              <a:rPr lang="en-US" sz="1460" spc="312" dirty="0">
                <a:latin typeface="Poppins"/>
                <a:ea typeface="Poppins"/>
                <a:cs typeface="Poppins"/>
                <a:sym typeface="Poppins"/>
              </a:rPr>
              <a:t>Driver</a:t>
            </a:r>
          </a:p>
        </p:txBody>
      </p:sp>
      <p:sp>
        <p:nvSpPr>
          <p:cNvPr id="52" name="TextBox 52"/>
          <p:cNvSpPr txBox="1"/>
          <p:nvPr/>
        </p:nvSpPr>
        <p:spPr>
          <a:xfrm>
            <a:off x="2922888" y="850900"/>
            <a:ext cx="4304631" cy="839076"/>
          </a:xfrm>
          <a:prstGeom prst="rect">
            <a:avLst/>
          </a:prstGeom>
        </p:spPr>
        <p:txBody>
          <a:bodyPr lIns="0" tIns="0" rIns="0" bIns="0" rtlCol="0" anchor="t">
            <a:spAutoFit/>
          </a:bodyPr>
          <a:lstStyle/>
          <a:p>
            <a:pPr algn="just">
              <a:lnSpc>
                <a:spcPts val="1090"/>
              </a:lnSpc>
            </a:pPr>
            <a:r>
              <a:rPr lang="en-GB" sz="778" dirty="0">
                <a:latin typeface="Poppins"/>
                <a:cs typeface="Poppins"/>
              </a:rPr>
              <a:t>I am a reliable and safety-conscious driver holding a full UK car driving licence. I have a strong understanding of road safety regulations and a consistent record of punctuality and professionalism. I am skilled in navigating efficiently in both urban and rural environments and am committed to delivering excellent service, whether transporting people, goods, or services. I work well under pressure, adapt easily to new routes, and always maintain a courteous and responsible approach.</a:t>
            </a:r>
            <a:endParaRPr lang="en-US" sz="778" dirty="0">
              <a:latin typeface="Poppins"/>
              <a:cs typeface="Poppins"/>
              <a:sym typeface="Poppins"/>
            </a:endParaRPr>
          </a:p>
        </p:txBody>
      </p:sp>
      <p:sp>
        <p:nvSpPr>
          <p:cNvPr id="53" name="TextBox 53"/>
          <p:cNvSpPr txBox="1"/>
          <p:nvPr/>
        </p:nvSpPr>
        <p:spPr>
          <a:xfrm>
            <a:off x="2922888" y="2264030"/>
            <a:ext cx="1590207" cy="291334"/>
          </a:xfrm>
          <a:prstGeom prst="rect">
            <a:avLst/>
          </a:prstGeom>
        </p:spPr>
        <p:txBody>
          <a:bodyPr lIns="0" tIns="0" rIns="0" bIns="0" rtlCol="0" anchor="t">
            <a:spAutoFit/>
          </a:bodyPr>
          <a:lstStyle/>
          <a:p>
            <a:pPr algn="l">
              <a:lnSpc>
                <a:spcPts val="2317"/>
              </a:lnSpc>
            </a:pPr>
            <a:r>
              <a:rPr lang="en-US" sz="1655" b="1">
                <a:latin typeface="Poppins Bold"/>
                <a:ea typeface="Poppins Bold"/>
                <a:cs typeface="Poppins Bold"/>
                <a:sym typeface="Poppins Bold"/>
              </a:rPr>
              <a:t>Experience</a:t>
            </a:r>
          </a:p>
        </p:txBody>
      </p:sp>
      <p:sp>
        <p:nvSpPr>
          <p:cNvPr id="54" name="TextBox 54"/>
          <p:cNvSpPr txBox="1"/>
          <p:nvPr/>
        </p:nvSpPr>
        <p:spPr>
          <a:xfrm>
            <a:off x="3147320" y="3449329"/>
            <a:ext cx="4080200" cy="758926"/>
          </a:xfrm>
          <a:prstGeom prst="rect">
            <a:avLst/>
          </a:prstGeom>
        </p:spPr>
        <p:txBody>
          <a:bodyPr lIns="0" tIns="0" rIns="0" bIns="0" rtlCol="0" anchor="t">
            <a:spAutoFit/>
          </a:bodyPr>
          <a:lstStyle/>
          <a:p>
            <a:pPr algn="just">
              <a:lnSpc>
                <a:spcPts val="1168"/>
              </a:lnSpc>
            </a:pPr>
            <a:r>
              <a:rPr lang="en-GB" sz="778" spc="15" dirty="0">
                <a:latin typeface="Poppins"/>
                <a:cs typeface="Poppins"/>
              </a:rPr>
              <a:t>I conduct local deliveries across [region], consistently maintaining a high level of customer service. I perform daily vehicle checks to ensure roadworthiness and promptly report any faults. I ensure that all deliveries and collections are completed on time while keeping accurate records. I also plan routes using navigation tools to avoid traffic and minimize delays.</a:t>
            </a:r>
          </a:p>
        </p:txBody>
      </p:sp>
      <p:sp>
        <p:nvSpPr>
          <p:cNvPr id="55" name="TextBox 55"/>
          <p:cNvSpPr txBox="1"/>
          <p:nvPr/>
        </p:nvSpPr>
        <p:spPr>
          <a:xfrm>
            <a:off x="3147320" y="5407528"/>
            <a:ext cx="4080200" cy="1066702"/>
          </a:xfrm>
          <a:prstGeom prst="rect">
            <a:avLst/>
          </a:prstGeom>
        </p:spPr>
        <p:txBody>
          <a:bodyPr lIns="0" tIns="0" rIns="0" bIns="0" rtlCol="0" anchor="t">
            <a:spAutoFit/>
          </a:bodyPr>
          <a:lstStyle/>
          <a:p>
            <a:pPr algn="just">
              <a:lnSpc>
                <a:spcPts val="1168"/>
              </a:lnSpc>
            </a:pPr>
            <a:r>
              <a:rPr lang="en-GB" sz="778" spc="15">
                <a:latin typeface="Poppins"/>
                <a:cs typeface="Poppins"/>
              </a:rPr>
              <a:t>Taught </a:t>
            </a:r>
            <a:r>
              <a:rPr lang="en-GB" sz="778" spc="15" dirty="0">
                <a:latin typeface="Poppins"/>
                <a:cs typeface="Poppins"/>
              </a:rPr>
              <a:t>mathematics to secondary school students in line with the Kuwaiti curriculum, preparing and delivering lessons that promoted understanding, critical thinking, and problem-solving skills. Assessed student progress through tests and assignments, provided differentiated instruction to meet diverse learning needs, and supported students preparing for final exams. Collaborated with colleagues and parents to improve student outcomes and maintain a positive, inclusive classroom environment.</a:t>
            </a:r>
            <a:endParaRPr lang="en-US" sz="778" spc="15" dirty="0">
              <a:latin typeface="Poppins"/>
              <a:ea typeface="Poppins"/>
              <a:cs typeface="Poppins"/>
              <a:sym typeface="Poppins"/>
            </a:endParaRPr>
          </a:p>
        </p:txBody>
      </p:sp>
      <p:sp>
        <p:nvSpPr>
          <p:cNvPr id="56" name="TextBox 56"/>
          <p:cNvSpPr txBox="1"/>
          <p:nvPr/>
        </p:nvSpPr>
        <p:spPr>
          <a:xfrm>
            <a:off x="3147320" y="7365238"/>
            <a:ext cx="4080200" cy="1990032"/>
          </a:xfrm>
          <a:prstGeom prst="rect">
            <a:avLst/>
          </a:prstGeom>
        </p:spPr>
        <p:txBody>
          <a:bodyPr lIns="0" tIns="0" rIns="0" bIns="0" rtlCol="0" anchor="t">
            <a:spAutoFit/>
          </a:bodyPr>
          <a:lstStyle/>
          <a:p>
            <a:pPr algn="just">
              <a:lnSpc>
                <a:spcPts val="1168"/>
              </a:lnSpc>
            </a:pPr>
            <a:r>
              <a:rPr lang="en-GB" sz="778" spc="15" dirty="0">
                <a:latin typeface="Poppins"/>
                <a:cs typeface="Poppins"/>
              </a:rPr>
              <a:t>From 2019 to 2020, I served as Head of Mathematics at Cambridge English School, </a:t>
            </a:r>
            <a:r>
              <a:rPr lang="en-GB" sz="778" spc="15" dirty="0" err="1">
                <a:latin typeface="Poppins"/>
                <a:cs typeface="Poppins"/>
              </a:rPr>
              <a:t>Mangaf</a:t>
            </a:r>
            <a:r>
              <a:rPr lang="en-GB" sz="778" spc="15" dirty="0">
                <a:latin typeface="Poppins"/>
                <a:cs typeface="Poppins"/>
              </a:rPr>
              <a:t>, Kuwait, where I led the department in delivering contemporary and innovative teaching practices aligned with the curriculum. Despite a small team, I collaborated effectively with teachers across year levels to develop a cohesive framework for lesson planning and maintained high standards of teaching and learning. A key highlight of my leadership was achieving consistently high IGCSE results for three consecutive years and a 100% pass rate for AS Level students. I promoted academic excellence and discipline through after-school maths clubs and parent engagement initiatives. In addition to my leadership role, I taught Mathematics from KS3 to KS5, planned and delivered tailored lessons, created a positive learning environment, assessed student progress regularly, and supported individual learning needs to enhance critical thinking and problem-solving skills.</a:t>
            </a:r>
            <a:endParaRPr lang="en-US" sz="778" spc="15" dirty="0">
              <a:latin typeface="Poppins"/>
              <a:cs typeface="Poppins"/>
              <a:sym typeface="Poppins"/>
            </a:endParaRPr>
          </a:p>
        </p:txBody>
      </p:sp>
      <p:sp>
        <p:nvSpPr>
          <p:cNvPr id="57" name="TextBox 57"/>
          <p:cNvSpPr txBox="1"/>
          <p:nvPr/>
        </p:nvSpPr>
        <p:spPr>
          <a:xfrm>
            <a:off x="3147320" y="3200458"/>
            <a:ext cx="2231130" cy="195823"/>
          </a:xfrm>
          <a:prstGeom prst="rect">
            <a:avLst/>
          </a:prstGeom>
        </p:spPr>
        <p:txBody>
          <a:bodyPr wrap="square" lIns="0" tIns="0" rIns="0" bIns="0" rtlCol="0" anchor="t">
            <a:spAutoFit/>
          </a:bodyPr>
          <a:lstStyle/>
          <a:p>
            <a:pPr algn="l">
              <a:lnSpc>
                <a:spcPts val="1635"/>
              </a:lnSpc>
            </a:pPr>
            <a:r>
              <a:rPr lang="en-US" sz="1168" b="1" spc="-3" dirty="0">
                <a:latin typeface="Poppins Bold"/>
                <a:ea typeface="Poppins Bold"/>
                <a:cs typeface="Poppins Bold"/>
                <a:sym typeface="Poppins Bold"/>
              </a:rPr>
              <a:t>Driver</a:t>
            </a:r>
          </a:p>
        </p:txBody>
      </p:sp>
      <p:sp>
        <p:nvSpPr>
          <p:cNvPr id="58" name="TextBox 58"/>
          <p:cNvSpPr txBox="1"/>
          <p:nvPr/>
        </p:nvSpPr>
        <p:spPr>
          <a:xfrm>
            <a:off x="3147320" y="5158657"/>
            <a:ext cx="2078730" cy="195823"/>
          </a:xfrm>
          <a:prstGeom prst="rect">
            <a:avLst/>
          </a:prstGeom>
        </p:spPr>
        <p:txBody>
          <a:bodyPr wrap="square" lIns="0" tIns="0" rIns="0" bIns="0" rtlCol="0" anchor="t">
            <a:spAutoFit/>
          </a:bodyPr>
          <a:lstStyle/>
          <a:p>
            <a:pPr algn="l">
              <a:lnSpc>
                <a:spcPts val="1635"/>
              </a:lnSpc>
            </a:pPr>
            <a:r>
              <a:rPr lang="en-US" sz="1168" b="1" spc="-3" dirty="0">
                <a:latin typeface="Poppins Bold"/>
                <a:ea typeface="Poppins Bold"/>
                <a:cs typeface="Poppins Bold"/>
                <a:sym typeface="Poppins Bold"/>
              </a:rPr>
              <a:t>Mathematics Teacher</a:t>
            </a:r>
          </a:p>
        </p:txBody>
      </p:sp>
      <p:sp>
        <p:nvSpPr>
          <p:cNvPr id="59" name="TextBox 59"/>
          <p:cNvSpPr txBox="1"/>
          <p:nvPr/>
        </p:nvSpPr>
        <p:spPr>
          <a:xfrm>
            <a:off x="3147320" y="7116367"/>
            <a:ext cx="3678930" cy="195823"/>
          </a:xfrm>
          <a:prstGeom prst="rect">
            <a:avLst/>
          </a:prstGeom>
        </p:spPr>
        <p:txBody>
          <a:bodyPr wrap="square" lIns="0" tIns="0" rIns="0" bIns="0" rtlCol="0" anchor="t">
            <a:spAutoFit/>
          </a:bodyPr>
          <a:lstStyle/>
          <a:p>
            <a:pPr algn="l">
              <a:lnSpc>
                <a:spcPts val="1635"/>
              </a:lnSpc>
            </a:pPr>
            <a:r>
              <a:rPr lang="en-US" sz="1168" b="1" spc="-3" dirty="0">
                <a:latin typeface="Poppins Bold"/>
                <a:ea typeface="Poppins Bold"/>
                <a:cs typeface="Poppins Bold"/>
                <a:sym typeface="Poppins Bold"/>
              </a:rPr>
              <a:t>Head of Department/Mathematics Teacher</a:t>
            </a:r>
          </a:p>
        </p:txBody>
      </p:sp>
      <p:sp>
        <p:nvSpPr>
          <p:cNvPr id="60" name="TextBox 60"/>
          <p:cNvSpPr txBox="1"/>
          <p:nvPr/>
        </p:nvSpPr>
        <p:spPr>
          <a:xfrm>
            <a:off x="3147320" y="2805815"/>
            <a:ext cx="2535930" cy="198452"/>
          </a:xfrm>
          <a:prstGeom prst="rect">
            <a:avLst/>
          </a:prstGeom>
        </p:spPr>
        <p:txBody>
          <a:bodyPr wrap="square" lIns="0" tIns="0" rIns="0" bIns="0" rtlCol="0" anchor="t">
            <a:spAutoFit/>
          </a:bodyPr>
          <a:lstStyle/>
          <a:p>
            <a:pPr algn="just">
              <a:lnSpc>
                <a:spcPts val="1710"/>
              </a:lnSpc>
            </a:pPr>
            <a:r>
              <a:rPr lang="en-US" sz="973" b="1" spc="45" dirty="0">
                <a:latin typeface="Poppins Bold"/>
                <a:ea typeface="Poppins Bold"/>
                <a:cs typeface="Poppins Bold"/>
                <a:sym typeface="Poppins Bold"/>
              </a:rPr>
              <a:t>Feb 2023 - Present</a:t>
            </a:r>
          </a:p>
        </p:txBody>
      </p:sp>
      <p:sp>
        <p:nvSpPr>
          <p:cNvPr id="61" name="TextBox 61"/>
          <p:cNvSpPr txBox="1"/>
          <p:nvPr/>
        </p:nvSpPr>
        <p:spPr>
          <a:xfrm>
            <a:off x="3147320" y="4764014"/>
            <a:ext cx="1850130" cy="198452"/>
          </a:xfrm>
          <a:prstGeom prst="rect">
            <a:avLst/>
          </a:prstGeom>
        </p:spPr>
        <p:txBody>
          <a:bodyPr wrap="square" lIns="0" tIns="0" rIns="0" bIns="0" rtlCol="0" anchor="t">
            <a:spAutoFit/>
          </a:bodyPr>
          <a:lstStyle/>
          <a:p>
            <a:pPr algn="just">
              <a:lnSpc>
                <a:spcPts val="1710"/>
              </a:lnSpc>
            </a:pPr>
            <a:r>
              <a:rPr lang="en-US" sz="973" b="1" spc="45" dirty="0">
                <a:latin typeface="Poppins Bold"/>
                <a:ea typeface="Poppins Bold"/>
                <a:cs typeface="Poppins Bold"/>
                <a:sym typeface="Poppins Bold"/>
              </a:rPr>
              <a:t>Aug. 2021 – Dec. 2023</a:t>
            </a:r>
          </a:p>
        </p:txBody>
      </p:sp>
      <p:sp>
        <p:nvSpPr>
          <p:cNvPr id="62" name="TextBox 62"/>
          <p:cNvSpPr txBox="1"/>
          <p:nvPr/>
        </p:nvSpPr>
        <p:spPr>
          <a:xfrm>
            <a:off x="3147320" y="6721724"/>
            <a:ext cx="1697730" cy="198452"/>
          </a:xfrm>
          <a:prstGeom prst="rect">
            <a:avLst/>
          </a:prstGeom>
        </p:spPr>
        <p:txBody>
          <a:bodyPr wrap="square" lIns="0" tIns="0" rIns="0" bIns="0" rtlCol="0" anchor="t">
            <a:spAutoFit/>
          </a:bodyPr>
          <a:lstStyle/>
          <a:p>
            <a:pPr algn="just">
              <a:lnSpc>
                <a:spcPts val="1710"/>
              </a:lnSpc>
            </a:pPr>
            <a:r>
              <a:rPr lang="en-US" sz="973" b="1" spc="45" dirty="0">
                <a:latin typeface="Poppins Bold"/>
                <a:ea typeface="Poppins Bold"/>
                <a:cs typeface="Poppins Bold"/>
                <a:sym typeface="Poppins Bold"/>
              </a:rPr>
              <a:t>Sept. 2014 – Dec. 2020 </a:t>
            </a:r>
          </a:p>
        </p:txBody>
      </p:sp>
      <p:sp>
        <p:nvSpPr>
          <p:cNvPr id="63" name="TextBox 63"/>
          <p:cNvSpPr txBox="1"/>
          <p:nvPr/>
        </p:nvSpPr>
        <p:spPr>
          <a:xfrm>
            <a:off x="3147320" y="2971828"/>
            <a:ext cx="3656680" cy="201566"/>
          </a:xfrm>
          <a:prstGeom prst="rect">
            <a:avLst/>
          </a:prstGeom>
        </p:spPr>
        <p:txBody>
          <a:bodyPr lIns="0" tIns="0" rIns="0" bIns="0" rtlCol="0" anchor="t">
            <a:spAutoFit/>
          </a:bodyPr>
          <a:lstStyle/>
          <a:p>
            <a:pPr algn="just">
              <a:lnSpc>
                <a:spcPts val="1710"/>
              </a:lnSpc>
            </a:pPr>
            <a:r>
              <a:rPr lang="en-US" sz="973" spc="45" dirty="0">
                <a:latin typeface="Poppins"/>
                <a:ea typeface="Poppins"/>
                <a:cs typeface="Poppins"/>
                <a:sym typeface="Poppins"/>
              </a:rPr>
              <a:t>Golden Image International l London</a:t>
            </a:r>
          </a:p>
        </p:txBody>
      </p:sp>
      <p:sp>
        <p:nvSpPr>
          <p:cNvPr id="64" name="TextBox 64"/>
          <p:cNvSpPr txBox="1"/>
          <p:nvPr/>
        </p:nvSpPr>
        <p:spPr>
          <a:xfrm>
            <a:off x="3147320" y="4930027"/>
            <a:ext cx="3416385" cy="198452"/>
          </a:xfrm>
          <a:prstGeom prst="rect">
            <a:avLst/>
          </a:prstGeom>
        </p:spPr>
        <p:txBody>
          <a:bodyPr lIns="0" tIns="0" rIns="0" bIns="0" rtlCol="0" anchor="t">
            <a:spAutoFit/>
          </a:bodyPr>
          <a:lstStyle/>
          <a:p>
            <a:pPr algn="just">
              <a:lnSpc>
                <a:spcPts val="1710"/>
              </a:lnSpc>
            </a:pPr>
            <a:r>
              <a:rPr lang="en-US" sz="973" spc="45" dirty="0">
                <a:latin typeface="Poppins"/>
                <a:ea typeface="Poppins"/>
                <a:cs typeface="Poppins"/>
                <a:sym typeface="Poppins"/>
              </a:rPr>
              <a:t>Dasman Bilingual School l Kuwait</a:t>
            </a:r>
          </a:p>
        </p:txBody>
      </p:sp>
      <p:sp>
        <p:nvSpPr>
          <p:cNvPr id="65" name="TextBox 65"/>
          <p:cNvSpPr txBox="1"/>
          <p:nvPr/>
        </p:nvSpPr>
        <p:spPr>
          <a:xfrm>
            <a:off x="3147320" y="6887737"/>
            <a:ext cx="3416385" cy="198452"/>
          </a:xfrm>
          <a:prstGeom prst="rect">
            <a:avLst/>
          </a:prstGeom>
        </p:spPr>
        <p:txBody>
          <a:bodyPr lIns="0" tIns="0" rIns="0" bIns="0" rtlCol="0" anchor="t">
            <a:spAutoFit/>
          </a:bodyPr>
          <a:lstStyle/>
          <a:p>
            <a:pPr algn="just">
              <a:lnSpc>
                <a:spcPts val="1710"/>
              </a:lnSpc>
            </a:pPr>
            <a:r>
              <a:rPr lang="en-US" sz="973" spc="45" dirty="0">
                <a:latin typeface="Poppins"/>
                <a:ea typeface="Poppins"/>
                <a:cs typeface="Poppins"/>
                <a:sym typeface="Poppins"/>
              </a:rPr>
              <a:t>Cambridge English School l Kuwait</a:t>
            </a:r>
          </a:p>
        </p:txBody>
      </p:sp>
      <p:sp>
        <p:nvSpPr>
          <p:cNvPr id="74" name="TextBox 74"/>
          <p:cNvSpPr txBox="1"/>
          <p:nvPr/>
        </p:nvSpPr>
        <p:spPr>
          <a:xfrm>
            <a:off x="2922888" y="10147300"/>
            <a:ext cx="1817110" cy="202912"/>
          </a:xfrm>
          <a:prstGeom prst="rect">
            <a:avLst/>
          </a:prstGeom>
        </p:spPr>
        <p:txBody>
          <a:bodyPr lIns="0" tIns="0" rIns="0" bIns="0" rtlCol="0" anchor="t">
            <a:spAutoFit/>
          </a:bodyPr>
          <a:lstStyle/>
          <a:p>
            <a:pPr algn="l">
              <a:lnSpc>
                <a:spcPts val="1635"/>
              </a:lnSpc>
            </a:pPr>
            <a:r>
              <a:rPr lang="en-US" sz="1168" b="1" spc="-2" dirty="0">
                <a:latin typeface="Poppins Bold"/>
                <a:ea typeface="Poppins Bold"/>
                <a:cs typeface="Poppins Bold"/>
                <a:sym typeface="Poppins Bold"/>
              </a:rPr>
              <a:t>Available upon request</a:t>
            </a:r>
          </a:p>
        </p:txBody>
      </p:sp>
      <p:sp>
        <p:nvSpPr>
          <p:cNvPr id="78" name="TextBox 78"/>
          <p:cNvSpPr txBox="1"/>
          <p:nvPr/>
        </p:nvSpPr>
        <p:spPr>
          <a:xfrm>
            <a:off x="2922888" y="9636686"/>
            <a:ext cx="1590207" cy="280654"/>
          </a:xfrm>
          <a:prstGeom prst="rect">
            <a:avLst/>
          </a:prstGeom>
        </p:spPr>
        <p:txBody>
          <a:bodyPr lIns="0" tIns="0" rIns="0" bIns="0" rtlCol="0" anchor="t">
            <a:spAutoFit/>
          </a:bodyPr>
          <a:lstStyle/>
          <a:p>
            <a:pPr algn="l">
              <a:lnSpc>
                <a:spcPts val="2317"/>
              </a:lnSpc>
            </a:pPr>
            <a:r>
              <a:rPr lang="en-US" sz="1655" b="1" dirty="0">
                <a:latin typeface="Poppins Bold"/>
                <a:ea typeface="Poppins Bold"/>
                <a:cs typeface="Poppins Bold"/>
                <a:sym typeface="Poppins Bold"/>
              </a:rPr>
              <a:t>Reference</a:t>
            </a:r>
          </a:p>
        </p:txBody>
      </p:sp>
      <p:sp>
        <p:nvSpPr>
          <p:cNvPr id="79" name="TextBox 79"/>
          <p:cNvSpPr txBox="1"/>
          <p:nvPr/>
        </p:nvSpPr>
        <p:spPr>
          <a:xfrm>
            <a:off x="461273" y="5306791"/>
            <a:ext cx="2100094" cy="157351"/>
          </a:xfrm>
          <a:prstGeom prst="rect">
            <a:avLst/>
          </a:prstGeom>
        </p:spPr>
        <p:txBody>
          <a:bodyPr lIns="0" tIns="0" rIns="0" bIns="0" rtlCol="0" anchor="t">
            <a:spAutoFit/>
          </a:bodyPr>
          <a:lstStyle/>
          <a:p>
            <a:pPr algn="l">
              <a:lnSpc>
                <a:spcPts val="1260"/>
              </a:lnSpc>
            </a:pPr>
            <a:r>
              <a:rPr lang="en-US" sz="900" spc="-2" dirty="0">
                <a:latin typeface="Poppins"/>
                <a:ea typeface="Poppins"/>
                <a:cs typeface="Poppins"/>
                <a:sym typeface="Poppins"/>
              </a:rPr>
              <a:t>University of Leicester</a:t>
            </a:r>
          </a:p>
        </p:txBody>
      </p:sp>
      <p:sp>
        <p:nvSpPr>
          <p:cNvPr id="80" name="TextBox 80"/>
          <p:cNvSpPr txBox="1"/>
          <p:nvPr/>
        </p:nvSpPr>
        <p:spPr>
          <a:xfrm>
            <a:off x="461273" y="5965621"/>
            <a:ext cx="2100094" cy="157351"/>
          </a:xfrm>
          <a:prstGeom prst="rect">
            <a:avLst/>
          </a:prstGeom>
        </p:spPr>
        <p:txBody>
          <a:bodyPr lIns="0" tIns="0" rIns="0" bIns="0" rtlCol="0" anchor="t">
            <a:spAutoFit/>
          </a:bodyPr>
          <a:lstStyle/>
          <a:p>
            <a:pPr algn="l">
              <a:lnSpc>
                <a:spcPts val="1260"/>
              </a:lnSpc>
            </a:pPr>
            <a:r>
              <a:rPr lang="en-US" sz="900" spc="-2" dirty="0" err="1">
                <a:latin typeface="Poppins"/>
                <a:ea typeface="Poppins"/>
                <a:cs typeface="Poppins"/>
                <a:sym typeface="Poppins"/>
              </a:rPr>
              <a:t>Usmanu</a:t>
            </a:r>
            <a:r>
              <a:rPr lang="en-US" sz="900" spc="-2" dirty="0">
                <a:latin typeface="Poppins"/>
                <a:ea typeface="Poppins"/>
                <a:cs typeface="Poppins"/>
                <a:sym typeface="Poppins"/>
              </a:rPr>
              <a:t> </a:t>
            </a:r>
            <a:r>
              <a:rPr lang="en-US" sz="900" spc="-2" dirty="0" err="1">
                <a:latin typeface="Poppins"/>
                <a:ea typeface="Poppins"/>
                <a:cs typeface="Poppins"/>
                <a:sym typeface="Poppins"/>
              </a:rPr>
              <a:t>Danfodiyo</a:t>
            </a:r>
            <a:r>
              <a:rPr lang="en-US" sz="900" spc="-2" dirty="0">
                <a:latin typeface="Poppins"/>
                <a:ea typeface="Poppins"/>
                <a:cs typeface="Poppins"/>
                <a:sym typeface="Poppins"/>
              </a:rPr>
              <a:t> University</a:t>
            </a:r>
          </a:p>
        </p:txBody>
      </p:sp>
      <p:sp>
        <p:nvSpPr>
          <p:cNvPr id="81" name="TextBox 81"/>
          <p:cNvSpPr txBox="1"/>
          <p:nvPr/>
        </p:nvSpPr>
        <p:spPr>
          <a:xfrm>
            <a:off x="461273" y="5113009"/>
            <a:ext cx="2021577" cy="170496"/>
          </a:xfrm>
          <a:prstGeom prst="rect">
            <a:avLst/>
          </a:prstGeom>
        </p:spPr>
        <p:txBody>
          <a:bodyPr wrap="square" lIns="0" tIns="0" rIns="0" bIns="0" rtlCol="0" anchor="t">
            <a:spAutoFit/>
          </a:bodyPr>
          <a:lstStyle/>
          <a:p>
            <a:pPr algn="l">
              <a:lnSpc>
                <a:spcPts val="1399"/>
              </a:lnSpc>
            </a:pPr>
            <a:r>
              <a:rPr lang="en-US" sz="999" b="1" spc="-2" dirty="0">
                <a:latin typeface="Poppins Bold"/>
                <a:ea typeface="Poppins Bold"/>
                <a:cs typeface="Poppins Bold"/>
                <a:sym typeface="Poppins Bold"/>
              </a:rPr>
              <a:t>PG Cert. Learning Technologies </a:t>
            </a:r>
          </a:p>
        </p:txBody>
      </p:sp>
      <p:sp>
        <p:nvSpPr>
          <p:cNvPr id="82" name="TextBox 82"/>
          <p:cNvSpPr txBox="1"/>
          <p:nvPr/>
        </p:nvSpPr>
        <p:spPr>
          <a:xfrm>
            <a:off x="461273" y="5771839"/>
            <a:ext cx="1831647" cy="170496"/>
          </a:xfrm>
          <a:prstGeom prst="rect">
            <a:avLst/>
          </a:prstGeom>
        </p:spPr>
        <p:txBody>
          <a:bodyPr lIns="0" tIns="0" rIns="0" bIns="0" rtlCol="0" anchor="t">
            <a:spAutoFit/>
          </a:bodyPr>
          <a:lstStyle/>
          <a:p>
            <a:pPr algn="l">
              <a:lnSpc>
                <a:spcPts val="1399"/>
              </a:lnSpc>
            </a:pPr>
            <a:r>
              <a:rPr lang="en-US" sz="999" b="1" spc="-2" dirty="0">
                <a:latin typeface="Poppins Bold"/>
                <a:ea typeface="Poppins Bold"/>
                <a:cs typeface="Poppins Bold"/>
                <a:sym typeface="Poppins Bold"/>
              </a:rPr>
              <a:t>B.Sc. Mathematics</a:t>
            </a:r>
          </a:p>
        </p:txBody>
      </p:sp>
      <p:sp>
        <p:nvSpPr>
          <p:cNvPr id="83" name="TextBox 83"/>
          <p:cNvSpPr txBox="1"/>
          <p:nvPr/>
        </p:nvSpPr>
        <p:spPr>
          <a:xfrm>
            <a:off x="461273" y="4968001"/>
            <a:ext cx="996580" cy="157351"/>
          </a:xfrm>
          <a:prstGeom prst="rect">
            <a:avLst/>
          </a:prstGeom>
        </p:spPr>
        <p:txBody>
          <a:bodyPr lIns="0" tIns="0" rIns="0" bIns="0" rtlCol="0" anchor="t">
            <a:spAutoFit/>
          </a:bodyPr>
          <a:lstStyle/>
          <a:p>
            <a:pPr algn="l">
              <a:lnSpc>
                <a:spcPts val="1260"/>
              </a:lnSpc>
            </a:pPr>
            <a:r>
              <a:rPr lang="en-US" sz="900" spc="42" dirty="0">
                <a:latin typeface="Poppins"/>
                <a:ea typeface="Poppins"/>
                <a:cs typeface="Poppins"/>
                <a:sym typeface="Poppins"/>
              </a:rPr>
              <a:t>2018</a:t>
            </a:r>
          </a:p>
        </p:txBody>
      </p:sp>
      <p:sp>
        <p:nvSpPr>
          <p:cNvPr id="84" name="TextBox 84"/>
          <p:cNvSpPr txBox="1"/>
          <p:nvPr/>
        </p:nvSpPr>
        <p:spPr>
          <a:xfrm>
            <a:off x="461273" y="5626831"/>
            <a:ext cx="996580" cy="157351"/>
          </a:xfrm>
          <a:prstGeom prst="rect">
            <a:avLst/>
          </a:prstGeom>
        </p:spPr>
        <p:txBody>
          <a:bodyPr lIns="0" tIns="0" rIns="0" bIns="0" rtlCol="0" anchor="t">
            <a:spAutoFit/>
          </a:bodyPr>
          <a:lstStyle/>
          <a:p>
            <a:pPr algn="l">
              <a:lnSpc>
                <a:spcPts val="1260"/>
              </a:lnSpc>
            </a:pPr>
            <a:r>
              <a:rPr lang="en-US" sz="900" spc="42" dirty="0">
                <a:latin typeface="Poppins"/>
                <a:ea typeface="Poppins"/>
                <a:cs typeface="Poppins"/>
                <a:sym typeface="Poppins"/>
              </a:rPr>
              <a:t>2008</a:t>
            </a:r>
          </a:p>
        </p:txBody>
      </p:sp>
      <p:sp>
        <p:nvSpPr>
          <p:cNvPr id="88" name="TextBox 88"/>
          <p:cNvSpPr txBox="1"/>
          <p:nvPr/>
        </p:nvSpPr>
        <p:spPr>
          <a:xfrm>
            <a:off x="465438" y="6973804"/>
            <a:ext cx="2093612" cy="2324547"/>
          </a:xfrm>
          <a:prstGeom prst="rect">
            <a:avLst/>
          </a:prstGeom>
        </p:spPr>
        <p:txBody>
          <a:bodyPr wrap="square" lIns="0" tIns="0" rIns="0" bIns="0" rtlCol="0" anchor="t">
            <a:spAutoFit/>
          </a:bodyPr>
          <a:lstStyle/>
          <a:p>
            <a:pPr marL="171450" indent="-171450">
              <a:lnSpc>
                <a:spcPts val="1259"/>
              </a:lnSpc>
              <a:buFont typeface="Arial" panose="020B0604020202020204" pitchFamily="34" charset="0"/>
              <a:buChar char="•"/>
            </a:pPr>
            <a:r>
              <a:rPr lang="en-GB" sz="899" spc="-2" dirty="0">
                <a:latin typeface="Poppins"/>
                <a:cs typeface="Poppins"/>
              </a:rPr>
              <a:t>Full UK Driving Licence</a:t>
            </a:r>
          </a:p>
          <a:p>
            <a:pPr marL="171450" indent="-171450">
              <a:lnSpc>
                <a:spcPts val="1259"/>
              </a:lnSpc>
              <a:buFont typeface="Arial" panose="020B0604020202020204" pitchFamily="34" charset="0"/>
              <a:buChar char="•"/>
            </a:pPr>
            <a:r>
              <a:rPr lang="en-GB" sz="899" spc="-2" dirty="0">
                <a:latin typeface="Poppins"/>
                <a:cs typeface="Poppins"/>
              </a:rPr>
              <a:t>Excellent route planning and navigation </a:t>
            </a:r>
          </a:p>
          <a:p>
            <a:pPr marL="171450" indent="-171450">
              <a:lnSpc>
                <a:spcPts val="1259"/>
              </a:lnSpc>
              <a:buFont typeface="Arial" panose="020B0604020202020204" pitchFamily="34" charset="0"/>
              <a:buChar char="•"/>
            </a:pPr>
            <a:r>
              <a:rPr lang="en-GB" sz="899" spc="-2" dirty="0">
                <a:latin typeface="Poppins"/>
                <a:cs typeface="Poppins"/>
              </a:rPr>
              <a:t>Strong knowledge of UK road laws and traffic regulations </a:t>
            </a:r>
          </a:p>
          <a:p>
            <a:pPr marL="171450" indent="-171450">
              <a:lnSpc>
                <a:spcPts val="1259"/>
              </a:lnSpc>
              <a:buFont typeface="Arial" panose="020B0604020202020204" pitchFamily="34" charset="0"/>
              <a:buChar char="•"/>
            </a:pPr>
            <a:r>
              <a:rPr lang="en-GB" sz="899" spc="-2" dirty="0">
                <a:latin typeface="Poppins"/>
                <a:cs typeface="Poppins"/>
              </a:rPr>
              <a:t>Vehicle safety checks and basic maintenance</a:t>
            </a:r>
          </a:p>
          <a:p>
            <a:pPr marL="171450" indent="-171450">
              <a:lnSpc>
                <a:spcPts val="1259"/>
              </a:lnSpc>
              <a:buFont typeface="Arial" panose="020B0604020202020204" pitchFamily="34" charset="0"/>
              <a:buChar char="•"/>
            </a:pPr>
            <a:r>
              <a:rPr lang="en-GB" sz="899" spc="-2" dirty="0">
                <a:latin typeface="Poppins"/>
                <a:cs typeface="Poppins"/>
              </a:rPr>
              <a:t>Punctual, professional, and customer-focused</a:t>
            </a:r>
          </a:p>
          <a:p>
            <a:pPr marL="171450" indent="-171450">
              <a:lnSpc>
                <a:spcPts val="1259"/>
              </a:lnSpc>
              <a:buFont typeface="Arial" panose="020B0604020202020204" pitchFamily="34" charset="0"/>
              <a:buChar char="•"/>
            </a:pPr>
            <a:r>
              <a:rPr lang="en-GB" sz="899" spc="-2" dirty="0">
                <a:latin typeface="Poppins"/>
                <a:cs typeface="Poppins"/>
              </a:rPr>
              <a:t>Clean driving record </a:t>
            </a:r>
          </a:p>
          <a:p>
            <a:pPr marL="171450" indent="-171450">
              <a:lnSpc>
                <a:spcPts val="1259"/>
              </a:lnSpc>
              <a:buFont typeface="Arial" panose="020B0604020202020204" pitchFamily="34" charset="0"/>
              <a:buChar char="•"/>
            </a:pPr>
            <a:r>
              <a:rPr lang="en-GB" sz="899" spc="-2" dirty="0">
                <a:latin typeface="Poppins"/>
                <a:cs typeface="Poppins"/>
              </a:rPr>
              <a:t>Reliable under pressure and in time-sensitive situations</a:t>
            </a:r>
          </a:p>
          <a:p>
            <a:pPr marL="171450" indent="-171450">
              <a:lnSpc>
                <a:spcPts val="1259"/>
              </a:lnSpc>
              <a:buFont typeface="Arial" panose="020B0604020202020204" pitchFamily="34" charset="0"/>
              <a:buChar char="•"/>
            </a:pPr>
            <a:r>
              <a:rPr lang="en-GB" sz="899" spc="-2" dirty="0">
                <a:latin typeface="Poppins"/>
                <a:cs typeface="Poppins"/>
              </a:rPr>
              <a:t>Excellent communication and interpersonal skills</a:t>
            </a:r>
          </a:p>
        </p:txBody>
      </p:sp>
      <p:sp>
        <p:nvSpPr>
          <p:cNvPr id="94" name="TextBox 94"/>
          <p:cNvSpPr txBox="1"/>
          <p:nvPr/>
        </p:nvSpPr>
        <p:spPr>
          <a:xfrm>
            <a:off x="461272" y="6419011"/>
            <a:ext cx="2097777" cy="291875"/>
          </a:xfrm>
          <a:prstGeom prst="rect">
            <a:avLst/>
          </a:prstGeom>
        </p:spPr>
        <p:txBody>
          <a:bodyPr wrap="square" lIns="0" tIns="0" rIns="0" bIns="0" rtlCol="0" anchor="t">
            <a:spAutoFit/>
          </a:bodyPr>
          <a:lstStyle/>
          <a:p>
            <a:pPr algn="l">
              <a:lnSpc>
                <a:spcPts val="2380"/>
              </a:lnSpc>
            </a:pPr>
            <a:r>
              <a:rPr lang="en-US" sz="1700" b="1" dirty="0">
                <a:latin typeface="Poppins Bold"/>
                <a:ea typeface="Poppins Bold"/>
                <a:cs typeface="Poppins Bold"/>
                <a:sym typeface="Poppins Bold"/>
              </a:rPr>
              <a:t>Key Skills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TotalTime>
  <Words>503</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Poppins Bold</vt:lpstr>
      <vt:lpstr>Calibri</vt:lpstr>
      <vt:lpstr>Poppins</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&amp; White Minimalist CV Resume</dc:title>
  <dc:creator>Emmanuel Amos</dc:creator>
  <cp:lastModifiedBy>Joy Amos - Dasman Bilingual School</cp:lastModifiedBy>
  <cp:revision>11</cp:revision>
  <cp:lastPrinted>2025-07-12T07:41:15Z</cp:lastPrinted>
  <dcterms:created xsi:type="dcterms:W3CDTF">2006-08-16T00:00:00Z</dcterms:created>
  <dcterms:modified xsi:type="dcterms:W3CDTF">2025-07-12T11:54:57Z</dcterms:modified>
  <dc:identifier>DAGsmNwIetI</dc:identifier>
</cp:coreProperties>
</file>