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49"/>
  </p:notesMasterIdLst>
  <p:handoutMasterIdLst>
    <p:handoutMasterId r:id="rId50"/>
  </p:handoutMasterIdLst>
  <p:sldIdLst>
    <p:sldId id="447" r:id="rId2"/>
    <p:sldId id="484" r:id="rId3"/>
    <p:sldId id="402" r:id="rId4"/>
    <p:sldId id="401" r:id="rId5"/>
    <p:sldId id="426" r:id="rId6"/>
    <p:sldId id="403" r:id="rId7"/>
    <p:sldId id="470" r:id="rId8"/>
    <p:sldId id="474" r:id="rId9"/>
    <p:sldId id="429" r:id="rId10"/>
    <p:sldId id="451" r:id="rId11"/>
    <p:sldId id="427" r:id="rId12"/>
    <p:sldId id="461" r:id="rId13"/>
    <p:sldId id="462" r:id="rId14"/>
    <p:sldId id="471" r:id="rId15"/>
    <p:sldId id="463" r:id="rId16"/>
    <p:sldId id="464" r:id="rId17"/>
    <p:sldId id="468" r:id="rId18"/>
    <p:sldId id="472" r:id="rId19"/>
    <p:sldId id="396" r:id="rId20"/>
    <p:sldId id="397" r:id="rId21"/>
    <p:sldId id="399" r:id="rId22"/>
    <p:sldId id="400" r:id="rId23"/>
    <p:sldId id="452" r:id="rId24"/>
    <p:sldId id="448" r:id="rId25"/>
    <p:sldId id="449" r:id="rId26"/>
    <p:sldId id="473" r:id="rId27"/>
    <p:sldId id="475" r:id="rId28"/>
    <p:sldId id="482" r:id="rId29"/>
    <p:sldId id="441" r:id="rId30"/>
    <p:sldId id="435" r:id="rId31"/>
    <p:sldId id="436" r:id="rId32"/>
    <p:sldId id="437" r:id="rId33"/>
    <p:sldId id="456" r:id="rId34"/>
    <p:sldId id="457" r:id="rId35"/>
    <p:sldId id="454" r:id="rId36"/>
    <p:sldId id="455" r:id="rId37"/>
    <p:sldId id="465" r:id="rId38"/>
    <p:sldId id="466" r:id="rId39"/>
    <p:sldId id="434" r:id="rId40"/>
    <p:sldId id="467" r:id="rId41"/>
    <p:sldId id="483" r:id="rId42"/>
    <p:sldId id="476" r:id="rId43"/>
    <p:sldId id="477" r:id="rId44"/>
    <p:sldId id="478" r:id="rId45"/>
    <p:sldId id="481" r:id="rId46"/>
    <p:sldId id="479" r:id="rId47"/>
    <p:sldId id="480" r:id="rId48"/>
  </p:sldIdLst>
  <p:sldSz cx="9144000" cy="6858000" type="screen4x3"/>
  <p:notesSz cx="6985000" cy="9271000"/>
  <p:custDataLst>
    <p:tags r:id="rId5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84" y="-20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898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9" tIns="47538" rIns="91419" bIns="47538" numCol="1" anchor="ctr" anchorCtr="0" compatLnSpc="1">
            <a:prstTxWarp prst="textNoShape">
              <a:avLst/>
            </a:prstTxWarp>
          </a:bodyPr>
          <a:lstStyle>
            <a:lvl1pPr defTabSz="9286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9" tIns="47538" rIns="91419" bIns="47538" numCol="1" anchor="ctr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803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9" tIns="47538" rIns="91419" bIns="47538" numCol="1" anchor="b" anchorCtr="0" compatLnSpc="1">
            <a:prstTxWarp prst="textNoShape">
              <a:avLst/>
            </a:prstTxWarp>
          </a:bodyPr>
          <a:lstStyle>
            <a:lvl1pPr defTabSz="9286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9" tIns="47538" rIns="91419" bIns="47538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2" tIns="46441" rIns="92882" bIns="46441" numCol="1" anchor="t" anchorCtr="0" compatLnSpc="1">
            <a:prstTxWarp prst="textNoShape">
              <a:avLst/>
            </a:prstTxWarp>
          </a:bodyPr>
          <a:lstStyle>
            <a:lvl1pPr defTabSz="9286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2" tIns="46441" rIns="92882" bIns="46441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403725"/>
            <a:ext cx="51244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2" tIns="46441" rIns="92882" bIns="464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2" tIns="46441" rIns="92882" bIns="46441" numCol="1" anchor="b" anchorCtr="0" compatLnSpc="1">
            <a:prstTxWarp prst="textNoShape">
              <a:avLst/>
            </a:prstTxWarp>
          </a:bodyPr>
          <a:lstStyle>
            <a:lvl1pPr defTabSz="9286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2" tIns="46441" rIns="92882" bIns="46441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D2E47-C92D-4534-9BB8-6325B253624D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3738"/>
            <a:ext cx="4635500" cy="3476625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2138"/>
            <a:ext cx="5121275" cy="4175125"/>
          </a:xfrm>
          <a:noFill/>
          <a:ln/>
        </p:spPr>
        <p:txBody>
          <a:bodyPr/>
          <a:lstStyle/>
          <a:p>
            <a:r>
              <a:rPr lang="en-US" smtClean="0"/>
              <a:t>Will this always finish?  Yes, because we have pennies!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1F8137-5628-489C-8F34-1267C6EC6E68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3738"/>
            <a:ext cx="4635500" cy="3476625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2138"/>
            <a:ext cx="5121275" cy="4175125"/>
          </a:xfrm>
          <a:noFill/>
          <a:ln/>
        </p:spPr>
        <p:txBody>
          <a:bodyPr/>
          <a:lstStyle/>
          <a:p>
            <a:r>
              <a:rPr lang="en-US" smtClean="0"/>
              <a:t>Use a funny name for the 11-cent coin.  Name it after yourself, or call it a “Britney” or something.</a:t>
            </a:r>
          </a:p>
          <a:p>
            <a:endParaRPr lang="en-US" smtClean="0"/>
          </a:p>
          <a:p>
            <a:r>
              <a:rPr lang="en-US" smtClean="0"/>
              <a:t>If our set of coins contains a “Britney” plus the usual, then our algorithm will return first a Britney, then four pennies.  Five coins.  The best answer is a dime and a nickel, or two coins.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1/21/2011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1/21/2011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1/21/2011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1/21/2011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1/21/2011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1/21/2011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1/21/2011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1/21/2011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1/21/2011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1/21/2011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1/21/2011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1/21/2011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notesSlide" Target="../notesSlides/notesSlide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notesSlide" Target="../notesSlides/notesSlide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CS 4102, Algorithms, Spring 2011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2971800"/>
            <a:ext cx="6629400" cy="3352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Course Mechanics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Course content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Topics from earlier classes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CS4102 course learning objectives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What’s the course all about? A quick tour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1447800" y="1524000"/>
            <a:ext cx="6248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>
                <a:latin typeface="Tahoma" charset="0"/>
              </a:rPr>
              <a:t>Aaron Bloomfield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>
                <a:latin typeface="Tahoma" charset="0"/>
              </a:rPr>
              <a:t>aaron@virginia.edu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Classwork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Homework (worth 50% of your grade):</a:t>
            </a:r>
          </a:p>
          <a:p>
            <a:pPr lvl="1"/>
            <a:r>
              <a:rPr lang="en-US" smtClean="0"/>
              <a:t>Will be part (typed) math-style assignments and part programming assignments</a:t>
            </a:r>
          </a:p>
          <a:p>
            <a:pPr lvl="1"/>
            <a:r>
              <a:rPr lang="en-US" smtClean="0"/>
              <a:t>This will be the vast majority of your work in this course</a:t>
            </a:r>
          </a:p>
          <a:p>
            <a:pPr lvl="2"/>
            <a:r>
              <a:rPr lang="en-US" smtClean="0"/>
              <a:t>So why isn’t it worth more of the grade?</a:t>
            </a:r>
          </a:p>
          <a:p>
            <a:pPr lvl="1"/>
            <a:r>
              <a:rPr lang="en-US" smtClean="0"/>
              <a:t>I expect one assignment a week, on average</a:t>
            </a:r>
          </a:p>
          <a:p>
            <a:pPr lvl="2"/>
            <a:r>
              <a:rPr lang="en-US" smtClean="0"/>
              <a:t>Sometimes more, sometimes less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Does homework help?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082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The Big Question:  How does homework help you learn better?</a:t>
            </a:r>
          </a:p>
          <a:p>
            <a:pPr lvl="1"/>
            <a:r>
              <a:rPr lang="en-US" smtClean="0"/>
              <a:t>“Learn better” might mean doing better on exams.</a:t>
            </a:r>
          </a:p>
          <a:p>
            <a:r>
              <a:rPr lang="en-US" smtClean="0"/>
              <a:t>Possible student points of view:</a:t>
            </a:r>
          </a:p>
          <a:p>
            <a:pPr lvl="1"/>
            <a:r>
              <a:rPr lang="en-US" smtClean="0"/>
              <a:t>Working through problems is better than just reading (or being told) solutions.</a:t>
            </a:r>
          </a:p>
          <a:p>
            <a:pPr lvl="1"/>
            <a:r>
              <a:rPr lang="en-US" smtClean="0"/>
              <a:t>Being required to turn it in makes me do it.</a:t>
            </a:r>
          </a:p>
          <a:p>
            <a:pPr lvl="1"/>
            <a:r>
              <a:rPr lang="en-US" smtClean="0"/>
              <a:t>I do better on HW than exams so I need a HW score component to help my grade.</a:t>
            </a:r>
          </a:p>
          <a:p>
            <a:pPr lvl="1"/>
            <a:r>
              <a:rPr lang="en-US" smtClean="0"/>
              <a:t>I learn better working through problems with others.</a:t>
            </a:r>
          </a:p>
          <a:p>
            <a:pPr lvl="1"/>
            <a:r>
              <a:rPr lang="en-US" smtClean="0"/>
              <a:t>I prefer to work alone.  (Perhaps: I don’t like seeing others “slide by” when working groups or pairs.)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Homework assignments: programming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About half of the homeworks will be programming assignments</a:t>
            </a:r>
          </a:p>
          <a:p>
            <a:pPr lvl="1"/>
            <a:r>
              <a:rPr lang="en-US" smtClean="0"/>
              <a:t>In ICPC style</a:t>
            </a:r>
          </a:p>
          <a:p>
            <a:pPr lvl="1"/>
            <a:r>
              <a:rPr lang="en-US" smtClean="0"/>
              <a:t>One will be assigned today</a:t>
            </a:r>
          </a:p>
          <a:p>
            <a:r>
              <a:rPr lang="en-US" smtClean="0"/>
              <a:t>The submission system will report one the following when you submit a file:</a:t>
            </a:r>
          </a:p>
          <a:p>
            <a:pPr lvl="1"/>
            <a:r>
              <a:rPr lang="en-US" smtClean="0"/>
              <a:t>Compilation error, Run-time error, Time limit exceeded, Wrong answer, and Correct</a:t>
            </a:r>
          </a:p>
          <a:p>
            <a:r>
              <a:rPr lang="en-US" smtClean="0"/>
              <a:t>You will NOT see the output!</a:t>
            </a:r>
          </a:p>
          <a:p>
            <a:r>
              <a:rPr lang="en-US" smtClean="0"/>
              <a:t>Generally, you will not receive points off for incorrect answers, as long as you (eventually) get the correct answer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Homework assignments: programming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will generally be able to program a given homework in any language</a:t>
            </a:r>
          </a:p>
          <a:p>
            <a:pPr lvl="1"/>
            <a:r>
              <a:rPr lang="en-US" dirty="0" smtClean="0"/>
              <a:t>But there will be some semester-long requirements, such as:</a:t>
            </a:r>
          </a:p>
          <a:p>
            <a:pPr lvl="1"/>
            <a:r>
              <a:rPr lang="en-US" dirty="0" smtClean="0"/>
              <a:t>You must use a minimum of </a:t>
            </a:r>
            <a:r>
              <a:rPr lang="en-US" i="1" dirty="0" smtClean="0"/>
              <a:t>X</a:t>
            </a:r>
            <a:r>
              <a:rPr lang="en-US" dirty="0" smtClean="0"/>
              <a:t> different languages (perhaps </a:t>
            </a:r>
            <a:r>
              <a:rPr lang="en-US" i="1" dirty="0" smtClean="0"/>
              <a:t>X</a:t>
            </a:r>
            <a:r>
              <a:rPr lang="en-US" dirty="0" smtClean="0"/>
              <a:t> is 3, perhaps 4, perhaps 12)</a:t>
            </a:r>
          </a:p>
          <a:p>
            <a:r>
              <a:rPr lang="en-US" dirty="0" smtClean="0"/>
              <a:t>Current languages include: C/C++, Java, Python, Ruby, PHP</a:t>
            </a:r>
          </a:p>
          <a:p>
            <a:r>
              <a:rPr lang="en-US" dirty="0" smtClean="0"/>
              <a:t>Future ones may be added, depending on demand</a:t>
            </a:r>
          </a:p>
          <a:p>
            <a:r>
              <a:rPr lang="en-US" dirty="0" smtClean="0"/>
              <a:t>Be sure to read the language-specific details (in the Collab wiki) for whatever language you are using</a:t>
            </a:r>
          </a:p>
          <a:p>
            <a:pPr lvl="1"/>
            <a:r>
              <a:rPr lang="en-US" dirty="0" smtClean="0"/>
              <a:t>Including what to name your program for it to compile and execute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Programming hints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Understand the problem!</a:t>
            </a:r>
          </a:p>
          <a:p>
            <a:r>
              <a:rPr lang="en-US" dirty="0" smtClean="0"/>
              <a:t>Consider all boundary cases</a:t>
            </a:r>
          </a:p>
          <a:p>
            <a:r>
              <a:rPr lang="en-US" dirty="0" smtClean="0"/>
              <a:t>Use pre-existing library code</a:t>
            </a:r>
          </a:p>
          <a:p>
            <a:pPr lvl="1"/>
            <a:r>
              <a:rPr lang="en-US" dirty="0" smtClean="0"/>
              <a:t>Number formatting: </a:t>
            </a:r>
            <a:r>
              <a:rPr lang="en-US" dirty="0" err="1" smtClean="0"/>
              <a:t>NumberFormat</a:t>
            </a:r>
            <a:r>
              <a:rPr lang="en-US" dirty="0" smtClean="0"/>
              <a:t> in Java, </a:t>
            </a:r>
            <a:r>
              <a:rPr lang="en-US" dirty="0" err="1" smtClean="0"/>
              <a:t>printf</a:t>
            </a:r>
            <a:r>
              <a:rPr lang="en-US" dirty="0" smtClean="0"/>
              <a:t>() in C/C++</a:t>
            </a:r>
          </a:p>
          <a:p>
            <a:pPr lvl="1"/>
            <a:r>
              <a:rPr lang="en-US" dirty="0" smtClean="0"/>
              <a:t>Input: Scanner in Java, </a:t>
            </a:r>
            <a:r>
              <a:rPr lang="en-US" dirty="0" err="1" smtClean="0"/>
              <a:t>scanf</a:t>
            </a:r>
            <a:r>
              <a:rPr lang="en-US" dirty="0" smtClean="0"/>
              <a:t>() in C, </a:t>
            </a:r>
            <a:r>
              <a:rPr lang="en-US" dirty="0" err="1" smtClean="0"/>
              <a:t>cin</a:t>
            </a:r>
            <a:r>
              <a:rPr lang="en-US" dirty="0" smtClean="0"/>
              <a:t> in C++</a:t>
            </a:r>
          </a:p>
          <a:p>
            <a:r>
              <a:rPr lang="en-US" dirty="0" smtClean="0"/>
              <a:t>Know how to handle floating point numbers</a:t>
            </a:r>
          </a:p>
          <a:p>
            <a:pPr lvl="1"/>
            <a:r>
              <a:rPr lang="en-US" dirty="0" smtClean="0"/>
              <a:t>Understand float/double precision issues</a:t>
            </a:r>
          </a:p>
          <a:p>
            <a:pPr lvl="1"/>
            <a:r>
              <a:rPr lang="en-US" dirty="0" smtClean="0"/>
              <a:t>Rounding, floating-point mod</a:t>
            </a:r>
          </a:p>
          <a:p>
            <a:r>
              <a:rPr lang="en-US" dirty="0" smtClean="0"/>
              <a:t>Make sure it works for the provided test cases</a:t>
            </a:r>
          </a:p>
          <a:p>
            <a:r>
              <a:rPr lang="en-US" dirty="0" smtClean="0"/>
              <a:t>Then write some of your own</a:t>
            </a:r>
          </a:p>
          <a:p>
            <a:r>
              <a:rPr lang="en-US" dirty="0" smtClean="0"/>
              <a:t>Make sure you read the language specific details for submission!!!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 assignments: written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These assignments must be typeset in </a:t>
            </a:r>
            <a:r>
              <a:rPr lang="en-US" dirty="0" err="1" smtClean="0"/>
              <a:t>LaTeX</a:t>
            </a:r>
            <a:endParaRPr lang="en-US" dirty="0" smtClean="0"/>
          </a:p>
          <a:p>
            <a:r>
              <a:rPr lang="en-US" dirty="0" smtClean="0"/>
              <a:t>I will provide tutorials and guides and templates when the first such assignment is given out</a:t>
            </a:r>
          </a:p>
          <a:p>
            <a:r>
              <a:rPr lang="en-US" dirty="0" smtClean="0"/>
              <a:t>You may not embed images of text or formulas!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in groups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the programming homeworks, you may work together to discuss the algorithmic aspects ONLY</a:t>
            </a:r>
          </a:p>
          <a:p>
            <a:pPr lvl="1"/>
            <a:r>
              <a:rPr lang="en-US" dirty="0" smtClean="0"/>
              <a:t>No looking at another person’s code!</a:t>
            </a:r>
          </a:p>
          <a:p>
            <a:r>
              <a:rPr lang="en-US" dirty="0" smtClean="0"/>
              <a:t>For the written homeworks, you may work together in groups of 3 or less, but you MUST:</a:t>
            </a:r>
          </a:p>
          <a:p>
            <a:pPr lvl="1"/>
            <a:r>
              <a:rPr lang="en-US" dirty="0" smtClean="0"/>
              <a:t>State who you worked with</a:t>
            </a:r>
          </a:p>
          <a:p>
            <a:pPr lvl="1"/>
            <a:r>
              <a:rPr lang="en-US" dirty="0" smtClean="0"/>
              <a:t>Type up your own assignment</a:t>
            </a:r>
          </a:p>
          <a:p>
            <a:r>
              <a:rPr lang="en-US" dirty="0" smtClean="0"/>
              <a:t>Grading will be more lenient for smaller 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Late policy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You have 7 late days for the ENTIRE semester</a:t>
            </a:r>
          </a:p>
          <a:p>
            <a:pPr lvl="1"/>
            <a:r>
              <a:rPr lang="en-US" sz="2100" dirty="0" smtClean="0"/>
              <a:t>Each late day extends the late penalty by 24 hours</a:t>
            </a:r>
          </a:p>
          <a:p>
            <a:pPr lvl="1"/>
            <a:r>
              <a:rPr lang="en-US" sz="2100" dirty="0" smtClean="0"/>
              <a:t>They are intended for the unforeseen: multiple exams in one week, computer crashes, dog eating your textbook, zodiac signs changing, etc.</a:t>
            </a:r>
          </a:p>
          <a:p>
            <a:pPr lvl="1"/>
            <a:r>
              <a:rPr lang="en-US" sz="2100" dirty="0" smtClean="0"/>
              <a:t>Thus, there will be no exceptions for “unforeseen” situations – that’s the point of the late days </a:t>
            </a:r>
          </a:p>
          <a:p>
            <a:r>
              <a:rPr lang="en-US" sz="2400" dirty="0" smtClean="0"/>
              <a:t>Late days apply to the FIRST assignments that you turn in late.</a:t>
            </a:r>
          </a:p>
          <a:p>
            <a:pPr lvl="1"/>
            <a:r>
              <a:rPr lang="en-US" sz="2000" dirty="0" smtClean="0"/>
              <a:t>Thus, you do not specify if you are using late days or not.</a:t>
            </a:r>
          </a:p>
          <a:p>
            <a:pPr lvl="1"/>
            <a:r>
              <a:rPr lang="en-US" sz="2000" dirty="0" smtClean="0"/>
              <a:t>You may not use more than 2 late days on a given assignment</a:t>
            </a:r>
          </a:p>
          <a:p>
            <a:r>
              <a:rPr lang="en-US" sz="2400" dirty="0" smtClean="0"/>
              <a:t>Without late days, an assignment will receive 33% off per late day (1 second to 24 hours)</a:t>
            </a:r>
          </a:p>
          <a:p>
            <a:r>
              <a:rPr lang="en-US" sz="2400" dirty="0" smtClean="0"/>
              <a:t>The penalty may not appear until the very end of the semester</a:t>
            </a:r>
          </a:p>
          <a:p>
            <a:r>
              <a:rPr lang="en-US" sz="2400" dirty="0" smtClean="0"/>
              <a:t>And there may be a (very small) bonus for those who don’t use all their late days…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 not required</a:t>
            </a:r>
          </a:p>
          <a:p>
            <a:r>
              <a:rPr lang="en-US" dirty="0" smtClean="0"/>
              <a:t>However, there is a class participation component</a:t>
            </a:r>
          </a:p>
          <a:p>
            <a:pPr lvl="1"/>
            <a:r>
              <a:rPr lang="en-US" dirty="0" smtClean="0"/>
              <a:t>Attending lecture is one way to achieve this</a:t>
            </a:r>
          </a:p>
          <a:p>
            <a:pPr lvl="1"/>
            <a:r>
              <a:rPr lang="en-US" dirty="0" smtClean="0"/>
              <a:t>There are others as well</a:t>
            </a:r>
          </a:p>
          <a:p>
            <a:r>
              <a:rPr lang="en-US" dirty="0" smtClean="0"/>
              <a:t>I may take attendance via in-class exercises, attendance quizzes, etc.</a:t>
            </a:r>
          </a:p>
          <a:p>
            <a:r>
              <a:rPr lang="en-US" dirty="0" smtClean="0"/>
              <a:t>You agree to not log onto </a:t>
            </a:r>
            <a:r>
              <a:rPr lang="en-US" dirty="0" err="1" smtClean="0"/>
              <a:t>facebook</a:t>
            </a:r>
            <a:r>
              <a:rPr lang="en-US" dirty="0" smtClean="0"/>
              <a:t>, IM, twitter, addictivegames.com, etc.</a:t>
            </a:r>
          </a:p>
          <a:p>
            <a:r>
              <a:rPr lang="en-US" dirty="0" smtClean="0"/>
              <a:t>Many of the algorithmic solutions will NOT be in slide form, even though this lecture slide set is</a:t>
            </a:r>
          </a:p>
          <a:p>
            <a:pPr lvl="1"/>
            <a:r>
              <a:rPr lang="en-US" dirty="0" smtClean="0"/>
              <a:t>You might actually have to take notes!  (gasp!)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What you know already from CS2150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Definition of an algorithm</a:t>
            </a:r>
          </a:p>
          <a:p>
            <a:r>
              <a:rPr lang="en-US" smtClean="0"/>
              <a:t>Definition of algorithm “complexity”</a:t>
            </a:r>
          </a:p>
          <a:p>
            <a:r>
              <a:rPr lang="en-US" smtClean="0"/>
              <a:t>Measuring worst-case complexity</a:t>
            </a:r>
          </a:p>
          <a:p>
            <a:r>
              <a:rPr lang="en-US" smtClean="0"/>
              <a:t>Cost as a function of input size</a:t>
            </a:r>
          </a:p>
          <a:p>
            <a:r>
              <a:rPr lang="en-US" smtClean="0"/>
              <a:t>Asymptotic rate of growth: Big-Oh, Big-Theta</a:t>
            </a:r>
          </a:p>
          <a:p>
            <a:r>
              <a:rPr lang="en-US" smtClean="0"/>
              <a:t>Relative ordering of rates of growth</a:t>
            </a:r>
          </a:p>
          <a:p>
            <a:r>
              <a:rPr lang="en-US" smtClean="0"/>
              <a:t>Analyzing an algorithm's cost:</a:t>
            </a:r>
          </a:p>
          <a:p>
            <a:pPr lvl="1"/>
            <a:r>
              <a:rPr lang="en-US" smtClean="0"/>
              <a:t>sequences, loops, if/else, functions, recursion</a:t>
            </a:r>
          </a:p>
          <a:p>
            <a:r>
              <a:rPr lang="en-US" smtClean="0"/>
              <a:t>Focus on counting one particular statement or operation; don’t count all statements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introduction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52400"/>
            <a:ext cx="86868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What you know already from CS2150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Problems and their solutions:</a:t>
            </a:r>
          </a:p>
          <a:p>
            <a:pPr lvl="1"/>
            <a:r>
              <a:rPr lang="en-US" smtClean="0"/>
              <a:t>Linear data structures vs. tree data structures</a:t>
            </a:r>
          </a:p>
          <a:p>
            <a:pPr lvl="1"/>
            <a:r>
              <a:rPr lang="en-US" smtClean="0"/>
              <a:t>Searching: linear/sequential search, binary search (?), hashing</a:t>
            </a:r>
          </a:p>
          <a:p>
            <a:pPr lvl="1"/>
            <a:r>
              <a:rPr lang="en-US" smtClean="0"/>
              <a:t>Sorting:  quicksort in CS2110 (?), mergesort</a:t>
            </a:r>
          </a:p>
          <a:p>
            <a:pPr lvl="1"/>
            <a:r>
              <a:rPr lang="en-US" smtClean="0"/>
              <a:t>Priority Queue ADT and Heap Implementation</a:t>
            </a:r>
          </a:p>
          <a:p>
            <a:pPr lvl="1"/>
            <a:r>
              <a:rPr lang="en-US" smtClean="0"/>
              <a:t>Graphs: basic definitions, data structures</a:t>
            </a:r>
          </a:p>
          <a:p>
            <a:pPr lvl="1"/>
            <a:r>
              <a:rPr lang="en-US" smtClean="0"/>
              <a:t>Shortest-path: undirected and directed</a:t>
            </a:r>
          </a:p>
          <a:p>
            <a:pPr lvl="1"/>
            <a:r>
              <a:rPr lang="en-US" smtClean="0"/>
              <a:t>Depth-first and breadth-first search, topo. sorting</a:t>
            </a:r>
          </a:p>
          <a:p>
            <a:pPr lvl="1"/>
            <a:r>
              <a:rPr lang="en-US" smtClean="0"/>
              <a:t>Minimum spanning trees:  two algorithms</a:t>
            </a:r>
          </a:p>
          <a:p>
            <a:pPr lvl="1"/>
            <a:r>
              <a:rPr lang="en-US" smtClean="0"/>
              <a:t>Huffman Coding</a:t>
            </a:r>
          </a:p>
          <a:p>
            <a:pPr lvl="1"/>
            <a:r>
              <a:rPr lang="en-US" smtClean="0"/>
              <a:t>Bloomfield &gt;&gt; Sherriff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52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you know already from all your courses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Examples of Algorithm design methods:</a:t>
            </a:r>
          </a:p>
          <a:p>
            <a:pPr lvl="1"/>
            <a:r>
              <a:rPr lang="en-US" smtClean="0"/>
              <a:t>Divide and Conquer (quicksort, mergesort)</a:t>
            </a:r>
          </a:p>
          <a:p>
            <a:pPr lvl="1"/>
            <a:r>
              <a:rPr lang="en-US" smtClean="0"/>
              <a:t>Graphs (shortest paths, MST, traveling salesperson)</a:t>
            </a:r>
          </a:p>
          <a:p>
            <a:pPr lvl="1"/>
            <a:r>
              <a:rPr lang="en-US" smtClean="0"/>
              <a:t>Greedy (shortest path, MST, Huffman coding)</a:t>
            </a:r>
          </a:p>
          <a:p>
            <a:pPr lvl="1"/>
            <a:r>
              <a:rPr lang="en-US" smtClean="0"/>
              <a:t>Dynamic programming (fibonacci numbers, Floyd-Warshall)</a:t>
            </a:r>
          </a:p>
          <a:p>
            <a:pPr lvl="1"/>
            <a:r>
              <a:rPr lang="en-US" smtClean="0"/>
              <a:t>NP-complete (traveling salesperson)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What you know already from Discrete Math and Theory of Computation…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From CS2102:</a:t>
            </a:r>
          </a:p>
          <a:p>
            <a:pPr lvl="1"/>
            <a:r>
              <a:rPr lang="en-US" smtClean="0"/>
              <a:t>Proofs: induction, contradiction</a:t>
            </a:r>
          </a:p>
          <a:p>
            <a:pPr lvl="1"/>
            <a:r>
              <a:rPr lang="en-US" smtClean="0"/>
              <a:t>Counting, probability, combinatorics, permutations</a:t>
            </a:r>
          </a:p>
          <a:p>
            <a:pPr lvl="1"/>
            <a:r>
              <a:rPr lang="en-US" smtClean="0"/>
              <a:t>Graphs,...</a:t>
            </a:r>
          </a:p>
          <a:p>
            <a:endParaRPr lang="en-US" smtClean="0"/>
          </a:p>
          <a:p>
            <a:r>
              <a:rPr lang="en-US" smtClean="0"/>
              <a:t>From CS3102 (if you have taken it)</a:t>
            </a:r>
          </a:p>
          <a:p>
            <a:pPr lvl="1"/>
            <a:r>
              <a:rPr lang="en-US" smtClean="0"/>
              <a:t>Maturity in mathematics and computing theory</a:t>
            </a:r>
          </a:p>
          <a:p>
            <a:pPr lvl="1"/>
            <a:r>
              <a:rPr lang="en-US" smtClean="0"/>
              <a:t>Ability to do proofs</a:t>
            </a:r>
          </a:p>
          <a:p>
            <a:pPr lvl="1"/>
            <a:r>
              <a:rPr lang="en-US" smtClean="0"/>
              <a:t>Abstract models of computation, such as Turing machines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Will Your Input Change Things?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 want your input, but I also really want:</a:t>
            </a:r>
          </a:p>
          <a:p>
            <a:pPr lvl="1"/>
            <a:r>
              <a:rPr lang="en-US" dirty="0" smtClean="0"/>
              <a:t>You to learn more, better.</a:t>
            </a:r>
          </a:p>
          <a:p>
            <a:pPr lvl="1"/>
            <a:r>
              <a:rPr lang="en-US" dirty="0" smtClean="0"/>
              <a:t>Distinguish student performance for grading.</a:t>
            </a:r>
          </a:p>
          <a:p>
            <a:pPr lvl="1"/>
            <a:r>
              <a:rPr lang="en-US" dirty="0" smtClean="0"/>
              <a:t>Maintain some level of course standards.</a:t>
            </a:r>
          </a:p>
          <a:p>
            <a:pPr lvl="2"/>
            <a:r>
              <a:rPr lang="en-US" dirty="0" smtClean="0"/>
              <a:t>I can’t let you off easy.</a:t>
            </a:r>
          </a:p>
          <a:p>
            <a:pPr lvl="1"/>
            <a:r>
              <a:rPr lang="en-US" dirty="0" smtClean="0"/>
              <a:t>Must make the course run smoothly</a:t>
            </a:r>
          </a:p>
          <a:p>
            <a:pPr lvl="2"/>
            <a:r>
              <a:rPr lang="en-US" dirty="0" smtClean="0"/>
              <a:t>E.g. can’t grade HWs if all of them turned in at the end of term!</a:t>
            </a:r>
          </a:p>
          <a:p>
            <a:endParaRPr lang="en-US" dirty="0" smtClean="0"/>
          </a:p>
          <a:p>
            <a:r>
              <a:rPr lang="en-US" dirty="0" smtClean="0"/>
              <a:t>How to provide input?</a:t>
            </a:r>
          </a:p>
          <a:p>
            <a:pPr lvl="1"/>
            <a:r>
              <a:rPr lang="en-US" dirty="0" smtClean="0"/>
              <a:t>You can just speak to me, you know</a:t>
            </a:r>
          </a:p>
          <a:p>
            <a:pPr lvl="1"/>
            <a:r>
              <a:rPr lang="en-US" dirty="0" smtClean="0"/>
              <a:t>But if I’m all mean and scary, there is always e-mail</a:t>
            </a:r>
          </a:p>
          <a:p>
            <a:pPr lvl="1"/>
            <a:r>
              <a:rPr lang="en-US" dirty="0" smtClean="0"/>
              <a:t>Or speaking to my TAs</a:t>
            </a:r>
          </a:p>
          <a:p>
            <a:pPr lvl="1"/>
            <a:r>
              <a:rPr lang="en-US" dirty="0" smtClean="0"/>
              <a:t>Or anonymous feedback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Course Learning 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At the end of the course, students will:</a:t>
            </a:r>
          </a:p>
          <a:p>
            <a:r>
              <a:rPr lang="en-US" smtClean="0"/>
              <a:t>Comprehend fundamental ideas in algorithm analysis, including:</a:t>
            </a:r>
          </a:p>
          <a:p>
            <a:pPr lvl="1"/>
            <a:r>
              <a:rPr lang="en-US" smtClean="0"/>
              <a:t>time and space complexity; identifying and counting basic operations; order classes and asymptotic growth; lower bounds; optimal algorithms.</a:t>
            </a:r>
          </a:p>
          <a:p>
            <a:r>
              <a:rPr lang="en-US" smtClean="0"/>
              <a:t>Apply these fundamental ideas to analyze and evaluate important problems and algorithms in computing, including:</a:t>
            </a:r>
          </a:p>
          <a:p>
            <a:pPr lvl="1"/>
            <a:r>
              <a:rPr lang="en-US" smtClean="0"/>
              <a:t>search, sorting, graph problems, and optimization problems.</a:t>
            </a:r>
          </a:p>
          <a:p>
            <a:r>
              <a:rPr lang="en-US" smtClean="0"/>
              <a:t>Apply appropriate mathematical techniques in evaluation and analysis, including:</a:t>
            </a:r>
          </a:p>
          <a:p>
            <a:pPr lvl="1"/>
            <a:r>
              <a:rPr lang="en-US" smtClean="0"/>
              <a:t>limits, logarithms, exponents, summations, recurrence relations, lower-bounds proofs and other proofs.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At the end of the course, students will: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Comprehend, apply and evaluate the use of algorithm design techniques such as:</a:t>
            </a:r>
          </a:p>
          <a:p>
            <a:pPr lvl="1"/>
            <a:r>
              <a:rPr lang="en-US" smtClean="0"/>
              <a:t>divide and conquer, the greedy approach, dynamic programming, and exhaustive or brute-force solutions.</a:t>
            </a:r>
          </a:p>
          <a:p>
            <a:r>
              <a:rPr lang="en-US" smtClean="0"/>
              <a:t>Comprehend the fundamental ideas related to the problem classes NP and NP-complete, including:</a:t>
            </a:r>
          </a:p>
          <a:p>
            <a:pPr lvl="1"/>
            <a:r>
              <a:rPr lang="en-US" smtClean="0"/>
              <a:t>their definitions, their theoretical implications, Cook's theorem, etc. Be exposed to the design of polynomial reductions used to prove membership in NP-complete.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 1 &amp; reading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40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Change problem, described next</a:t>
            </a:r>
          </a:p>
          <a:p>
            <a:pPr lvl="1"/>
            <a:r>
              <a:rPr lang="en-US" dirty="0" smtClean="0"/>
              <a:t>It’s due next Wednesday (January 26</a:t>
            </a:r>
            <a:r>
              <a:rPr lang="en-US" baseline="30000" dirty="0" smtClean="0"/>
              <a:t>th</a:t>
            </a:r>
            <a:r>
              <a:rPr lang="en-US" dirty="0" smtClean="0"/>
              <a:t>) by 9 a.m.</a:t>
            </a:r>
          </a:p>
          <a:p>
            <a:pPr lvl="1"/>
            <a:r>
              <a:rPr lang="en-US" dirty="0" smtClean="0"/>
              <a:t>In general, when during the week do we want our homeworks due?</a:t>
            </a:r>
          </a:p>
          <a:p>
            <a:r>
              <a:rPr lang="en-US" dirty="0" smtClean="0"/>
              <a:t>This is intended to be an ‘easy’ algorithm, but getting it to work is a bit trickier</a:t>
            </a:r>
          </a:p>
          <a:p>
            <a:r>
              <a:rPr lang="en-US" dirty="0" smtClean="0"/>
              <a:t>The submission system will be operational in the next day or two (I hope to announce this on Friday)</a:t>
            </a:r>
          </a:p>
          <a:p>
            <a:r>
              <a:rPr lang="en-US" dirty="0" smtClean="0"/>
              <a:t>Reading will be assigned on Friday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  Concerns?  Wrath to vent?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first algorithm: making change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OK… But What’s It Really All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Let’s illustrate some ideas you’ll see throughout the course</a:t>
            </a:r>
          </a:p>
          <a:p>
            <a:pPr lvl="1"/>
            <a:r>
              <a:rPr lang="en-US" smtClean="0"/>
              <a:t>Using one example</a:t>
            </a:r>
          </a:p>
          <a:p>
            <a:r>
              <a:rPr lang="en-US" smtClean="0"/>
              <a:t>Concepts:</a:t>
            </a:r>
          </a:p>
          <a:p>
            <a:pPr lvl="1"/>
            <a:r>
              <a:rPr lang="en-US" smtClean="0"/>
              <a:t>Describing an algorithm</a:t>
            </a:r>
          </a:p>
          <a:p>
            <a:pPr lvl="1"/>
            <a:r>
              <a:rPr lang="en-US" smtClean="0"/>
              <a:t>Measuring algorithm efficiency</a:t>
            </a:r>
          </a:p>
          <a:p>
            <a:pPr lvl="1"/>
            <a:r>
              <a:rPr lang="en-US" smtClean="0"/>
              <a:t>Families or types of problems</a:t>
            </a:r>
          </a:p>
          <a:p>
            <a:pPr lvl="1"/>
            <a:r>
              <a:rPr lang="en-US" smtClean="0"/>
              <a:t>Algorithm design strategies</a:t>
            </a:r>
          </a:p>
          <a:p>
            <a:pPr lvl="2"/>
            <a:r>
              <a:rPr lang="en-US" smtClean="0"/>
              <a:t>Alternative strategies</a:t>
            </a:r>
          </a:p>
          <a:p>
            <a:pPr lvl="1"/>
            <a:r>
              <a:rPr lang="en-US" smtClean="0"/>
              <a:t>Lower bounds and optimal algorithms</a:t>
            </a:r>
          </a:p>
          <a:p>
            <a:pPr lvl="1"/>
            <a:r>
              <a:rPr lang="en-US" smtClean="0"/>
              <a:t>Problems that seem very hard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General Info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smtClean="0"/>
              <a:t>See beginning of course memo for general information</a:t>
            </a:r>
          </a:p>
          <a:p>
            <a:r>
              <a:rPr lang="en-US" smtClean="0"/>
              <a:t>Pre-requisites:</a:t>
            </a:r>
          </a:p>
          <a:p>
            <a:pPr lvl="1"/>
            <a:r>
              <a:rPr lang="en-US" smtClean="0"/>
              <a:t>CS 2150 is </a:t>
            </a:r>
            <a:r>
              <a:rPr lang="en-US" u="sng" smtClean="0"/>
              <a:t>absolutely</a:t>
            </a:r>
            <a:r>
              <a:rPr lang="en-US" smtClean="0"/>
              <a:t> required (with C- or better)</a:t>
            </a:r>
          </a:p>
          <a:p>
            <a:r>
              <a:rPr lang="en-US" smtClean="0"/>
              <a:t>Teaching asisstants</a:t>
            </a:r>
          </a:p>
          <a:p>
            <a:pPr lvl="1"/>
            <a:r>
              <a:rPr lang="en-US" smtClean="0"/>
              <a:t>Graduate: Hui Shu (hs7tb)</a:t>
            </a:r>
          </a:p>
          <a:p>
            <a:pPr lvl="1"/>
            <a:r>
              <a:rPr lang="en-US" smtClean="0"/>
              <a:t>Undergraduate: Daniel Epstein (dae5y)</a:t>
            </a:r>
          </a:p>
          <a:p>
            <a:pPr lvl="1"/>
            <a:r>
              <a:rPr lang="en-US" smtClean="0"/>
              <a:t>Both will hold office hours, which will start next week</a:t>
            </a:r>
          </a:p>
          <a:p>
            <a:pPr lvl="2"/>
            <a:r>
              <a:rPr lang="en-US" smtClean="0"/>
              <a:t>Locations and hours TBA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Everyone Already Knows Many Algorithms!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Worked retail? You know how to make change!</a:t>
            </a:r>
          </a:p>
          <a:p>
            <a:r>
              <a:rPr lang="en-US" smtClean="0"/>
              <a:t>Example:</a:t>
            </a:r>
          </a:p>
          <a:p>
            <a:pPr lvl="1"/>
            <a:r>
              <a:rPr lang="en-US" smtClean="0"/>
              <a:t>My item costs $4.37.  I give you a five dollar bill.  What do you give me in change?</a:t>
            </a:r>
          </a:p>
          <a:p>
            <a:pPr lvl="1"/>
            <a:r>
              <a:rPr lang="en-US" smtClean="0"/>
              <a:t>Answer: two quarters, a dime, three pennies</a:t>
            </a:r>
          </a:p>
          <a:p>
            <a:pPr lvl="1"/>
            <a:r>
              <a:rPr lang="en-US" smtClean="0"/>
              <a:t>Why? How do we figure that out?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Making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The problem: </a:t>
            </a:r>
          </a:p>
          <a:p>
            <a:pPr lvl="1"/>
            <a:r>
              <a:rPr lang="en-US" smtClean="0"/>
              <a:t>Give back the right amount of change, and…</a:t>
            </a:r>
          </a:p>
          <a:p>
            <a:pPr lvl="1"/>
            <a:r>
              <a:rPr lang="en-US" smtClean="0"/>
              <a:t>Return the fewest number of coins!</a:t>
            </a:r>
          </a:p>
          <a:p>
            <a:r>
              <a:rPr lang="en-US" smtClean="0"/>
              <a:t>Inputs: the dollar-amount to return</a:t>
            </a:r>
          </a:p>
          <a:p>
            <a:pPr lvl="1"/>
            <a:r>
              <a:rPr lang="en-US" smtClean="0"/>
              <a:t>Also, the set of possible coins. (Do we have half-dollars?  That affects the answer we give.)</a:t>
            </a:r>
          </a:p>
          <a:p>
            <a:r>
              <a:rPr lang="en-US" smtClean="0"/>
              <a:t>Output: a set of coins</a:t>
            </a:r>
          </a:p>
          <a:p>
            <a:endParaRPr lang="en-US" smtClean="0"/>
          </a:p>
          <a:p>
            <a:r>
              <a:rPr lang="en-US" smtClean="0"/>
              <a:t>Note this problem statement is simply a transformation</a:t>
            </a:r>
          </a:p>
          <a:p>
            <a:pPr lvl="1"/>
            <a:r>
              <a:rPr lang="en-US" smtClean="0"/>
              <a:t>Given input, generate output with certain properties</a:t>
            </a:r>
          </a:p>
          <a:p>
            <a:pPr lvl="1"/>
            <a:r>
              <a:rPr lang="en-US" smtClean="0"/>
              <a:t>No statement about how to do it.</a:t>
            </a:r>
          </a:p>
          <a:p>
            <a:r>
              <a:rPr lang="en-US" smtClean="0"/>
              <a:t>Can you describe the algorithm you use?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A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184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Consider the largest coin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many go into the amount left?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that many of that coin to the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Subtract the amount for those coins from the amount left to return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the amount left is zero, done!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not, consider next largest coin, and go back to Step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 this a “good” algorithm?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53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makes an algorithm “good”?</a:t>
            </a:r>
          </a:p>
          <a:p>
            <a:pPr lvl="1"/>
            <a:r>
              <a:rPr lang="en-US" dirty="0" smtClean="0"/>
              <a:t>Good time </a:t>
            </a:r>
            <a:r>
              <a:rPr lang="en-US" i="1" dirty="0" smtClean="0"/>
              <a:t>complexity</a:t>
            </a:r>
            <a:r>
              <a:rPr lang="en-US" dirty="0" smtClean="0"/>
              <a:t>.  (Maybe space complexity.)</a:t>
            </a:r>
          </a:p>
          <a:p>
            <a:pPr lvl="1"/>
            <a:r>
              <a:rPr lang="en-US" dirty="0" smtClean="0"/>
              <a:t>Better than any other algorithm</a:t>
            </a:r>
          </a:p>
          <a:p>
            <a:pPr lvl="1"/>
            <a:r>
              <a:rPr lang="en-US" dirty="0" smtClean="0"/>
              <a:t>Easy to understand</a:t>
            </a:r>
          </a:p>
          <a:p>
            <a:r>
              <a:rPr lang="en-US" dirty="0" smtClean="0"/>
              <a:t>How could we measure how much work an algorithm does?</a:t>
            </a:r>
          </a:p>
          <a:p>
            <a:pPr lvl="1"/>
            <a:r>
              <a:rPr lang="en-US" dirty="0" smtClean="0"/>
              <a:t>Code it and time it.  Issues?</a:t>
            </a:r>
          </a:p>
          <a:p>
            <a:pPr lvl="1"/>
            <a:r>
              <a:rPr lang="en-US" dirty="0" smtClean="0"/>
              <a:t>Count how many “instructions” it does before implementing it</a:t>
            </a:r>
          </a:p>
          <a:p>
            <a:pPr lvl="1"/>
            <a:r>
              <a:rPr lang="en-US" dirty="0" smtClean="0"/>
              <a:t>Computer scientists count basic operations, and use a rough measure of this: order class, e.g. O(n </a:t>
            </a:r>
            <a:r>
              <a:rPr lang="en-US" dirty="0" err="1" smtClean="0"/>
              <a:t>lg</a:t>
            </a:r>
            <a:r>
              <a:rPr lang="en-US" dirty="0" smtClean="0"/>
              <a:t>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Evaluating Our Greedy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54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much work does it do?</a:t>
            </a:r>
          </a:p>
          <a:p>
            <a:pPr lvl="1"/>
            <a:r>
              <a:rPr lang="en-US" dirty="0" smtClean="0"/>
              <a:t>Say C is the amount of change, and N is the number of coins in our coin-set</a:t>
            </a:r>
          </a:p>
          <a:p>
            <a:pPr lvl="1"/>
            <a:r>
              <a:rPr lang="en-US" dirty="0" smtClean="0"/>
              <a:t>Loop at most N times, and inside the loop we do:</a:t>
            </a:r>
          </a:p>
          <a:p>
            <a:pPr lvl="2"/>
            <a:r>
              <a:rPr lang="en-US" dirty="0" smtClean="0"/>
              <a:t>A division</a:t>
            </a:r>
          </a:p>
          <a:p>
            <a:pPr lvl="2"/>
            <a:r>
              <a:rPr lang="en-US" dirty="0" smtClean="0"/>
              <a:t>Add something to the output list</a:t>
            </a:r>
          </a:p>
          <a:p>
            <a:pPr lvl="2"/>
            <a:r>
              <a:rPr lang="en-US" dirty="0" smtClean="0"/>
              <a:t>A subtraction, and a test</a:t>
            </a:r>
          </a:p>
          <a:p>
            <a:pPr lvl="1"/>
            <a:r>
              <a:rPr lang="en-US" dirty="0" smtClean="0"/>
              <a:t>We say this is O(N), or linear in terms of the size of the coin-set</a:t>
            </a:r>
          </a:p>
          <a:p>
            <a:r>
              <a:rPr lang="en-US" dirty="0" smtClean="0"/>
              <a:t>Could we do better?</a:t>
            </a:r>
          </a:p>
          <a:p>
            <a:pPr lvl="1"/>
            <a:r>
              <a:rPr lang="en-US" dirty="0" smtClean="0"/>
              <a:t>Is this an </a:t>
            </a:r>
            <a:r>
              <a:rPr lang="en-US" i="1" dirty="0" smtClean="0"/>
              <a:t>optimal algorithm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We need to do a proof somehow to show this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You’re Being Greedy!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This algorithm an example of a family of algorithms called </a:t>
            </a:r>
            <a:r>
              <a:rPr lang="en-US" i="1" dirty="0" smtClean="0"/>
              <a:t>greedy algorithms</a:t>
            </a:r>
          </a:p>
          <a:p>
            <a:r>
              <a:rPr lang="en-US" dirty="0" smtClean="0"/>
              <a:t>Suitable for optimization problems</a:t>
            </a:r>
          </a:p>
          <a:p>
            <a:pPr lvl="1"/>
            <a:r>
              <a:rPr lang="en-US" dirty="0" smtClean="0"/>
              <a:t>There are many </a:t>
            </a:r>
            <a:r>
              <a:rPr lang="en-US" i="1" dirty="0" smtClean="0"/>
              <a:t>feasible answers </a:t>
            </a:r>
            <a:r>
              <a:rPr lang="en-US" dirty="0" smtClean="0"/>
              <a:t>that add up to the right amount, but one is optimal or best (fewest coins)</a:t>
            </a:r>
          </a:p>
          <a:p>
            <a:r>
              <a:rPr lang="en-US" dirty="0" smtClean="0"/>
              <a:t>Immediately greedy: at each step, choose what looks best now.  No “look-ahead” into the future!</a:t>
            </a:r>
          </a:p>
          <a:p>
            <a:endParaRPr lang="en-US" dirty="0" smtClean="0"/>
          </a:p>
          <a:p>
            <a:r>
              <a:rPr lang="en-US" dirty="0" smtClean="0"/>
              <a:t>What’s an optimization problem?</a:t>
            </a:r>
          </a:p>
          <a:p>
            <a:pPr lvl="1"/>
            <a:r>
              <a:rPr lang="en-US" dirty="0" smtClean="0"/>
              <a:t>Some subset or combination of values satisfies problem constraints (feasible solutions)</a:t>
            </a:r>
          </a:p>
          <a:p>
            <a:pPr lvl="1"/>
            <a:r>
              <a:rPr lang="en-US" dirty="0" smtClean="0"/>
              <a:t>But, a way of comparing these.  One is best: the optimal solution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Does Greed Pay Off?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5123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Greedy algorithms are often efficient.</a:t>
            </a:r>
          </a:p>
          <a:p>
            <a:r>
              <a:rPr lang="en-US" smtClean="0"/>
              <a:t>Are they always right? Always find the optimal answer?</a:t>
            </a:r>
          </a:p>
          <a:p>
            <a:pPr lvl="1"/>
            <a:r>
              <a:rPr lang="en-US" smtClean="0"/>
              <a:t>For some problems.</a:t>
            </a:r>
          </a:p>
          <a:p>
            <a:pPr lvl="1"/>
            <a:r>
              <a:rPr lang="en-US" smtClean="0"/>
              <a:t>Not for checkers or chess!</a:t>
            </a:r>
          </a:p>
          <a:p>
            <a:pPr lvl="1"/>
            <a:r>
              <a:rPr lang="en-US" smtClean="0"/>
              <a:t>Always for coin-changing problem? Depends on coin values</a:t>
            </a:r>
          </a:p>
          <a:p>
            <a:pPr lvl="2"/>
            <a:r>
              <a:rPr lang="en-US" smtClean="0"/>
              <a:t>Say we had a 11-cent coin</a:t>
            </a:r>
          </a:p>
          <a:p>
            <a:pPr lvl="2"/>
            <a:r>
              <a:rPr lang="en-US" smtClean="0"/>
              <a:t>What happens if we need to return 15 cents?</a:t>
            </a:r>
          </a:p>
          <a:p>
            <a:pPr lvl="1"/>
            <a:r>
              <a:rPr lang="en-US" smtClean="0"/>
              <a:t>So how do we know?</a:t>
            </a:r>
          </a:p>
          <a:p>
            <a:r>
              <a:rPr lang="en-US" smtClean="0"/>
              <a:t>In the real world:</a:t>
            </a:r>
          </a:p>
          <a:p>
            <a:pPr lvl="1"/>
            <a:r>
              <a:rPr lang="en-US" smtClean="0"/>
              <a:t>Many optimization problems</a:t>
            </a:r>
          </a:p>
          <a:p>
            <a:pPr lvl="1"/>
            <a:r>
              <a:rPr lang="en-US" smtClean="0"/>
              <a:t>Many good greedy solutions to some of these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Formal algorithmic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89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All</a:t>
            </a:r>
            <a:r>
              <a:rPr lang="en-US" dirty="0" smtClean="0"/>
              <a:t> algorithms in this course must have the following components:</a:t>
            </a:r>
          </a:p>
          <a:p>
            <a:pPr lvl="1"/>
            <a:r>
              <a:rPr lang="en-US" dirty="0" smtClean="0"/>
              <a:t>Problem description (1 line max)</a:t>
            </a:r>
          </a:p>
          <a:p>
            <a:pPr lvl="1"/>
            <a:r>
              <a:rPr lang="en-US" dirty="0" smtClean="0"/>
              <a:t>Inputs</a:t>
            </a:r>
          </a:p>
          <a:p>
            <a:pPr lvl="1"/>
            <a:r>
              <a:rPr lang="en-US" dirty="0" smtClean="0"/>
              <a:t>Outputs</a:t>
            </a:r>
          </a:p>
          <a:p>
            <a:pPr lvl="1"/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Strategy overview</a:t>
            </a:r>
          </a:p>
          <a:p>
            <a:pPr lvl="2"/>
            <a:r>
              <a:rPr lang="en-US" dirty="0" smtClean="0"/>
              <a:t>1 or 2 sentences outlining the basic strategy, including the name of the method you are going to use for the algorithm</a:t>
            </a:r>
          </a:p>
          <a:p>
            <a:pPr lvl="1"/>
            <a:r>
              <a:rPr lang="en-US" dirty="0" smtClean="0"/>
              <a:t>Algorithm description</a:t>
            </a:r>
          </a:p>
          <a:p>
            <a:pPr lvl="2"/>
            <a:r>
              <a:rPr lang="en-US" dirty="0" smtClean="0"/>
              <a:t>If listed in English (as opposed to pseudo-code), then it should be listed in steps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Change solution (greedy)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smtClean="0"/>
              <a:t>Problem description:</a:t>
            </a:r>
            <a:r>
              <a:rPr lang="en-US" sz="2400" smtClean="0"/>
              <a:t> providing coin change of a given amount in the fewest number of coins</a:t>
            </a:r>
          </a:p>
          <a:p>
            <a:pPr>
              <a:lnSpc>
                <a:spcPct val="90000"/>
              </a:lnSpc>
            </a:pPr>
            <a:r>
              <a:rPr lang="en-US" sz="2400" b="1" smtClean="0"/>
              <a:t>Inputs:</a:t>
            </a:r>
            <a:r>
              <a:rPr lang="en-US" sz="2400" smtClean="0"/>
              <a:t> the dollar-amount to return.  Perhaps the possible set of coins, if it is non-obvious.</a:t>
            </a:r>
          </a:p>
          <a:p>
            <a:pPr>
              <a:lnSpc>
                <a:spcPct val="90000"/>
              </a:lnSpc>
            </a:pPr>
            <a:r>
              <a:rPr lang="en-US" sz="2400" b="1" smtClean="0"/>
              <a:t>Output:</a:t>
            </a:r>
            <a:r>
              <a:rPr lang="en-US" sz="2400" smtClean="0"/>
              <a:t> a set of coins that obtains the desired amount of change in the fewest number of coins</a:t>
            </a:r>
          </a:p>
          <a:p>
            <a:pPr>
              <a:lnSpc>
                <a:spcPct val="90000"/>
              </a:lnSpc>
            </a:pPr>
            <a:r>
              <a:rPr lang="en-US" sz="2400" b="1" smtClean="0"/>
              <a:t>Assumptions:</a:t>
            </a:r>
            <a:r>
              <a:rPr lang="en-US" sz="2400" smtClean="0"/>
              <a:t> If the coins are not stated, then they are the standard quarter, dime, nickel, and penny.  All inputs are non-negative, and dollar amounts are ignored.</a:t>
            </a:r>
          </a:p>
          <a:p>
            <a:pPr>
              <a:lnSpc>
                <a:spcPct val="90000"/>
              </a:lnSpc>
            </a:pPr>
            <a:r>
              <a:rPr lang="en-US" sz="2400" b="1" smtClean="0"/>
              <a:t>Strategy:</a:t>
            </a:r>
            <a:r>
              <a:rPr lang="en-US" sz="2400" smtClean="0"/>
              <a:t> a greedy algorithm that uses the largest coins first</a:t>
            </a:r>
          </a:p>
          <a:p>
            <a:pPr>
              <a:lnSpc>
                <a:spcPct val="90000"/>
              </a:lnSpc>
            </a:pPr>
            <a:r>
              <a:rPr lang="en-US" sz="2400" b="1" smtClean="0"/>
              <a:t>Description:</a:t>
            </a:r>
            <a:r>
              <a:rPr lang="en-US" sz="2400" smtClean="0"/>
              <a:t> Issue the largest coin (quarters) until the amount left is less than the amount of a quarter ($0.25).  Repeat with decreasing coin sizes (dimes, nickels, pennies).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Another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153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Give me another way to do this?</a:t>
            </a:r>
          </a:p>
          <a:p>
            <a:endParaRPr lang="en-US" dirty="0" smtClean="0"/>
          </a:p>
          <a:p>
            <a:r>
              <a:rPr lang="en-US" dirty="0" smtClean="0"/>
              <a:t>Brute force:</a:t>
            </a:r>
          </a:p>
          <a:p>
            <a:pPr lvl="1"/>
            <a:r>
              <a:rPr lang="en-US" dirty="0" smtClean="0"/>
              <a:t>Generate all possible combinations of coins that add up to the required amount</a:t>
            </a:r>
          </a:p>
          <a:p>
            <a:pPr lvl="1"/>
            <a:r>
              <a:rPr lang="en-US" dirty="0" smtClean="0"/>
              <a:t>From these, choose the one with smallest number</a:t>
            </a:r>
          </a:p>
          <a:p>
            <a:r>
              <a:rPr lang="en-US" dirty="0" smtClean="0"/>
              <a:t>What would you say about this approach?</a:t>
            </a:r>
          </a:p>
          <a:p>
            <a:endParaRPr lang="en-US" dirty="0" smtClean="0"/>
          </a:p>
          <a:p>
            <a:r>
              <a:rPr lang="en-US" dirty="0" smtClean="0"/>
              <a:t>There are other ways to solve this problem</a:t>
            </a:r>
          </a:p>
          <a:p>
            <a:pPr lvl="1"/>
            <a:r>
              <a:rPr lang="en-US" i="1" dirty="0" smtClean="0"/>
              <a:t>Dynamic programming</a:t>
            </a:r>
            <a:r>
              <a:rPr lang="en-US" dirty="0" smtClean="0"/>
              <a:t>: build a table of solutions to small </a:t>
            </a:r>
            <a:r>
              <a:rPr lang="en-US" dirty="0" err="1" smtClean="0"/>
              <a:t>subproblems</a:t>
            </a:r>
            <a:r>
              <a:rPr lang="en-US" dirty="0" smtClean="0"/>
              <a:t>, work your way 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Expectations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mtClean="0"/>
              <a:t>For a given week/unit, I will post in advance:</a:t>
            </a:r>
          </a:p>
          <a:p>
            <a:pPr lvl="1"/>
            <a:r>
              <a:rPr lang="en-US" smtClean="0"/>
              <a:t>What I expect you to remember/review from earlier</a:t>
            </a:r>
          </a:p>
          <a:p>
            <a:pPr lvl="1"/>
            <a:r>
              <a:rPr lang="en-US" smtClean="0"/>
              <a:t>What I expect you to read </a:t>
            </a:r>
            <a:r>
              <a:rPr lang="en-US" u="sng" smtClean="0"/>
              <a:t>before</a:t>
            </a:r>
            <a:r>
              <a:rPr lang="en-US" smtClean="0"/>
              <a:t> class sessions</a:t>
            </a:r>
          </a:p>
          <a:p>
            <a:pPr lvl="1"/>
            <a:r>
              <a:rPr lang="en-US" smtClean="0"/>
              <a:t>A set of problems you ought to be able to solve at the end of that week/unit</a:t>
            </a:r>
          </a:p>
          <a:p>
            <a:r>
              <a:rPr lang="en-US" smtClean="0"/>
              <a:t>This will allow us to:</a:t>
            </a:r>
          </a:p>
          <a:p>
            <a:pPr lvl="1"/>
            <a:r>
              <a:rPr lang="en-US" smtClean="0"/>
              <a:t>Have more interesting class sessions than just lecturing</a:t>
            </a:r>
          </a:p>
          <a:p>
            <a:pPr lvl="1"/>
            <a:r>
              <a:rPr lang="en-US" smtClean="0"/>
              <a:t>A more successful educational experience (better grades)</a:t>
            </a:r>
          </a:p>
          <a:p>
            <a:r>
              <a:rPr lang="en-US" smtClean="0"/>
              <a:t>Let’s all live up to our expectations (the high ones)!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Change solution (brute-force)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Problem description: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providing coin change of a given amount in the fewest number of coins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Inputs: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the dollar-amount to return.  Perhaps the possible set of coins, if it is non-obvious.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Output: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a set of coins that obtains the desired amount of change in the fewest number of coins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Assumptions: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If the coins are not stated, then they are the standard quarter, dime, nickel, and penny.  All inputs are non-negative, and dollar amounts are ignored.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 smtClean="0"/>
              <a:t>Strategy:</a:t>
            </a:r>
            <a:r>
              <a:rPr lang="en-US" sz="2400" dirty="0" smtClean="0"/>
              <a:t> a </a:t>
            </a:r>
            <a:r>
              <a:rPr lang="en-US" sz="2400" dirty="0" smtClean="0"/>
              <a:t>brute-force algorithm </a:t>
            </a:r>
            <a:r>
              <a:rPr lang="en-US" sz="2400" dirty="0" smtClean="0"/>
              <a:t>that </a:t>
            </a:r>
            <a:r>
              <a:rPr lang="en-US" sz="2400" dirty="0" smtClean="0"/>
              <a:t>considers every possibility and picks the one with the fewest number of coins</a:t>
            </a:r>
            <a:endParaRPr lang="en-US" sz="2400" dirty="0" smtClean="0"/>
          </a:p>
          <a:p>
            <a:pPr>
              <a:lnSpc>
                <a:spcPct val="90000"/>
              </a:lnSpc>
              <a:defRPr/>
            </a:pPr>
            <a:r>
              <a:rPr lang="en-US" sz="2400" b="1" dirty="0" smtClean="0"/>
              <a:t>Description:</a:t>
            </a:r>
            <a:r>
              <a:rPr lang="en-US" sz="2400" dirty="0" smtClean="0"/>
              <a:t> Consider every possible combination of coins that add to the given amount (done via a depth-first search).  Return the one with the fewest number of coins.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problems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problem: Interval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Interval scheduling</a:t>
            </a:r>
          </a:p>
          <a:p>
            <a:pPr lvl="1"/>
            <a:r>
              <a:rPr lang="en-US" dirty="0" smtClean="0"/>
              <a:t>Given a series of requests, each with a start time and end time, maximize the number of requests scheduled</a:t>
            </a:r>
          </a:p>
          <a:p>
            <a:pPr lvl="1"/>
            <a:r>
              <a:rPr lang="en-US" dirty="0" smtClean="0"/>
              <a:t>This is solved by a </a:t>
            </a:r>
            <a:r>
              <a:rPr lang="en-US" i="1" dirty="0" smtClean="0"/>
              <a:t>greedy </a:t>
            </a:r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Most of the CS 2150 algorithms you’ve seen are greedy algorithms: </a:t>
            </a:r>
            <a:r>
              <a:rPr lang="en-US" dirty="0" err="1" smtClean="0"/>
              <a:t>Dijkstra’s</a:t>
            </a:r>
            <a:r>
              <a:rPr lang="en-US" dirty="0" smtClean="0"/>
              <a:t> shortest path, both MST algorithms, etc.</a:t>
            </a:r>
          </a:p>
          <a:p>
            <a:endParaRPr lang="en-US" dirty="0"/>
          </a:p>
        </p:txBody>
      </p:sp>
      <p:pic>
        <p:nvPicPr>
          <p:cNvPr id="4" name="Picture 2" descr="C:\WINDOWS\Desktop\Oh_type\kleinberg_GIF_01to10\kleinberg_01F0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21358"/>
          <a:stretch>
            <a:fillRect/>
          </a:stretch>
        </p:blipFill>
        <p:spPr bwMode="auto">
          <a:xfrm>
            <a:off x="685800" y="396240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763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Motivating problem: Weighted interval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Weighted interval scheduling</a:t>
            </a:r>
          </a:p>
          <a:p>
            <a:pPr lvl="1"/>
            <a:r>
              <a:rPr lang="en-US" dirty="0" smtClean="0"/>
              <a:t>Same as the regular interval scheduling, but in addition each request has a cost associated with it</a:t>
            </a:r>
          </a:p>
          <a:p>
            <a:pPr lvl="1"/>
            <a:r>
              <a:rPr lang="en-US" dirty="0" smtClean="0"/>
              <a:t>The goal is to maximize the cost from scheduling the items</a:t>
            </a:r>
          </a:p>
          <a:p>
            <a:pPr lvl="1"/>
            <a:r>
              <a:rPr lang="en-US" dirty="0" smtClean="0"/>
              <a:t>This is solved by </a:t>
            </a:r>
            <a:r>
              <a:rPr lang="en-US" i="1" dirty="0" smtClean="0"/>
              <a:t>dynamic programming</a:t>
            </a:r>
            <a:endParaRPr lang="en-US" i="1" dirty="0"/>
          </a:p>
        </p:txBody>
      </p:sp>
      <p:pic>
        <p:nvPicPr>
          <p:cNvPr id="5" name="Picture 2" descr="C:\WINDOWS\Desktop\Oh_type\kleinberg_GIF_01to10\kleinberg_01F0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21358"/>
          <a:stretch>
            <a:fillRect/>
          </a:stretch>
        </p:blipFill>
        <p:spPr bwMode="auto">
          <a:xfrm>
            <a:off x="685800" y="396240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problem: Bipartite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Bipartite matching</a:t>
            </a:r>
          </a:p>
          <a:p>
            <a:pPr lvl="1"/>
            <a:r>
              <a:rPr lang="en-US" dirty="0" smtClean="0"/>
              <a:t>Given a graph </a:t>
            </a:r>
            <a:r>
              <a:rPr lang="en-US" i="1" dirty="0" smtClean="0"/>
              <a:t>G</a:t>
            </a:r>
            <a:r>
              <a:rPr lang="en-US" dirty="0" smtClean="0"/>
              <a:t>, find the maximum sub-graph of </a:t>
            </a:r>
            <a:r>
              <a:rPr lang="en-US" i="1" dirty="0" smtClean="0"/>
              <a:t>G</a:t>
            </a:r>
            <a:r>
              <a:rPr lang="en-US" dirty="0" smtClean="0"/>
              <a:t> that partitions </a:t>
            </a:r>
            <a:r>
              <a:rPr lang="en-US" i="1" dirty="0" smtClean="0"/>
              <a:t>G</a:t>
            </a:r>
            <a:r>
              <a:rPr lang="en-US" dirty="0" smtClean="0"/>
              <a:t> into sets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such that no node from </a:t>
            </a:r>
            <a:r>
              <a:rPr lang="en-US" i="1" dirty="0" smtClean="0"/>
              <a:t>X</a:t>
            </a:r>
            <a:r>
              <a:rPr lang="en-US" dirty="0" smtClean="0"/>
              <a:t> is connected to a node in </a:t>
            </a:r>
            <a:r>
              <a:rPr lang="en-US" i="1" dirty="0" smtClean="0"/>
              <a:t>Y</a:t>
            </a:r>
            <a:r>
              <a:rPr lang="en-US" dirty="0" smtClean="0"/>
              <a:t>, and vise-versa</a:t>
            </a:r>
          </a:p>
          <a:p>
            <a:pPr lvl="1" algn="l"/>
            <a:r>
              <a:rPr lang="en-US" dirty="0" smtClean="0"/>
              <a:t>Example: given a series of requests, and </a:t>
            </a:r>
            <a:br>
              <a:rPr lang="en-US" dirty="0" smtClean="0"/>
            </a:br>
            <a:r>
              <a:rPr lang="en-US" dirty="0" smtClean="0"/>
              <a:t>entities that can handle each request </a:t>
            </a:r>
            <a:br>
              <a:rPr lang="en-US" dirty="0" smtClean="0"/>
            </a:br>
            <a:r>
              <a:rPr lang="en-US" dirty="0" smtClean="0"/>
              <a:t>(such people, computers, etc.), find the </a:t>
            </a:r>
            <a:br>
              <a:rPr lang="en-US" dirty="0" smtClean="0"/>
            </a:br>
            <a:r>
              <a:rPr lang="en-US" dirty="0" smtClean="0"/>
              <a:t>optimal matching of requests to entities</a:t>
            </a:r>
          </a:p>
          <a:p>
            <a:pPr lvl="1" algn="l"/>
            <a:r>
              <a:rPr lang="en-US" dirty="0" smtClean="0"/>
              <a:t>This is a </a:t>
            </a:r>
            <a:r>
              <a:rPr lang="en-US" i="1" dirty="0" smtClean="0"/>
              <a:t>network flow </a:t>
            </a:r>
            <a:r>
              <a:rPr lang="en-US" dirty="0" smtClean="0"/>
              <a:t>problem</a:t>
            </a:r>
          </a:p>
          <a:p>
            <a:pPr lvl="1"/>
            <a:endParaRPr lang="en-US" dirty="0" smtClean="0"/>
          </a:p>
          <a:p>
            <a:pPr lvl="1"/>
            <a:endParaRPr lang="en-US" dirty="0" err="1" smtClean="0"/>
          </a:p>
        </p:txBody>
      </p:sp>
      <p:pic>
        <p:nvPicPr>
          <p:cNvPr id="4" name="Picture 2" descr="C:\WINDOWS\Desktop\Oh_type\kleinberg_GIF_01to10\kleinberg_01F0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229" b="17647"/>
          <a:stretch>
            <a:fillRect/>
          </a:stretch>
        </p:blipFill>
        <p:spPr bwMode="auto">
          <a:xfrm>
            <a:off x="5394406" y="3124200"/>
            <a:ext cx="3749594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problem: Sorting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do you implement a general-purpose sort that is as efficient as possible in both space and time, and is </a:t>
            </a:r>
            <a:r>
              <a:rPr lang="en-US" i="1" dirty="0" smtClean="0"/>
              <a:t>stable</a:t>
            </a:r>
            <a:r>
              <a:rPr lang="en-US" dirty="0" smtClean="0"/>
              <a:t>?</a:t>
            </a:r>
          </a:p>
          <a:p>
            <a:r>
              <a:rPr lang="en-US" dirty="0" smtClean="0"/>
              <a:t>The (only!) solution is merge-sort</a:t>
            </a:r>
          </a:p>
          <a:p>
            <a:pPr lvl="1" algn="l"/>
            <a:r>
              <a:rPr lang="en-US" dirty="0" smtClean="0"/>
              <a:t>We’ll see later why </a:t>
            </a:r>
            <a:r>
              <a:rPr lang="en-US" dirty="0" err="1" smtClean="0"/>
              <a:t>quicksort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err="1" smtClean="0"/>
              <a:t>heapsort</a:t>
            </a:r>
            <a:r>
              <a:rPr lang="en-US" dirty="0" smtClean="0"/>
              <a:t>, and radix sort are </a:t>
            </a:r>
            <a:br>
              <a:rPr lang="en-US" dirty="0" smtClean="0"/>
            </a:br>
            <a:r>
              <a:rPr lang="en-US" dirty="0" smtClean="0"/>
              <a:t>not sufficient</a:t>
            </a:r>
          </a:p>
          <a:p>
            <a:pPr algn="l"/>
            <a:r>
              <a:rPr lang="en-US" dirty="0" smtClean="0"/>
              <a:t>This is an application </a:t>
            </a:r>
            <a:br>
              <a:rPr lang="en-US" dirty="0" smtClean="0"/>
            </a:br>
            <a:r>
              <a:rPr lang="en-US" dirty="0" smtClean="0"/>
              <a:t>of both </a:t>
            </a:r>
            <a:r>
              <a:rPr lang="en-US" i="1" dirty="0" smtClean="0"/>
              <a:t>sorting</a:t>
            </a:r>
            <a:r>
              <a:rPr lang="en-US" dirty="0" smtClean="0"/>
              <a:t> and </a:t>
            </a:r>
            <a:br>
              <a:rPr lang="en-US" dirty="0" smtClean="0"/>
            </a:br>
            <a:r>
              <a:rPr lang="en-US" i="1" dirty="0" smtClean="0"/>
              <a:t>divide and conquer</a:t>
            </a:r>
            <a:endParaRPr lang="en-US" dirty="0"/>
          </a:p>
        </p:txBody>
      </p:sp>
      <p:pic>
        <p:nvPicPr>
          <p:cNvPr id="5" name="Picture 4" descr="500px-Merge_sort_algorithm_diagram.svg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52900" y="2133600"/>
            <a:ext cx="4762500" cy="4581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problem: Independent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Independent set</a:t>
            </a:r>
          </a:p>
          <a:p>
            <a:pPr lvl="1"/>
            <a:r>
              <a:rPr lang="en-US" dirty="0" smtClean="0"/>
              <a:t>Given a graph </a:t>
            </a:r>
            <a:r>
              <a:rPr lang="en-US" i="1" dirty="0" smtClean="0"/>
              <a:t>G</a:t>
            </a:r>
            <a:r>
              <a:rPr lang="en-US" dirty="0" smtClean="0"/>
              <a:t>, find the maximum size subset </a:t>
            </a:r>
            <a:r>
              <a:rPr lang="en-US" i="1" dirty="0" smtClean="0"/>
              <a:t>X</a:t>
            </a:r>
            <a:r>
              <a:rPr lang="en-US" dirty="0" smtClean="0"/>
              <a:t> of </a:t>
            </a:r>
            <a:r>
              <a:rPr lang="en-US" i="1" dirty="0" smtClean="0"/>
              <a:t>G</a:t>
            </a:r>
            <a:r>
              <a:rPr lang="en-US" dirty="0" smtClean="0"/>
              <a:t> such that no two edges in </a:t>
            </a:r>
            <a:r>
              <a:rPr lang="en-US" i="1" dirty="0" smtClean="0"/>
              <a:t>X</a:t>
            </a:r>
            <a:r>
              <a:rPr lang="en-US" dirty="0" smtClean="0"/>
              <a:t> are connected to each other</a:t>
            </a:r>
          </a:p>
          <a:p>
            <a:pPr lvl="1" algn="l"/>
            <a:r>
              <a:rPr lang="en-US" dirty="0" smtClean="0"/>
              <a:t>This is a </a:t>
            </a:r>
            <a:r>
              <a:rPr lang="en-US" i="1" dirty="0" smtClean="0"/>
              <a:t>NP-complete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problem</a:t>
            </a:r>
          </a:p>
          <a:p>
            <a:pPr lvl="1" algn="l"/>
            <a:r>
              <a:rPr lang="en-US" dirty="0" smtClean="0"/>
              <a:t>You’ve seen TSP (travelling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salesperson problem) in CS </a:t>
            </a:r>
            <a:br>
              <a:rPr lang="en-US" dirty="0" smtClean="0"/>
            </a:br>
            <a:r>
              <a:rPr lang="en-US" dirty="0" smtClean="0"/>
              <a:t>2150, which is a </a:t>
            </a:r>
            <a:br>
              <a:rPr lang="en-US" dirty="0" smtClean="0"/>
            </a:br>
            <a:r>
              <a:rPr lang="en-US" dirty="0" smtClean="0"/>
              <a:t>NP-complete problem</a:t>
            </a:r>
          </a:p>
        </p:txBody>
      </p:sp>
      <p:pic>
        <p:nvPicPr>
          <p:cNvPr id="4" name="Picture 2" descr="C:\WINDOWS\Desktop\Oh_type\kleinberg_GIF_01to10\kleinberg_01F06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l="6671" t="9150" r="4827" b="28105"/>
          <a:stretch>
            <a:fillRect/>
          </a:stretch>
        </p:blipFill>
        <p:spPr bwMode="auto">
          <a:xfrm>
            <a:off x="4495800" y="2895600"/>
            <a:ext cx="4191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Motivating problem: Competitive facility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Competitive facility location</a:t>
            </a:r>
          </a:p>
          <a:p>
            <a:pPr lvl="1"/>
            <a:r>
              <a:rPr lang="en-US" dirty="0" smtClean="0"/>
              <a:t>Consider a graph G, where two ‘players’ choose nodes in alternating order.  No two nodes can be chosen (by either side) if a connecting node is already chosen.  Choose the winning strategy for your player.</a:t>
            </a:r>
          </a:p>
          <a:p>
            <a:pPr lvl="1"/>
            <a:r>
              <a:rPr lang="en-US" dirty="0" smtClean="0"/>
              <a:t>This is a </a:t>
            </a:r>
            <a:r>
              <a:rPr lang="en-US" i="1" dirty="0" smtClean="0"/>
              <a:t>PSPACE problem</a:t>
            </a:r>
            <a:r>
              <a:rPr lang="en-US" dirty="0" smtClean="0"/>
              <a:t>, which are harder than NP-complete problems</a:t>
            </a:r>
            <a:endParaRPr lang="en-US" dirty="0"/>
          </a:p>
        </p:txBody>
      </p:sp>
      <p:pic>
        <p:nvPicPr>
          <p:cNvPr id="4" name="Picture 2" descr="C:\WINDOWS\Desktop\Oh_type\kleinberg_GIF_01to10\kleinberg_01F07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37527"/>
          <a:stretch>
            <a:fillRect/>
          </a:stretch>
        </p:blipFill>
        <p:spPr bwMode="auto">
          <a:xfrm>
            <a:off x="533400" y="4800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Expectations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Of you: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When asked, prepare for things in advance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Participate in class activities, some out-of-class activities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Act mature, professional.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Plan ahead.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Don’t take advantage.  Follow the Honor Code. (See the BOCM.)</a:t>
            </a:r>
          </a:p>
          <a:p>
            <a:pPr>
              <a:lnSpc>
                <a:spcPct val="90000"/>
              </a:lnSpc>
            </a:pPr>
            <a:r>
              <a:rPr lang="en-US" smtClean="0"/>
              <a:t>Of me: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Be fair, open, and considerate.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Seek and listen to your feedback.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Not to waste your time.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Be effective in letting you know how you’re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General Info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Required Textbook:</a:t>
            </a:r>
          </a:p>
          <a:p>
            <a:pPr lvl="1"/>
            <a:r>
              <a:rPr lang="en-US" dirty="0" smtClean="0"/>
              <a:t>Introduction to Algorithms, 3</a:t>
            </a:r>
            <a:r>
              <a:rPr lang="en-US" baseline="30000" dirty="0" smtClean="0"/>
              <a:t>rd</a:t>
            </a:r>
            <a:r>
              <a:rPr lang="en-US" dirty="0" smtClean="0"/>
              <a:t> edition, by </a:t>
            </a:r>
            <a:r>
              <a:rPr lang="en-US" dirty="0" err="1" smtClean="0"/>
              <a:t>Cormen</a:t>
            </a:r>
            <a:r>
              <a:rPr lang="en-US" dirty="0" smtClean="0"/>
              <a:t>, et. al.</a:t>
            </a:r>
          </a:p>
          <a:p>
            <a:r>
              <a:rPr lang="en-US" dirty="0" smtClean="0"/>
              <a:t>Other references:</a:t>
            </a:r>
          </a:p>
          <a:p>
            <a:pPr lvl="1"/>
            <a:r>
              <a:rPr lang="en-US" dirty="0" smtClean="0"/>
              <a:t>Your CS2150 textbook</a:t>
            </a:r>
          </a:p>
          <a:p>
            <a:r>
              <a:rPr lang="en-US" dirty="0" smtClean="0"/>
              <a:t>Other readings may be assigned</a:t>
            </a:r>
          </a:p>
          <a:p>
            <a:pPr lvl="1"/>
            <a:r>
              <a:rPr lang="en-US" dirty="0" smtClean="0"/>
              <a:t>Definitely some handouts</a:t>
            </a:r>
          </a:p>
          <a:p>
            <a:pPr lvl="1"/>
            <a:r>
              <a:rPr lang="en-US" dirty="0" smtClean="0"/>
              <a:t>Possibly web articles, PDFs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</a:t>
            </a:r>
          </a:p>
        </p:txBody>
      </p:sp>
      <p:sp>
        <p:nvSpPr>
          <p:cNvPr id="10244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Introduction to Algorithms by </a:t>
            </a:r>
            <a:r>
              <a:rPr lang="en-US" dirty="0" err="1" smtClean="0"/>
              <a:t>Cormen</a:t>
            </a:r>
            <a:r>
              <a:rPr lang="en-US" dirty="0" smtClean="0"/>
              <a:t>, et. al.</a:t>
            </a:r>
          </a:p>
          <a:p>
            <a:pPr lvl="1" algn="l"/>
            <a:r>
              <a:rPr lang="en-US" dirty="0" smtClean="0"/>
              <a:t>ISBN 0262033844</a:t>
            </a:r>
          </a:p>
          <a:p>
            <a:pPr algn="l"/>
            <a:r>
              <a:rPr lang="en-US" dirty="0" smtClean="0"/>
              <a:t>We will follow selected section of the textbook, but many lecture examples will not follow the textbook examples</a:t>
            </a:r>
          </a:p>
          <a:p>
            <a:pPr algn="l"/>
            <a:r>
              <a:rPr lang="en-US" dirty="0" smtClean="0"/>
              <a:t>Most of the answers are on cramser.com.  Thus, the homework problems will not be from this textbook.</a:t>
            </a:r>
          </a:p>
          <a:p>
            <a:endParaRPr lang="en-US" dirty="0" smtClean="0"/>
          </a:p>
        </p:txBody>
      </p:sp>
      <p:pic>
        <p:nvPicPr>
          <p:cNvPr id="7" name="Content Placeholder 6" descr="cormen-cover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632325" y="1399060"/>
            <a:ext cx="4041775" cy="4571055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Topics (not in order!) to be covered this semester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Course introduction</a:t>
            </a:r>
          </a:p>
          <a:p>
            <a:r>
              <a:rPr lang="en-US" dirty="0" smtClean="0"/>
              <a:t>Algorithm analysis and design (chapter 2)</a:t>
            </a:r>
          </a:p>
          <a:p>
            <a:r>
              <a:rPr lang="en-US" dirty="0" smtClean="0"/>
              <a:t>Divide and conquer (chapter 4)</a:t>
            </a:r>
          </a:p>
          <a:p>
            <a:r>
              <a:rPr lang="en-US" dirty="0" smtClean="0"/>
              <a:t>Sorting (chapters 6-8)</a:t>
            </a:r>
          </a:p>
          <a:p>
            <a:r>
              <a:rPr lang="en-US" dirty="0" smtClean="0"/>
              <a:t>Dynamic programming (chapter 15)</a:t>
            </a:r>
          </a:p>
          <a:p>
            <a:r>
              <a:rPr lang="en-US" dirty="0" smtClean="0"/>
              <a:t>Greedy algorithms (chapter 16)</a:t>
            </a:r>
          </a:p>
          <a:p>
            <a:r>
              <a:rPr lang="en-US" dirty="0" smtClean="0"/>
              <a:t>Advanced data structures (chapters 18-21)</a:t>
            </a:r>
          </a:p>
          <a:p>
            <a:r>
              <a:rPr lang="en-US" dirty="0" smtClean="0"/>
              <a:t>Graphs  (chapters 22-24)</a:t>
            </a:r>
          </a:p>
          <a:p>
            <a:r>
              <a:rPr lang="en-US" dirty="0" smtClean="0"/>
              <a:t>Network flow (chapter 26)</a:t>
            </a:r>
          </a:p>
          <a:p>
            <a:r>
              <a:rPr lang="en-US" dirty="0" smtClean="0"/>
              <a:t>NP (chapter 34)</a:t>
            </a:r>
          </a:p>
          <a:p>
            <a:r>
              <a:rPr lang="en-US" dirty="0" smtClean="0"/>
              <a:t>PSPACE (not in the textbook)</a:t>
            </a:r>
          </a:p>
          <a:p>
            <a:r>
              <a:rPr lang="en-US" dirty="0" smtClean="0"/>
              <a:t>Algorithms and intellectual property (not in textbook)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Exam Info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exams:</a:t>
            </a:r>
          </a:p>
          <a:p>
            <a:pPr lvl="1"/>
            <a:r>
              <a:rPr lang="en-US" dirty="0" smtClean="0"/>
              <a:t>Exam 1, 15%.  Friday, February 25, in class</a:t>
            </a:r>
          </a:p>
          <a:p>
            <a:pPr lvl="1"/>
            <a:r>
              <a:rPr lang="en-US" dirty="0" smtClean="0"/>
              <a:t>Exam 2, 15%.  Friday, April 1, in class</a:t>
            </a:r>
          </a:p>
          <a:p>
            <a:pPr lvl="1"/>
            <a:r>
              <a:rPr lang="en-US" dirty="0" smtClean="0"/>
              <a:t>Final exam, 20%.   Monday, May 9, from 2 p.m. to 5 p.m.</a:t>
            </a:r>
          </a:p>
          <a:p>
            <a:pPr lvl="1"/>
            <a:r>
              <a:rPr lang="en-US" dirty="0" smtClean="0"/>
              <a:t>Final is (roughly) half on topics after the second midterm, and (roughly) half on earlier topics.</a:t>
            </a:r>
          </a:p>
          <a:p>
            <a:r>
              <a:rPr lang="en-US" dirty="0" smtClean="0"/>
              <a:t>Issues?</a:t>
            </a:r>
          </a:p>
          <a:p>
            <a:pPr lvl="1"/>
            <a:r>
              <a:rPr lang="en-US" dirty="0" smtClean="0"/>
              <a:t>I am considering an alternative to the final exam, as I don’t want to be dealing with grading at that late date.  More on this as the semester progresses.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34057</TotalTime>
  <Words>3386</Words>
  <Application>Microsoft Office PowerPoint</Application>
  <PresentationFormat>On-screen Show (4:3)</PresentationFormat>
  <Paragraphs>417</Paragraphs>
  <Slides>47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Origin</vt:lpstr>
      <vt:lpstr>CS 4102, Algorithms, Spring 2011</vt:lpstr>
      <vt:lpstr>Course introduction</vt:lpstr>
      <vt:lpstr>General Info</vt:lpstr>
      <vt:lpstr>Expectations</vt:lpstr>
      <vt:lpstr>Expectations</vt:lpstr>
      <vt:lpstr>General Info</vt:lpstr>
      <vt:lpstr>Textbook</vt:lpstr>
      <vt:lpstr>Topics (not in order!) to be covered this semester</vt:lpstr>
      <vt:lpstr>Exam Info</vt:lpstr>
      <vt:lpstr>Other Classwork</vt:lpstr>
      <vt:lpstr>Does homework help?</vt:lpstr>
      <vt:lpstr>Homework assignments: programming</vt:lpstr>
      <vt:lpstr>Homework assignments: programming</vt:lpstr>
      <vt:lpstr>Programming hints</vt:lpstr>
      <vt:lpstr>Homework assignments: written</vt:lpstr>
      <vt:lpstr>Working in groups</vt:lpstr>
      <vt:lpstr>Late policy</vt:lpstr>
      <vt:lpstr>Lectures</vt:lpstr>
      <vt:lpstr>What you know already from CS2150</vt:lpstr>
      <vt:lpstr>What you know already from CS2150 (2)</vt:lpstr>
      <vt:lpstr>What you know already from all your courses</vt:lpstr>
      <vt:lpstr>What you know already from Discrete Math and Theory of Computation…</vt:lpstr>
      <vt:lpstr>Will Your Input Change Things?</vt:lpstr>
      <vt:lpstr>Course Learning Objectives</vt:lpstr>
      <vt:lpstr>At the end of the course, students will:</vt:lpstr>
      <vt:lpstr>Homework 1 &amp; reading</vt:lpstr>
      <vt:lpstr>Questions?  Concerns?  Wrath to vent?</vt:lpstr>
      <vt:lpstr>A first algorithm: making change</vt:lpstr>
      <vt:lpstr>OK… But What’s It Really All About?</vt:lpstr>
      <vt:lpstr>Everyone Already Knows Many Algorithms! </vt:lpstr>
      <vt:lpstr>Making Change</vt:lpstr>
      <vt:lpstr>A Change Algorithm</vt:lpstr>
      <vt:lpstr>Is this a “good” algorithm?</vt:lpstr>
      <vt:lpstr>Evaluating Our Greedy Algorithm</vt:lpstr>
      <vt:lpstr>You’re Being Greedy!</vt:lpstr>
      <vt:lpstr>Does Greed Pay Off?</vt:lpstr>
      <vt:lpstr>Formal algorithmic description</vt:lpstr>
      <vt:lpstr>Change solution (greedy)</vt:lpstr>
      <vt:lpstr>Another Change Algorithm</vt:lpstr>
      <vt:lpstr>Change solution (brute-force)</vt:lpstr>
      <vt:lpstr>Motivating problems</vt:lpstr>
      <vt:lpstr>Motivating problem: Interval scheduling</vt:lpstr>
      <vt:lpstr>Motivating problem: Weighted interval scheduling</vt:lpstr>
      <vt:lpstr>Motivating problem: Bipartite matching</vt:lpstr>
      <vt:lpstr>Motivating problem: Sorting</vt:lpstr>
      <vt:lpstr>Motivating problem: Independent set</vt:lpstr>
      <vt:lpstr>Motivating problem: Competitive facility location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aaron</cp:lastModifiedBy>
  <cp:revision>349</cp:revision>
  <cp:lastPrinted>1999-12-17T13:56:08Z</cp:lastPrinted>
  <dcterms:created xsi:type="dcterms:W3CDTF">2010-01-20T18:12:12Z</dcterms:created>
  <dcterms:modified xsi:type="dcterms:W3CDTF">2011-01-21T15:47:49Z</dcterms:modified>
</cp:coreProperties>
</file>