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tags/tag227.xml" ContentType="application/vnd.openxmlformats-officedocument.presentationml.tag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slides/slide98.xml" ContentType="application/vnd.openxmlformats-officedocument.presentationml.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slides/slide87.xml" ContentType="application/vnd.openxmlformats-officedocument.presentationml.slide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tags/tag141.xml" ContentType="application/vnd.openxmlformats-officedocument.presentationml.tags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slides/slide89.xml" ContentType="application/vnd.openxmlformats-officedocument.presentationml.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slides/slide97.xml" ContentType="application/vnd.openxmlformats-officedocument.presentationml.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332" r:id="rId9"/>
    <p:sldId id="336" r:id="rId10"/>
    <p:sldId id="264" r:id="rId11"/>
    <p:sldId id="491" r:id="rId12"/>
    <p:sldId id="449" r:id="rId13"/>
    <p:sldId id="492" r:id="rId14"/>
    <p:sldId id="451" r:id="rId15"/>
    <p:sldId id="421" r:id="rId16"/>
    <p:sldId id="267" r:id="rId17"/>
    <p:sldId id="268" r:id="rId18"/>
    <p:sldId id="269" r:id="rId19"/>
    <p:sldId id="270" r:id="rId20"/>
    <p:sldId id="271" r:id="rId21"/>
    <p:sldId id="454" r:id="rId22"/>
    <p:sldId id="455" r:id="rId23"/>
    <p:sldId id="337" r:id="rId24"/>
    <p:sldId id="415" r:id="rId25"/>
    <p:sldId id="416" r:id="rId26"/>
    <p:sldId id="417" r:id="rId27"/>
    <p:sldId id="445" r:id="rId28"/>
    <p:sldId id="446" r:id="rId29"/>
    <p:sldId id="447" r:id="rId30"/>
    <p:sldId id="452" r:id="rId31"/>
    <p:sldId id="440" r:id="rId32"/>
    <p:sldId id="441" r:id="rId33"/>
    <p:sldId id="442" r:id="rId34"/>
    <p:sldId id="443" r:id="rId35"/>
    <p:sldId id="444" r:id="rId36"/>
    <p:sldId id="418" r:id="rId37"/>
    <p:sldId id="317" r:id="rId38"/>
    <p:sldId id="437" r:id="rId39"/>
    <p:sldId id="438" r:id="rId40"/>
    <p:sldId id="439" r:id="rId41"/>
    <p:sldId id="321" r:id="rId42"/>
    <p:sldId id="322" r:id="rId43"/>
    <p:sldId id="323" r:id="rId44"/>
    <p:sldId id="473" r:id="rId45"/>
    <p:sldId id="474" r:id="rId46"/>
    <p:sldId id="324" r:id="rId47"/>
    <p:sldId id="426" r:id="rId48"/>
    <p:sldId id="273" r:id="rId49"/>
    <p:sldId id="456" r:id="rId50"/>
    <p:sldId id="457" r:id="rId51"/>
    <p:sldId id="276" r:id="rId52"/>
    <p:sldId id="277" r:id="rId53"/>
    <p:sldId id="278" r:id="rId54"/>
    <p:sldId id="280" r:id="rId55"/>
    <p:sldId id="279" r:id="rId56"/>
    <p:sldId id="458" r:id="rId57"/>
    <p:sldId id="282" r:id="rId58"/>
    <p:sldId id="459" r:id="rId59"/>
    <p:sldId id="283" r:id="rId60"/>
    <p:sldId id="460" r:id="rId61"/>
    <p:sldId id="475" r:id="rId62"/>
    <p:sldId id="476" r:id="rId63"/>
    <p:sldId id="463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503" r:id="rId75"/>
    <p:sldId id="504" r:id="rId76"/>
    <p:sldId id="505" r:id="rId77"/>
    <p:sldId id="419" r:id="rId78"/>
    <p:sldId id="428" r:id="rId79"/>
    <p:sldId id="429" r:id="rId80"/>
    <p:sldId id="430" r:id="rId81"/>
    <p:sldId id="432" r:id="rId82"/>
    <p:sldId id="434" r:id="rId83"/>
    <p:sldId id="435" r:id="rId84"/>
    <p:sldId id="436" r:id="rId85"/>
    <p:sldId id="326" r:id="rId86"/>
    <p:sldId id="327" r:id="rId87"/>
    <p:sldId id="328" r:id="rId88"/>
    <p:sldId id="329" r:id="rId89"/>
    <p:sldId id="330" r:id="rId90"/>
    <p:sldId id="331" r:id="rId91"/>
    <p:sldId id="482" r:id="rId92"/>
    <p:sldId id="427" r:id="rId93"/>
    <p:sldId id="483" r:id="rId94"/>
    <p:sldId id="486" r:id="rId95"/>
    <p:sldId id="487" r:id="rId96"/>
    <p:sldId id="488" r:id="rId97"/>
    <p:sldId id="484" r:id="rId98"/>
    <p:sldId id="485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69B7-417B-4BD0-9D02-E377F17E5B94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48A9A-F837-438A-94D6-5DC1877F053B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Pick one node as the root,</a:t>
            </a:r>
          </a:p>
          <a:p>
            <a:pPr eaLnBrk="1" hangingPunct="1"/>
            <a:r>
              <a:rPr lang="en-US" smtClean="0"/>
              <a:t>Incrementally add edges that connect a “new” vertex to the tree.</a:t>
            </a:r>
          </a:p>
          <a:p>
            <a:pPr eaLnBrk="1" hangingPunct="1"/>
            <a:r>
              <a:rPr lang="en-US" smtClean="0"/>
              <a:t>Pick the edge (u,v) where u is in the tree, v is not AND </a:t>
            </a:r>
          </a:p>
          <a:p>
            <a:pPr eaLnBrk="1" hangingPunct="1"/>
            <a:r>
              <a:rPr lang="en-US" smtClean="0"/>
              <a:t>	where the edge weight is the smallest of all edges (where u is in the tree and v is not).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31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Pages 433-435 of </a:t>
            </a:r>
            <a:r>
              <a:rPr lang="en-US" dirty="0" err="1" smtClean="0"/>
              <a:t>Cormen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A255-44CE-407F-ACE3-5B33B7F3EF7F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Pages 433-435 of </a:t>
            </a:r>
            <a:r>
              <a:rPr lang="en-US" dirty="0" err="1" smtClean="0"/>
              <a:t>Cormen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A255-44CE-407F-ACE3-5B33B7F3EF7F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pPr eaLnBrk="1" hangingPunct="1"/>
            <a:endParaRPr lang="en-US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tags" Target="../tags/tag21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" Type="http://schemas.openxmlformats.org/officeDocument/2006/relationships/tags" Target="../tags/tag201.xml"/><Relationship Id="rId21" Type="http://schemas.openxmlformats.org/officeDocument/2006/relationships/tags" Target="../tags/tag219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tags" Target="../tags/tag227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2011</a:t>
            </a:r>
          </a:p>
          <a:p>
            <a:r>
              <a:rPr lang="en-US" dirty="0" smtClean="0"/>
              <a:t>Aaron Bloomfield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Making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Value N of the change to be returned</a:t>
            </a:r>
          </a:p>
          <a:p>
            <a:pPr lvl="1"/>
            <a:r>
              <a:rPr lang="en-US" dirty="0" smtClean="0"/>
              <a:t>An unlimited number of coins of values d1, d2,..,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Output: the smallest possible set of coins that sums to N</a:t>
            </a:r>
          </a:p>
          <a:p>
            <a:r>
              <a:rPr lang="en-US" dirty="0" smtClean="0"/>
              <a:t>Objective function? Smallest set</a:t>
            </a:r>
          </a:p>
          <a:p>
            <a:r>
              <a:rPr lang="en-US" dirty="0" smtClean="0"/>
              <a:t>Constraints on feasible solutions? Must sum to N</a:t>
            </a:r>
          </a:p>
          <a:p>
            <a:r>
              <a:rPr lang="en-US" dirty="0" smtClean="0"/>
              <a:t>Greedy rule: choose coin of largest value that is less than N - Sum(coins chosen so far)</a:t>
            </a:r>
          </a:p>
          <a:p>
            <a:r>
              <a:rPr lang="en-US" dirty="0" smtClean="0"/>
              <a:t>Always optimal?  Depends on set of coin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making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 smtClean="0">
                <a:latin typeface="Lucida Sans Unicode" charset="0"/>
              </a:rPr>
              <a:t>This algorithm makes change for an amount </a:t>
            </a:r>
            <a:r>
              <a:rPr lang="en-US" sz="2800" i="1" dirty="0" smtClean="0">
                <a:latin typeface="Lucida Sans Unicode" charset="0"/>
              </a:rPr>
              <a:t>A</a:t>
            </a:r>
            <a:r>
              <a:rPr lang="en-US" sz="2800" dirty="0" smtClean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 smtClean="0">
                <a:latin typeface="Lucida Sans Unicode" charset="0"/>
              </a:rPr>
              <a:t>             </a:t>
            </a:r>
            <a:r>
              <a:rPr lang="en-US" sz="2800" i="1" dirty="0" err="1" smtClean="0">
                <a:latin typeface="Lucida Sans Unicode" charset="0"/>
              </a:rPr>
              <a:t>denom</a:t>
            </a:r>
            <a:r>
              <a:rPr lang="en-US" sz="2800" dirty="0" smtClean="0">
                <a:latin typeface="Lucida Sans Unicode" charset="0"/>
              </a:rPr>
              <a:t>[1] &gt; </a:t>
            </a:r>
            <a:r>
              <a:rPr lang="en-US" sz="2800" i="1" dirty="0" err="1" smtClean="0">
                <a:latin typeface="Lucida Sans Unicode" charset="0"/>
              </a:rPr>
              <a:t>denom</a:t>
            </a:r>
            <a:r>
              <a:rPr lang="en-US" sz="2800" dirty="0" smtClean="0">
                <a:latin typeface="Lucida Sans Unicode" charset="0"/>
              </a:rPr>
              <a:t>[2] &gt; ··· &gt; </a:t>
            </a:r>
            <a:r>
              <a:rPr lang="en-US" sz="2800" i="1" dirty="0" err="1" smtClean="0">
                <a:latin typeface="Lucida Sans Unicode" charset="0"/>
              </a:rPr>
              <a:t>denom</a:t>
            </a:r>
            <a:r>
              <a:rPr lang="en-US" sz="2800" dirty="0" smtClean="0">
                <a:latin typeface="Lucida Sans Unicode" charset="0"/>
              </a:rPr>
              <a:t>[</a:t>
            </a:r>
            <a:r>
              <a:rPr lang="en-US" sz="2800" i="1" dirty="0" smtClean="0">
                <a:latin typeface="Lucida Sans Unicode" charset="0"/>
              </a:rPr>
              <a:t>n</a:t>
            </a:r>
            <a:r>
              <a:rPr lang="en-US" sz="2800" dirty="0" smtClean="0">
                <a:latin typeface="Lucida Sans Unicode" charset="0"/>
              </a:rPr>
              <a:t>] = 1.</a:t>
            </a:r>
          </a:p>
          <a:p>
            <a:endParaRPr lang="en-US" dirty="0" smtClean="0"/>
          </a:p>
          <a:p>
            <a:pPr algn="l" defTabSz="457200"/>
            <a:r>
              <a:rPr lang="en-US" dirty="0" smtClean="0">
                <a:latin typeface="Lucida Console" charset="0"/>
              </a:rPr>
              <a:t>Input Parameters: </a:t>
            </a:r>
            <a:r>
              <a:rPr lang="en-US" i="1" dirty="0" err="1" smtClean="0">
                <a:latin typeface="Lucida Console" charset="0"/>
              </a:rPr>
              <a:t>denom</a:t>
            </a:r>
            <a:r>
              <a:rPr lang="en-US" i="1" dirty="0" smtClean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 smtClean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 smtClean="0">
              <a:latin typeface="Lucida Console" charset="0"/>
            </a:endParaRPr>
          </a:p>
          <a:p>
            <a:pPr algn="l" defTabSz="457200"/>
            <a:r>
              <a:rPr lang="en-US" i="1" dirty="0" err="1" smtClean="0">
                <a:latin typeface="Lucida Console" charset="0"/>
              </a:rPr>
              <a:t>greedy_coin_change</a:t>
            </a:r>
            <a:r>
              <a:rPr lang="en-US" dirty="0" smtClean="0">
                <a:latin typeface="Lucida Console" charset="0"/>
              </a:rPr>
              <a:t>(</a:t>
            </a:r>
            <a:r>
              <a:rPr lang="en-US" i="1" dirty="0" err="1" smtClean="0">
                <a:latin typeface="Lucida Console" charset="0"/>
              </a:rPr>
              <a:t>denom</a:t>
            </a:r>
            <a:r>
              <a:rPr lang="en-US" dirty="0" smtClean="0">
                <a:latin typeface="Lucida Console" charset="0"/>
              </a:rPr>
              <a:t>, </a:t>
            </a:r>
            <a:r>
              <a:rPr lang="en-US" i="1" dirty="0" smtClean="0">
                <a:latin typeface="Lucida Console" charset="0"/>
              </a:rPr>
              <a:t>A</a:t>
            </a:r>
            <a:r>
              <a:rPr lang="en-US" dirty="0" smtClean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	</a:t>
            </a:r>
            <a:r>
              <a:rPr lang="en-US" i="1" dirty="0" err="1" smtClean="0">
                <a:latin typeface="Lucida Console" charset="0"/>
              </a:rPr>
              <a:t>i</a:t>
            </a:r>
            <a:r>
              <a:rPr lang="en-US" dirty="0" smtClean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 	while (</a:t>
            </a:r>
            <a:r>
              <a:rPr lang="en-US" i="1" dirty="0" smtClean="0">
                <a:latin typeface="Lucida Console" charset="0"/>
              </a:rPr>
              <a:t>A</a:t>
            </a:r>
            <a:r>
              <a:rPr lang="en-US" dirty="0" smtClean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 		</a:t>
            </a:r>
            <a:r>
              <a:rPr lang="en-US" i="1" dirty="0" smtClean="0">
                <a:latin typeface="Lucida Console" charset="0"/>
              </a:rPr>
              <a:t>c</a:t>
            </a:r>
            <a:r>
              <a:rPr lang="en-US" dirty="0" smtClean="0">
                <a:latin typeface="Lucida Console" charset="0"/>
              </a:rPr>
              <a:t> = </a:t>
            </a:r>
            <a:r>
              <a:rPr lang="en-US" i="1" dirty="0" smtClean="0">
                <a:latin typeface="Lucida Console" charset="0"/>
              </a:rPr>
              <a:t>A</a:t>
            </a:r>
            <a:r>
              <a:rPr lang="en-US" dirty="0" smtClean="0">
                <a:latin typeface="Lucida Console" charset="0"/>
              </a:rPr>
              <a:t>/</a:t>
            </a:r>
            <a:r>
              <a:rPr lang="en-US" i="1" dirty="0" err="1" smtClean="0">
                <a:latin typeface="Lucida Console" charset="0"/>
              </a:rPr>
              <a:t>denom</a:t>
            </a:r>
            <a:r>
              <a:rPr lang="en-US" dirty="0" smtClean="0">
                <a:latin typeface="Lucida Console" charset="0"/>
              </a:rPr>
              <a:t>[</a:t>
            </a:r>
            <a:r>
              <a:rPr lang="en-US" i="1" dirty="0" err="1" smtClean="0">
                <a:latin typeface="Lucida Console" charset="0"/>
              </a:rPr>
              <a:t>i</a:t>
            </a:r>
            <a:r>
              <a:rPr lang="en-US" dirty="0" smtClean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 		</a:t>
            </a:r>
            <a:r>
              <a:rPr lang="en-US" i="1" dirty="0" err="1" smtClean="0">
                <a:latin typeface="Lucida Console" charset="0"/>
              </a:rPr>
              <a:t>println</a:t>
            </a:r>
            <a:r>
              <a:rPr lang="en-US" dirty="0" smtClean="0">
                <a:latin typeface="Lucida Console" charset="0"/>
              </a:rPr>
              <a:t>(“use ” + </a:t>
            </a:r>
            <a:r>
              <a:rPr lang="en-US" i="1" dirty="0" smtClean="0">
                <a:latin typeface="Lucida Console" charset="0"/>
              </a:rPr>
              <a:t>c</a:t>
            </a:r>
            <a:r>
              <a:rPr lang="en-US" dirty="0" smtClean="0">
                <a:latin typeface="Lucida Console" charset="0"/>
              </a:rPr>
              <a:t> + “ coins of denomination ” + </a:t>
            </a:r>
            <a:r>
              <a:rPr lang="en-US" i="1" dirty="0" err="1" smtClean="0">
                <a:latin typeface="Lucida Console" charset="0"/>
              </a:rPr>
              <a:t>denom</a:t>
            </a:r>
            <a:r>
              <a:rPr lang="en-US" dirty="0" smtClean="0">
                <a:latin typeface="Lucida Console" charset="0"/>
              </a:rPr>
              <a:t>[</a:t>
            </a:r>
            <a:r>
              <a:rPr lang="en-US" i="1" dirty="0" err="1" smtClean="0">
                <a:latin typeface="Lucida Console" charset="0"/>
              </a:rPr>
              <a:t>i</a:t>
            </a:r>
            <a:r>
              <a:rPr lang="en-US" dirty="0" smtClean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 		</a:t>
            </a:r>
            <a:r>
              <a:rPr lang="en-US" i="1" dirty="0" smtClean="0">
                <a:latin typeface="Lucida Console" charset="0"/>
              </a:rPr>
              <a:t>A</a:t>
            </a:r>
            <a:r>
              <a:rPr lang="en-US" dirty="0" smtClean="0">
                <a:latin typeface="Lucida Console" charset="0"/>
              </a:rPr>
              <a:t> = </a:t>
            </a:r>
            <a:r>
              <a:rPr lang="en-US" i="1" dirty="0" smtClean="0">
                <a:latin typeface="Lucida Console" charset="0"/>
              </a:rPr>
              <a:t>A</a:t>
            </a:r>
            <a:r>
              <a:rPr lang="en-US" dirty="0" smtClean="0">
                <a:latin typeface="Lucida Console" charset="0"/>
              </a:rPr>
              <a:t> - </a:t>
            </a:r>
            <a:r>
              <a:rPr lang="en-US" i="1" dirty="0" smtClean="0">
                <a:latin typeface="Lucida Console" charset="0"/>
              </a:rPr>
              <a:t>c</a:t>
            </a:r>
            <a:r>
              <a:rPr lang="en-US" dirty="0" smtClean="0">
                <a:latin typeface="Lucida Console" charset="0"/>
              </a:rPr>
              <a:t> * </a:t>
            </a:r>
            <a:r>
              <a:rPr lang="en-US" i="1" dirty="0" err="1" smtClean="0">
                <a:latin typeface="Lucida Console" charset="0"/>
              </a:rPr>
              <a:t>denom</a:t>
            </a:r>
            <a:r>
              <a:rPr lang="en-US" dirty="0" smtClean="0">
                <a:latin typeface="Lucida Console" charset="0"/>
              </a:rPr>
              <a:t>[</a:t>
            </a:r>
            <a:r>
              <a:rPr lang="en-US" i="1" dirty="0" err="1" smtClean="0">
                <a:latin typeface="Lucida Console" charset="0"/>
              </a:rPr>
              <a:t>i</a:t>
            </a:r>
            <a:r>
              <a:rPr lang="en-US" dirty="0" smtClean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 		</a:t>
            </a:r>
            <a:r>
              <a:rPr lang="en-US" i="1" dirty="0" err="1" smtClean="0">
                <a:latin typeface="Lucida Console" charset="0"/>
              </a:rPr>
              <a:t>i</a:t>
            </a:r>
            <a:r>
              <a:rPr lang="en-US" dirty="0" smtClean="0">
                <a:latin typeface="Lucida Console" charset="0"/>
              </a:rPr>
              <a:t> = </a:t>
            </a:r>
            <a:r>
              <a:rPr lang="en-US" i="1" dirty="0" err="1" smtClean="0">
                <a:latin typeface="Lucida Console" charset="0"/>
              </a:rPr>
              <a:t>i</a:t>
            </a:r>
            <a:r>
              <a:rPr lang="en-US" dirty="0" smtClean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 smtClean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 proof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Prove that the provided making change algorithm is optimal for denominations 1, 5, and 10</a:t>
            </a:r>
          </a:p>
          <a:p>
            <a:endParaRPr lang="en-US" dirty="0" smtClean="0"/>
          </a:p>
          <a:p>
            <a:r>
              <a:rPr lang="en-US" dirty="0" smtClean="0"/>
              <a:t>Via induction, and on board --&gt;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</a:t>
            </a:r>
            <a:br>
              <a:rPr lang="en-US" dirty="0" smtClean="0"/>
            </a:br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 smtClean="0"/>
              <a:t>Formal proof of the change problem</a:t>
            </a:r>
          </a:p>
          <a:p>
            <a:pPr algn="l"/>
            <a:r>
              <a:rPr lang="en-US" dirty="0" smtClean="0"/>
              <a:t>Algorithm 7.1.1 is what is presented two slides previously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a failed proof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Prove that the provided making change algorithm is optimal for denominations 1,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 and 10</a:t>
            </a:r>
          </a:p>
          <a:p>
            <a:endParaRPr lang="en-US" dirty="0" smtClean="0"/>
          </a:p>
          <a:p>
            <a:r>
              <a:rPr lang="en-US" dirty="0" smtClean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n items, each with a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and a value v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capacity of the knapsack, C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Fractions for each of the n items, x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Chosen to maximize total profit but not to exceed knapsack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 smtClean="0"/>
              <a:t>0/1 knapsack problem</a:t>
            </a:r>
          </a:p>
          <a:p>
            <a:pPr lvl="1"/>
            <a:r>
              <a:rPr lang="en-US" sz="2400" dirty="0" smtClean="0"/>
              <a:t>Each item is discrete.  Must choose all of it or none of it.  So each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0 or 1</a:t>
            </a:r>
          </a:p>
          <a:p>
            <a:pPr lvl="1"/>
            <a:r>
              <a:rPr lang="en-US" sz="2400" dirty="0" smtClean="0"/>
              <a:t>Greedy approach does not produce optimal solutions</a:t>
            </a:r>
          </a:p>
          <a:p>
            <a:pPr lvl="1"/>
            <a:r>
              <a:rPr lang="en-US" sz="2400" dirty="0" smtClean="0"/>
              <a:t>But another approach, dynamic programming, does</a:t>
            </a:r>
          </a:p>
          <a:p>
            <a:r>
              <a:rPr lang="en-US" sz="2800" dirty="0" smtClean="0"/>
              <a:t>Continuous knapsack problem</a:t>
            </a:r>
          </a:p>
          <a:p>
            <a:pPr lvl="1"/>
            <a:r>
              <a:rPr lang="en-US" sz="2400" dirty="0" smtClean="0"/>
              <a:t>Can pick up fractions of each item</a:t>
            </a:r>
          </a:p>
          <a:p>
            <a:pPr lvl="1"/>
            <a:r>
              <a:rPr lang="en-US" sz="2400" dirty="0" smtClean="0"/>
              <a:t>The correct selection function yields a greedy algorithm that produces optimal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Build up a partial solution by choosing x</a:t>
            </a:r>
            <a:r>
              <a:rPr lang="en-US" baseline="-25000" dirty="0" smtClean="0"/>
              <a:t>i</a:t>
            </a:r>
            <a:r>
              <a:rPr lang="en-US" dirty="0" smtClean="0"/>
              <a:t> for one item until knapsack is full (or no more items).  Which item to choose?</a:t>
            </a:r>
          </a:p>
          <a:p>
            <a:r>
              <a:rPr lang="en-US" dirty="0" smtClean="0"/>
              <a:t>There are several choices. Pick one and try on this:</a:t>
            </a:r>
          </a:p>
          <a:p>
            <a:pPr lvl="1"/>
            <a:r>
              <a:rPr lang="en-US" dirty="0" smtClean="0"/>
              <a:t>n = 3, C = 20</a:t>
            </a:r>
          </a:p>
          <a:p>
            <a:pPr lvl="1"/>
            <a:r>
              <a:rPr lang="en-US" dirty="0" smtClean="0"/>
              <a:t>weights = (18, 15, 10)</a:t>
            </a:r>
          </a:p>
          <a:p>
            <a:pPr lvl="1"/>
            <a:r>
              <a:rPr lang="en-US" dirty="0" smtClean="0"/>
              <a:t>values = (25, 24, 15)</a:t>
            </a:r>
          </a:p>
          <a:p>
            <a:endParaRPr lang="en-US" dirty="0" smtClean="0"/>
          </a:p>
          <a:p>
            <a:r>
              <a:rPr lang="en-US" dirty="0" smtClean="0"/>
              <a:t>What answer do you get?</a:t>
            </a:r>
          </a:p>
          <a:p>
            <a:r>
              <a:rPr lang="en-US" dirty="0" smtClean="0"/>
              <a:t>The optimal answer is: (0, 1, 0.5), total=31.5</a:t>
            </a:r>
          </a:p>
          <a:p>
            <a:pPr lvl="1"/>
            <a:r>
              <a:rPr lang="en-US" dirty="0" smtClean="0"/>
              <a:t>Can you verify this?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Build up a partial solution by choosing x</a:t>
            </a:r>
            <a:r>
              <a:rPr lang="en-US" baseline="-25000" dirty="0" smtClean="0"/>
              <a:t>i</a:t>
            </a:r>
            <a:r>
              <a:rPr lang="en-US" dirty="0" smtClean="0"/>
              <a:t> for one item until knapsack is full (or no more items).  Which item to choose?</a:t>
            </a:r>
          </a:p>
          <a:p>
            <a:pPr lvl="1"/>
            <a:r>
              <a:rPr lang="en-US" dirty="0" smtClean="0"/>
              <a:t>Maybe this:  take as much as possible of the remaining item that has largest value, v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dirty="0" smtClean="0"/>
              <a:t>Or maybe this: take as much as possible of the remaining items that has smallest weight,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Neither of these produce optimal values!  The one that does “combines” these two approaches.</a:t>
            </a:r>
          </a:p>
          <a:p>
            <a:pPr lvl="2"/>
            <a:r>
              <a:rPr lang="en-US" dirty="0" smtClean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 smtClean="0"/>
              <a:t>Ratios	= (25/18, 24/15, 15/10)</a:t>
            </a:r>
            <a:br>
              <a:rPr lang="en-US" dirty="0" smtClean="0"/>
            </a:br>
            <a:r>
              <a:rPr lang="en-US" dirty="0" smtClean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optimal answer is: (0, 1, 0.5)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knapsack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continuous_knapsack</a:t>
            </a:r>
            <a:r>
              <a:rPr lang="en-US" dirty="0" smtClean="0"/>
              <a:t>(a, C)</a:t>
            </a:r>
          </a:p>
          <a:p>
            <a:pPr>
              <a:buNone/>
            </a:pPr>
            <a:r>
              <a:rPr lang="en-US" dirty="0" smtClean="0"/>
              <a:t>	n = </a:t>
            </a:r>
            <a:r>
              <a:rPr lang="en-US" dirty="0" err="1" smtClean="0"/>
              <a:t>a.last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n</a:t>
            </a:r>
          </a:p>
          <a:p>
            <a:pPr>
              <a:buNone/>
            </a:pPr>
            <a:r>
              <a:rPr lang="en-US" dirty="0" smtClean="0"/>
              <a:t>		ratio[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].p / a[</a:t>
            </a:r>
            <a:r>
              <a:rPr lang="en-US" dirty="0" err="1" smtClean="0"/>
              <a:t>i</a:t>
            </a:r>
            <a:r>
              <a:rPr lang="en-US" dirty="0" smtClean="0"/>
              <a:t>].w</a:t>
            </a:r>
          </a:p>
          <a:p>
            <a:pPr>
              <a:buNone/>
            </a:pPr>
            <a:r>
              <a:rPr lang="en-US" dirty="0" smtClean="0"/>
              <a:t>	sort (</a:t>
            </a:r>
            <a:r>
              <a:rPr lang="en-US" dirty="0" err="1" smtClean="0"/>
              <a:t>a,ratio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weight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	while ( </a:t>
            </a:r>
            <a:r>
              <a:rPr lang="en-US" dirty="0" err="1" smtClean="0"/>
              <a:t>i</a:t>
            </a:r>
            <a:r>
              <a:rPr lang="en-US" dirty="0" smtClean="0"/>
              <a:t> ≤ n &amp;&amp; weight &lt; C )</a:t>
            </a:r>
          </a:p>
          <a:p>
            <a:pPr>
              <a:buNone/>
            </a:pPr>
            <a:r>
              <a:rPr lang="en-US" dirty="0" smtClean="0"/>
              <a:t>		if ( weight + a[</a:t>
            </a:r>
            <a:r>
              <a:rPr lang="en-US" dirty="0" err="1" smtClean="0"/>
              <a:t>i</a:t>
            </a:r>
            <a:r>
              <a:rPr lang="en-US" dirty="0" smtClean="0"/>
              <a:t>].w ≤ C 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println</a:t>
            </a:r>
            <a:r>
              <a:rPr lang="en-US" dirty="0" smtClean="0"/>
              <a:t> (“select all of object “ + a[</a:t>
            </a:r>
            <a:r>
              <a:rPr lang="en-US" dirty="0" err="1" smtClean="0"/>
              <a:t>i</a:t>
            </a:r>
            <a:r>
              <a:rPr lang="en-US" dirty="0" smtClean="0"/>
              <a:t>].id)</a:t>
            </a:r>
          </a:p>
          <a:p>
            <a:pPr>
              <a:buNone/>
            </a:pPr>
            <a:r>
              <a:rPr lang="en-US" dirty="0" smtClean="0"/>
              <a:t>			weight = weight + a[</a:t>
            </a:r>
            <a:r>
              <a:rPr lang="en-US" dirty="0" err="1" smtClean="0"/>
              <a:t>i</a:t>
            </a:r>
            <a:r>
              <a:rPr lang="en-US" dirty="0" smtClean="0"/>
              <a:t>].w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	r = (C – weight) / a[</a:t>
            </a:r>
            <a:r>
              <a:rPr lang="en-US" dirty="0" err="1" smtClean="0"/>
              <a:t>i</a:t>
            </a:r>
            <a:r>
              <a:rPr lang="en-US" dirty="0" smtClean="0"/>
              <a:t>].w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println</a:t>
            </a:r>
            <a:r>
              <a:rPr lang="en-US" dirty="0" smtClean="0"/>
              <a:t> (“select “ + r + “ of object “ + a[</a:t>
            </a:r>
            <a:r>
              <a:rPr lang="en-US" dirty="0" err="1" smtClean="0"/>
              <a:t>i</a:t>
            </a:r>
            <a:r>
              <a:rPr lang="en-US" dirty="0" smtClean="0"/>
              <a:t>].id)</a:t>
            </a:r>
          </a:p>
          <a:p>
            <a:pPr>
              <a:buNone/>
            </a:pPr>
            <a:r>
              <a:rPr lang="en-US" dirty="0" smtClean="0"/>
              <a:t>			weight = C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is an array containing the items to be put into the knapsack.  Each element has the following fields:</a:t>
            </a:r>
          </a:p>
          <a:p>
            <a:pPr lvl="1"/>
            <a:r>
              <a:rPr lang="en-US" dirty="0" smtClean="0"/>
              <a:t>p: the profit for that item</a:t>
            </a:r>
          </a:p>
          <a:p>
            <a:pPr lvl="1"/>
            <a:r>
              <a:rPr lang="en-US" dirty="0" smtClean="0"/>
              <a:t>w: the weight for that item</a:t>
            </a:r>
          </a:p>
          <a:p>
            <a:pPr lvl="1"/>
            <a:r>
              <a:rPr lang="en-US" dirty="0" smtClean="0"/>
              <a:t>id: the identifier for that item</a:t>
            </a:r>
          </a:p>
          <a:p>
            <a:r>
              <a:rPr lang="en-US" dirty="0" smtClean="0"/>
              <a:t>C is the capacity of the knapsack</a:t>
            </a:r>
          </a:p>
          <a:p>
            <a:r>
              <a:rPr lang="en-US" dirty="0" smtClean="0"/>
              <a:t>What is the running time?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it’s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Proof time!!!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board --&gt;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MST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Idea</a:t>
            </a:r>
            <a:r>
              <a:rPr lang="en-US" smtClean="0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 one node as the root,</a:t>
            </a:r>
          </a:p>
          <a:p>
            <a:pPr eaLnBrk="1" hangingPunct="1"/>
            <a:r>
              <a:rPr lang="en-US" smtClean="0"/>
              <a:t>Incrementally add edges that connect a “new” vertex to the tree.</a:t>
            </a:r>
          </a:p>
          <a:p>
            <a:pPr eaLnBrk="1" hangingPunct="1"/>
            <a:r>
              <a:rPr lang="en-US" smtClean="0"/>
              <a:t>Pick the edge (u,v) where:</a:t>
            </a:r>
          </a:p>
          <a:p>
            <a:pPr lvl="1" eaLnBrk="1" hangingPunct="1"/>
            <a:r>
              <a:rPr lang="en-US" smtClean="0"/>
              <a:t>u is in the tree, v is not AND </a:t>
            </a:r>
          </a:p>
          <a:p>
            <a:pPr lvl="1" eaLnBrk="1" hangingPunct="1"/>
            <a:r>
              <a:rPr lang="en-US" smtClean="0"/>
              <a:t>where the edge weight is the smallest of all edges (where u is in the tree and v is not).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Symbol" pitchFamily="18" charset="2"/>
              </a:rPr>
              <a:t>MSTs satisfy the </a:t>
            </a:r>
            <a:r>
              <a:rPr lang="en-US" sz="2800" i="1" dirty="0" smtClean="0">
                <a:solidFill>
                  <a:schemeClr val="tx2"/>
                </a:solidFill>
                <a:sym typeface="Symbol" pitchFamily="18" charset="2"/>
              </a:rPr>
              <a:t>optimal substructure</a:t>
            </a:r>
            <a:r>
              <a:rPr lang="en-US" sz="2800" dirty="0" smtClean="0">
                <a:sym typeface="Symbol" pitchFamily="18" charset="2"/>
              </a:rPr>
              <a:t> property</a:t>
            </a:r>
          </a:p>
          <a:p>
            <a:pPr lvl="1"/>
            <a:r>
              <a:rPr lang="en-US" sz="2400" i="1" dirty="0" smtClean="0">
                <a:sym typeface="Symbol" pitchFamily="18" charset="2"/>
              </a:rPr>
              <a:t>If S is an optimal solution to a problem, then the components of S are optimal solutions to sub-problems</a:t>
            </a:r>
          </a:p>
          <a:p>
            <a:r>
              <a:rPr lang="en-US" sz="2800" dirty="0" smtClean="0">
                <a:sym typeface="Symbol" pitchFamily="18" charset="2"/>
              </a:rPr>
              <a:t>Here: an optimal tree is composed of optimal </a:t>
            </a:r>
            <a:r>
              <a:rPr lang="en-US" sz="2800" dirty="0" err="1" smtClean="0">
                <a:sym typeface="Symbol" pitchFamily="18" charset="2"/>
              </a:rPr>
              <a:t>subtrees</a:t>
            </a:r>
            <a:endParaRPr lang="en-US" sz="28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Let T be an MST of G with an edge (</a:t>
            </a:r>
            <a:r>
              <a:rPr lang="en-US" sz="2400" i="1" dirty="0" err="1" smtClean="0">
                <a:sym typeface="Symbol" pitchFamily="18" charset="2"/>
              </a:rPr>
              <a:t>u,v</a:t>
            </a:r>
            <a:r>
              <a:rPr lang="en-US" sz="2400" dirty="0" smtClean="0">
                <a:sym typeface="Symbol" pitchFamily="18" charset="2"/>
              </a:rPr>
              <a:t>) in the middle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Removing (</a:t>
            </a:r>
            <a:r>
              <a:rPr lang="en-US" sz="2400" i="1" dirty="0" err="1" smtClean="0">
                <a:sym typeface="Symbol" pitchFamily="18" charset="2"/>
              </a:rPr>
              <a:t>u,v</a:t>
            </a:r>
            <a:r>
              <a:rPr lang="en-US" sz="2400" dirty="0" smtClean="0">
                <a:sym typeface="Symbol" pitchFamily="18" charset="2"/>
              </a:rPr>
              <a:t>) partitions T into two trees T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and T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endParaRPr lang="en-US" sz="24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Claim: T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is an MST of G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= (V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,E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), and T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is an MST of G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= (V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,E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)     	      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Proof: w(T) = w(</a:t>
            </a:r>
            <a:r>
              <a:rPr lang="en-US" sz="2400" i="1" dirty="0" err="1" smtClean="0">
                <a:sym typeface="Symbol" pitchFamily="18" charset="2"/>
              </a:rPr>
              <a:t>u,v</a:t>
            </a:r>
            <a:r>
              <a:rPr lang="en-US" sz="2400" dirty="0" smtClean="0">
                <a:sym typeface="Symbol" pitchFamily="18" charset="2"/>
              </a:rPr>
              <a:t>) + w(T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) + w(T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2"/>
            <a:r>
              <a:rPr lang="en-US" sz="2000" dirty="0" smtClean="0">
                <a:sym typeface="Symbol" pitchFamily="18" charset="2"/>
              </a:rPr>
              <a:t>There can’t be a better tree than T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 or T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, or T would be suboptimal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 smtClean="0"/>
              <a:t>Greedy strategy:</a:t>
            </a:r>
          </a:p>
          <a:p>
            <a:pPr lvl="1"/>
            <a:r>
              <a:rPr lang="en-US" sz="2400" dirty="0" smtClean="0"/>
              <a:t>Choose some start vertex as current-tree</a:t>
            </a:r>
          </a:p>
          <a:p>
            <a:pPr lvl="1"/>
            <a:r>
              <a:rPr lang="en-US" sz="2400" dirty="0" smtClean="0"/>
              <a:t>Greedy rule: Add edge from graph to current-tree that</a:t>
            </a:r>
          </a:p>
          <a:p>
            <a:pPr lvl="2"/>
            <a:r>
              <a:rPr lang="en-US" sz="2200" dirty="0" smtClean="0"/>
              <a:t>has the lowest weight of edges that…</a:t>
            </a:r>
          </a:p>
          <a:p>
            <a:pPr lvl="2"/>
            <a:r>
              <a:rPr lang="en-US" sz="2200" dirty="0" smtClean="0"/>
              <a:t>have one vertex in the tree and one not in the tree.</a:t>
            </a:r>
          </a:p>
          <a:p>
            <a:r>
              <a:rPr lang="en-US" sz="2800" dirty="0" smtClean="0"/>
              <a:t>Thus builds-up one tree by adding a new edge to it</a:t>
            </a:r>
          </a:p>
          <a:p>
            <a:r>
              <a:rPr lang="en-US" sz="2800" dirty="0" smtClean="0"/>
              <a:t>Can this lead to an infeasible solution?</a:t>
            </a:r>
            <a:br>
              <a:rPr lang="en-US" sz="2800" dirty="0" smtClean="0"/>
            </a:br>
            <a:r>
              <a:rPr lang="en-US" sz="2800" dirty="0" smtClean="0"/>
              <a:t>(Tell me why not.)</a:t>
            </a:r>
          </a:p>
          <a:p>
            <a:r>
              <a:rPr lang="en-US" sz="2800" dirty="0" smtClean="0"/>
              <a:t>Is it optimal? (Yes. Need a proof.)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of 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Coin change</a:t>
            </a:r>
          </a:p>
          <a:p>
            <a:r>
              <a:rPr lang="en-US" dirty="0" smtClean="0"/>
              <a:t>Knapsack algorithm</a:t>
            </a:r>
          </a:p>
          <a:p>
            <a:r>
              <a:rPr lang="en-US" dirty="0" smtClean="0"/>
              <a:t>Interval scheduling</a:t>
            </a:r>
          </a:p>
          <a:p>
            <a:r>
              <a:rPr lang="en-US" dirty="0" smtClean="0"/>
              <a:t>Prim’s MST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MST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shortest path</a:t>
            </a:r>
          </a:p>
          <a:p>
            <a:r>
              <a:rPr lang="en-US" dirty="0" smtClean="0"/>
              <a:t>Huffman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PQ.Insert</a:t>
            </a:r>
            <a:r>
              <a:rPr lang="en-US" sz="2000" b="1" dirty="0" smtClean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(Assume connected graph)</a:t>
            </a:r>
          </a:p>
          <a:p>
            <a:r>
              <a:rPr lang="en-US" dirty="0" smtClean="0"/>
              <a:t>Clearly it looks at every edge, so </a:t>
            </a:r>
            <a:r>
              <a:rPr lang="en-US" dirty="0" smtClean="0">
                <a:sym typeface="Symbol" pitchFamily="18" charset="2"/>
              </a:rPr>
              <a:t>(</a:t>
            </a:r>
            <a:r>
              <a:rPr lang="en-US" dirty="0" err="1" smtClean="0">
                <a:sym typeface="Symbol" pitchFamily="18" charset="2"/>
              </a:rPr>
              <a:t>n+m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r>
              <a:rPr lang="en-US" dirty="0" smtClean="0">
                <a:sym typeface="Symbol" pitchFamily="18" charset="2"/>
              </a:rPr>
              <a:t>Is there more?</a:t>
            </a:r>
          </a:p>
          <a:p>
            <a:pPr lvl="1"/>
            <a:r>
              <a:rPr lang="en-US" dirty="0" smtClean="0">
                <a:sym typeface="Symbol" pitchFamily="18" charset="2"/>
              </a:rPr>
              <a:t>Yes, priority queue operations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ExtractMin</a:t>
            </a:r>
            <a:r>
              <a:rPr lang="en-US" dirty="0" smtClean="0">
                <a:sym typeface="Symbol" pitchFamily="18" charset="2"/>
              </a:rPr>
              <a:t> called n times</a:t>
            </a:r>
          </a:p>
          <a:p>
            <a:pPr lvl="2"/>
            <a:r>
              <a:rPr lang="en-US" dirty="0" smtClean="0">
                <a:sym typeface="Symbol" pitchFamily="18" charset="2"/>
              </a:rPr>
              <a:t>How expensive? Depends on the size of the PQ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descreaseKey</a:t>
            </a:r>
            <a:r>
              <a:rPr lang="en-US" dirty="0" smtClean="0">
                <a:sym typeface="Symbol" pitchFamily="18" charset="2"/>
              </a:rPr>
              <a:t> could be called for each edge</a:t>
            </a:r>
          </a:p>
          <a:p>
            <a:pPr lvl="2"/>
            <a:r>
              <a:rPr lang="en-US" dirty="0" smtClean="0">
                <a:sym typeface="Symbol" pitchFamily="18" charset="2"/>
              </a:rPr>
              <a:t>How expensive is each call?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Worst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06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all nodes connected to start, then size of PQ is n-1 right away.</a:t>
            </a:r>
          </a:p>
          <a:p>
            <a:pPr lvl="1"/>
            <a:r>
              <a:rPr lang="en-US" smtClean="0"/>
              <a:t>Decreases by 1 for each node selected</a:t>
            </a:r>
          </a:p>
          <a:p>
            <a:pPr lvl="1"/>
            <a:r>
              <a:rPr lang="en-US" smtClean="0"/>
              <a:t>Total cost is O(cost of extractMin for size n-1)</a:t>
            </a:r>
          </a:p>
          <a:p>
            <a:pPr lvl="2"/>
            <a:r>
              <a:rPr lang="en-US" smtClean="0"/>
              <a:t>Note use of Big-Oh (not Big-Theta)</a:t>
            </a:r>
          </a:p>
          <a:p>
            <a:r>
              <a:rPr lang="en-US" smtClean="0"/>
              <a:t>Could descreaseKey be called a lot?</a:t>
            </a:r>
          </a:p>
          <a:p>
            <a:pPr lvl="1"/>
            <a:r>
              <a:rPr lang="en-US" smtClean="0"/>
              <a:t>Yes! Imagine an input that adds all nodes to the PQ at the first step, and then after that calls descreaseKey every possible time.  (For you to do.)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Priority Queue Costs and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Simplest choice: unordered list</a:t>
            </a:r>
          </a:p>
          <a:p>
            <a:pPr lvl="1"/>
            <a:r>
              <a:rPr lang="en-US" dirty="0" err="1" smtClean="0"/>
              <a:t>PQ.ExtractMin</a:t>
            </a:r>
            <a:r>
              <a:rPr lang="en-US" dirty="0" smtClean="0"/>
              <a:t>() is just a “</a:t>
            </a:r>
            <a:r>
              <a:rPr lang="en-US" dirty="0" err="1" smtClean="0"/>
              <a:t>findMin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Cost for one call is </a:t>
            </a:r>
            <a:r>
              <a:rPr lang="en-US" dirty="0" smtClean="0">
                <a:sym typeface="Symbol" pitchFamily="18" charset="2"/>
              </a:rPr>
              <a:t>(n)</a:t>
            </a:r>
          </a:p>
          <a:p>
            <a:pPr lvl="2"/>
            <a:r>
              <a:rPr lang="en-US" dirty="0" smtClean="0">
                <a:sym typeface="Symbol" pitchFamily="18" charset="2"/>
              </a:rPr>
              <a:t>Total cost for all n calls is (n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 smtClean="0"/>
          </a:p>
          <a:p>
            <a:pPr lvl="1"/>
            <a:r>
              <a:rPr lang="en-US" dirty="0" err="1" smtClean="0"/>
              <a:t>PQ.decreaseKey</a:t>
            </a:r>
            <a:r>
              <a:rPr lang="en-US" dirty="0" smtClean="0"/>
              <a:t>() on a node finds it, changes it.</a:t>
            </a:r>
          </a:p>
          <a:p>
            <a:pPr lvl="2"/>
            <a:r>
              <a:rPr lang="en-US" dirty="0" smtClean="0"/>
              <a:t>Cost for one call is </a:t>
            </a:r>
            <a:r>
              <a:rPr lang="en-US" dirty="0" smtClean="0">
                <a:sym typeface="Symbol" pitchFamily="18" charset="2"/>
              </a:rPr>
              <a:t>(n)</a:t>
            </a:r>
          </a:p>
          <a:p>
            <a:pPr lvl="2"/>
            <a:r>
              <a:rPr lang="en-US" dirty="0" smtClean="0">
                <a:sym typeface="Symbol" pitchFamily="18" charset="2"/>
              </a:rPr>
              <a:t>But, if we can index an array by vertex number, the cost would be (1).  </a:t>
            </a:r>
            <a:r>
              <a:rPr lang="en-US" dirty="0" smtClean="0"/>
              <a:t>If so, worst-case total cost is </a:t>
            </a:r>
            <a:r>
              <a:rPr lang="en-US" dirty="0" smtClean="0">
                <a:sym typeface="Symbol" pitchFamily="18" charset="2"/>
              </a:rPr>
              <a:t>(m)</a:t>
            </a:r>
          </a:p>
          <a:p>
            <a:r>
              <a:rPr lang="en-US" dirty="0" smtClean="0">
                <a:sym typeface="Symbol" pitchFamily="18" charset="2"/>
              </a:rPr>
              <a:t>Conclusion: Easy to get (n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Consider using a min-heap for the Priority Queue</a:t>
            </a:r>
          </a:p>
          <a:p>
            <a:pPr lvl="1"/>
            <a:r>
              <a:rPr lang="en-US" smtClean="0"/>
              <a:t>PQ.ExtractMin() is </a:t>
            </a:r>
            <a:r>
              <a:rPr lang="en-US" smtClean="0">
                <a:sym typeface="Symbol" pitchFamily="18" charset="2"/>
              </a:rPr>
              <a:t>O(lg n) each time</a:t>
            </a:r>
          </a:p>
          <a:p>
            <a:pPr lvl="2"/>
            <a:r>
              <a:rPr lang="en-US" smtClean="0">
                <a:sym typeface="Symbol" pitchFamily="18" charset="2"/>
              </a:rPr>
              <a:t>Called n times, so like Heap’s Construct: efficient!</a:t>
            </a:r>
          </a:p>
          <a:p>
            <a:pPr lvl="1"/>
            <a:r>
              <a:rPr lang="en-US" smtClean="0">
                <a:sym typeface="Symbol" pitchFamily="18" charset="2"/>
              </a:rPr>
              <a:t>What about PQ.decreaseKey() ?</a:t>
            </a:r>
          </a:p>
          <a:p>
            <a:r>
              <a:rPr lang="en-US" smtClean="0">
                <a:sym typeface="Symbol" pitchFamily="18" charset="2"/>
              </a:rPr>
              <a:t>Our need: given a vertex-ID, change the value stored</a:t>
            </a:r>
          </a:p>
          <a:p>
            <a:pPr lvl="1"/>
            <a:r>
              <a:rPr lang="en-US" smtClean="0">
                <a:sym typeface="Symbol" pitchFamily="18" charset="2"/>
              </a:rPr>
              <a:t>But our basic heap implementation does not allow look-ups based on vertex-ID!</a:t>
            </a:r>
          </a:p>
          <a:p>
            <a:r>
              <a:rPr lang="en-US" smtClean="0">
                <a:sym typeface="Symbol" pitchFamily="18" charset="2"/>
              </a:rPr>
              <a:t>Solution: Indirect heaps</a:t>
            </a:r>
          </a:p>
          <a:p>
            <a:pPr lvl="1"/>
            <a:r>
              <a:rPr lang="en-US" smtClean="0">
                <a:sym typeface="Symbol" pitchFamily="18" charset="2"/>
              </a:rPr>
              <a:t>Heap structure stores indices to data in an array that doesn’t change</a:t>
            </a:r>
          </a:p>
          <a:p>
            <a:pPr lvl="1"/>
            <a:r>
              <a:rPr lang="en-US" smtClean="0">
                <a:sym typeface="Symbol" pitchFamily="18" charset="2"/>
              </a:rPr>
              <a:t>Can increase or decrease key in O(lg n) after O(1) lookup</a:t>
            </a: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Use Indirect Heaps for the PQ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PQ.decreaseKey</a:t>
            </a:r>
            <a:r>
              <a:rPr lang="en-US" dirty="0" smtClean="0">
                <a:sym typeface="Symbol" pitchFamily="18" charset="2"/>
              </a:rPr>
              <a:t>() is O(</a:t>
            </a:r>
            <a:r>
              <a:rPr lang="en-US" dirty="0" err="1" smtClean="0">
                <a:sym typeface="Symbol" pitchFamily="18" charset="2"/>
              </a:rPr>
              <a:t>lg</a:t>
            </a:r>
            <a:r>
              <a:rPr lang="en-US" dirty="0" smtClean="0">
                <a:sym typeface="Symbol" pitchFamily="18" charset="2"/>
              </a:rPr>
              <a:t> n) also</a:t>
            </a:r>
          </a:p>
          <a:p>
            <a:pPr lvl="2"/>
            <a:r>
              <a:rPr lang="en-US" dirty="0" smtClean="0">
                <a:sym typeface="Symbol" pitchFamily="18" charset="2"/>
              </a:rPr>
              <a:t>Called for each edge encountered in MST algorithm</a:t>
            </a:r>
          </a:p>
          <a:p>
            <a:pPr lvl="2"/>
            <a:r>
              <a:rPr lang="en-US" dirty="0" smtClean="0">
                <a:sym typeface="Symbol" pitchFamily="18" charset="2"/>
              </a:rPr>
              <a:t>So O(m </a:t>
            </a:r>
            <a:r>
              <a:rPr lang="en-US" dirty="0" err="1" smtClean="0">
                <a:sym typeface="Symbol" pitchFamily="18" charset="2"/>
              </a:rPr>
              <a:t>lg</a:t>
            </a:r>
            <a:r>
              <a:rPr lang="en-US" dirty="0" smtClean="0">
                <a:sym typeface="Symbol" pitchFamily="18" charset="2"/>
              </a:rPr>
              <a:t> n) </a:t>
            </a:r>
          </a:p>
          <a:p>
            <a:pPr lvl="2"/>
            <a:r>
              <a:rPr lang="en-US" dirty="0" smtClean="0">
                <a:sym typeface="Symbol" pitchFamily="18" charset="2"/>
              </a:rPr>
              <a:t>Overall: Might be better: (n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than if m &lt;&lt; n</a:t>
            </a:r>
            <a:r>
              <a:rPr lang="en-US" baseline="30000" dirty="0" smtClean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Fibonacci heaps: an even more efficient PQ implementation.   We won’t cover these.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(m + n </a:t>
            </a:r>
            <a:r>
              <a:rPr lang="en-US" dirty="0" err="1" smtClean="0">
                <a:sym typeface="Symbol" pitchFamily="18" charset="2"/>
              </a:rPr>
              <a:t>lg</a:t>
            </a:r>
            <a:r>
              <a:rPr lang="en-US" dirty="0" smtClean="0">
                <a:sym typeface="Symbol" pitchFamily="18" charset="2"/>
              </a:rPr>
              <a:t> n)</a:t>
            </a:r>
          </a:p>
          <a:p>
            <a:pPr lvl="2"/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MST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Kruskal’s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Prim’s approach:</a:t>
            </a:r>
          </a:p>
          <a:p>
            <a:pPr lvl="1"/>
            <a:r>
              <a:rPr lang="en-US" smtClean="0"/>
              <a:t>Build one tree.  Make the one tree bigger and as good as it can be.</a:t>
            </a:r>
          </a:p>
          <a:p>
            <a:r>
              <a:rPr lang="en-US" smtClean="0"/>
              <a:t>Kruskal’s approach</a:t>
            </a:r>
          </a:p>
          <a:p>
            <a:pPr lvl="1"/>
            <a:r>
              <a:rPr lang="en-US" smtClean="0"/>
              <a:t>Choose the best edge possible: smallest weight</a:t>
            </a:r>
          </a:p>
          <a:p>
            <a:pPr lvl="1"/>
            <a:r>
              <a:rPr lang="en-US" smtClean="0"/>
              <a:t>Not one tree – maintain a forest!</a:t>
            </a:r>
          </a:p>
          <a:p>
            <a:pPr lvl="1"/>
            <a:r>
              <a:rPr lang="en-US" smtClean="0"/>
              <a:t>Each edge added will connect two trees.</a:t>
            </a:r>
            <a:br>
              <a:rPr lang="en-US" smtClean="0"/>
            </a:br>
            <a:r>
              <a:rPr lang="en-US" smtClean="0"/>
              <a:t>Can’t form a cycle in a tree!</a:t>
            </a:r>
          </a:p>
          <a:p>
            <a:pPr lvl="1"/>
            <a:r>
              <a:rPr lang="en-US" smtClean="0"/>
              <a:t>After adding n-1 edges, you have one tree, the MST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Kruskal’s MST Algorithm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Idea: Grow a </a:t>
            </a:r>
            <a:r>
              <a:rPr lang="en-US" smtClean="0">
                <a:solidFill>
                  <a:srgbClr val="FF0000"/>
                </a:solidFill>
              </a:rPr>
              <a:t>forest</a:t>
            </a:r>
            <a:r>
              <a:rPr lang="en-US" smtClean="0"/>
              <a:t> out of edges that do not create a cycle.  Pick an edge with the smallest weight.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2800" y="2971800"/>
            <a:ext cx="1682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  <a:latin typeface="Times New Roman" pitchFamily="18" charset="0"/>
              </a:rPr>
              <a:t>G=(V,E)</a:t>
            </a:r>
          </a:p>
        </p:txBody>
      </p:sp>
      <p:sp>
        <p:nvSpPr>
          <p:cNvPr id="69637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03288" y="3436938"/>
            <a:ext cx="7045325" cy="2478087"/>
          </a:xfrm>
          <a:custGeom>
            <a:avLst/>
            <a:gdLst>
              <a:gd name="T0" fmla="*/ 2147483647 w 3328"/>
              <a:gd name="T1" fmla="*/ 2147483647 h 2082"/>
              <a:gd name="T2" fmla="*/ 2147483647 w 3328"/>
              <a:gd name="T3" fmla="*/ 2147483647 h 2082"/>
              <a:gd name="T4" fmla="*/ 2147483647 w 3328"/>
              <a:gd name="T5" fmla="*/ 2147483647 h 2082"/>
              <a:gd name="T6" fmla="*/ 2147483647 w 3328"/>
              <a:gd name="T7" fmla="*/ 2147483647 h 2082"/>
              <a:gd name="T8" fmla="*/ 2147483647 w 3328"/>
              <a:gd name="T9" fmla="*/ 2147483647 h 2082"/>
              <a:gd name="T10" fmla="*/ 2147483647 w 3328"/>
              <a:gd name="T11" fmla="*/ 2147483647 h 2082"/>
              <a:gd name="T12" fmla="*/ 2147483647 w 3328"/>
              <a:gd name="T13" fmla="*/ 2147483647 h 2082"/>
              <a:gd name="T14" fmla="*/ 2147483647 w 3328"/>
              <a:gd name="T15" fmla="*/ 2147483647 h 2082"/>
              <a:gd name="T16" fmla="*/ 2147483647 w 3328"/>
              <a:gd name="T17" fmla="*/ 2147483647 h 2082"/>
              <a:gd name="T18" fmla="*/ 2147483647 w 3328"/>
              <a:gd name="T19" fmla="*/ 2147483647 h 2082"/>
              <a:gd name="T20" fmla="*/ 0 w 3328"/>
              <a:gd name="T21" fmla="*/ 2147483647 h 2082"/>
              <a:gd name="T22" fmla="*/ 2147483647 w 3328"/>
              <a:gd name="T23" fmla="*/ 2147483647 h 2082"/>
              <a:gd name="T24" fmla="*/ 2147483647 w 3328"/>
              <a:gd name="T25" fmla="*/ 2147483647 h 2082"/>
              <a:gd name="T26" fmla="*/ 2147483647 w 3328"/>
              <a:gd name="T27" fmla="*/ 2147483647 h 2082"/>
              <a:gd name="T28" fmla="*/ 2147483647 w 3328"/>
              <a:gd name="T29" fmla="*/ 2147483647 h 2082"/>
              <a:gd name="T30" fmla="*/ 2147483647 w 3328"/>
              <a:gd name="T31" fmla="*/ 2147483647 h 2082"/>
              <a:gd name="T32" fmla="*/ 2147483647 w 3328"/>
              <a:gd name="T33" fmla="*/ 2147483647 h 2082"/>
              <a:gd name="T34" fmla="*/ 2147483647 w 3328"/>
              <a:gd name="T35" fmla="*/ 2147483647 h 2082"/>
              <a:gd name="T36" fmla="*/ 2147483647 w 3328"/>
              <a:gd name="T37" fmla="*/ 2147483647 h 2082"/>
              <a:gd name="T38" fmla="*/ 2147483647 w 3328"/>
              <a:gd name="T39" fmla="*/ 2147483647 h 2082"/>
              <a:gd name="T40" fmla="*/ 2147483647 w 3328"/>
              <a:gd name="T41" fmla="*/ 2147483647 h 2082"/>
              <a:gd name="T42" fmla="*/ 2147483647 w 3328"/>
              <a:gd name="T43" fmla="*/ 2147483647 h 2082"/>
              <a:gd name="T44" fmla="*/ 2147483647 w 3328"/>
              <a:gd name="T45" fmla="*/ 2147483647 h 2082"/>
              <a:gd name="T46" fmla="*/ 2147483647 w 3328"/>
              <a:gd name="T47" fmla="*/ 2147483647 h 2082"/>
              <a:gd name="T48" fmla="*/ 2147483647 w 3328"/>
              <a:gd name="T49" fmla="*/ 2147483647 h 2082"/>
              <a:gd name="T50" fmla="*/ 2147483647 w 3328"/>
              <a:gd name="T51" fmla="*/ 2147483647 h 2082"/>
              <a:gd name="T52" fmla="*/ 2147483647 w 3328"/>
              <a:gd name="T53" fmla="*/ 2147483647 h 2082"/>
              <a:gd name="T54" fmla="*/ 2147483647 w 3328"/>
              <a:gd name="T55" fmla="*/ 2147483647 h 2082"/>
              <a:gd name="T56" fmla="*/ 2147483647 w 3328"/>
              <a:gd name="T57" fmla="*/ 2147483647 h 2082"/>
              <a:gd name="T58" fmla="*/ 2147483647 w 3328"/>
              <a:gd name="T59" fmla="*/ 2147483647 h 2082"/>
              <a:gd name="T60" fmla="*/ 2147483647 w 3328"/>
              <a:gd name="T61" fmla="*/ 2147483647 h 2082"/>
              <a:gd name="T62" fmla="*/ 2147483647 w 3328"/>
              <a:gd name="T63" fmla="*/ 2147483647 h 2082"/>
              <a:gd name="T64" fmla="*/ 2147483647 w 3328"/>
              <a:gd name="T65" fmla="*/ 2147483647 h 2082"/>
              <a:gd name="T66" fmla="*/ 2147483647 w 3328"/>
              <a:gd name="T67" fmla="*/ 2147483647 h 2082"/>
              <a:gd name="T68" fmla="*/ 2147483647 w 3328"/>
              <a:gd name="T69" fmla="*/ 2147483647 h 2082"/>
              <a:gd name="T70" fmla="*/ 2147483647 w 3328"/>
              <a:gd name="T71" fmla="*/ 2147483647 h 2082"/>
              <a:gd name="T72" fmla="*/ 2147483647 w 3328"/>
              <a:gd name="T73" fmla="*/ 2147483647 h 20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28"/>
              <a:gd name="T112" fmla="*/ 0 h 2082"/>
              <a:gd name="T113" fmla="*/ 3328 w 3328"/>
              <a:gd name="T114" fmla="*/ 2082 h 20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28" h="2082">
                <a:moveTo>
                  <a:pt x="1653" y="175"/>
                </a:moveTo>
                <a:cubicBezTo>
                  <a:pt x="1581" y="158"/>
                  <a:pt x="1628" y="164"/>
                  <a:pt x="1525" y="175"/>
                </a:cubicBezTo>
                <a:cubicBezTo>
                  <a:pt x="1305" y="199"/>
                  <a:pt x="1362" y="193"/>
                  <a:pt x="1184" y="207"/>
                </a:cubicBezTo>
                <a:cubicBezTo>
                  <a:pt x="987" y="195"/>
                  <a:pt x="793" y="171"/>
                  <a:pt x="597" y="154"/>
                </a:cubicBezTo>
                <a:cubicBezTo>
                  <a:pt x="494" y="158"/>
                  <a:pt x="391" y="159"/>
                  <a:pt x="288" y="165"/>
                </a:cubicBezTo>
                <a:cubicBezTo>
                  <a:pt x="273" y="166"/>
                  <a:pt x="256" y="165"/>
                  <a:pt x="245" y="175"/>
                </a:cubicBezTo>
                <a:cubicBezTo>
                  <a:pt x="218" y="198"/>
                  <a:pt x="206" y="235"/>
                  <a:pt x="181" y="261"/>
                </a:cubicBezTo>
                <a:cubicBezTo>
                  <a:pt x="160" y="322"/>
                  <a:pt x="174" y="286"/>
                  <a:pt x="128" y="378"/>
                </a:cubicBezTo>
                <a:cubicBezTo>
                  <a:pt x="121" y="392"/>
                  <a:pt x="106" y="421"/>
                  <a:pt x="106" y="421"/>
                </a:cubicBezTo>
                <a:cubicBezTo>
                  <a:pt x="97" y="478"/>
                  <a:pt x="89" y="519"/>
                  <a:pt x="64" y="570"/>
                </a:cubicBezTo>
                <a:cubicBezTo>
                  <a:pt x="40" y="755"/>
                  <a:pt x="13" y="939"/>
                  <a:pt x="0" y="1125"/>
                </a:cubicBezTo>
                <a:cubicBezTo>
                  <a:pt x="1" y="1147"/>
                  <a:pt x="3" y="1379"/>
                  <a:pt x="32" y="1423"/>
                </a:cubicBezTo>
                <a:cubicBezTo>
                  <a:pt x="67" y="1476"/>
                  <a:pt x="129" y="1504"/>
                  <a:pt x="170" y="1551"/>
                </a:cubicBezTo>
                <a:cubicBezTo>
                  <a:pt x="253" y="1646"/>
                  <a:pt x="304" y="1763"/>
                  <a:pt x="416" y="1829"/>
                </a:cubicBezTo>
                <a:cubicBezTo>
                  <a:pt x="465" y="1858"/>
                  <a:pt x="579" y="1860"/>
                  <a:pt x="618" y="1861"/>
                </a:cubicBezTo>
                <a:cubicBezTo>
                  <a:pt x="871" y="1867"/>
                  <a:pt x="1123" y="1868"/>
                  <a:pt x="1376" y="1871"/>
                </a:cubicBezTo>
                <a:cubicBezTo>
                  <a:pt x="1433" y="1883"/>
                  <a:pt x="1490" y="1897"/>
                  <a:pt x="1546" y="1914"/>
                </a:cubicBezTo>
                <a:cubicBezTo>
                  <a:pt x="1567" y="1920"/>
                  <a:pt x="1589" y="1928"/>
                  <a:pt x="1610" y="1935"/>
                </a:cubicBezTo>
                <a:cubicBezTo>
                  <a:pt x="1621" y="1939"/>
                  <a:pt x="1642" y="1946"/>
                  <a:pt x="1642" y="1946"/>
                </a:cubicBezTo>
                <a:cubicBezTo>
                  <a:pt x="1685" y="1987"/>
                  <a:pt x="1655" y="1966"/>
                  <a:pt x="1749" y="1989"/>
                </a:cubicBezTo>
                <a:cubicBezTo>
                  <a:pt x="1827" y="2009"/>
                  <a:pt x="1905" y="2028"/>
                  <a:pt x="1984" y="2042"/>
                </a:cubicBezTo>
                <a:cubicBezTo>
                  <a:pt x="2690" y="2029"/>
                  <a:pt x="2385" y="2082"/>
                  <a:pt x="2688" y="1978"/>
                </a:cubicBezTo>
                <a:cubicBezTo>
                  <a:pt x="2717" y="1949"/>
                  <a:pt x="2755" y="1932"/>
                  <a:pt x="2784" y="1903"/>
                </a:cubicBezTo>
                <a:cubicBezTo>
                  <a:pt x="2850" y="1837"/>
                  <a:pt x="2916" y="1773"/>
                  <a:pt x="2986" y="1711"/>
                </a:cubicBezTo>
                <a:cubicBezTo>
                  <a:pt x="3005" y="1694"/>
                  <a:pt x="3019" y="1672"/>
                  <a:pt x="3040" y="1658"/>
                </a:cubicBezTo>
                <a:cubicBezTo>
                  <a:pt x="3108" y="1613"/>
                  <a:pt x="3173" y="1553"/>
                  <a:pt x="3221" y="1487"/>
                </a:cubicBezTo>
                <a:cubicBezTo>
                  <a:pt x="3257" y="1437"/>
                  <a:pt x="3258" y="1372"/>
                  <a:pt x="3285" y="1317"/>
                </a:cubicBezTo>
                <a:cubicBezTo>
                  <a:pt x="3309" y="1133"/>
                  <a:pt x="3317" y="947"/>
                  <a:pt x="3328" y="762"/>
                </a:cubicBezTo>
                <a:cubicBezTo>
                  <a:pt x="3324" y="634"/>
                  <a:pt x="3324" y="506"/>
                  <a:pt x="3317" y="378"/>
                </a:cubicBezTo>
                <a:cubicBezTo>
                  <a:pt x="3312" y="284"/>
                  <a:pt x="3207" y="216"/>
                  <a:pt x="3136" y="175"/>
                </a:cubicBezTo>
                <a:cubicBezTo>
                  <a:pt x="3116" y="164"/>
                  <a:pt x="3103" y="142"/>
                  <a:pt x="3082" y="133"/>
                </a:cubicBezTo>
                <a:cubicBezTo>
                  <a:pt x="3055" y="122"/>
                  <a:pt x="3025" y="118"/>
                  <a:pt x="2997" y="111"/>
                </a:cubicBezTo>
                <a:cubicBezTo>
                  <a:pt x="2921" y="61"/>
                  <a:pt x="2811" y="37"/>
                  <a:pt x="2720" y="26"/>
                </a:cubicBezTo>
                <a:cubicBezTo>
                  <a:pt x="2652" y="18"/>
                  <a:pt x="2517" y="5"/>
                  <a:pt x="2517" y="5"/>
                </a:cubicBezTo>
                <a:cubicBezTo>
                  <a:pt x="2398" y="10"/>
                  <a:pt x="2328" y="0"/>
                  <a:pt x="2229" y="26"/>
                </a:cubicBezTo>
                <a:cubicBezTo>
                  <a:pt x="2116" y="55"/>
                  <a:pt x="2012" y="156"/>
                  <a:pt x="1888" y="165"/>
                </a:cubicBezTo>
                <a:cubicBezTo>
                  <a:pt x="1810" y="171"/>
                  <a:pt x="1731" y="172"/>
                  <a:pt x="1653" y="175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309688" y="4035425"/>
            <a:ext cx="1433512" cy="803275"/>
          </a:xfrm>
          <a:custGeom>
            <a:avLst/>
            <a:gdLst>
              <a:gd name="T0" fmla="*/ 2147483647 w 677"/>
              <a:gd name="T1" fmla="*/ 2147483647 h 675"/>
              <a:gd name="T2" fmla="*/ 2147483647 w 677"/>
              <a:gd name="T3" fmla="*/ 2147483647 h 675"/>
              <a:gd name="T4" fmla="*/ 2147483647 w 677"/>
              <a:gd name="T5" fmla="*/ 2147483647 h 675"/>
              <a:gd name="T6" fmla="*/ 2147483647 w 677"/>
              <a:gd name="T7" fmla="*/ 2147483647 h 675"/>
              <a:gd name="T8" fmla="*/ 2147483647 w 677"/>
              <a:gd name="T9" fmla="*/ 2147483647 h 675"/>
              <a:gd name="T10" fmla="*/ 0 w 677"/>
              <a:gd name="T11" fmla="*/ 2147483647 h 675"/>
              <a:gd name="T12" fmla="*/ 2147483647 w 677"/>
              <a:gd name="T13" fmla="*/ 2147483647 h 675"/>
              <a:gd name="T14" fmla="*/ 2147483647 w 677"/>
              <a:gd name="T15" fmla="*/ 2147483647 h 675"/>
              <a:gd name="T16" fmla="*/ 2147483647 w 677"/>
              <a:gd name="T17" fmla="*/ 2147483647 h 675"/>
              <a:gd name="T18" fmla="*/ 2147483647 w 677"/>
              <a:gd name="T19" fmla="*/ 2147483647 h 675"/>
              <a:gd name="T20" fmla="*/ 2147483647 w 677"/>
              <a:gd name="T21" fmla="*/ 2147483647 h 675"/>
              <a:gd name="T22" fmla="*/ 2147483647 w 677"/>
              <a:gd name="T23" fmla="*/ 2147483647 h 675"/>
              <a:gd name="T24" fmla="*/ 2147483647 w 677"/>
              <a:gd name="T25" fmla="*/ 2147483647 h 675"/>
              <a:gd name="T26" fmla="*/ 2147483647 w 677"/>
              <a:gd name="T27" fmla="*/ 2147483647 h 675"/>
              <a:gd name="T28" fmla="*/ 2147483647 w 677"/>
              <a:gd name="T29" fmla="*/ 2147483647 h 675"/>
              <a:gd name="T30" fmla="*/ 2147483647 w 677"/>
              <a:gd name="T31" fmla="*/ 2147483647 h 675"/>
              <a:gd name="T32" fmla="*/ 2147483647 w 677"/>
              <a:gd name="T33" fmla="*/ 2147483647 h 6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7"/>
              <a:gd name="T52" fmla="*/ 0 h 675"/>
              <a:gd name="T53" fmla="*/ 677 w 677"/>
              <a:gd name="T54" fmla="*/ 675 h 6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7" h="675">
                <a:moveTo>
                  <a:pt x="426" y="56"/>
                </a:moveTo>
                <a:cubicBezTo>
                  <a:pt x="409" y="0"/>
                  <a:pt x="378" y="13"/>
                  <a:pt x="320" y="3"/>
                </a:cubicBezTo>
                <a:cubicBezTo>
                  <a:pt x="271" y="13"/>
                  <a:pt x="243" y="18"/>
                  <a:pt x="202" y="46"/>
                </a:cubicBezTo>
                <a:cubicBezTo>
                  <a:pt x="175" y="87"/>
                  <a:pt x="136" y="112"/>
                  <a:pt x="106" y="152"/>
                </a:cubicBezTo>
                <a:cubicBezTo>
                  <a:pt x="78" y="189"/>
                  <a:pt x="63" y="237"/>
                  <a:pt x="32" y="270"/>
                </a:cubicBezTo>
                <a:cubicBezTo>
                  <a:pt x="22" y="309"/>
                  <a:pt x="9" y="347"/>
                  <a:pt x="0" y="387"/>
                </a:cubicBezTo>
                <a:cubicBezTo>
                  <a:pt x="6" y="473"/>
                  <a:pt x="4" y="600"/>
                  <a:pt x="106" y="632"/>
                </a:cubicBezTo>
                <a:cubicBezTo>
                  <a:pt x="113" y="639"/>
                  <a:pt x="119" y="649"/>
                  <a:pt x="128" y="654"/>
                </a:cubicBezTo>
                <a:cubicBezTo>
                  <a:pt x="148" y="664"/>
                  <a:pt x="192" y="675"/>
                  <a:pt x="192" y="675"/>
                </a:cubicBezTo>
                <a:cubicBezTo>
                  <a:pt x="213" y="668"/>
                  <a:pt x="237" y="667"/>
                  <a:pt x="256" y="654"/>
                </a:cubicBezTo>
                <a:cubicBezTo>
                  <a:pt x="277" y="640"/>
                  <a:pt x="320" y="611"/>
                  <a:pt x="320" y="611"/>
                </a:cubicBezTo>
                <a:cubicBezTo>
                  <a:pt x="379" y="521"/>
                  <a:pt x="500" y="542"/>
                  <a:pt x="597" y="536"/>
                </a:cubicBezTo>
                <a:cubicBezTo>
                  <a:pt x="646" y="521"/>
                  <a:pt x="633" y="504"/>
                  <a:pt x="661" y="462"/>
                </a:cubicBezTo>
                <a:cubicBezTo>
                  <a:pt x="654" y="337"/>
                  <a:pt x="677" y="281"/>
                  <a:pt x="618" y="195"/>
                </a:cubicBezTo>
                <a:cubicBezTo>
                  <a:pt x="600" y="137"/>
                  <a:pt x="556" y="107"/>
                  <a:pt x="501" y="88"/>
                </a:cubicBezTo>
                <a:cubicBezTo>
                  <a:pt x="494" y="77"/>
                  <a:pt x="491" y="63"/>
                  <a:pt x="480" y="56"/>
                </a:cubicBezTo>
                <a:cubicBezTo>
                  <a:pt x="394" y="3"/>
                  <a:pt x="411" y="25"/>
                  <a:pt x="426" y="56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7488" y="3890963"/>
            <a:ext cx="2425700" cy="1000125"/>
          </a:xfrm>
          <a:custGeom>
            <a:avLst/>
            <a:gdLst>
              <a:gd name="T0" fmla="*/ 2147483647 w 1146"/>
              <a:gd name="T1" fmla="*/ 2147483647 h 840"/>
              <a:gd name="T2" fmla="*/ 2147483647 w 1146"/>
              <a:gd name="T3" fmla="*/ 2147483647 h 840"/>
              <a:gd name="T4" fmla="*/ 2147483647 w 1146"/>
              <a:gd name="T5" fmla="*/ 2147483647 h 840"/>
              <a:gd name="T6" fmla="*/ 2147483647 w 1146"/>
              <a:gd name="T7" fmla="*/ 2147483647 h 840"/>
              <a:gd name="T8" fmla="*/ 2147483647 w 1146"/>
              <a:gd name="T9" fmla="*/ 2147483647 h 840"/>
              <a:gd name="T10" fmla="*/ 2147483647 w 1146"/>
              <a:gd name="T11" fmla="*/ 2147483647 h 840"/>
              <a:gd name="T12" fmla="*/ 2147483647 w 1146"/>
              <a:gd name="T13" fmla="*/ 2147483647 h 840"/>
              <a:gd name="T14" fmla="*/ 2147483647 w 1146"/>
              <a:gd name="T15" fmla="*/ 2147483647 h 840"/>
              <a:gd name="T16" fmla="*/ 2147483647 w 1146"/>
              <a:gd name="T17" fmla="*/ 2147483647 h 840"/>
              <a:gd name="T18" fmla="*/ 2147483647 w 1146"/>
              <a:gd name="T19" fmla="*/ 2147483647 h 840"/>
              <a:gd name="T20" fmla="*/ 2147483647 w 1146"/>
              <a:gd name="T21" fmla="*/ 2147483647 h 840"/>
              <a:gd name="T22" fmla="*/ 2147483647 w 1146"/>
              <a:gd name="T23" fmla="*/ 2147483647 h 840"/>
              <a:gd name="T24" fmla="*/ 2147483647 w 1146"/>
              <a:gd name="T25" fmla="*/ 2147483647 h 840"/>
              <a:gd name="T26" fmla="*/ 2147483647 w 1146"/>
              <a:gd name="T27" fmla="*/ 2147483647 h 840"/>
              <a:gd name="T28" fmla="*/ 2147483647 w 1146"/>
              <a:gd name="T29" fmla="*/ 2147483647 h 840"/>
              <a:gd name="T30" fmla="*/ 2147483647 w 1146"/>
              <a:gd name="T31" fmla="*/ 2147483647 h 840"/>
              <a:gd name="T32" fmla="*/ 2147483647 w 1146"/>
              <a:gd name="T33" fmla="*/ 2147483647 h 840"/>
              <a:gd name="T34" fmla="*/ 2147483647 w 1146"/>
              <a:gd name="T35" fmla="*/ 2147483647 h 840"/>
              <a:gd name="T36" fmla="*/ 2147483647 w 1146"/>
              <a:gd name="T37" fmla="*/ 2147483647 h 840"/>
              <a:gd name="T38" fmla="*/ 2147483647 w 1146"/>
              <a:gd name="T39" fmla="*/ 2147483647 h 840"/>
              <a:gd name="T40" fmla="*/ 2147483647 w 1146"/>
              <a:gd name="T41" fmla="*/ 2147483647 h 840"/>
              <a:gd name="T42" fmla="*/ 2147483647 w 1146"/>
              <a:gd name="T43" fmla="*/ 2147483647 h 840"/>
              <a:gd name="T44" fmla="*/ 2147483647 w 1146"/>
              <a:gd name="T45" fmla="*/ 2147483647 h 840"/>
              <a:gd name="T46" fmla="*/ 2147483647 w 1146"/>
              <a:gd name="T47" fmla="*/ 2147483647 h 840"/>
              <a:gd name="T48" fmla="*/ 2147483647 w 1146"/>
              <a:gd name="T49" fmla="*/ 2147483647 h 840"/>
              <a:gd name="T50" fmla="*/ 2147483647 w 1146"/>
              <a:gd name="T51" fmla="*/ 2147483647 h 840"/>
              <a:gd name="T52" fmla="*/ 2147483647 w 1146"/>
              <a:gd name="T53" fmla="*/ 2147483647 h 840"/>
              <a:gd name="T54" fmla="*/ 2147483647 w 1146"/>
              <a:gd name="T55" fmla="*/ 2147483647 h 8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46"/>
              <a:gd name="T85" fmla="*/ 0 h 840"/>
              <a:gd name="T86" fmla="*/ 1146 w 1146"/>
              <a:gd name="T87" fmla="*/ 840 h 84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46" h="840">
                <a:moveTo>
                  <a:pt x="1041" y="17"/>
                </a:moveTo>
                <a:cubicBezTo>
                  <a:pt x="987" y="0"/>
                  <a:pt x="934" y="32"/>
                  <a:pt x="881" y="49"/>
                </a:cubicBezTo>
                <a:cubicBezTo>
                  <a:pt x="804" y="74"/>
                  <a:pt x="691" y="119"/>
                  <a:pt x="646" y="188"/>
                </a:cubicBezTo>
                <a:cubicBezTo>
                  <a:pt x="632" y="209"/>
                  <a:pt x="618" y="231"/>
                  <a:pt x="604" y="252"/>
                </a:cubicBezTo>
                <a:cubicBezTo>
                  <a:pt x="593" y="269"/>
                  <a:pt x="572" y="278"/>
                  <a:pt x="561" y="295"/>
                </a:cubicBezTo>
                <a:cubicBezTo>
                  <a:pt x="548" y="315"/>
                  <a:pt x="544" y="340"/>
                  <a:pt x="529" y="359"/>
                </a:cubicBezTo>
                <a:cubicBezTo>
                  <a:pt x="521" y="369"/>
                  <a:pt x="507" y="372"/>
                  <a:pt x="497" y="380"/>
                </a:cubicBezTo>
                <a:cubicBezTo>
                  <a:pt x="462" y="409"/>
                  <a:pt x="445" y="429"/>
                  <a:pt x="401" y="444"/>
                </a:cubicBezTo>
                <a:cubicBezTo>
                  <a:pt x="354" y="439"/>
                  <a:pt x="302" y="447"/>
                  <a:pt x="262" y="423"/>
                </a:cubicBezTo>
                <a:cubicBezTo>
                  <a:pt x="253" y="418"/>
                  <a:pt x="249" y="407"/>
                  <a:pt x="241" y="401"/>
                </a:cubicBezTo>
                <a:cubicBezTo>
                  <a:pt x="202" y="371"/>
                  <a:pt x="160" y="338"/>
                  <a:pt x="113" y="327"/>
                </a:cubicBezTo>
                <a:cubicBezTo>
                  <a:pt x="102" y="330"/>
                  <a:pt x="90" y="331"/>
                  <a:pt x="81" y="337"/>
                </a:cubicBezTo>
                <a:cubicBezTo>
                  <a:pt x="64" y="349"/>
                  <a:pt x="38" y="380"/>
                  <a:pt x="38" y="380"/>
                </a:cubicBezTo>
                <a:cubicBezTo>
                  <a:pt x="15" y="479"/>
                  <a:pt x="0" y="622"/>
                  <a:pt x="113" y="657"/>
                </a:cubicBezTo>
                <a:cubicBezTo>
                  <a:pt x="124" y="664"/>
                  <a:pt x="133" y="674"/>
                  <a:pt x="145" y="679"/>
                </a:cubicBezTo>
                <a:cubicBezTo>
                  <a:pt x="165" y="688"/>
                  <a:pt x="190" y="688"/>
                  <a:pt x="209" y="700"/>
                </a:cubicBezTo>
                <a:cubicBezTo>
                  <a:pt x="254" y="729"/>
                  <a:pt x="288" y="761"/>
                  <a:pt x="337" y="785"/>
                </a:cubicBezTo>
                <a:cubicBezTo>
                  <a:pt x="389" y="840"/>
                  <a:pt x="457" y="813"/>
                  <a:pt x="529" y="807"/>
                </a:cubicBezTo>
                <a:cubicBezTo>
                  <a:pt x="590" y="746"/>
                  <a:pt x="561" y="781"/>
                  <a:pt x="614" y="700"/>
                </a:cubicBezTo>
                <a:cubicBezTo>
                  <a:pt x="620" y="691"/>
                  <a:pt x="619" y="678"/>
                  <a:pt x="625" y="668"/>
                </a:cubicBezTo>
                <a:cubicBezTo>
                  <a:pt x="638" y="646"/>
                  <a:pt x="668" y="604"/>
                  <a:pt x="668" y="604"/>
                </a:cubicBezTo>
                <a:cubicBezTo>
                  <a:pt x="720" y="447"/>
                  <a:pt x="662" y="605"/>
                  <a:pt x="710" y="508"/>
                </a:cubicBezTo>
                <a:cubicBezTo>
                  <a:pt x="715" y="498"/>
                  <a:pt x="713" y="484"/>
                  <a:pt x="721" y="476"/>
                </a:cubicBezTo>
                <a:cubicBezTo>
                  <a:pt x="802" y="395"/>
                  <a:pt x="938" y="395"/>
                  <a:pt x="1041" y="369"/>
                </a:cubicBezTo>
                <a:cubicBezTo>
                  <a:pt x="1099" y="331"/>
                  <a:pt x="1054" y="370"/>
                  <a:pt x="1084" y="316"/>
                </a:cubicBezTo>
                <a:cubicBezTo>
                  <a:pt x="1145" y="206"/>
                  <a:pt x="1112" y="292"/>
                  <a:pt x="1137" y="220"/>
                </a:cubicBezTo>
                <a:cubicBezTo>
                  <a:pt x="1129" y="144"/>
                  <a:pt x="1146" y="94"/>
                  <a:pt x="1073" y="71"/>
                </a:cubicBezTo>
                <a:cubicBezTo>
                  <a:pt x="1044" y="41"/>
                  <a:pt x="1055" y="59"/>
                  <a:pt x="1041" y="17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140450" y="5330825"/>
            <a:ext cx="520700" cy="284163"/>
          </a:xfrm>
          <a:custGeom>
            <a:avLst/>
            <a:gdLst>
              <a:gd name="T0" fmla="*/ 2147483647 w 246"/>
              <a:gd name="T1" fmla="*/ 2147483647 h 239"/>
              <a:gd name="T2" fmla="*/ 2147483647 w 246"/>
              <a:gd name="T3" fmla="*/ 2147483647 h 239"/>
              <a:gd name="T4" fmla="*/ 2147483647 w 246"/>
              <a:gd name="T5" fmla="*/ 2147483647 h 239"/>
              <a:gd name="T6" fmla="*/ 2147483647 w 246"/>
              <a:gd name="T7" fmla="*/ 2147483647 h 239"/>
              <a:gd name="T8" fmla="*/ 2147483647 w 246"/>
              <a:gd name="T9" fmla="*/ 2147483647 h 239"/>
              <a:gd name="T10" fmla="*/ 2147483647 w 246"/>
              <a:gd name="T11" fmla="*/ 2147483647 h 239"/>
              <a:gd name="T12" fmla="*/ 2147483647 w 246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6"/>
              <a:gd name="T22" fmla="*/ 0 h 239"/>
              <a:gd name="T23" fmla="*/ 246 w 246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6" h="239">
                <a:moveTo>
                  <a:pt x="150" y="35"/>
                </a:moveTo>
                <a:cubicBezTo>
                  <a:pt x="146" y="24"/>
                  <a:pt x="150" y="7"/>
                  <a:pt x="139" y="3"/>
                </a:cubicBezTo>
                <a:cubicBezTo>
                  <a:pt x="129" y="0"/>
                  <a:pt x="70" y="19"/>
                  <a:pt x="54" y="24"/>
                </a:cubicBezTo>
                <a:cubicBezTo>
                  <a:pt x="4" y="74"/>
                  <a:pt x="0" y="164"/>
                  <a:pt x="54" y="216"/>
                </a:cubicBezTo>
                <a:cubicBezTo>
                  <a:pt x="127" y="211"/>
                  <a:pt x="220" y="239"/>
                  <a:pt x="246" y="163"/>
                </a:cubicBezTo>
                <a:cubicBezTo>
                  <a:pt x="241" y="148"/>
                  <a:pt x="208" y="35"/>
                  <a:pt x="182" y="35"/>
                </a:cubicBezTo>
                <a:cubicBezTo>
                  <a:pt x="171" y="35"/>
                  <a:pt x="161" y="35"/>
                  <a:pt x="150" y="35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887663" y="5029200"/>
            <a:ext cx="1100137" cy="479425"/>
          </a:xfrm>
          <a:custGeom>
            <a:avLst/>
            <a:gdLst>
              <a:gd name="T0" fmla="*/ 2147483647 w 520"/>
              <a:gd name="T1" fmla="*/ 2147483647 h 403"/>
              <a:gd name="T2" fmla="*/ 2147483647 w 520"/>
              <a:gd name="T3" fmla="*/ 2147483647 h 403"/>
              <a:gd name="T4" fmla="*/ 2147483647 w 520"/>
              <a:gd name="T5" fmla="*/ 0 h 403"/>
              <a:gd name="T6" fmla="*/ 2147483647 w 520"/>
              <a:gd name="T7" fmla="*/ 2147483647 h 403"/>
              <a:gd name="T8" fmla="*/ 2147483647 w 520"/>
              <a:gd name="T9" fmla="*/ 2147483647 h 403"/>
              <a:gd name="T10" fmla="*/ 2147483647 w 520"/>
              <a:gd name="T11" fmla="*/ 2147483647 h 403"/>
              <a:gd name="T12" fmla="*/ 2147483647 w 520"/>
              <a:gd name="T13" fmla="*/ 2147483647 h 403"/>
              <a:gd name="T14" fmla="*/ 2147483647 w 520"/>
              <a:gd name="T15" fmla="*/ 2147483647 h 403"/>
              <a:gd name="T16" fmla="*/ 2147483647 w 520"/>
              <a:gd name="T17" fmla="*/ 2147483647 h 403"/>
              <a:gd name="T18" fmla="*/ 2147483647 w 520"/>
              <a:gd name="T19" fmla="*/ 2147483647 h 403"/>
              <a:gd name="T20" fmla="*/ 2147483647 w 520"/>
              <a:gd name="T21" fmla="*/ 2147483647 h 403"/>
              <a:gd name="T22" fmla="*/ 2147483647 w 520"/>
              <a:gd name="T23" fmla="*/ 2147483647 h 403"/>
              <a:gd name="T24" fmla="*/ 2147483647 w 520"/>
              <a:gd name="T25" fmla="*/ 2147483647 h 403"/>
              <a:gd name="T26" fmla="*/ 2147483647 w 520"/>
              <a:gd name="T27" fmla="*/ 2147483647 h 403"/>
              <a:gd name="T28" fmla="*/ 2147483647 w 520"/>
              <a:gd name="T29" fmla="*/ 2147483647 h 403"/>
              <a:gd name="T30" fmla="*/ 2147483647 w 520"/>
              <a:gd name="T31" fmla="*/ 2147483647 h 403"/>
              <a:gd name="T32" fmla="*/ 2147483647 w 520"/>
              <a:gd name="T33" fmla="*/ 2147483647 h 403"/>
              <a:gd name="T34" fmla="*/ 2147483647 w 520"/>
              <a:gd name="T35" fmla="*/ 2147483647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20"/>
              <a:gd name="T55" fmla="*/ 0 h 403"/>
              <a:gd name="T56" fmla="*/ 520 w 52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20" h="403">
                <a:moveTo>
                  <a:pt x="471" y="64"/>
                </a:moveTo>
                <a:cubicBezTo>
                  <a:pt x="441" y="36"/>
                  <a:pt x="415" y="31"/>
                  <a:pt x="375" y="21"/>
                </a:cubicBezTo>
                <a:cubicBezTo>
                  <a:pt x="346" y="14"/>
                  <a:pt x="289" y="0"/>
                  <a:pt x="289" y="0"/>
                </a:cubicBezTo>
                <a:cubicBezTo>
                  <a:pt x="261" y="4"/>
                  <a:pt x="232" y="3"/>
                  <a:pt x="204" y="11"/>
                </a:cubicBezTo>
                <a:cubicBezTo>
                  <a:pt x="159" y="23"/>
                  <a:pt x="173" y="57"/>
                  <a:pt x="119" y="75"/>
                </a:cubicBezTo>
                <a:cubicBezTo>
                  <a:pt x="112" y="82"/>
                  <a:pt x="103" y="88"/>
                  <a:pt x="97" y="96"/>
                </a:cubicBezTo>
                <a:cubicBezTo>
                  <a:pt x="89" y="106"/>
                  <a:pt x="85" y="119"/>
                  <a:pt x="76" y="128"/>
                </a:cubicBezTo>
                <a:cubicBezTo>
                  <a:pt x="67" y="137"/>
                  <a:pt x="54" y="141"/>
                  <a:pt x="44" y="149"/>
                </a:cubicBezTo>
                <a:cubicBezTo>
                  <a:pt x="36" y="155"/>
                  <a:pt x="30" y="164"/>
                  <a:pt x="23" y="171"/>
                </a:cubicBezTo>
                <a:cubicBezTo>
                  <a:pt x="0" y="238"/>
                  <a:pt x="4" y="318"/>
                  <a:pt x="76" y="341"/>
                </a:cubicBezTo>
                <a:cubicBezTo>
                  <a:pt x="113" y="379"/>
                  <a:pt x="87" y="359"/>
                  <a:pt x="161" y="384"/>
                </a:cubicBezTo>
                <a:cubicBezTo>
                  <a:pt x="172" y="388"/>
                  <a:pt x="193" y="395"/>
                  <a:pt x="193" y="395"/>
                </a:cubicBezTo>
                <a:cubicBezTo>
                  <a:pt x="218" y="391"/>
                  <a:pt x="251" y="403"/>
                  <a:pt x="268" y="384"/>
                </a:cubicBezTo>
                <a:cubicBezTo>
                  <a:pt x="308" y="339"/>
                  <a:pt x="253" y="291"/>
                  <a:pt x="311" y="245"/>
                </a:cubicBezTo>
                <a:cubicBezTo>
                  <a:pt x="335" y="226"/>
                  <a:pt x="347" y="221"/>
                  <a:pt x="375" y="213"/>
                </a:cubicBezTo>
                <a:cubicBezTo>
                  <a:pt x="403" y="205"/>
                  <a:pt x="460" y="192"/>
                  <a:pt x="460" y="192"/>
                </a:cubicBezTo>
                <a:cubicBezTo>
                  <a:pt x="471" y="185"/>
                  <a:pt x="484" y="181"/>
                  <a:pt x="492" y="171"/>
                </a:cubicBezTo>
                <a:cubicBezTo>
                  <a:pt x="516" y="141"/>
                  <a:pt x="520" y="64"/>
                  <a:pt x="471" y="64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Freeform 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43650" y="4445000"/>
            <a:ext cx="1049338" cy="660400"/>
          </a:xfrm>
          <a:custGeom>
            <a:avLst/>
            <a:gdLst>
              <a:gd name="T0" fmla="*/ 2147483647 w 496"/>
              <a:gd name="T1" fmla="*/ 0 h 555"/>
              <a:gd name="T2" fmla="*/ 2147483647 w 496"/>
              <a:gd name="T3" fmla="*/ 2147483647 h 555"/>
              <a:gd name="T4" fmla="*/ 2147483647 w 496"/>
              <a:gd name="T5" fmla="*/ 2147483647 h 555"/>
              <a:gd name="T6" fmla="*/ 2147483647 w 496"/>
              <a:gd name="T7" fmla="*/ 2147483647 h 555"/>
              <a:gd name="T8" fmla="*/ 0 w 496"/>
              <a:gd name="T9" fmla="*/ 2147483647 h 555"/>
              <a:gd name="T10" fmla="*/ 2147483647 w 496"/>
              <a:gd name="T11" fmla="*/ 2147483647 h 555"/>
              <a:gd name="T12" fmla="*/ 2147483647 w 496"/>
              <a:gd name="T13" fmla="*/ 2147483647 h 555"/>
              <a:gd name="T14" fmla="*/ 2147483647 w 496"/>
              <a:gd name="T15" fmla="*/ 2147483647 h 555"/>
              <a:gd name="T16" fmla="*/ 2147483647 w 496"/>
              <a:gd name="T17" fmla="*/ 2147483647 h 555"/>
              <a:gd name="T18" fmla="*/ 2147483647 w 496"/>
              <a:gd name="T19" fmla="*/ 2147483647 h 555"/>
              <a:gd name="T20" fmla="*/ 2147483647 w 496"/>
              <a:gd name="T21" fmla="*/ 2147483647 h 555"/>
              <a:gd name="T22" fmla="*/ 2147483647 w 496"/>
              <a:gd name="T23" fmla="*/ 2147483647 h 555"/>
              <a:gd name="T24" fmla="*/ 2147483647 w 496"/>
              <a:gd name="T25" fmla="*/ 2147483647 h 555"/>
              <a:gd name="T26" fmla="*/ 2147483647 w 496"/>
              <a:gd name="T27" fmla="*/ 2147483647 h 555"/>
              <a:gd name="T28" fmla="*/ 2147483647 w 496"/>
              <a:gd name="T29" fmla="*/ 0 h 5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6"/>
              <a:gd name="T46" fmla="*/ 0 h 555"/>
              <a:gd name="T47" fmla="*/ 496 w 496"/>
              <a:gd name="T48" fmla="*/ 555 h 5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6" h="555">
                <a:moveTo>
                  <a:pt x="470" y="0"/>
                </a:moveTo>
                <a:cubicBezTo>
                  <a:pt x="386" y="29"/>
                  <a:pt x="300" y="53"/>
                  <a:pt x="214" y="75"/>
                </a:cubicBezTo>
                <a:cubicBezTo>
                  <a:pt x="189" y="82"/>
                  <a:pt x="164" y="89"/>
                  <a:pt x="139" y="96"/>
                </a:cubicBezTo>
                <a:cubicBezTo>
                  <a:pt x="117" y="102"/>
                  <a:pt x="75" y="118"/>
                  <a:pt x="75" y="118"/>
                </a:cubicBezTo>
                <a:cubicBezTo>
                  <a:pt x="47" y="146"/>
                  <a:pt x="28" y="176"/>
                  <a:pt x="0" y="203"/>
                </a:cubicBezTo>
                <a:cubicBezTo>
                  <a:pt x="4" y="235"/>
                  <a:pt x="3" y="268"/>
                  <a:pt x="11" y="299"/>
                </a:cubicBezTo>
                <a:cubicBezTo>
                  <a:pt x="22" y="341"/>
                  <a:pt x="73" y="372"/>
                  <a:pt x="107" y="395"/>
                </a:cubicBezTo>
                <a:cubicBezTo>
                  <a:pt x="144" y="451"/>
                  <a:pt x="180" y="476"/>
                  <a:pt x="235" y="512"/>
                </a:cubicBezTo>
                <a:cubicBezTo>
                  <a:pt x="252" y="523"/>
                  <a:pt x="278" y="555"/>
                  <a:pt x="278" y="555"/>
                </a:cubicBezTo>
                <a:cubicBezTo>
                  <a:pt x="303" y="551"/>
                  <a:pt x="328" y="549"/>
                  <a:pt x="352" y="544"/>
                </a:cubicBezTo>
                <a:cubicBezTo>
                  <a:pt x="363" y="542"/>
                  <a:pt x="377" y="543"/>
                  <a:pt x="384" y="534"/>
                </a:cubicBezTo>
                <a:cubicBezTo>
                  <a:pt x="397" y="516"/>
                  <a:pt x="399" y="491"/>
                  <a:pt x="406" y="470"/>
                </a:cubicBezTo>
                <a:cubicBezTo>
                  <a:pt x="410" y="459"/>
                  <a:pt x="416" y="438"/>
                  <a:pt x="416" y="438"/>
                </a:cubicBezTo>
                <a:cubicBezTo>
                  <a:pt x="421" y="346"/>
                  <a:pt x="406" y="205"/>
                  <a:pt x="480" y="128"/>
                </a:cubicBezTo>
                <a:cubicBezTo>
                  <a:pt x="496" y="82"/>
                  <a:pt x="484" y="45"/>
                  <a:pt x="470" y="0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36800" y="428625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48000" y="388620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5" name="AutoShape 13"/>
          <p:cNvCxnSpPr>
            <a:cxnSpLocks noChangeShapeType="1"/>
            <a:stCxn id="69643" idx="7"/>
            <a:endCxn id="69644" idx="3"/>
          </p:cNvCxnSpPr>
          <p:nvPr>
            <p:custDataLst>
              <p:tags r:id="rId12"/>
            </p:custDataLst>
          </p:nvPr>
        </p:nvCxnSpPr>
        <p:spPr bwMode="auto">
          <a:xfrm flipV="1">
            <a:off x="2509838" y="3983038"/>
            <a:ext cx="568325" cy="3206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32163" y="3746500"/>
            <a:ext cx="447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9647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4563" y="5103813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75200" y="468630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9" name="AutoShape 17"/>
          <p:cNvCxnSpPr>
            <a:cxnSpLocks noChangeShapeType="1"/>
            <a:stCxn id="69647" idx="7"/>
            <a:endCxn id="69648" idx="3"/>
          </p:cNvCxnSpPr>
          <p:nvPr>
            <p:custDataLst>
              <p:tags r:id="rId16"/>
            </p:custDataLst>
          </p:nvPr>
        </p:nvCxnSpPr>
        <p:spPr bwMode="auto">
          <a:xfrm flipV="1">
            <a:off x="3657600" y="4783138"/>
            <a:ext cx="1147763" cy="3381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MST</a:t>
            </a:r>
          </a:p>
        </p:txBody>
      </p:sp>
      <p:sp>
        <p:nvSpPr>
          <p:cNvPr id="7065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203950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706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223250" y="314166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521575" y="287338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922713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135938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70664" name="AutoShape 8"/>
          <p:cNvCxnSpPr>
            <a:cxnSpLocks noChangeShapeType="1"/>
            <a:stCxn id="70675" idx="5"/>
            <a:endCxn id="70659" idx="1"/>
          </p:cNvCxnSpPr>
          <p:nvPr>
            <p:custDataLst>
              <p:tags r:id="rId7"/>
            </p:custDataLst>
          </p:nvPr>
        </p:nvCxnSpPr>
        <p:spPr bwMode="auto">
          <a:xfrm>
            <a:off x="4548188" y="614363"/>
            <a:ext cx="1733550" cy="882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5" name="AutoShape 9"/>
          <p:cNvCxnSpPr>
            <a:cxnSpLocks noChangeShapeType="1"/>
            <a:stCxn id="70659" idx="5"/>
            <a:endCxn id="70660" idx="2"/>
          </p:cNvCxnSpPr>
          <p:nvPr>
            <p:custDataLst>
              <p:tags r:id="rId8"/>
            </p:custDataLst>
          </p:nvPr>
        </p:nvCxnSpPr>
        <p:spPr bwMode="auto">
          <a:xfrm>
            <a:off x="6654800" y="1711325"/>
            <a:ext cx="1552575" cy="156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3" idx="2"/>
          </p:cNvCxnSpPr>
          <p:nvPr>
            <p:custDataLst>
              <p:tags r:id="rId9"/>
            </p:custDataLst>
          </p:nvPr>
        </p:nvCxnSpPr>
        <p:spPr bwMode="auto">
          <a:xfrm>
            <a:off x="6748463" y="1604963"/>
            <a:ext cx="1370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70" idx="6"/>
            <a:endCxn id="70660" idx="2"/>
          </p:cNvCxnSpPr>
          <p:nvPr>
            <p:custDataLst>
              <p:tags r:id="rId10"/>
            </p:custDataLst>
          </p:nvPr>
        </p:nvCxnSpPr>
        <p:spPr bwMode="auto">
          <a:xfrm>
            <a:off x="5781675" y="3228975"/>
            <a:ext cx="2425700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75" idx="4"/>
            <a:endCxn id="70662" idx="0"/>
          </p:cNvCxnSpPr>
          <p:nvPr>
            <p:custDataLst>
              <p:tags r:id="rId11"/>
            </p:custDataLst>
          </p:nvPr>
        </p:nvCxnSpPr>
        <p:spPr bwMode="auto">
          <a:xfrm flipH="1">
            <a:off x="4184650" y="654050"/>
            <a:ext cx="176213" cy="804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3"/>
          <p:cNvCxnSpPr>
            <a:cxnSpLocks noChangeShapeType="1"/>
            <a:stCxn id="70662" idx="5"/>
            <a:endCxn id="70670" idx="1"/>
          </p:cNvCxnSpPr>
          <p:nvPr>
            <p:custDataLst>
              <p:tags r:id="rId12"/>
            </p:custDataLst>
          </p:nvPr>
        </p:nvCxnSpPr>
        <p:spPr bwMode="auto">
          <a:xfrm>
            <a:off x="4371975" y="1711325"/>
            <a:ext cx="944563" cy="140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238750" y="309721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70671" name="AutoShape 15"/>
          <p:cNvCxnSpPr>
            <a:cxnSpLocks noChangeShapeType="1"/>
            <a:stCxn id="70659" idx="3"/>
            <a:endCxn id="70670" idx="0"/>
          </p:cNvCxnSpPr>
          <p:nvPr>
            <p:custDataLst>
              <p:tags r:id="rId14"/>
            </p:custDataLst>
          </p:nvPr>
        </p:nvCxnSpPr>
        <p:spPr bwMode="auto">
          <a:xfrm flipH="1">
            <a:off x="5502275" y="1711325"/>
            <a:ext cx="779463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6"/>
          <p:cNvCxnSpPr>
            <a:cxnSpLocks noChangeShapeType="1"/>
            <a:stCxn id="70663" idx="0"/>
            <a:endCxn id="70661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7970838" y="527050"/>
            <a:ext cx="428625" cy="931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3" name="AutoShape 17"/>
          <p:cNvCxnSpPr>
            <a:cxnSpLocks noChangeShapeType="1"/>
            <a:stCxn id="70662" idx="6"/>
            <a:endCxn id="70659" idx="2"/>
          </p:cNvCxnSpPr>
          <p:nvPr>
            <p:custDataLst>
              <p:tags r:id="rId16"/>
            </p:custDataLst>
          </p:nvPr>
        </p:nvCxnSpPr>
        <p:spPr bwMode="auto">
          <a:xfrm>
            <a:off x="4465638" y="1604963"/>
            <a:ext cx="1722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4" name="AutoShape 18"/>
          <p:cNvCxnSpPr>
            <a:cxnSpLocks noChangeShapeType="1"/>
            <a:stCxn id="70661" idx="2"/>
            <a:endCxn id="70675" idx="6"/>
          </p:cNvCxnSpPr>
          <p:nvPr>
            <p:custDataLst>
              <p:tags r:id="rId17"/>
            </p:custDataLst>
          </p:nvPr>
        </p:nvCxnSpPr>
        <p:spPr bwMode="auto">
          <a:xfrm flipH="1">
            <a:off x="4641850" y="419100"/>
            <a:ext cx="2863850" cy="88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097338" y="376238"/>
            <a:ext cx="527050" cy="26193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70676" name="AutoShape 20"/>
          <p:cNvCxnSpPr>
            <a:cxnSpLocks noChangeShapeType="1"/>
            <a:stCxn id="70659" idx="7"/>
            <a:endCxn id="70661" idx="3"/>
          </p:cNvCxnSpPr>
          <p:nvPr>
            <p:custDataLst>
              <p:tags r:id="rId19"/>
            </p:custDataLst>
          </p:nvPr>
        </p:nvCxnSpPr>
        <p:spPr bwMode="auto">
          <a:xfrm flipV="1">
            <a:off x="6654800" y="527050"/>
            <a:ext cx="942975" cy="969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0" idx="0"/>
            <a:endCxn id="70663" idx="4"/>
          </p:cNvCxnSpPr>
          <p:nvPr>
            <p:custDataLst>
              <p:tags r:id="rId20"/>
            </p:custDataLst>
          </p:nvPr>
        </p:nvCxnSpPr>
        <p:spPr bwMode="auto">
          <a:xfrm flipH="1" flipV="1">
            <a:off x="8399463" y="1751013"/>
            <a:ext cx="87312" cy="1374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8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76813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29325" y="206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60863" y="213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2271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58050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14963" y="86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223250" y="865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34263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486775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731000" y="820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02275" y="2093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55637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6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1517650" y="3713162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7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273685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38" name="AutoShape 8"/>
          <p:cNvCxnSpPr>
            <a:cxnSpLocks noChangeShapeType="1"/>
            <a:stCxn id="36" idx="6"/>
            <a:endCxn id="37" idx="1"/>
          </p:cNvCxnSpPr>
          <p:nvPr>
            <p:custDataLst>
              <p:tags r:id="rId35"/>
            </p:custDataLst>
          </p:nvPr>
        </p:nvCxnSpPr>
        <p:spPr bwMode="auto">
          <a:xfrm>
            <a:off x="2063750" y="3960812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3956050" y="3597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  <a:stCxn id="39" idx="2"/>
            <a:endCxn id="36" idx="6"/>
          </p:cNvCxnSpPr>
          <p:nvPr>
            <p:custDataLst>
              <p:tags r:id="rId37"/>
            </p:custDataLst>
          </p:nvPr>
        </p:nvCxnSpPr>
        <p:spPr bwMode="auto">
          <a:xfrm flipH="1">
            <a:off x="2063750" y="3846512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114300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42" name="AutoShape 17"/>
          <p:cNvCxnSpPr>
            <a:cxnSpLocks noChangeShapeType="1"/>
            <a:stCxn id="41" idx="6"/>
            <a:endCxn id="37" idx="2"/>
          </p:cNvCxnSpPr>
          <p:nvPr>
            <p:custDataLst>
              <p:tags r:id="rId39"/>
            </p:custDataLst>
          </p:nvPr>
        </p:nvCxnSpPr>
        <p:spPr bwMode="auto">
          <a:xfrm>
            <a:off x="1689100" y="4724400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3498850" y="5502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44" name="AutoShape 9"/>
          <p:cNvCxnSpPr>
            <a:cxnSpLocks noChangeShapeType="1"/>
            <a:stCxn id="37" idx="5"/>
            <a:endCxn id="43" idx="1"/>
          </p:cNvCxnSpPr>
          <p:nvPr>
            <p:custDataLst>
              <p:tags r:id="rId41"/>
            </p:custDataLst>
          </p:nvPr>
        </p:nvCxnSpPr>
        <p:spPr bwMode="auto">
          <a:xfrm>
            <a:off x="3186113" y="4918075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1981200" y="56943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46" name="AutoShape 11"/>
          <p:cNvCxnSpPr>
            <a:cxnSpLocks noChangeShapeType="1"/>
            <a:stCxn id="43" idx="7"/>
            <a:endCxn id="48" idx="3"/>
          </p:cNvCxnSpPr>
          <p:nvPr>
            <p:custDataLst>
              <p:tags r:id="rId43"/>
            </p:custDataLst>
          </p:nvPr>
        </p:nvCxnSpPr>
        <p:spPr bwMode="auto">
          <a:xfrm flipV="1">
            <a:off x="3948113" y="4841875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11"/>
          <p:cNvCxnSpPr>
            <a:cxnSpLocks noChangeShapeType="1"/>
            <a:stCxn id="45" idx="6"/>
            <a:endCxn id="43" idx="3"/>
          </p:cNvCxnSpPr>
          <p:nvPr>
            <p:custDataLst>
              <p:tags r:id="rId44"/>
            </p:custDataLst>
          </p:nvPr>
        </p:nvCxnSpPr>
        <p:spPr bwMode="auto">
          <a:xfrm>
            <a:off x="2527300" y="5943600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4260850" y="43989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problems: terminology</a:t>
            </a:r>
          </a:p>
          <a:p>
            <a:pPr lvl="1"/>
            <a:r>
              <a:rPr lang="en-US" dirty="0" smtClean="0"/>
              <a:t>A solution must meet certain constraints: A solution is </a:t>
            </a:r>
            <a:r>
              <a:rPr lang="en-US" i="1" dirty="0" smtClean="0"/>
              <a:t>feasible</a:t>
            </a:r>
          </a:p>
          <a:p>
            <a:pPr lvl="2"/>
            <a:r>
              <a:rPr lang="en-US" dirty="0" smtClean="0"/>
              <a:t>Example:  All edges in solution are in graph, form a simple path</a:t>
            </a:r>
          </a:p>
          <a:p>
            <a:pPr lvl="1"/>
            <a:r>
              <a:rPr lang="en-US" dirty="0" smtClean="0"/>
              <a:t>Solutions judged on some criteria: </a:t>
            </a:r>
            <a:r>
              <a:rPr lang="en-US" i="1" dirty="0" smtClean="0"/>
              <a:t>Objective function</a:t>
            </a:r>
          </a:p>
          <a:p>
            <a:pPr lvl="2"/>
            <a:r>
              <a:rPr lang="en-US" dirty="0" smtClean="0"/>
              <a:t>Example:  Sum of edge weights in path is smallest</a:t>
            </a:r>
          </a:p>
          <a:p>
            <a:pPr lvl="1"/>
            <a:r>
              <a:rPr lang="en-US" dirty="0" smtClean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857250"/>
            <a:ext cx="8255000" cy="5486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Graph::</a:t>
            </a:r>
            <a:r>
              <a:rPr lang="en-US" sz="1800" b="1" dirty="0" err="1" smtClean="0">
                <a:latin typeface="Courier New" pitchFamily="49" charset="0"/>
              </a:rPr>
              <a:t>kruskal</a:t>
            </a:r>
            <a:r>
              <a:rPr lang="en-US" sz="1800" b="1" dirty="0" smtClean="0">
                <a:latin typeface="Courier New" pitchFamily="49" charset="0"/>
              </a:rPr>
              <a:t>(){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edgesAccepted</a:t>
            </a:r>
            <a:r>
              <a:rPr lang="en-US" sz="18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DisjSet</a:t>
            </a:r>
            <a:r>
              <a:rPr lang="en-US" sz="1800" b="1" dirty="0" smtClean="0">
                <a:latin typeface="Courier New" pitchFamily="49" charset="0"/>
              </a:rPr>
              <a:t> s(NUM_VERTICES);</a:t>
            </a:r>
          </a:p>
          <a:p>
            <a:pPr eaLnBrk="1" hangingPunct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while (</a:t>
            </a:r>
            <a:r>
              <a:rPr lang="en-US" sz="1800" b="1" dirty="0" err="1" smtClean="0">
                <a:latin typeface="Courier New" pitchFamily="49" charset="0"/>
              </a:rPr>
              <a:t>edgesAccepted</a:t>
            </a:r>
            <a:r>
              <a:rPr lang="en-US" sz="1800" b="1" dirty="0" smtClean="0">
                <a:latin typeface="Courier New" pitchFamily="49" charset="0"/>
              </a:rPr>
              <a:t> &lt; NUM_VERTICES – 1){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339933"/>
                </a:solidFill>
                <a:latin typeface="Courier New" pitchFamily="49" charset="0"/>
              </a:rPr>
              <a:t>e = smallest weight edge not deleted yet;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// edge e = (u, v)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(u);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(v);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</a:rPr>
              <a:t>uset</a:t>
            </a:r>
            <a:r>
              <a:rPr lang="en-US" sz="1800" b="1" dirty="0" smtClean="0">
                <a:latin typeface="Courier New" pitchFamily="49" charset="0"/>
              </a:rPr>
              <a:t> != </a:t>
            </a:r>
            <a:r>
              <a:rPr lang="en-US" sz="1800" b="1" dirty="0" err="1" smtClean="0">
                <a:latin typeface="Courier New" pitchFamily="49" charset="0"/>
              </a:rPr>
              <a:t>vset</a:t>
            </a:r>
            <a:r>
              <a:rPr lang="en-US" sz="1800" b="1" dirty="0" smtClean="0">
                <a:latin typeface="Courier New" pitchFamily="49" charset="0"/>
              </a:rPr>
              <a:t>){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edgesAccepted</a:t>
            </a:r>
            <a:r>
              <a:rPr lang="en-US" sz="1800" b="1" dirty="0" smtClean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s.unionSets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uset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vset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99163" y="3841750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3454400" y="3867150"/>
            <a:ext cx="2590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10200" y="5638800"/>
            <a:ext cx="1423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4292600" y="5238750"/>
            <a:ext cx="1036638" cy="484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0" y="198120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9933"/>
                </a:solidFill>
                <a:latin typeface="Times New Roman" pitchFamily="18" charset="0"/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6324600" y="2209800"/>
            <a:ext cx="533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Strategy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EL = sorted set of edges ascending by weight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Foreach edge e in EL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T1 = tree for head(e)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T2 = tree for tail(e)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If (T1 != T2)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add e to the output (the MST)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Combine trees T1 and T2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Seems simple, no?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But, how do you keep track of what trees a node is in?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Trees are sets. Need to findset(v) and “union” two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914400"/>
            <a:ext cx="9144000" cy="6858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57200"/>
            <a:ext cx="8915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457200" eaLnBrk="1" hangingPunct="1"/>
            <a:r>
              <a:rPr lang="en-US" sz="2400" dirty="0" err="1">
                <a:latin typeface="Lucida Console" charset="0"/>
              </a:rPr>
              <a:t>kruskal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edgelist,n</a:t>
            </a:r>
            <a:r>
              <a:rPr lang="en-US" sz="2400" dirty="0">
                <a:latin typeface="Lucida Console" charset="0"/>
              </a:rPr>
              <a:t>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sort(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for 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1 to n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	</a:t>
            </a:r>
            <a:r>
              <a:rPr lang="en-US" sz="2400" dirty="0" err="1">
                <a:latin typeface="Lucida Console" charset="0"/>
              </a:rPr>
              <a:t>makeset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count = 0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while (count &lt; n - 1)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	if (</a:t>
            </a:r>
            <a:r>
              <a:rPr lang="en-US" sz="2400" dirty="0" err="1">
                <a:latin typeface="Lucida Console" charset="0"/>
              </a:rPr>
              <a:t>findset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].v) !=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           </a:t>
            </a:r>
            <a:r>
              <a:rPr lang="en-US" sz="2400" dirty="0" err="1">
                <a:latin typeface="Lucida Console" charset="0"/>
              </a:rPr>
              <a:t>findset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		</a:t>
            </a:r>
            <a:r>
              <a:rPr lang="en-US" sz="2400" dirty="0" err="1">
                <a:latin typeface="Lucida Console" charset="0"/>
              </a:rPr>
              <a:t>println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].v + “ ”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                  + 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		count = count + 1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		union(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</a:t>
            </a:r>
            <a:r>
              <a:rPr lang="en-US" sz="2400" dirty="0" err="1">
                <a:latin typeface="Lucida Console" charset="0"/>
              </a:rPr>
              <a:t>v,edgelist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	}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	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+ 1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}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}</a:t>
            </a:r>
          </a:p>
          <a:p>
            <a:pPr algn="l" defTabSz="457200" eaLnBrk="1" hangingPunct="1"/>
            <a:endParaRPr lang="en-US" sz="2400" dirty="0">
              <a:latin typeface="Lucida Conso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Sets stored as a parent array</a:t>
            </a:r>
          </a:p>
          <a:p>
            <a:pPr lvl="1"/>
            <a:r>
              <a:rPr lang="en-US" dirty="0" err="1" smtClean="0"/>
              <a:t>findset</a:t>
            </a:r>
            <a:r>
              <a:rPr lang="en-US" dirty="0" smtClean="0"/>
              <a:t>(v): trace upward in parent array</a:t>
            </a:r>
          </a:p>
          <a:p>
            <a:pPr lvl="1"/>
            <a:r>
              <a:rPr lang="en-US" dirty="0" smtClean="0"/>
              <a:t>union(</a:t>
            </a:r>
            <a:r>
              <a:rPr lang="en-US" dirty="0" err="1" smtClean="0"/>
              <a:t>i,j</a:t>
            </a:r>
            <a:r>
              <a:rPr lang="en-US" dirty="0" smtClean="0"/>
              <a:t>): make one tree a child of a node it the other</a:t>
            </a:r>
          </a:p>
          <a:p>
            <a:r>
              <a:rPr lang="en-US" dirty="0" smtClean="0"/>
              <a:t>Improvements!</a:t>
            </a:r>
          </a:p>
          <a:p>
            <a:pPr lvl="1"/>
            <a:r>
              <a:rPr lang="en-US" dirty="0" smtClean="0"/>
              <a:t>Union by rank</a:t>
            </a:r>
          </a:p>
          <a:p>
            <a:pPr lvl="1"/>
            <a:r>
              <a:rPr lang="en-US" dirty="0" smtClean="0"/>
              <a:t>Path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by rank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7331" name="Picture 3" descr="C:\Documents and Settings\Administrator\Desktop\Cormen-2e-p5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169144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Administrator\Desktop\Cormen-2e-p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227854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Complexity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192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basic analysis leads us to </a:t>
            </a:r>
            <a:r>
              <a:rPr lang="en-US" dirty="0" smtClean="0">
                <a:sym typeface="Symbol" pitchFamily="18" charset="2"/>
              </a:rPr>
              <a:t>(n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 smtClean="0"/>
          </a:p>
          <a:p>
            <a:r>
              <a:rPr lang="en-US" dirty="0" smtClean="0"/>
              <a:t>But with the optimizations presented here, it can be reduced to </a:t>
            </a:r>
            <a:r>
              <a:rPr lang="en-US" dirty="0" smtClean="0">
                <a:sym typeface="Symbol" pitchFamily="18" charset="2"/>
              </a:rPr>
              <a:t>(m </a:t>
            </a:r>
            <a:r>
              <a:rPr lang="en-US" dirty="0" err="1" smtClean="0">
                <a:sym typeface="Symbol" pitchFamily="18" charset="2"/>
              </a:rPr>
              <a:t>lg</a:t>
            </a:r>
            <a:r>
              <a:rPr lang="en-US" dirty="0" smtClean="0">
                <a:sym typeface="Symbol" pitchFamily="18" charset="2"/>
              </a:rPr>
              <a:t> m)</a:t>
            </a:r>
            <a:endParaRPr lang="en-US" baseline="30000" dirty="0" smtClean="0">
              <a:sym typeface="Symbol" pitchFamily="18" charset="2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Selection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You and your classmates go on Semester at Sea</a:t>
            </a:r>
          </a:p>
          <a:p>
            <a:pPr lvl="1"/>
            <a:r>
              <a:rPr lang="en-US" dirty="0" smtClean="0"/>
              <a:t>Many exciting activities each morning</a:t>
            </a:r>
          </a:p>
          <a:p>
            <a:pPr lvl="1"/>
            <a:r>
              <a:rPr lang="en-US" dirty="0" smtClean="0"/>
              <a:t>Each starting and ending at different times</a:t>
            </a:r>
          </a:p>
          <a:p>
            <a:pPr lvl="1"/>
            <a:r>
              <a:rPr lang="en-US" dirty="0" smtClean="0"/>
              <a:t>Maximize your “education” by doing as many as possible.  (They’re all equally good!)</a:t>
            </a:r>
          </a:p>
          <a:p>
            <a:r>
              <a:rPr lang="en-US" dirty="0" smtClean="0"/>
              <a:t>Welcome to the </a:t>
            </a:r>
            <a:r>
              <a:rPr lang="en-US" i="1" dirty="0" smtClean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>
                <a:solidFill>
                  <a:schemeClr val="tx2"/>
                </a:solidFill>
              </a:rPr>
              <a:t>interval scheduling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/>
                <a:gridCol w="1177567"/>
                <a:gridCol w="1272059"/>
                <a:gridCol w="516306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Keyboard Fatigue with Swedish Massage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Greedy Algorithms, and the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Buffet Line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 Surfing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Genetics and Infectious Diseases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Award Speech Karaoke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Tanning for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Dynamics and Shuffleboard Physics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Math Applications in Gambling</a:t>
                      </a:r>
                    </a:p>
                  </a:txBody>
                  <a:tcPr marL="12700" marR="12700" marT="12700" marB="0" anchor="b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strategy:</a:t>
            </a:r>
          </a:p>
          <a:p>
            <a:pPr lvl="1"/>
            <a:r>
              <a:rPr lang="en-US" dirty="0" smtClean="0"/>
              <a:t>Build solution by stages, adding one item to partial solution found so far</a:t>
            </a:r>
          </a:p>
          <a:p>
            <a:pPr lvl="1"/>
            <a:r>
              <a:rPr lang="en-US" dirty="0" smtClean="0"/>
              <a:t>At each stage, make locally optimal choice based on the </a:t>
            </a:r>
            <a:r>
              <a:rPr lang="en-US" dirty="0" smtClean="0">
                <a:solidFill>
                  <a:srgbClr val="FF0000"/>
                </a:solidFill>
              </a:rPr>
              <a:t>greedy rule </a:t>
            </a:r>
            <a:r>
              <a:rPr lang="en-US" dirty="0" smtClean="0"/>
              <a:t>(sometimes called the </a:t>
            </a:r>
            <a:r>
              <a:rPr lang="en-US" dirty="0" smtClean="0">
                <a:solidFill>
                  <a:srgbClr val="FF0000"/>
                </a:solidFill>
              </a:rPr>
              <a:t>selection function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Locally optimal, i.e. best given what info we have now</a:t>
            </a:r>
          </a:p>
          <a:p>
            <a:pPr lvl="1"/>
            <a:r>
              <a:rPr lang="en-US" dirty="0" smtClean="0"/>
              <a:t>Irrevocable, a choice can’t be un-done</a:t>
            </a:r>
          </a:p>
          <a:p>
            <a:pPr lvl="1"/>
            <a:r>
              <a:rPr lang="en-US" dirty="0" smtClean="0"/>
              <a:t>Sequence of locally optimal choices leads to globally optimal solution (hopefully)</a:t>
            </a:r>
          </a:p>
          <a:p>
            <a:pPr lvl="2"/>
            <a:r>
              <a:rPr lang="en-US" dirty="0" smtClean="0"/>
              <a:t>Must prove this for a given problem!</a:t>
            </a:r>
          </a:p>
          <a:p>
            <a:pPr lvl="2"/>
            <a:r>
              <a:rPr lang="en-US" dirty="0" smtClean="0"/>
              <a:t>Approximation algorithms, heuristics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/>
                <a:gridCol w="842179"/>
                <a:gridCol w="679361"/>
                <a:gridCol w="668855"/>
                <a:gridCol w="529912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Keyboard Fatigue with Swedish Massage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 Surfing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Genetics and Infectious Diseases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Award Speech Karaoke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Tanning for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Dynamics and Shuffleboard Physics</a:t>
                      </a: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Math Applications in Gambling</a:t>
                      </a:r>
                    </a:p>
                  </a:txBody>
                  <a:tcPr marL="12700" marR="12700" marT="12700" marB="0" anchor="b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Apply the </a:t>
            </a:r>
            <a:r>
              <a:rPr lang="en-US" i="1" dirty="0" smtClean="0"/>
              <a:t>greedy rule </a:t>
            </a:r>
            <a:r>
              <a:rPr lang="en-US" dirty="0" smtClean="0"/>
              <a:t>(AKA </a:t>
            </a:r>
            <a:r>
              <a:rPr lang="en-US" i="1" dirty="0" smtClean="0"/>
              <a:t>selection function</a:t>
            </a:r>
            <a:r>
              <a:rPr lang="en-US" dirty="0" smtClean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 smtClean="0"/>
          </a:p>
          <a:p>
            <a:pPr marL="514350" indent="-514350">
              <a:buFont typeface="Monotype Sorts" charset="2"/>
              <a:buNone/>
            </a:pPr>
            <a:r>
              <a:rPr lang="en-US" sz="2800" b="1" dirty="0" smtClean="0"/>
              <a:t>What is a good greedy rule for selecting the next item?</a:t>
            </a:r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Pick the next compatible one that starts earliest</a:t>
            </a:r>
          </a:p>
          <a:p>
            <a:r>
              <a:rPr lang="en-US" smtClean="0"/>
              <a:t>Pick the shortest one</a:t>
            </a:r>
          </a:p>
          <a:p>
            <a:r>
              <a:rPr lang="en-US" smtClean="0"/>
              <a:t>Pick the one that has the least conflicts (i.e. overlaps)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Formally:</a:t>
            </a:r>
          </a:p>
          <a:p>
            <a:pPr lvl="1"/>
            <a:r>
              <a:rPr lang="en-US" dirty="0" smtClean="0"/>
              <a:t>Given a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activities</a:t>
            </a:r>
          </a:p>
          <a:p>
            <a:pPr lvl="2"/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start time of activity </a:t>
            </a:r>
            <a:r>
              <a:rPr lang="en-US" i="1" dirty="0" smtClean="0"/>
              <a:t>I</a:t>
            </a:r>
          </a:p>
          <a:p>
            <a:pPr lvl="2"/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finish time of activity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Find max-size subset </a:t>
            </a:r>
            <a:r>
              <a:rPr lang="en-US" i="1" dirty="0" smtClean="0"/>
              <a:t>A</a:t>
            </a:r>
            <a:r>
              <a:rPr lang="en-US" dirty="0" smtClean="0"/>
              <a:t> of compatible activities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Assume (</a:t>
            </a:r>
            <a:r>
              <a:rPr lang="en-US" dirty="0" err="1" smtClean="0"/>
              <a:t>wlog</a:t>
            </a:r>
            <a:r>
              <a:rPr lang="en-US" dirty="0" smtClean="0"/>
              <a:t>) that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i="1" dirty="0" smtClean="0">
                <a:sym typeface="Symbol" pitchFamily="18" charset="2"/>
              </a:rPr>
              <a:t>f</a:t>
            </a:r>
            <a:r>
              <a:rPr lang="en-US" i="1" baseline="-25000" dirty="0" smtClean="0"/>
              <a:t>2</a:t>
            </a:r>
            <a:r>
              <a:rPr lang="en-US" dirty="0" smtClean="0">
                <a:sym typeface="Symbol" pitchFamily="18" charset="2"/>
              </a:rPr>
              <a:t>  …  </a:t>
            </a:r>
            <a:r>
              <a:rPr lang="en-US" i="1" dirty="0" smtClean="0">
                <a:sym typeface="Symbol" pitchFamily="18" charset="2"/>
              </a:rPr>
              <a:t>f</a:t>
            </a:r>
            <a:r>
              <a:rPr lang="en-US" i="1" baseline="-25000" dirty="0" smtClean="0"/>
              <a:t>n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Selection: A Greedy Algorithm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actual algorithm is simple:</a:t>
            </a:r>
          </a:p>
          <a:p>
            <a:pPr lvl="1"/>
            <a:r>
              <a:rPr lang="en-US" dirty="0" smtClean="0"/>
              <a:t>Sort the activities by finish time</a:t>
            </a:r>
          </a:p>
          <a:p>
            <a:pPr lvl="1"/>
            <a:r>
              <a:rPr lang="en-US" dirty="0" smtClean="0"/>
              <a:t>Schedule the first activity</a:t>
            </a:r>
          </a:p>
          <a:p>
            <a:pPr lvl="1"/>
            <a:r>
              <a:rPr lang="en-US" dirty="0" smtClean="0"/>
              <a:t>Then schedule the next activity in sorted list which starts after previous activity finishes</a:t>
            </a:r>
          </a:p>
          <a:p>
            <a:pPr lvl="1"/>
            <a:r>
              <a:rPr lang="en-US" dirty="0" smtClean="0"/>
              <a:t>Repeat until no more activities</a:t>
            </a:r>
          </a:p>
          <a:p>
            <a:r>
              <a:rPr lang="en-US" dirty="0" smtClean="0"/>
              <a:t>Intuition is even more simple:</a:t>
            </a:r>
          </a:p>
          <a:p>
            <a:pPr lvl="1"/>
            <a:r>
              <a:rPr lang="en-US" dirty="0" smtClean="0"/>
              <a:t>Always pick next activity that finishes earliest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k</a:t>
            </a:r>
            <a:r>
              <a:rPr lang="en-US" dirty="0" smtClean="0"/>
              <a:t> be the minimum activity in </a:t>
            </a:r>
            <a:r>
              <a:rPr lang="en-US" i="1" dirty="0" smtClean="0"/>
              <a:t>A</a:t>
            </a:r>
            <a:r>
              <a:rPr lang="en-US" dirty="0" smtClean="0"/>
              <a:t> (i.e., the one with the earliest finish time).  Then </a:t>
            </a:r>
            <a:r>
              <a:rPr lang="en-US" i="1" dirty="0" smtClean="0"/>
              <a:t>A</a:t>
            </a:r>
            <a:r>
              <a:rPr lang="en-US" dirty="0" smtClean="0"/>
              <a:t> - {</a:t>
            </a:r>
            <a:r>
              <a:rPr lang="en-US" i="1" dirty="0" smtClean="0"/>
              <a:t>k</a:t>
            </a:r>
            <a:r>
              <a:rPr lang="en-US" dirty="0" smtClean="0"/>
              <a:t>} is an optimal solution to </a:t>
            </a:r>
            <a:r>
              <a:rPr lang="en-US" i="1" dirty="0" smtClean="0"/>
              <a:t>S’</a:t>
            </a:r>
            <a:r>
              <a:rPr lang="en-US" dirty="0" smtClean="0"/>
              <a:t> = {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: </a:t>
            </a:r>
            <a:r>
              <a:rPr lang="en-US" i="1" dirty="0" err="1" smtClean="0">
                <a:sym typeface="Symbol" pitchFamily="18" charset="2"/>
              </a:rPr>
              <a:t>s</a:t>
            </a:r>
            <a:r>
              <a:rPr lang="en-US" i="1" baseline="-25000" dirty="0" err="1" smtClean="0">
                <a:sym typeface="Symbol" pitchFamily="18" charset="2"/>
              </a:rPr>
              <a:t>i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 </a:t>
            </a:r>
            <a:r>
              <a:rPr lang="en-US" i="1" dirty="0" err="1" smtClean="0">
                <a:sym typeface="Symbol" pitchFamily="18" charset="2"/>
              </a:rPr>
              <a:t>f</a:t>
            </a:r>
            <a:r>
              <a:rPr lang="en-US" i="1" baseline="-25000" dirty="0" err="1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 lvl="1"/>
            <a:r>
              <a:rPr lang="en-US" dirty="0" smtClean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compatible </a:t>
            </a:r>
            <a:r>
              <a:rPr lang="en-US" dirty="0" smtClean="0">
                <a:sym typeface="Symbol" pitchFamily="18" charset="2"/>
              </a:rPr>
              <a:t>with #1</a:t>
            </a:r>
          </a:p>
          <a:p>
            <a:pPr lvl="1"/>
            <a:r>
              <a:rPr lang="en-US" dirty="0" smtClean="0">
                <a:sym typeface="Symbol" pitchFamily="18" charset="2"/>
              </a:rPr>
              <a:t>Proof: if we could find optimal solution </a:t>
            </a:r>
            <a:r>
              <a:rPr lang="en-US" i="1" dirty="0" smtClean="0">
                <a:sym typeface="Symbol" pitchFamily="18" charset="2"/>
              </a:rPr>
              <a:t>B’</a:t>
            </a:r>
            <a:r>
              <a:rPr lang="en-US" dirty="0" smtClean="0">
                <a:sym typeface="Symbol" pitchFamily="18" charset="2"/>
              </a:rPr>
              <a:t> to </a:t>
            </a:r>
            <a:r>
              <a:rPr lang="en-US" i="1" dirty="0" smtClean="0">
                <a:sym typeface="Symbol" pitchFamily="18" charset="2"/>
              </a:rPr>
              <a:t>S’</a:t>
            </a:r>
            <a:r>
              <a:rPr lang="en-US" dirty="0" smtClean="0">
                <a:sym typeface="Symbol" pitchFamily="18" charset="2"/>
              </a:rPr>
              <a:t> with |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| &gt; |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- {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}|,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Then 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latin typeface="Microsoft Sans Serif" charset="0"/>
                <a:sym typeface="Math B" pitchFamily="2" charset="2"/>
              </a:rPr>
              <a:t>U</a:t>
            </a:r>
            <a:r>
              <a:rPr lang="en-US" dirty="0" smtClean="0">
                <a:sym typeface="Math B" pitchFamily="2" charset="2"/>
              </a:rPr>
              <a:t> {</a:t>
            </a:r>
            <a:r>
              <a:rPr lang="en-US" i="1" dirty="0" smtClean="0">
                <a:sym typeface="Math B" pitchFamily="2" charset="2"/>
              </a:rPr>
              <a:t>k</a:t>
            </a:r>
            <a:r>
              <a:rPr lang="en-US" dirty="0" smtClean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 smtClean="0">
                <a:sym typeface="Math B" pitchFamily="2" charset="2"/>
              </a:rPr>
              <a:t>And |</a:t>
            </a:r>
            <a:r>
              <a:rPr lang="en-US" i="1" dirty="0" smtClean="0">
                <a:sym typeface="Math B" pitchFamily="2" charset="2"/>
              </a:rPr>
              <a:t>B</a:t>
            </a:r>
            <a:r>
              <a:rPr lang="en-US" dirty="0" smtClean="0">
                <a:sym typeface="Math B" pitchFamily="2" charset="2"/>
              </a:rPr>
              <a:t> </a:t>
            </a:r>
            <a:r>
              <a:rPr lang="en-US" dirty="0" smtClean="0">
                <a:latin typeface="Microsoft Sans Serif" charset="0"/>
                <a:sym typeface="Math B" pitchFamily="2" charset="2"/>
              </a:rPr>
              <a:t>U</a:t>
            </a:r>
            <a:r>
              <a:rPr lang="en-US" dirty="0" smtClean="0">
                <a:sym typeface="Math B" pitchFamily="2" charset="2"/>
              </a:rPr>
              <a:t> {</a:t>
            </a:r>
            <a:r>
              <a:rPr lang="en-US" i="1" dirty="0" smtClean="0">
                <a:sym typeface="Math B" pitchFamily="2" charset="2"/>
              </a:rPr>
              <a:t>k</a:t>
            </a:r>
            <a:r>
              <a:rPr lang="en-US" dirty="0" smtClean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/>
                <a:gridCol w="810987"/>
                <a:gridCol w="654199"/>
                <a:gridCol w="644083"/>
                <a:gridCol w="510286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</a:t>
                      </a:r>
                      <a:r>
                        <a:rPr lang="en-US" sz="1800" b="0" i="0" u="none" strike="noStrike" dirty="0" smtClean="0">
                          <a:latin typeface="+mn-lt"/>
                        </a:rPr>
                        <a:t>Engineers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/>
                <a:gridCol w="738188"/>
                <a:gridCol w="693737"/>
                <a:gridCol w="271463"/>
                <a:gridCol w="307975"/>
                <a:gridCol w="309562"/>
                <a:gridCol w="307975"/>
                <a:gridCol w="307975"/>
                <a:gridCol w="307975"/>
                <a:gridCol w="307975"/>
                <a:gridCol w="307975"/>
                <a:gridCol w="307975"/>
                <a:gridCol w="307975"/>
                <a:gridCol w="307975"/>
                <a:gridCol w="473075"/>
                <a:gridCol w="471488"/>
                <a:gridCol w="473075"/>
                <a:gridCol w="471487"/>
                <a:gridCol w="473075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/>
                <a:gridCol w="738188"/>
                <a:gridCol w="693737"/>
                <a:gridCol w="271463"/>
                <a:gridCol w="307975"/>
                <a:gridCol w="309562"/>
                <a:gridCol w="307975"/>
                <a:gridCol w="307975"/>
                <a:gridCol w="307975"/>
                <a:gridCol w="307975"/>
                <a:gridCol w="307975"/>
                <a:gridCol w="307975"/>
                <a:gridCol w="307975"/>
                <a:gridCol w="307975"/>
                <a:gridCol w="473075"/>
                <a:gridCol w="471488"/>
                <a:gridCol w="473075"/>
                <a:gridCol w="471487"/>
                <a:gridCol w="473075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/>
                <a:gridCol w="657225"/>
                <a:gridCol w="530225"/>
                <a:gridCol w="330200"/>
                <a:gridCol w="273050"/>
                <a:gridCol w="274637"/>
                <a:gridCol w="274638"/>
                <a:gridCol w="273050"/>
                <a:gridCol w="274637"/>
                <a:gridCol w="274638"/>
                <a:gridCol w="274637"/>
                <a:gridCol w="273050"/>
                <a:gridCol w="274638"/>
                <a:gridCol w="274637"/>
                <a:gridCol w="420688"/>
                <a:gridCol w="419100"/>
                <a:gridCol w="420687"/>
                <a:gridCol w="420688"/>
                <a:gridCol w="420687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them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greedy algorithm, how do you show it is optimal?</a:t>
            </a:r>
          </a:p>
          <a:p>
            <a:pPr lvl="1"/>
            <a:r>
              <a:rPr lang="en-US" dirty="0" smtClean="0"/>
              <a:t>As opposed to other types of algorithms (divide-and-conquer , etc.)</a:t>
            </a:r>
          </a:p>
          <a:p>
            <a:r>
              <a:rPr lang="en-US" dirty="0" smtClean="0"/>
              <a:t>One common way is to compare the solution given with an optimal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greedy-interval (s, f)</a:t>
            </a:r>
          </a:p>
          <a:p>
            <a:pPr>
              <a:buNone/>
            </a:pPr>
            <a:r>
              <a:rPr lang="en-US" dirty="0" smtClean="0"/>
              <a:t>	n = </a:t>
            </a:r>
            <a:r>
              <a:rPr lang="en-US" dirty="0" err="1" smtClean="0"/>
              <a:t>s.length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 = {a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k = 1</a:t>
            </a:r>
          </a:p>
          <a:p>
            <a:pPr>
              <a:buNone/>
            </a:pPr>
            <a:r>
              <a:rPr lang="en-US" dirty="0" smtClean="0"/>
              <a:t>	for m = 2 to n</a:t>
            </a:r>
          </a:p>
          <a:p>
            <a:pPr>
              <a:buNone/>
            </a:pPr>
            <a:r>
              <a:rPr lang="en-US" dirty="0" smtClean="0"/>
              <a:t>		if s[m] ≥ f[k]</a:t>
            </a:r>
          </a:p>
          <a:p>
            <a:pPr>
              <a:buNone/>
            </a:pPr>
            <a:r>
              <a:rPr lang="en-US" dirty="0" smtClean="0"/>
              <a:t>			A = A U {a</a:t>
            </a:r>
            <a:r>
              <a:rPr lang="en-US" baseline="-25000" dirty="0" smtClean="0"/>
              <a:t>m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		k = m</a:t>
            </a:r>
          </a:p>
          <a:p>
            <a:pPr>
              <a:buNone/>
            </a:pPr>
            <a:r>
              <a:rPr lang="en-US" dirty="0" smtClean="0"/>
              <a:t>	return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s is an array of the intervals’ start times</a:t>
            </a:r>
          </a:p>
          <a:p>
            <a:pPr algn="just"/>
            <a:r>
              <a:rPr lang="en-US" smtClean="0"/>
              <a:t>f is an array of the intervals’ finish times</a:t>
            </a:r>
          </a:p>
          <a:p>
            <a:pPr algn="just"/>
            <a:r>
              <a:rPr lang="en-US" smtClean="0"/>
              <a:t>A is the array of the intervals to schedule</a:t>
            </a:r>
          </a:p>
          <a:p>
            <a:pPr algn="just"/>
            <a:r>
              <a:rPr lang="en-US" smtClean="0"/>
              <a:t>How long does this take?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Proving a greedy algorithm is correct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that it fulfills the greedy-choice property</a:t>
            </a:r>
          </a:p>
          <a:p>
            <a:pPr lvl="1"/>
            <a:r>
              <a:rPr lang="en-US" dirty="0" smtClean="0"/>
              <a:t>Does making a greedy choice at any arbitrary point yield an optimal solution?</a:t>
            </a:r>
          </a:p>
          <a:p>
            <a:pPr lvl="1"/>
            <a:r>
              <a:rPr lang="en-US" dirty="0" smtClean="0"/>
              <a:t>Consider an optimal solution to a sub-problem</a:t>
            </a:r>
          </a:p>
          <a:p>
            <a:pPr lvl="2"/>
            <a:r>
              <a:rPr lang="en-US" dirty="0" smtClean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that it has optimal sub-structure</a:t>
            </a:r>
          </a:p>
          <a:p>
            <a:pPr lvl="1"/>
            <a:r>
              <a:rPr lang="en-US" dirty="0" smtClean="0"/>
              <a:t>Show that a solution to a problem contains optimal solutions to sub-problems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Proving that an algorithm makes a </a:t>
            </a:r>
            <a:r>
              <a:rPr lang="en-US" i="1" dirty="0" smtClean="0"/>
              <a:t>greedy choice</a:t>
            </a:r>
            <a:r>
              <a:rPr lang="en-US" dirty="0" smtClean="0"/>
              <a:t> at each stage is </a:t>
            </a:r>
            <a:r>
              <a:rPr lang="en-US" b="1" dirty="0" smtClean="0"/>
              <a:t>NOT</a:t>
            </a:r>
            <a:r>
              <a:rPr lang="en-US" dirty="0" smtClean="0"/>
              <a:t> the same as showing that the algorithm has the </a:t>
            </a:r>
            <a:r>
              <a:rPr lang="en-US" i="1" dirty="0" smtClean="0"/>
              <a:t>greedy choice property</a:t>
            </a:r>
            <a:endParaRPr lang="en-US" dirty="0" smtClean="0"/>
          </a:p>
          <a:p>
            <a:pPr lvl="1"/>
            <a:r>
              <a:rPr lang="en-US" dirty="0" smtClean="0"/>
              <a:t>The first is a property of the algorithm designed</a:t>
            </a:r>
          </a:p>
          <a:p>
            <a:pPr lvl="1"/>
            <a:r>
              <a:rPr lang="en-US" dirty="0" smtClean="0"/>
              <a:t>The second shows that making the greedy choice </a:t>
            </a:r>
            <a:r>
              <a:rPr lang="en-US" b="1" dirty="0" smtClean="0"/>
              <a:t>will </a:t>
            </a:r>
            <a:r>
              <a:rPr lang="en-US" dirty="0" smtClean="0"/>
              <a:t>yield an optimal solution to the overall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theorem we’ll prove (</a:t>
            </a:r>
            <a:r>
              <a:rPr lang="en-US" dirty="0" err="1" smtClean="0"/>
              <a:t>Cormen</a:t>
            </a:r>
            <a:r>
              <a:rPr lang="en-US" dirty="0" smtClean="0"/>
              <a:t> 16.1):</a:t>
            </a:r>
          </a:p>
          <a:p>
            <a:r>
              <a:rPr lang="en-US" dirty="0" smtClean="0"/>
              <a:t>Consider any nonempty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, and let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 be an activity in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k</a:t>
            </a:r>
            <a:r>
              <a:rPr lang="en-US" dirty="0" smtClean="0"/>
              <a:t> with the earliest finish time.  Them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 is included in some maximum-size subset of mutually compatible activities of </a:t>
            </a:r>
            <a:r>
              <a:rPr lang="en-US" i="1" dirty="0" smtClean="0"/>
              <a:t>S</a:t>
            </a:r>
            <a:r>
              <a:rPr lang="en-US" i="1" baseline="-25000" dirty="0" smtClean="0"/>
              <a:t>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shows that it fulfills the greedy choice property</a:t>
            </a:r>
          </a:p>
          <a:p>
            <a:pPr lvl="1"/>
            <a:r>
              <a:rPr lang="en-US" dirty="0" smtClean="0"/>
              <a:t>The optimal substructure property is shown in slide 30</a:t>
            </a:r>
          </a:p>
          <a:p>
            <a:endParaRPr lang="en-US" dirty="0" smtClean="0"/>
          </a:p>
          <a:p>
            <a:r>
              <a:rPr lang="en-US" dirty="0" smtClean="0"/>
              <a:t>On board --&gt;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frequencies of the characters stored in the source file.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 smtClean="0"/>
              <a:t>Read the source file  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 smtClean="0"/>
              <a:t>Then store the character frequencies in a </a:t>
            </a:r>
            <a:r>
              <a:rPr lang="en-US" b="1" dirty="0" smtClean="0"/>
              <a:t>min-heap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b="1" dirty="0" smtClean="0"/>
              <a:t>tree </a:t>
            </a:r>
            <a:r>
              <a:rPr lang="en-US" dirty="0" smtClean="0"/>
              <a:t>of prefix codes (a Huffman code) that determines the unique bit codes for each character.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prefix codes or code tree to the output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Re-read the source file and for each character read, write its prefix code into the output file. 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 smtClean="0"/>
              <a:t>You must WRITE the prefix code/tree and the encoded file to the SAME output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coding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From Weiss, page 416</a:t>
            </a:r>
          </a:p>
          <a:p>
            <a:pPr lvl="1"/>
            <a:r>
              <a:rPr lang="en-US" smtClean="0"/>
              <a:t>Uses 5 letters (a, e, i, s, t), plus the space and the newline</a:t>
            </a:r>
          </a:p>
          <a:p>
            <a:pPr lvl="1"/>
            <a:r>
              <a:rPr lang="en-US" smtClean="0"/>
              <a:t>Total of 58 characters</a:t>
            </a:r>
          </a:p>
          <a:p>
            <a:r>
              <a:rPr lang="en-US" smtClean="0"/>
              <a:t>Normal ASCII encoding is 8 bits per character</a:t>
            </a:r>
          </a:p>
          <a:p>
            <a:pPr lvl="1"/>
            <a:r>
              <a:rPr lang="en-US" smtClean="0"/>
              <a:t>58*8 = 464 bits</a:t>
            </a:r>
          </a:p>
          <a:p>
            <a:pPr lvl="1"/>
            <a:r>
              <a:rPr lang="en-US" smtClean="0"/>
              <a:t>Which is 58 bytes, obviously</a:t>
            </a:r>
          </a:p>
          <a:p>
            <a:r>
              <a:rPr lang="en-US" smtClean="0"/>
              <a:t>Straight encoding is 3 bits per character</a:t>
            </a:r>
          </a:p>
          <a:p>
            <a:pPr lvl="1"/>
            <a:r>
              <a:rPr lang="en-US" smtClean="0"/>
              <a:t>58*3 = 174 bits</a:t>
            </a:r>
          </a:p>
          <a:p>
            <a:pPr lvl="1"/>
            <a:r>
              <a:rPr lang="en-US" smtClean="0"/>
              <a:t>Which is 21.75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1 (a)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Determine frequencies of letters</a:t>
            </a:r>
          </a:p>
        </p:txBody>
      </p:sp>
      <p:graphicFrame>
        <p:nvGraphicFramePr>
          <p:cNvPr id="99438" name="Group 110"/>
          <p:cNvGraphicFramePr>
            <a:graphicFrameLocks noGrp="1"/>
          </p:cNvGraphicFramePr>
          <p:nvPr/>
        </p:nvGraphicFramePr>
        <p:xfrm>
          <a:off x="1905000" y="2148840"/>
          <a:ext cx="3444875" cy="3566160"/>
        </p:xfrm>
        <a:graphic>
          <a:graphicData uri="http://schemas.openxmlformats.org/drawingml/2006/table">
            <a:tbl>
              <a:tblPr/>
              <a:tblGrid>
                <a:gridCol w="1676400"/>
                <a:gridCol w="17684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1 (b)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 min-heap</a:t>
            </a:r>
          </a:p>
          <a:p>
            <a:pPr eaLnBrk="1" hangingPunct="1"/>
            <a:r>
              <a:rPr lang="en-US" smtClean="0"/>
              <a:t>Sorted by frequency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" y="3886200"/>
            <a:ext cx="5329238" cy="2232025"/>
            <a:chOff x="1920" y="1440"/>
            <a:chExt cx="3357" cy="1406"/>
          </a:xfrm>
        </p:grpSpPr>
        <p:sp>
          <p:nvSpPr>
            <p:cNvPr id="20517" name="Oval 5"/>
            <p:cNvSpPr>
              <a:spLocks noChangeArrowheads="1"/>
            </p:cNvSpPr>
            <p:nvPr/>
          </p:nvSpPr>
          <p:spPr bwMode="auto">
            <a:xfrm>
              <a:off x="2448" y="1968"/>
              <a:ext cx="552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4: t</a:t>
              </a:r>
            </a:p>
          </p:txBody>
        </p:sp>
        <p:sp>
          <p:nvSpPr>
            <p:cNvPr id="20518" name="Oval 6"/>
            <p:cNvSpPr>
              <a:spLocks noChangeArrowheads="1"/>
            </p:cNvSpPr>
            <p:nvPr/>
          </p:nvSpPr>
          <p:spPr bwMode="auto">
            <a:xfrm>
              <a:off x="4176" y="1968"/>
              <a:ext cx="580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3: s</a:t>
              </a:r>
            </a:p>
          </p:txBody>
        </p:sp>
        <p:sp>
          <p:nvSpPr>
            <p:cNvPr id="20519" name="Oval 7"/>
            <p:cNvSpPr>
              <a:spLocks noChangeArrowheads="1"/>
            </p:cNvSpPr>
            <p:nvPr/>
          </p:nvSpPr>
          <p:spPr bwMode="auto">
            <a:xfrm>
              <a:off x="3274" y="1440"/>
              <a:ext cx="668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1: nl</a:t>
              </a:r>
            </a:p>
          </p:txBody>
        </p:sp>
        <p:sp>
          <p:nvSpPr>
            <p:cNvPr id="20520" name="Oval 8"/>
            <p:cNvSpPr>
              <a:spLocks noChangeArrowheads="1"/>
            </p:cNvSpPr>
            <p:nvPr/>
          </p:nvSpPr>
          <p:spPr bwMode="auto">
            <a:xfrm>
              <a:off x="4608" y="2496"/>
              <a:ext cx="66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12: i</a:t>
              </a:r>
            </a:p>
          </p:txBody>
        </p:sp>
        <p:sp>
          <p:nvSpPr>
            <p:cNvPr id="20521" name="Oval 9"/>
            <p:cNvSpPr>
              <a:spLocks noChangeArrowheads="1"/>
            </p:cNvSpPr>
            <p:nvPr/>
          </p:nvSpPr>
          <p:spPr bwMode="auto">
            <a:xfrm>
              <a:off x="3600" y="2496"/>
              <a:ext cx="866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13: sp</a:t>
              </a:r>
            </a:p>
          </p:txBody>
        </p:sp>
        <p:cxnSp>
          <p:nvCxnSpPr>
            <p:cNvPr id="20522" name="AutoShape 12"/>
            <p:cNvCxnSpPr>
              <a:cxnSpLocks noChangeShapeType="1"/>
              <a:stCxn id="20517" idx="7"/>
              <a:endCxn id="20519" idx="3"/>
            </p:cNvCxnSpPr>
            <p:nvPr/>
          </p:nvCxnSpPr>
          <p:spPr bwMode="auto">
            <a:xfrm flipV="1">
              <a:off x="2919" y="1749"/>
              <a:ext cx="453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3" name="AutoShape 14"/>
            <p:cNvCxnSpPr>
              <a:cxnSpLocks noChangeShapeType="1"/>
              <a:stCxn id="20521" idx="0"/>
              <a:endCxn id="20518" idx="3"/>
            </p:cNvCxnSpPr>
            <p:nvPr/>
          </p:nvCxnSpPr>
          <p:spPr bwMode="auto">
            <a:xfrm flipV="1">
              <a:off x="4033" y="2277"/>
              <a:ext cx="228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4" name="AutoShape 15"/>
            <p:cNvCxnSpPr>
              <a:cxnSpLocks noChangeShapeType="1"/>
              <a:stCxn id="20518" idx="1"/>
              <a:endCxn id="20519" idx="5"/>
            </p:cNvCxnSpPr>
            <p:nvPr/>
          </p:nvCxnSpPr>
          <p:spPr bwMode="auto">
            <a:xfrm flipH="1" flipV="1">
              <a:off x="3844" y="1749"/>
              <a:ext cx="417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5" name="AutoShape 16"/>
            <p:cNvCxnSpPr>
              <a:cxnSpLocks noChangeShapeType="1"/>
              <a:stCxn id="20520" idx="0"/>
              <a:endCxn id="20518" idx="5"/>
            </p:cNvCxnSpPr>
            <p:nvPr/>
          </p:nvCxnSpPr>
          <p:spPr bwMode="auto">
            <a:xfrm flipH="1" flipV="1">
              <a:off x="4671" y="2277"/>
              <a:ext cx="272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sp>
          <p:nvSpPr>
            <p:cNvPr id="20526" name="Oval 18"/>
            <p:cNvSpPr>
              <a:spLocks noChangeArrowheads="1"/>
            </p:cNvSpPr>
            <p:nvPr/>
          </p:nvSpPr>
          <p:spPr bwMode="auto">
            <a:xfrm>
              <a:off x="2784" y="2496"/>
              <a:ext cx="66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10: i</a:t>
              </a:r>
            </a:p>
          </p:txBody>
        </p:sp>
        <p:sp>
          <p:nvSpPr>
            <p:cNvPr id="20527" name="Oval 19"/>
            <p:cNvSpPr>
              <a:spLocks noChangeArrowheads="1"/>
            </p:cNvSpPr>
            <p:nvPr/>
          </p:nvSpPr>
          <p:spPr bwMode="auto">
            <a:xfrm>
              <a:off x="1920" y="2496"/>
              <a:ext cx="741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15: e</a:t>
              </a:r>
            </a:p>
          </p:txBody>
        </p:sp>
        <p:cxnSp>
          <p:nvCxnSpPr>
            <p:cNvPr id="20528" name="AutoShape 20"/>
            <p:cNvCxnSpPr>
              <a:cxnSpLocks noChangeShapeType="1"/>
              <a:stCxn id="20527" idx="0"/>
              <a:endCxn id="20517" idx="3"/>
            </p:cNvCxnSpPr>
            <p:nvPr/>
          </p:nvCxnSpPr>
          <p:spPr bwMode="auto">
            <a:xfrm flipV="1">
              <a:off x="2291" y="2277"/>
              <a:ext cx="238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9" name="AutoShape 21"/>
            <p:cNvCxnSpPr>
              <a:cxnSpLocks noChangeShapeType="1"/>
              <a:stCxn id="20526" idx="0"/>
              <a:endCxn id="20517" idx="5"/>
            </p:cNvCxnSpPr>
            <p:nvPr/>
          </p:nvCxnSpPr>
          <p:spPr bwMode="auto">
            <a:xfrm flipH="1" flipV="1">
              <a:off x="2919" y="2277"/>
              <a:ext cx="200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</p:grpSp>
      <p:graphicFrame>
        <p:nvGraphicFramePr>
          <p:cNvPr id="100428" name="Group 76"/>
          <p:cNvGraphicFramePr>
            <a:graphicFrameLocks noGrp="1"/>
          </p:cNvGraphicFramePr>
          <p:nvPr/>
        </p:nvGraphicFramePr>
        <p:xfrm>
          <a:off x="5334000" y="1600200"/>
          <a:ext cx="3444875" cy="3566160"/>
        </p:xfrm>
        <a:graphic>
          <a:graphicData uri="http://schemas.openxmlformats.org/drawingml/2006/table">
            <a:tbl>
              <a:tblPr/>
              <a:tblGrid>
                <a:gridCol w="1676400"/>
                <a:gridCol w="17684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517775" algn="l"/>
              </a:tabLst>
            </a:pPr>
            <a:r>
              <a:rPr lang="en-US" sz="2400" smtClean="0"/>
              <a:t>Build the tree</a:t>
            </a:r>
          </a:p>
          <a:p>
            <a:pPr eaLnBrk="1" hangingPunct="1">
              <a:tabLst>
                <a:tab pos="2517775" algn="l"/>
              </a:tabLst>
            </a:pPr>
            <a:r>
              <a:rPr lang="en-US" sz="2400" smtClean="0"/>
              <a:t>Start with a “forest” of trees:</a:t>
            </a:r>
          </a:p>
          <a:p>
            <a:pPr eaLnBrk="1" hangingPunct="1">
              <a:tabLst>
                <a:tab pos="2517775" algn="l"/>
              </a:tabLst>
            </a:pPr>
            <a:endParaRPr lang="en-US" sz="2400" smtClean="0"/>
          </a:p>
          <a:p>
            <a:pPr eaLnBrk="1" hangingPunct="1">
              <a:tabLst>
                <a:tab pos="2517775" algn="l"/>
              </a:tabLst>
            </a:pPr>
            <a:endParaRPr lang="en-US" sz="2400" smtClean="0"/>
          </a:p>
          <a:p>
            <a:pPr eaLnBrk="1" hangingPunct="1">
              <a:tabLst>
                <a:tab pos="2517775" algn="l"/>
              </a:tabLst>
            </a:pPr>
            <a:r>
              <a:rPr lang="en-US" sz="2400" smtClean="0"/>
              <a:t>Repeat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 smtClean="0"/>
              <a:t>Take the two trees that have the lowest frequency</a:t>
            </a:r>
          </a:p>
          <a:p>
            <a:pPr lvl="2" eaLnBrk="1" hangingPunct="1">
              <a:tabLst>
                <a:tab pos="2517775" algn="l"/>
              </a:tabLst>
            </a:pPr>
            <a:r>
              <a:rPr lang="en-US" sz="1800" smtClean="0"/>
              <a:t>The next two removals from the heap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 smtClean="0"/>
              <a:t>Make them children of a new node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 smtClean="0"/>
              <a:t>Keep track of the total frequency of that node</a:t>
            </a:r>
          </a:p>
          <a:p>
            <a:pPr lvl="2" eaLnBrk="1" hangingPunct="1">
              <a:tabLst>
                <a:tab pos="2517775" algn="l"/>
              </a:tabLst>
            </a:pPr>
            <a:r>
              <a:rPr lang="en-US" sz="1800" smtClean="0"/>
              <a:t>And stick that tree back into the heap</a:t>
            </a:r>
          </a:p>
        </p:txBody>
      </p:sp>
      <p:pic>
        <p:nvPicPr>
          <p:cNvPr id="21508" name="Picture 4" descr="fig10_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5" name="Picture 5" descr="fig10_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410200"/>
            <a:ext cx="8010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077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Picture 5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8010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6" descr="fig10_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5" name="Picture 7" descr="fig10_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343400"/>
            <a:ext cx="801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nimBg="1"/>
      <p:bldP spid="94217" grpId="0" animBg="1"/>
      <p:bldP spid="942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fig10_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801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 descr="fig10_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80105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final Huffman coding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97284" name="Picture 4" descr="fig10_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971800"/>
            <a:ext cx="8010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338" name="Group 58"/>
          <p:cNvGraphicFramePr>
            <a:graphicFrameLocks noGrp="1"/>
          </p:cNvGraphicFramePr>
          <p:nvPr/>
        </p:nvGraphicFramePr>
        <p:xfrm>
          <a:off x="381000" y="1447800"/>
          <a:ext cx="2828925" cy="3169920"/>
        </p:xfrm>
        <a:graphic>
          <a:graphicData uri="http://schemas.openxmlformats.org/drawingml/2006/table">
            <a:tbl>
              <a:tblPr/>
              <a:tblGrid>
                <a:gridCol w="1676400"/>
                <a:gridCol w="115252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Resulting encoding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Total encoding is 146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ASCII was 464 bits: compression ratio of 3.2:1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Straight encoding was 174 bits: compression ratio of 1.2:1</a:t>
            </a:r>
          </a:p>
        </p:txBody>
      </p:sp>
      <p:graphicFrame>
        <p:nvGraphicFramePr>
          <p:cNvPr id="106553" name="Group 57"/>
          <p:cNvGraphicFramePr>
            <a:graphicFrameLocks noGrp="1"/>
          </p:cNvGraphicFramePr>
          <p:nvPr/>
        </p:nvGraphicFramePr>
        <p:xfrm>
          <a:off x="1905000" y="1600200"/>
          <a:ext cx="6203950" cy="3291840"/>
        </p:xfrm>
        <a:graphic>
          <a:graphicData uri="http://schemas.openxmlformats.org/drawingml/2006/table">
            <a:tbl>
              <a:tblPr/>
              <a:tblGrid>
                <a:gridCol w="1676400"/>
                <a:gridCol w="1152525"/>
                <a:gridCol w="1768475"/>
                <a:gridCol w="16065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Huffman encoding optimal?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define what optimal means:</a:t>
            </a:r>
          </a:p>
          <a:p>
            <a:pPr lvl="1"/>
            <a:r>
              <a:rPr lang="en-US" i="1" dirty="0" smtClean="0"/>
              <a:t>The Huffman code for a given alphabet achieves the minimum average number of bits per letter of any prefix code</a:t>
            </a:r>
          </a:p>
          <a:p>
            <a:r>
              <a:rPr lang="en-US" dirty="0" smtClean="0"/>
              <a:t>To prove this, we must first two things:</a:t>
            </a:r>
          </a:p>
          <a:p>
            <a:pPr lvl="1"/>
            <a:r>
              <a:rPr lang="en-US" dirty="0" smtClean="0"/>
              <a:t>Optimal sub-structure</a:t>
            </a:r>
          </a:p>
          <a:p>
            <a:pPr lvl="1"/>
            <a:r>
              <a:rPr lang="en-US" dirty="0" smtClean="0"/>
              <a:t>Greedy choice property</a:t>
            </a:r>
          </a:p>
          <a:p>
            <a:r>
              <a:rPr lang="en-US" dirty="0" smtClean="0"/>
              <a:t>We’ll show the second one first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Lemma 16.2: Let C be an alphabet in which each character c </a:t>
            </a:r>
            <a:r>
              <a:rPr lang="en-US" i="1" dirty="0" smtClean="0">
                <a:sym typeface="Symbol"/>
              </a:rPr>
              <a:t> C has frequency </a:t>
            </a:r>
            <a:r>
              <a:rPr lang="en-US" i="1" dirty="0" err="1" smtClean="0">
                <a:sym typeface="Symbol"/>
              </a:rPr>
              <a:t>c.freq</a:t>
            </a:r>
            <a:r>
              <a:rPr lang="en-US" i="1" dirty="0" smtClean="0">
                <a:sym typeface="Symbol"/>
              </a:rPr>
              <a:t>.  Let x and y be two characters in C having the lowest frequencies.  Then there exists an optimal prefix code for C in which the </a:t>
            </a:r>
            <a:r>
              <a:rPr lang="en-US" i="1" dirty="0" err="1" smtClean="0">
                <a:sym typeface="Symbol"/>
              </a:rPr>
              <a:t>codewords</a:t>
            </a:r>
            <a:r>
              <a:rPr lang="en-US" i="1" dirty="0" smtClean="0">
                <a:sym typeface="Symbol"/>
              </a:rPr>
              <a:t> for x and y have the same length and differ only in the last bit.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Rephrased: the greedy choice property (of picking the two lowest-frequency nodes) will yield an optimal tree</a:t>
            </a:r>
          </a:p>
          <a:p>
            <a:endParaRPr lang="en-US" dirty="0" smtClean="0"/>
          </a:p>
          <a:p>
            <a:r>
              <a:rPr lang="en-US" dirty="0" smtClean="0"/>
              <a:t>On board --&gt;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Lemma 16.3: Let C be a given alphabet with frequency </a:t>
            </a:r>
            <a:r>
              <a:rPr lang="en-US" i="1" dirty="0" err="1" smtClean="0"/>
              <a:t>c.freq</a:t>
            </a:r>
            <a:r>
              <a:rPr lang="en-US" i="1" dirty="0" smtClean="0"/>
              <a:t> defined for each character c </a:t>
            </a:r>
            <a:r>
              <a:rPr lang="en-US" i="1" dirty="0" smtClean="0">
                <a:sym typeface="Symbol"/>
              </a:rPr>
              <a:t> C.  Let x and y be two characters in C with minimum frequency.  Let C’ be the alphabet C with the characters x and y removed and a new character z added, so that C’ = C-{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i="1" dirty="0" smtClean="0">
                <a:sym typeface="Symbol"/>
              </a:rPr>
              <a:t>}{z}.  Define f for C’ as for C, except that </a:t>
            </a:r>
            <a:r>
              <a:rPr lang="en-US" i="1" dirty="0" err="1" smtClean="0">
                <a:sym typeface="Symbol"/>
              </a:rPr>
              <a:t>x.freq</a:t>
            </a:r>
            <a:r>
              <a:rPr lang="en-US" i="1" dirty="0" smtClean="0">
                <a:sym typeface="Symbol"/>
              </a:rPr>
              <a:t> = </a:t>
            </a:r>
            <a:r>
              <a:rPr lang="en-US" i="1" dirty="0" err="1" smtClean="0">
                <a:sym typeface="Symbol"/>
              </a:rPr>
              <a:t>x.freq</a:t>
            </a:r>
            <a:r>
              <a:rPr lang="en-US" i="1" dirty="0" smtClean="0">
                <a:sym typeface="Symbol"/>
              </a:rPr>
              <a:t> + </a:t>
            </a:r>
            <a:r>
              <a:rPr lang="en-US" i="1" dirty="0" err="1" smtClean="0">
                <a:sym typeface="Symbol"/>
              </a:rPr>
              <a:t>y.freq</a:t>
            </a:r>
            <a:r>
              <a:rPr lang="en-US" i="1" dirty="0" smtClean="0">
                <a:sym typeface="Symbol"/>
              </a:rPr>
              <a:t>.  Let T’ be any tree representing an optimal prefix code for the alphabet C’.  Then the tree T, obtained from T’ by replacing the leaf node for z with an internal node having x and y as children, </a:t>
            </a:r>
            <a:r>
              <a:rPr lang="en-US" i="1" dirty="0" err="1" smtClean="0">
                <a:sym typeface="Symbol"/>
              </a:rPr>
              <a:t>represnts</a:t>
            </a:r>
            <a:r>
              <a:rPr lang="en-US" i="1" dirty="0" smtClean="0">
                <a:sym typeface="Symbol"/>
              </a:rPr>
              <a:t> an optimal prefix code for the alphabet C.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Rephrased: constructing prefix codes has the optimal sub-structure property</a:t>
            </a:r>
          </a:p>
          <a:p>
            <a:endParaRPr lang="en-US" dirty="0" smtClean="0"/>
          </a:p>
          <a:p>
            <a:r>
              <a:rPr lang="en-US" dirty="0" smtClean="0"/>
              <a:t>On board --&gt;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Shortest 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Dijkstra’s algorithm</a:t>
            </a:r>
            <a:r>
              <a:rPr lang="en-US" smtClean="0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 smtClean="0"/>
              <a:t>Greedy</a:t>
            </a:r>
            <a:r>
              <a:rPr lang="en-US" smtClean="0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Initialize each vertex’s distance as infinity</a:t>
            </a:r>
          </a:p>
          <a:p>
            <a:r>
              <a:rPr lang="en-US" dirty="0" smtClean="0"/>
              <a:t>Start at a given vertex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Update </a:t>
            </a:r>
            <a:r>
              <a:rPr lang="en-US" i="1" dirty="0" err="1" smtClean="0"/>
              <a:t>s</a:t>
            </a:r>
            <a:r>
              <a:rPr lang="en-US" dirty="0" err="1" smtClean="0"/>
              <a:t>’s</a:t>
            </a:r>
            <a:r>
              <a:rPr lang="en-US" dirty="0" smtClean="0"/>
              <a:t> distance to be 0</a:t>
            </a:r>
          </a:p>
          <a:p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Pick the next unknown vertex with the shortest distance to be the next </a:t>
            </a:r>
            <a:r>
              <a:rPr lang="en-US" i="1" dirty="0" smtClean="0"/>
              <a:t>v</a:t>
            </a:r>
          </a:p>
          <a:p>
            <a:pPr lvl="2"/>
            <a:r>
              <a:rPr lang="en-US" dirty="0" smtClean="0"/>
              <a:t>If no more vertices are unknown, terminate loop</a:t>
            </a:r>
          </a:p>
          <a:p>
            <a:pPr lvl="1"/>
            <a:r>
              <a:rPr lang="en-US" dirty="0" smtClean="0"/>
              <a:t>Mark </a:t>
            </a:r>
            <a:r>
              <a:rPr lang="en-US" i="1" dirty="0" smtClean="0"/>
              <a:t>v</a:t>
            </a:r>
            <a:r>
              <a:rPr lang="en-US" dirty="0" smtClean="0"/>
              <a:t> as known</a:t>
            </a:r>
          </a:p>
          <a:p>
            <a:pPr lvl="1"/>
            <a:r>
              <a:rPr lang="en-US" dirty="0" smtClean="0"/>
              <a:t>For each edge from </a:t>
            </a:r>
            <a:r>
              <a:rPr lang="en-US" i="1" dirty="0" smtClean="0"/>
              <a:t>v</a:t>
            </a:r>
            <a:r>
              <a:rPr lang="en-US" dirty="0" smtClean="0"/>
              <a:t> to adjacent unknown vertices </a:t>
            </a:r>
            <a:r>
              <a:rPr lang="en-US" i="1" dirty="0" smtClean="0"/>
              <a:t>w</a:t>
            </a:r>
          </a:p>
          <a:p>
            <a:pPr lvl="2"/>
            <a:r>
              <a:rPr lang="en-US" dirty="0" smtClean="0"/>
              <a:t>If the total distance to </a:t>
            </a:r>
            <a:r>
              <a:rPr lang="en-US" i="1" dirty="0" smtClean="0"/>
              <a:t>w</a:t>
            </a:r>
            <a:r>
              <a:rPr lang="en-US" dirty="0" smtClean="0"/>
              <a:t> is less than the current distance to </a:t>
            </a:r>
            <a:r>
              <a:rPr lang="en-US" i="1" dirty="0" smtClean="0"/>
              <a:t>w</a:t>
            </a:r>
          </a:p>
          <a:p>
            <a:pPr lvl="3"/>
            <a:r>
              <a:rPr lang="en-US" dirty="0" smtClean="0"/>
              <a:t>Update </a:t>
            </a:r>
            <a:r>
              <a:rPr lang="en-US" i="1" dirty="0" err="1" smtClean="0"/>
              <a:t>w</a:t>
            </a:r>
            <a:r>
              <a:rPr lang="en-US" dirty="0" err="1" smtClean="0"/>
              <a:t>’s</a:t>
            </a:r>
            <a:r>
              <a:rPr lang="en-US" dirty="0" smtClean="0"/>
              <a:t> distance and the path to </a:t>
            </a:r>
            <a:r>
              <a:rPr lang="en-US" i="1" dirty="0" smtClean="0"/>
              <a:t>w</a:t>
            </a:r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mtClean="0"/>
              <a:t>Making change: algorithm description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problem: </a:t>
            </a:r>
          </a:p>
          <a:p>
            <a:pPr lvl="1"/>
            <a:r>
              <a:rPr lang="en-US" dirty="0" smtClean="0"/>
              <a:t>Give back the right amount of change, and…</a:t>
            </a:r>
          </a:p>
          <a:p>
            <a:pPr lvl="1"/>
            <a:r>
              <a:rPr lang="en-US" dirty="0" smtClean="0"/>
              <a:t>Return the fewest number of coins!</a:t>
            </a:r>
          </a:p>
          <a:p>
            <a:r>
              <a:rPr lang="en-US" dirty="0" smtClean="0"/>
              <a:t>Inputs: the dollar-amount to return</a:t>
            </a:r>
          </a:p>
          <a:p>
            <a:pPr lvl="1"/>
            <a:r>
              <a:rPr lang="en-US" dirty="0" smtClean="0"/>
              <a:t>Also, the set of possible coins. (Do we have half-dollars?  That affects the answer we give.)</a:t>
            </a:r>
          </a:p>
          <a:p>
            <a:r>
              <a:rPr lang="en-US" dirty="0" smtClean="0"/>
              <a:t>Output: a set of coins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/>
                <a:gridCol w="1257300"/>
                <a:gridCol w="971550"/>
                <a:gridCol w="97155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while (there exist unknown vertices, find the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	    unknown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 smtClean="0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</a:t>
            </a:r>
            <a:r>
              <a:rPr lang="en-US" sz="2400" b="1" smtClean="0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long does it take to find the smallest unknown distance?</a:t>
            </a:r>
          </a:p>
          <a:p>
            <a:pPr lvl="1"/>
            <a:r>
              <a:rPr lang="en-US" dirty="0" smtClean="0"/>
              <a:t>simple scan using an array: O(v)</a:t>
            </a:r>
          </a:p>
          <a:p>
            <a:r>
              <a:rPr lang="en-US" dirty="0" smtClean="0"/>
              <a:t>Total running time:</a:t>
            </a:r>
          </a:p>
          <a:p>
            <a:pPr lvl="1"/>
            <a:r>
              <a:rPr lang="en-US" dirty="0" smtClean="0"/>
              <a:t>Using a simple scan: O(v</a:t>
            </a:r>
            <a:r>
              <a:rPr lang="en-US" baseline="30000" dirty="0" smtClean="0"/>
              <a:t>2</a:t>
            </a:r>
            <a:r>
              <a:rPr lang="en-US" dirty="0" smtClean="0"/>
              <a:t>+e) =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Optimizations?</a:t>
            </a:r>
          </a:p>
          <a:p>
            <a:pPr lvl="1"/>
            <a:r>
              <a:rPr lang="en-US" dirty="0" smtClean="0"/>
              <a:t>Use adjacency graphs and heaps</a:t>
            </a:r>
          </a:p>
          <a:p>
            <a:pPr lvl="1"/>
            <a:r>
              <a:rPr lang="en-US" dirty="0" smtClean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 smtClean="0"/>
              <a:t>We can simplify this to O(e log v)</a:t>
            </a:r>
          </a:p>
          <a:p>
            <a:pPr lvl="1"/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Perhaps the graph weights are the amount of fuel expended</a:t>
            </a:r>
          </a:p>
          <a:p>
            <a:pPr lvl="1"/>
            <a:r>
              <a:rPr lang="en-US" smtClean="0"/>
              <a:t>Positive means fuel was used</a:t>
            </a:r>
          </a:p>
          <a:p>
            <a:pPr lvl="1"/>
            <a:r>
              <a:rPr lang="en-US" smtClean="0"/>
              <a:t>And passing by a fuel station is a refueling, which is a negative cost edge</a:t>
            </a:r>
          </a:p>
          <a:p>
            <a:endParaRPr lang="en-US" smtClean="0"/>
          </a:p>
          <a:p>
            <a:r>
              <a:rPr lang="en-US" smtClean="0"/>
              <a:t>Dijkstra’s algorithm does not work for negative cost edges</a:t>
            </a:r>
          </a:p>
          <a:p>
            <a:pPr lvl="1"/>
            <a:r>
              <a:rPr lang="en-US" smtClean="0"/>
              <a:t>Others do, but are much less efficient</a:t>
            </a:r>
          </a:p>
          <a:p>
            <a:endParaRPr lang="en-US" smtClean="0"/>
          </a:p>
          <a:p>
            <a:r>
              <a:rPr lang="en-US" smtClean="0"/>
              <a:t>What about negative cost cycles?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Z:\asb On My Mac\Desktop\foo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1184058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Shortest Path Example Problem 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(from the ICPC Mid-Atlantic </a:t>
            </a:r>
            <a:r>
              <a:rPr lang="en-US" sz="2800" dirty="0" err="1" smtClean="0">
                <a:solidFill>
                  <a:srgbClr val="002060"/>
                </a:solidFill>
              </a:rPr>
              <a:t>Regionals</a:t>
            </a:r>
            <a:r>
              <a:rPr lang="en-US" sz="2800" dirty="0" smtClean="0">
                <a:solidFill>
                  <a:srgbClr val="002060"/>
                </a:solidFill>
              </a:rPr>
              <a:t>, 2009)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Dijkstra’s Shortest Path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Identical </a:t>
            </a:r>
            <a:r>
              <a:rPr lang="en-US" i="1" dirty="0" smtClean="0"/>
              <a:t>in structure </a:t>
            </a:r>
            <a:r>
              <a:rPr lang="en-US" dirty="0" smtClean="0"/>
              <a:t>to Prim’s MST algorithm</a:t>
            </a:r>
          </a:p>
          <a:p>
            <a:pPr lvl="1"/>
            <a:r>
              <a:rPr lang="en-US" dirty="0" smtClean="0"/>
              <a:t>Of course it solves a different problem!</a:t>
            </a:r>
          </a:p>
          <a:p>
            <a:pPr lvl="1"/>
            <a:r>
              <a:rPr lang="en-US" dirty="0" smtClean="0"/>
              <a:t>Same time complexity</a:t>
            </a:r>
          </a:p>
          <a:p>
            <a:r>
              <a:rPr lang="en-US" dirty="0" smtClean="0"/>
              <a:t>Additional input parameter(s)</a:t>
            </a:r>
          </a:p>
          <a:p>
            <a:pPr lvl="1"/>
            <a:r>
              <a:rPr lang="en-US" dirty="0" smtClean="0"/>
              <a:t>Start node v</a:t>
            </a:r>
          </a:p>
          <a:p>
            <a:pPr lvl="1"/>
            <a:r>
              <a:rPr lang="en-US" dirty="0" smtClean="0"/>
              <a:t>Destination node w (if needed)</a:t>
            </a:r>
          </a:p>
          <a:p>
            <a:r>
              <a:rPr lang="en-US" dirty="0" smtClean="0"/>
              <a:t>Different output: a path from v to w and a cost (or sets of paths and costs)</a:t>
            </a:r>
          </a:p>
          <a:p>
            <a:pPr lvl="1"/>
            <a:r>
              <a:rPr lang="en-US" dirty="0" smtClean="0"/>
              <a:t>The tree is the sets of shortest paths to nodes</a:t>
            </a:r>
          </a:p>
          <a:p>
            <a:r>
              <a:rPr lang="en-US" dirty="0" smtClean="0"/>
              <a:t>Different greedy strategy:</a:t>
            </a:r>
          </a:p>
          <a:p>
            <a:pPr lvl="1"/>
            <a:r>
              <a:rPr lang="en-US" dirty="0" smtClean="0"/>
              <a:t>Store shortest paths to fringe-nodes in priority queue</a:t>
            </a:r>
          </a:p>
          <a:p>
            <a:pPr lvl="1"/>
            <a:r>
              <a:rPr lang="en-US" dirty="0" smtClean="0"/>
              <a:t>Store path-distance to node, not just the one edge-weight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Reminder: Prim’s Algorithm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84995" name="Rectangle 3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PQ.Insert</a:t>
            </a:r>
            <a:r>
              <a:rPr lang="en-US" sz="2000" b="1" dirty="0" smtClean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while (PQ not empty){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 smtClean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Dijkstra' Algorithm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dijkstra</a:t>
            </a:r>
            <a:r>
              <a:rPr lang="en-US" sz="2000" b="1" dirty="0" smtClean="0">
                <a:latin typeface="Courier New" pitchFamily="49" charset="0"/>
              </a:rPr>
              <a:t>(G, wt,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PQ.Insert</a:t>
            </a:r>
            <a:r>
              <a:rPr lang="en-US" sz="2000" b="1" dirty="0" smtClean="0">
                <a:latin typeface="Courier New" pitchFamily="49" charset="0"/>
              </a:rPr>
              <a:t>(s,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 smtClean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 smtClean="0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Use dist[] to store distances from start to any fringe or tree node</a:t>
            </a:r>
          </a:p>
          <a:p>
            <a:r>
              <a:rPr lang="en-US" smtClean="0"/>
              <a:t>Store and calculate using distances instead of edge-weights (like in Kruskal’s MST)</a:t>
            </a:r>
          </a:p>
          <a:p>
            <a:r>
              <a:rPr lang="en-US" smtClean="0"/>
              <a:t>What’s the output?</a:t>
            </a:r>
          </a:p>
          <a:p>
            <a:pPr lvl="1"/>
            <a:r>
              <a:rPr lang="en-US" smtClean="0"/>
              <a:t>Tree captured in the parent[] array</a:t>
            </a:r>
          </a:p>
          <a:p>
            <a:pPr lvl="1"/>
            <a:r>
              <a:rPr lang="en-US" smtClean="0"/>
              <a:t>Shortest distance to each node in dist[] array</a:t>
            </a:r>
          </a:p>
          <a:p>
            <a:pPr lvl="1"/>
            <a:r>
              <a:rPr lang="en-US" smtClean="0"/>
              <a:t>Trace shortest path in reverse by using parent[] to move from target back to start node,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914400"/>
            <a:ext cx="9144000" cy="6858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381000"/>
            <a:ext cx="85344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err="1" smtClean="0">
                <a:latin typeface="Lucida" charset="0"/>
              </a:rPr>
              <a:t>dijkstra</a:t>
            </a:r>
            <a:r>
              <a:rPr lang="en-US" sz="1800" b="1" dirty="0" smtClean="0">
                <a:latin typeface="Lucida" charset="0"/>
              </a:rPr>
              <a:t>(</a:t>
            </a:r>
            <a:r>
              <a:rPr lang="en-US" sz="1800" b="1" dirty="0" err="1" smtClean="0">
                <a:latin typeface="Lucida" charset="0"/>
              </a:rPr>
              <a:t>adj</a:t>
            </a:r>
            <a:r>
              <a:rPr lang="en-US" sz="1800" b="1" dirty="0" smtClean="0">
                <a:latin typeface="Lucida" charset="0"/>
              </a:rPr>
              <a:t>, start, parent)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	n = </a:t>
            </a:r>
            <a:r>
              <a:rPr lang="en-US" sz="1800" b="1" dirty="0" err="1" smtClean="0">
                <a:latin typeface="Lucida" charset="0"/>
              </a:rPr>
              <a:t>adj.last</a:t>
            </a:r>
            <a:endParaRPr lang="en-US" sz="1800" b="1" dirty="0" smtClean="0">
              <a:latin typeface="Lucida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	for </a:t>
            </a:r>
            <a:r>
              <a:rPr lang="en-US" sz="1800" b="1" dirty="0" err="1" smtClean="0">
                <a:latin typeface="Lucida" charset="0"/>
              </a:rPr>
              <a:t>i</a:t>
            </a:r>
            <a:r>
              <a:rPr lang="en-US" sz="1800" b="1" dirty="0" smtClean="0">
                <a:latin typeface="Lucida" charset="0"/>
              </a:rPr>
              <a:t> = 1 to n { key[</a:t>
            </a:r>
            <a:r>
              <a:rPr lang="en-US" sz="1800" b="1" dirty="0" err="1" smtClean="0">
                <a:latin typeface="Lucida" charset="0"/>
              </a:rPr>
              <a:t>i</a:t>
            </a:r>
            <a:r>
              <a:rPr lang="en-US" sz="1800" b="1" dirty="0" smtClean="0">
                <a:latin typeface="Lucida" charset="0"/>
              </a:rPr>
              <a:t>] = ∞}  // key is a local array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	key[start] = 0;   predecessor[start] = 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	// the following statement initializes the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	// container h to the values in the array key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	</a:t>
            </a:r>
            <a:r>
              <a:rPr lang="en-US" sz="1800" b="1" dirty="0" err="1" smtClean="0">
                <a:latin typeface="Lucida" charset="0"/>
              </a:rPr>
              <a:t>h.init</a:t>
            </a:r>
            <a:r>
              <a:rPr lang="en-US" sz="1800" b="1" dirty="0" smtClean="0">
                <a:latin typeface="Lucida" charset="0"/>
              </a:rPr>
              <a:t>(</a:t>
            </a:r>
            <a:r>
              <a:rPr lang="en-US" sz="1800" b="1" dirty="0" err="1" smtClean="0">
                <a:latin typeface="Lucida" charset="0"/>
              </a:rPr>
              <a:t>key,n</a:t>
            </a:r>
            <a:r>
              <a:rPr lang="en-US" sz="1800" b="1" dirty="0" smtClean="0">
                <a:latin typeface="Lucida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	for </a:t>
            </a:r>
            <a:r>
              <a:rPr lang="en-US" sz="1800" b="1" dirty="0" err="1" smtClean="0">
                <a:latin typeface="Lucida" charset="0"/>
              </a:rPr>
              <a:t>i</a:t>
            </a:r>
            <a:r>
              <a:rPr lang="en-US" sz="1800" b="1" dirty="0" smtClean="0">
                <a:latin typeface="Lucida" charset="0"/>
              </a:rPr>
              <a:t> = 1 to n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		v = </a:t>
            </a:r>
            <a:r>
              <a:rPr lang="en-US" sz="1800" b="1" dirty="0" err="1" smtClean="0">
                <a:latin typeface="Lucida" charset="0"/>
              </a:rPr>
              <a:t>h.min_weight_index</a:t>
            </a:r>
            <a:r>
              <a:rPr lang="en-US" sz="1800" b="1" dirty="0" smtClean="0">
                <a:latin typeface="Lucida" charset="0"/>
              </a:rPr>
              <a:t>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		</a:t>
            </a:r>
            <a:r>
              <a:rPr lang="en-US" sz="1800" b="1" dirty="0" err="1" smtClean="0">
                <a:latin typeface="Lucida" charset="0"/>
              </a:rPr>
              <a:t>min_cost</a:t>
            </a:r>
            <a:r>
              <a:rPr lang="en-US" sz="1800" b="1" dirty="0" smtClean="0">
                <a:latin typeface="Lucida" charset="0"/>
              </a:rPr>
              <a:t> = </a:t>
            </a:r>
            <a:r>
              <a:rPr lang="en-US" sz="1800" b="1" dirty="0" err="1" smtClean="0">
                <a:latin typeface="Lucida" charset="0"/>
              </a:rPr>
              <a:t>h.keyval</a:t>
            </a:r>
            <a:r>
              <a:rPr lang="en-US" sz="1800" b="1" dirty="0" smtClean="0">
                <a:latin typeface="Lucida" charset="0"/>
              </a:rPr>
              <a:t>(v)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		v = h.del()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	</a:t>
            </a:r>
            <a:r>
              <a:rPr lang="en-US" sz="1800" b="1" dirty="0" smtClean="0">
                <a:latin typeface="Lucida" charset="0"/>
              </a:rPr>
              <a:t>        ref </a:t>
            </a:r>
            <a:r>
              <a:rPr lang="en-US" sz="1800" b="1" dirty="0" smtClean="0">
                <a:latin typeface="Lucida" charset="0"/>
              </a:rPr>
              <a:t>= </a:t>
            </a:r>
            <a:r>
              <a:rPr lang="en-US" sz="1800" b="1" dirty="0" err="1" smtClean="0">
                <a:latin typeface="Lucida" charset="0"/>
              </a:rPr>
              <a:t>adj</a:t>
            </a:r>
            <a:r>
              <a:rPr lang="en-US" sz="1800" b="1" dirty="0" smtClean="0">
                <a:latin typeface="Lucida" charset="0"/>
              </a:rPr>
              <a:t>[v]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	</a:t>
            </a:r>
            <a:r>
              <a:rPr lang="en-US" sz="1800" b="1" dirty="0" smtClean="0">
                <a:latin typeface="Lucida" charset="0"/>
              </a:rPr>
              <a:t>        while </a:t>
            </a:r>
            <a:r>
              <a:rPr lang="en-US" sz="1800" b="1" dirty="0" smtClean="0">
                <a:latin typeface="Lucida" charset="0"/>
              </a:rPr>
              <a:t>(ref != null)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 		</a:t>
            </a:r>
            <a:r>
              <a:rPr lang="en-US" sz="1800" b="1" dirty="0" smtClean="0">
                <a:latin typeface="Lucida" charset="0"/>
              </a:rPr>
              <a:t>w </a:t>
            </a:r>
            <a:r>
              <a:rPr lang="en-US" sz="1800" b="1" dirty="0" smtClean="0">
                <a:latin typeface="Lucida" charset="0"/>
              </a:rPr>
              <a:t>= ref.ver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  		</a:t>
            </a:r>
            <a:r>
              <a:rPr lang="en-US" sz="1800" b="1" dirty="0" smtClean="0">
                <a:latin typeface="Lucida" charset="0"/>
              </a:rPr>
              <a:t>if </a:t>
            </a:r>
            <a:r>
              <a:rPr lang="en-US" sz="1800" b="1" dirty="0" smtClean="0">
                <a:latin typeface="Lucida" charset="0"/>
              </a:rPr>
              <a:t>(</a:t>
            </a:r>
            <a:r>
              <a:rPr lang="en-US" sz="1800" b="1" dirty="0" err="1" smtClean="0">
                <a:latin typeface="Lucida" charset="0"/>
              </a:rPr>
              <a:t>h.isin</a:t>
            </a:r>
            <a:r>
              <a:rPr lang="en-US" sz="1800" b="1" dirty="0" smtClean="0">
                <a:latin typeface="Lucida" charset="0"/>
              </a:rPr>
              <a:t>(w) &amp;&amp; </a:t>
            </a:r>
            <a:r>
              <a:rPr lang="en-US" sz="1800" b="1" dirty="0" err="1" smtClean="0">
                <a:latin typeface="Lucida" charset="0"/>
              </a:rPr>
              <a:t>min_cost</a:t>
            </a:r>
            <a:r>
              <a:rPr lang="en-US" sz="1800" b="1" dirty="0" smtClean="0">
                <a:latin typeface="Lucida" charset="0"/>
              </a:rPr>
              <a:t> + </a:t>
            </a:r>
            <a:r>
              <a:rPr lang="en-US" sz="1800" b="1" dirty="0" err="1" smtClean="0">
                <a:latin typeface="Lucida" charset="0"/>
              </a:rPr>
              <a:t>ref.weight</a:t>
            </a:r>
            <a:r>
              <a:rPr lang="en-US" sz="1800" b="1" dirty="0" smtClean="0">
                <a:latin typeface="Lucida" charset="0"/>
              </a:rPr>
              <a:t> &lt; </a:t>
            </a:r>
            <a:r>
              <a:rPr lang="en-US" sz="1800" b="1" dirty="0" err="1" smtClean="0">
                <a:latin typeface="Lucida" charset="0"/>
              </a:rPr>
              <a:t>h.keyval</a:t>
            </a:r>
            <a:r>
              <a:rPr lang="en-US" sz="1800" b="1" dirty="0" smtClean="0">
                <a:latin typeface="Lucida" charset="0"/>
              </a:rPr>
              <a:t>(w))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    		     predecessor[w] =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      		     </a:t>
            </a:r>
            <a:r>
              <a:rPr lang="en-US" sz="1800" b="1" dirty="0" err="1" smtClean="0">
                <a:latin typeface="Lucida" charset="0"/>
              </a:rPr>
              <a:t>h.decrease</a:t>
            </a:r>
            <a:r>
              <a:rPr lang="en-US" sz="1800" b="1" dirty="0" smtClean="0">
                <a:latin typeface="Lucida" charset="0"/>
              </a:rPr>
              <a:t>(w, </a:t>
            </a:r>
            <a:r>
              <a:rPr lang="en-US" sz="1800" b="1" dirty="0" err="1" smtClean="0">
                <a:latin typeface="Lucida" charset="0"/>
              </a:rPr>
              <a:t>min_cost+ref.weight</a:t>
            </a:r>
            <a:r>
              <a:rPr lang="en-US" sz="1800" b="1" dirty="0" smtClean="0">
                <a:latin typeface="Lucida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   		} // end if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   		ref = </a:t>
            </a:r>
            <a:r>
              <a:rPr lang="en-US" sz="1800" b="1" dirty="0" err="1" smtClean="0">
                <a:latin typeface="Lucida" charset="0"/>
              </a:rPr>
              <a:t>ref.next</a:t>
            </a:r>
            <a:endParaRPr lang="en-US" sz="1800" b="1" dirty="0" smtClean="0">
              <a:latin typeface="Lucida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   	</a:t>
            </a:r>
            <a:r>
              <a:rPr lang="en-US" sz="1800" b="1" dirty="0" smtClean="0">
                <a:latin typeface="Lucida" charset="0"/>
              </a:rPr>
              <a:t>        } </a:t>
            </a:r>
            <a:r>
              <a:rPr lang="en-US" sz="1800" b="1" dirty="0" smtClean="0">
                <a:latin typeface="Lucida" charset="0"/>
              </a:rPr>
              <a:t>// end while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  	} // end for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smtClean="0">
                <a:latin typeface="Lucida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change: algorithm solution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Problem description: </a:t>
            </a:r>
            <a:r>
              <a:rPr lang="en-US" dirty="0" smtClean="0"/>
              <a:t>providing coin change of a given amount in the fewest number of coins</a:t>
            </a:r>
          </a:p>
          <a:p>
            <a:r>
              <a:rPr lang="en-US" b="1" dirty="0" smtClean="0"/>
              <a:t>Inputs: </a:t>
            </a:r>
            <a:r>
              <a:rPr lang="en-US" dirty="0" smtClean="0"/>
              <a:t>the dollar-amount to return.  Perhaps the possible set of coins, if it is non-obvious.</a:t>
            </a:r>
          </a:p>
          <a:p>
            <a:r>
              <a:rPr lang="en-US" b="1" dirty="0" smtClean="0"/>
              <a:t>Output: </a:t>
            </a:r>
            <a:r>
              <a:rPr lang="en-US" dirty="0" smtClean="0"/>
              <a:t>a set of coins that obtains the desired amount of change in the fewest number of coins</a:t>
            </a:r>
          </a:p>
          <a:p>
            <a:r>
              <a:rPr lang="en-US" b="1" dirty="0" smtClean="0"/>
              <a:t>Assumptions: </a:t>
            </a:r>
            <a:r>
              <a:rPr lang="en-US" dirty="0" smtClean="0"/>
              <a:t>If the coins are not stated, then they are the standard quarter, dime, nickel, and penny.  All inputs are non-negative, and dollar amounts are ignored.</a:t>
            </a:r>
          </a:p>
          <a:p>
            <a:r>
              <a:rPr lang="en-US" b="1" dirty="0" smtClean="0"/>
              <a:t>Strategy: </a:t>
            </a:r>
            <a:r>
              <a:rPr lang="en-US" dirty="0" smtClean="0"/>
              <a:t>a greedy algorithm that uses the largest coins first</a:t>
            </a:r>
          </a:p>
          <a:p>
            <a:r>
              <a:rPr lang="en-US" b="1" dirty="0" smtClean="0"/>
              <a:t>Description: </a:t>
            </a:r>
            <a:r>
              <a:rPr lang="en-US" dirty="0" smtClean="0"/>
              <a:t>Issue the largest coin (quarters) until the amount left is less than the amount of a quarter ($0.25).  Repeat with decreasing coin sizes (dimes, nickels, pennies).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Recall that the greedy approach may or may not guarantee an optimal result</a:t>
            </a:r>
          </a:p>
          <a:p>
            <a:r>
              <a:rPr lang="en-US" smtClean="0"/>
              <a:t>Do these produce optimal solutions?</a:t>
            </a:r>
          </a:p>
          <a:p>
            <a:pPr lvl="1"/>
            <a:r>
              <a:rPr lang="en-US" smtClean="0"/>
              <a:t>The min weight spanning tree?  Kruskal’s, Prim’s</a:t>
            </a:r>
          </a:p>
          <a:p>
            <a:pPr lvl="1"/>
            <a:r>
              <a:rPr lang="en-US" smtClean="0"/>
              <a:t>The shortest path from s?  Dijkstra’s</a:t>
            </a:r>
          </a:p>
          <a:p>
            <a:r>
              <a:rPr lang="en-US" smtClean="0"/>
              <a:t>Answer: Yes, they do.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Via induction and contradiction</a:t>
            </a:r>
          </a:p>
          <a:p>
            <a:endParaRPr lang="en-US" dirty="0" smtClean="0"/>
          </a:p>
          <a:p>
            <a:r>
              <a:rPr lang="en-US" dirty="0" smtClean="0"/>
              <a:t>On board --&gt;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 we saw:</a:t>
            </a:r>
          </a:p>
          <a:p>
            <a:pPr lvl="1"/>
            <a:r>
              <a:rPr lang="en-US" dirty="0" smtClean="0"/>
              <a:t>Coin change</a:t>
            </a:r>
          </a:p>
          <a:p>
            <a:pPr lvl="1"/>
            <a:r>
              <a:rPr lang="en-US" dirty="0" smtClean="0"/>
              <a:t>Knapsack algorithm</a:t>
            </a:r>
          </a:p>
          <a:p>
            <a:pPr lvl="1"/>
            <a:r>
              <a:rPr lang="en-US" dirty="0" smtClean="0"/>
              <a:t>Interval scheduling</a:t>
            </a:r>
          </a:p>
          <a:p>
            <a:pPr lvl="1"/>
            <a:r>
              <a:rPr lang="en-US" dirty="0" smtClean="0"/>
              <a:t>Prim’s MST</a:t>
            </a:r>
          </a:p>
          <a:p>
            <a:pPr lvl="1"/>
            <a:r>
              <a:rPr lang="en-US" dirty="0" err="1" smtClean="0"/>
              <a:t>Kruskal’s</a:t>
            </a:r>
            <a:r>
              <a:rPr lang="en-US" dirty="0" smtClean="0"/>
              <a:t> MST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shortest path</a:t>
            </a:r>
          </a:p>
          <a:p>
            <a:pPr lvl="1"/>
            <a:r>
              <a:rPr lang="en-US" dirty="0" smtClean="0"/>
              <a:t>Huffman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problems: terminology</a:t>
            </a:r>
          </a:p>
          <a:p>
            <a:pPr lvl="1"/>
            <a:r>
              <a:rPr lang="en-US" dirty="0" smtClean="0"/>
              <a:t>Solutions judged on some criteria: </a:t>
            </a:r>
            <a:r>
              <a:rPr lang="en-US" i="1" dirty="0" smtClean="0"/>
              <a:t>Objective function</a:t>
            </a:r>
          </a:p>
          <a:p>
            <a:pPr lvl="2"/>
            <a:r>
              <a:rPr lang="en-US" dirty="0" smtClean="0"/>
              <a:t>Example:  Sum of edge weights in path is smallest</a:t>
            </a:r>
          </a:p>
          <a:p>
            <a:pPr lvl="1"/>
            <a:r>
              <a:rPr lang="en-US" dirty="0" smtClean="0"/>
              <a:t>A solution must meet certain constraints: A solution is </a:t>
            </a:r>
            <a:r>
              <a:rPr lang="en-US" i="1" dirty="0" smtClean="0"/>
              <a:t>feasible</a:t>
            </a:r>
          </a:p>
          <a:p>
            <a:pPr lvl="2"/>
            <a:r>
              <a:rPr lang="en-US" dirty="0" smtClean="0"/>
              <a:t>Example: All edges in solution are in graph, form a simple path</a:t>
            </a:r>
          </a:p>
          <a:p>
            <a:pPr lvl="1"/>
            <a:r>
              <a:rPr lang="en-US" dirty="0" smtClean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strategy:</a:t>
            </a:r>
          </a:p>
          <a:p>
            <a:pPr lvl="1"/>
            <a:r>
              <a:rPr lang="en-US" dirty="0" smtClean="0"/>
              <a:t>Build solution by stages, adding one item to partial solution found so far</a:t>
            </a:r>
          </a:p>
          <a:p>
            <a:pPr lvl="1"/>
            <a:r>
              <a:rPr lang="en-US" dirty="0" smtClean="0"/>
              <a:t>At each stage, make locally optimal choice based on the </a:t>
            </a:r>
            <a:r>
              <a:rPr lang="en-US" dirty="0" smtClean="0">
                <a:solidFill>
                  <a:srgbClr val="FF0000"/>
                </a:solidFill>
              </a:rPr>
              <a:t>greedy rule </a:t>
            </a:r>
            <a:r>
              <a:rPr lang="en-US" dirty="0" smtClean="0"/>
              <a:t>(sometimes called the </a:t>
            </a:r>
            <a:r>
              <a:rPr lang="en-US" dirty="0" smtClean="0">
                <a:solidFill>
                  <a:srgbClr val="FF0000"/>
                </a:solidFill>
              </a:rPr>
              <a:t>selection function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Locally optimal, i.e. best given what info we have now</a:t>
            </a:r>
          </a:p>
          <a:p>
            <a:pPr lvl="1"/>
            <a:r>
              <a:rPr lang="en-US" dirty="0" smtClean="0"/>
              <a:t>Irrevocable, a choice can’t be un-done</a:t>
            </a:r>
          </a:p>
          <a:p>
            <a:pPr lvl="1"/>
            <a:r>
              <a:rPr lang="en-US" dirty="0" smtClean="0"/>
              <a:t>Sequence of locally optimal choices leads to globally optimal solution (hopefully)</a:t>
            </a:r>
          </a:p>
          <a:p>
            <a:pPr lvl="2"/>
            <a:r>
              <a:rPr lang="en-US" dirty="0" smtClean="0"/>
              <a:t>Must prove this for a given problem!</a:t>
            </a:r>
          </a:p>
          <a:p>
            <a:pPr lvl="2"/>
            <a:r>
              <a:rPr lang="en-US" dirty="0" smtClean="0"/>
              <a:t>Approximation algorithms, heuristics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them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greedy algorithm, how do you show it is optimal?</a:t>
            </a:r>
          </a:p>
          <a:p>
            <a:pPr lvl="1"/>
            <a:r>
              <a:rPr lang="en-US" dirty="0" smtClean="0"/>
              <a:t>As opposed to other types of algorithms (divide-and-conquer , etc.)</a:t>
            </a:r>
          </a:p>
          <a:p>
            <a:r>
              <a:rPr lang="en-US" dirty="0" smtClean="0"/>
              <a:t>One way is to compare the solution given with an optimal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Another way is through induction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Proving a greedy algorithm is correct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that it fulfills the greedy-choice property</a:t>
            </a:r>
          </a:p>
          <a:p>
            <a:pPr lvl="1"/>
            <a:r>
              <a:rPr lang="en-US" dirty="0" smtClean="0"/>
              <a:t>Does making a greedy choice at any arbitrary point yield an optimal solution?</a:t>
            </a:r>
          </a:p>
          <a:p>
            <a:pPr lvl="1"/>
            <a:r>
              <a:rPr lang="en-US" dirty="0" smtClean="0"/>
              <a:t>Consider an optimal solution to a sub-problem</a:t>
            </a:r>
          </a:p>
          <a:p>
            <a:pPr lvl="2"/>
            <a:r>
              <a:rPr lang="en-US" dirty="0" smtClean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that it has optimal sub-structure</a:t>
            </a:r>
          </a:p>
          <a:p>
            <a:pPr lvl="1"/>
            <a:r>
              <a:rPr lang="en-US" dirty="0" smtClean="0"/>
              <a:t>Show that a solution to a problem contains optimal solutions to </a:t>
            </a:r>
            <a:r>
              <a:rPr lang="en-US" dirty="0" smtClean="0"/>
              <a:t>sub-problems</a:t>
            </a:r>
          </a:p>
          <a:p>
            <a:endParaRPr lang="en-US" dirty="0" smtClean="0"/>
          </a:p>
          <a:p>
            <a:r>
              <a:rPr lang="en-US" dirty="0" smtClean="0"/>
              <a:t>Or induction!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Proving that an algorithm makes a </a:t>
            </a:r>
            <a:r>
              <a:rPr lang="en-US" i="1" dirty="0" smtClean="0"/>
              <a:t>greedy choice</a:t>
            </a:r>
            <a:r>
              <a:rPr lang="en-US" dirty="0" smtClean="0"/>
              <a:t> at each stage is </a:t>
            </a:r>
            <a:r>
              <a:rPr lang="en-US" b="1" dirty="0" smtClean="0"/>
              <a:t>NOT</a:t>
            </a:r>
            <a:r>
              <a:rPr lang="en-US" dirty="0" smtClean="0"/>
              <a:t> the same as showing that the algorithm has the </a:t>
            </a:r>
            <a:r>
              <a:rPr lang="en-US" i="1" dirty="0" smtClean="0"/>
              <a:t>greedy choice property</a:t>
            </a:r>
            <a:endParaRPr lang="en-US" dirty="0" smtClean="0"/>
          </a:p>
          <a:p>
            <a:pPr lvl="1"/>
            <a:r>
              <a:rPr lang="en-US" dirty="0" smtClean="0"/>
              <a:t>The first is a property of the algorithm designed</a:t>
            </a:r>
          </a:p>
          <a:p>
            <a:pPr lvl="1"/>
            <a:r>
              <a:rPr lang="en-US" dirty="0" smtClean="0"/>
              <a:t>The second shows that making the greedy choice </a:t>
            </a:r>
            <a:r>
              <a:rPr lang="en-US" b="1" dirty="0" smtClean="0"/>
              <a:t>will </a:t>
            </a:r>
            <a:r>
              <a:rPr lang="en-US" dirty="0" smtClean="0"/>
              <a:t>yield an optimal solution to the overall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841</TotalTime>
  <Words>5239</Words>
  <Application>Microsoft Office PowerPoint</Application>
  <PresentationFormat>On-screen Show (4:3)</PresentationFormat>
  <Paragraphs>1459</Paragraphs>
  <Slides>98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Origin</vt:lpstr>
      <vt:lpstr>Greedy Algorithms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Making change: algorithm description</vt:lpstr>
      <vt:lpstr>Making change: algorithm solution</vt:lpstr>
      <vt:lpstr>Making Change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Prim’s MST</vt:lpstr>
      <vt:lpstr>Prim’s algorithm</vt:lpstr>
      <vt:lpstr>Prim’s Algorithm for MST</vt:lpstr>
      <vt:lpstr>MST</vt:lpstr>
      <vt:lpstr>Minimum Spanning Tree</vt:lpstr>
      <vt:lpstr>Prim’s MST Algorithm</vt:lpstr>
      <vt:lpstr>Tracking Edges for Prim’s MST</vt:lpstr>
      <vt:lpstr>Prim’s Algorithm</vt:lpstr>
      <vt:lpstr>Cost of Prim’s Algorithm</vt:lpstr>
      <vt:lpstr>Worst Case</vt:lpstr>
      <vt:lpstr>Priority Queue Costs and Prim’s</vt:lpstr>
      <vt:lpstr>Better PQ Implementations</vt:lpstr>
      <vt:lpstr>Better PQ Implementations (2)</vt:lpstr>
      <vt:lpstr>Kruskal’s MST</vt:lpstr>
      <vt:lpstr>Kruskal’s MST Algorithm</vt:lpstr>
      <vt:lpstr>Kruskal’s MST Algorithm</vt:lpstr>
      <vt:lpstr>MST</vt:lpstr>
      <vt:lpstr>Kruskal code</vt:lpstr>
      <vt:lpstr>Strategy for Kruskal’s</vt:lpstr>
      <vt:lpstr>Slide 42</vt:lpstr>
      <vt:lpstr>Union/Find and Disjoint Sets</vt:lpstr>
      <vt:lpstr>Union by rank</vt:lpstr>
      <vt:lpstr>Path Compression</vt:lpstr>
      <vt:lpstr>Complexity for Kruskal’s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Proving a greedy algorithm is correct</vt:lpstr>
      <vt:lpstr>Warning!</vt:lpstr>
      <vt:lpstr>The proof…</vt:lpstr>
      <vt:lpstr>Huffman Codes</vt:lpstr>
      <vt:lpstr>Compression Phase</vt:lpstr>
      <vt:lpstr>Huffman coding example</vt:lpstr>
      <vt:lpstr>Compression step 1 (a)</vt:lpstr>
      <vt:lpstr>Compression step 1 (b)</vt:lpstr>
      <vt:lpstr>Compression step 2</vt:lpstr>
      <vt:lpstr>Slide 70</vt:lpstr>
      <vt:lpstr>Slide 71</vt:lpstr>
      <vt:lpstr>The final Huffman coding tree</vt:lpstr>
      <vt:lpstr>Resulting encoding table</vt:lpstr>
      <vt:lpstr>Is Huffman encoding optimal?</vt:lpstr>
      <vt:lpstr>Step 1</vt:lpstr>
      <vt:lpstr>Step 2</vt:lpstr>
      <vt:lpstr>Dijkstra’s Shortest Path</vt:lpstr>
      <vt:lpstr>Weighted Shortest Path</vt:lpstr>
      <vt:lpstr>Dijkstra’s algorithm</vt:lpstr>
      <vt:lpstr> </vt:lpstr>
      <vt:lpstr>Slide 81</vt:lpstr>
      <vt:lpstr>Analysis</vt:lpstr>
      <vt:lpstr>Negative Cost Edges?</vt:lpstr>
      <vt:lpstr>Shortest Path Example Problem  (from the ICPC Mid-Atlantic Regionals, 2009)</vt:lpstr>
      <vt:lpstr>Dijkstra’s Shortest Path Algorithm</vt:lpstr>
      <vt:lpstr>Reminder: Prim’s Algorithm</vt:lpstr>
      <vt:lpstr>Dijkstra' Algorithm</vt:lpstr>
      <vt:lpstr>Notes on Dijkstra’s Algorithm</vt:lpstr>
      <vt:lpstr>Slide 89</vt:lpstr>
      <vt:lpstr>Correctness of These Greedy Algorithms</vt:lpstr>
      <vt:lpstr>Proof of Dijkstra’s algorithm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aaron</cp:lastModifiedBy>
  <cp:revision>95</cp:revision>
  <dcterms:created xsi:type="dcterms:W3CDTF">2010-08-29T23:54:29Z</dcterms:created>
  <dcterms:modified xsi:type="dcterms:W3CDTF">2011-02-02T13:52:22Z</dcterms:modified>
</cp:coreProperties>
</file>