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6" r:id="rId9"/>
    <p:sldId id="265" r:id="rId10"/>
    <p:sldId id="277" r:id="rId11"/>
    <p:sldId id="262" r:id="rId12"/>
    <p:sldId id="274" r:id="rId13"/>
    <p:sldId id="275" r:id="rId14"/>
    <p:sldId id="273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7EF-DEFD-46B0-9D57-6F7B8B48AAEA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81BE7-6FFF-43E6-BC8F-E2685B05A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D5E7-F189-4964-B878-078A852219CE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34CF9-1FF6-4CBE-9B9C-06E015793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BA713-4D9E-43FB-B6B0-D1E49C30AED1}" type="slidenum">
              <a:rPr lang="en-US"/>
              <a:pPr/>
              <a:t>9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4EE5-E874-48BE-9AC6-D2CD2A6F2D03}" type="slidenum">
              <a:rPr lang="en-US"/>
              <a:pPr/>
              <a:t>15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B7CC1-DB56-42FC-BF1A-AE8439D0B69B}" type="slidenum">
              <a:rPr lang="en-US"/>
              <a:pPr/>
              <a:t>16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58716-3996-4C21-A04B-EEA71CB72129}" type="slidenum">
              <a:rPr lang="en-US"/>
              <a:pPr/>
              <a:t>17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C7EBA-4DCE-4E82-AC8F-E904375B2740}" type="slidenum">
              <a:rPr lang="en-US"/>
              <a:pPr/>
              <a:t>18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36FF7-D6AF-4053-9943-51ABA19E2019}" type="slidenum">
              <a:rPr lang="en-US"/>
              <a:pPr/>
              <a:t>19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F3C6E-FF6E-4C33-937F-740185F491AF}" type="slidenum">
              <a:rPr lang="en-US"/>
              <a:pPr/>
              <a:t>20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DC950-F066-4EFA-A93A-86B3C17C46A5}" type="slidenum">
              <a:rPr lang="en-US"/>
              <a:pPr/>
              <a:t>21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FEF7AA-3B31-4A39-8406-AC5321DD0427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8E8C-EB0F-4069-9E45-3D25C2346015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C6F4-75D8-4AFA-AF84-F66489065595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632-4EBF-40C2-B5E9-62C6A3BD6613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C8CFE8-270A-48A9-834C-4D4516E31DB3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7C62-CFCA-463C-846A-D8C7643F5F18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A0E6-99C8-45EE-8F72-B4A916217EE9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9A9-2766-46FE-8668-010D723F41A0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358-3907-4E07-866B-76BCB19DC3B9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9A92-B8DE-4F19-9C30-5796AEDEF28A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DD2-E430-4F29-A9D1-5FFE8DE44E58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996126-A7EB-464D-8C02-B3156F8A99E4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al_Millennium_Copyright_Act" TargetMode="External"/><Relationship Id="rId2" Type="http://schemas.openxmlformats.org/officeDocument/2006/relationships/hyperlink" Target="http://en.wikipedia.org/wiki/WIPO_Copyright_Trea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pyright_Directiv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gital_Millennium_Copyright_A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CSS" TargetMode="External"/><Relationship Id="rId2" Type="http://schemas.openxmlformats.org/officeDocument/2006/relationships/hyperlink" Target="http://en.wikipedia.org/wiki/Content_Scramble_Syste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2.cs.cmu.edu/~dst/DeCSS/Galler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ottschalk_v._Benson" TargetMode="External"/><Relationship Id="rId2" Type="http://schemas.openxmlformats.org/officeDocument/2006/relationships/hyperlink" Target="http://en.wikipedia.org/wiki/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yro.slashdot.org/article.pl?sid=06/11/23/154621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port_of_cryptography_in_the_United_Sta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and Patents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Bloomfield</a:t>
            </a:r>
          </a:p>
          <a:p>
            <a:r>
              <a:rPr lang="en-US" dirty="0" smtClean="0"/>
              <a:t>CS 4102</a:t>
            </a:r>
          </a:p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There are restrictions exporting cryptography to rogue states and terrorist organizations</a:t>
            </a:r>
          </a:p>
          <a:p>
            <a:pPr lvl="1"/>
            <a:r>
              <a:rPr lang="en-US" smtClean="0"/>
              <a:t>Like exporting pretty much anything else to those groups</a:t>
            </a:r>
          </a:p>
          <a:p>
            <a:r>
              <a:rPr lang="en-US" smtClean="0"/>
              <a:t>The US Commerce Department’s BIS (Bureau of Industry and Security) must be notified before open source cryptography is made publically available</a:t>
            </a:r>
          </a:p>
          <a:p>
            <a:pPr lvl="1"/>
            <a:r>
              <a:rPr lang="en-US" smtClean="0"/>
              <a:t>But no approval is needed</a:t>
            </a:r>
          </a:p>
          <a:p>
            <a:r>
              <a:rPr lang="en-US" smtClean="0"/>
              <a:t>Companies must get approval before exporting</a:t>
            </a:r>
          </a:p>
          <a:p>
            <a:r>
              <a:rPr lang="en-US" smtClean="0"/>
              <a:t>Mostly, the US gov’t has given up on trying to seriously restrict this type of software, since it’s ubiquitous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WIPO Copyright Treaty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World Intellectual Property Organization (WIPO) Copyright Treaty was signed in 1996 by all major nations (88 total)</a:t>
            </a:r>
          </a:p>
          <a:p>
            <a:pPr lvl="1"/>
            <a:r>
              <a:rPr lang="en-US" smtClean="0">
                <a:hlinkClick r:id="rId2"/>
              </a:rPr>
              <a:t>http://en.wikipedia.org/wiki/WIPO_Copyright_Treaty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It’s meant to be an update to the Berne Convention</a:t>
            </a:r>
          </a:p>
          <a:p>
            <a:pPr lvl="2"/>
            <a:r>
              <a:rPr lang="en-US" smtClean="0"/>
              <a:t>Which was a copyright treaty from 1886</a:t>
            </a:r>
          </a:p>
          <a:p>
            <a:pPr lvl="1"/>
            <a:r>
              <a:rPr lang="en-US" smtClean="0"/>
              <a:t>It’s implemented in the US by the 1998 Digital Millennium Copyright Act (DCMA)</a:t>
            </a:r>
          </a:p>
          <a:p>
            <a:pPr lvl="2"/>
            <a:r>
              <a:rPr lang="en-US" smtClean="0">
                <a:hlinkClick r:id="rId3"/>
              </a:rPr>
              <a:t>http://en.wikipedia.org/wiki/Digital_Millennium_Copyright_Act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The European Union has a similar law (</a:t>
            </a:r>
            <a:r>
              <a:rPr lang="en-US" smtClean="0">
                <a:hlinkClick r:id="rId4"/>
              </a:rPr>
              <a:t>http://en.wikipedia.org/wiki/Copyright_Directive</a:t>
            </a:r>
            <a:r>
              <a:rPr lang="en-US" smtClean="0"/>
              <a:t>)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Millennium Copyright 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criminalizes production and dissemination of technology, devices, or services intended to circumvent measures (commonly known as digital rights management or DRM) that control access to copyrighted works</a:t>
            </a:r>
          </a:p>
          <a:p>
            <a:r>
              <a:rPr lang="en-US" dirty="0" smtClean="0"/>
              <a:t>It also criminalizes the act of circumventing an access control, whether or not there is actual infringement of copyright itself</a:t>
            </a:r>
          </a:p>
          <a:p>
            <a:r>
              <a:rPr lang="en-US" dirty="0" smtClean="0"/>
              <a:t>In addition, the DMCA heightens the penalties for copyright infringement on the Internet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DMCA controversies…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… where to start?  It’s poorly written, to begin with</a:t>
            </a:r>
          </a:p>
          <a:p>
            <a:r>
              <a:rPr lang="en-US" smtClean="0"/>
              <a:t>It hinders scientific research, such as cryptanalysis (which is circumventing DRM)</a:t>
            </a:r>
          </a:p>
          <a:p>
            <a:r>
              <a:rPr lang="en-US" smtClean="0"/>
              <a:t>It’s been used to prevent researchers from publishing about security holes</a:t>
            </a:r>
          </a:p>
          <a:p>
            <a:r>
              <a:rPr lang="en-US" smtClean="0"/>
              <a:t>It’s been used by open source projects to sue commercial businesses they compete with</a:t>
            </a:r>
          </a:p>
          <a:p>
            <a:r>
              <a:rPr lang="en-US" smtClean="0"/>
              <a:t>It forces websites to take down information even if there is little (or no!) proof of copyright infringement</a:t>
            </a:r>
          </a:p>
          <a:p>
            <a:r>
              <a:rPr lang="en-US" smtClean="0"/>
              <a:t>It forces analog equiment manufacturers to support outdated copy prevention technology, which just helps Macrovision’s (now Rovi) profits</a:t>
            </a:r>
          </a:p>
          <a:p>
            <a:r>
              <a:rPr lang="en-US" smtClean="0">
                <a:hlinkClick r:id="rId2"/>
              </a:rPr>
              <a:t>http://en.wikipedia.org/wiki/Digital_Millennium_Copyright_Act#Criticisms</a:t>
            </a:r>
            <a:r>
              <a:rPr lang="en-US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CSS is the Content Scrambling System, with which DVDs are encrypted</a:t>
            </a:r>
          </a:p>
          <a:p>
            <a:pPr lvl="1"/>
            <a:r>
              <a:rPr lang="en-US" smtClean="0"/>
              <a:t>It was introduced in 1996</a:t>
            </a:r>
          </a:p>
          <a:p>
            <a:pPr lvl="1"/>
            <a:r>
              <a:rPr lang="en-US" smtClean="0">
                <a:hlinkClick r:id="rId2"/>
              </a:rPr>
              <a:t>http://en.wikipedia.org/wiki/Content_Scramble_System</a:t>
            </a:r>
            <a:r>
              <a:rPr lang="en-US" smtClean="0"/>
              <a:t> </a:t>
            </a:r>
          </a:p>
          <a:p>
            <a:r>
              <a:rPr lang="en-US" smtClean="0"/>
              <a:t>DeCSS, the crack, appeared in 1999</a:t>
            </a:r>
          </a:p>
          <a:p>
            <a:pPr lvl="1"/>
            <a:r>
              <a:rPr lang="en-US" smtClean="0"/>
              <a:t>And it turns out it was rather weak, due to the US government’s restrictions on exporting encryption</a:t>
            </a:r>
          </a:p>
          <a:p>
            <a:pPr lvl="1"/>
            <a:r>
              <a:rPr lang="en-US" smtClean="0">
                <a:hlinkClick r:id="rId3"/>
              </a:rPr>
              <a:t>http://en.wikipedia.org/wiki/DeCSS</a:t>
            </a:r>
            <a:r>
              <a:rPr lang="en-US" smtClean="0"/>
              <a:t> </a:t>
            </a:r>
          </a:p>
          <a:p>
            <a:r>
              <a:rPr lang="en-US" smtClean="0"/>
              <a:t>The Motion Picture Association of America attempted to use legal action under the DMCA to make this algorithm illegal</a:t>
            </a:r>
          </a:p>
          <a:p>
            <a:pPr lvl="1"/>
            <a:r>
              <a:rPr lang="en-US" smtClean="0"/>
              <a:t>But can they?  Probably not, but they have deeper legal pockets than you do to pursue this in court.</a:t>
            </a:r>
          </a:p>
          <a:p>
            <a:pPr lvl="1"/>
            <a:r>
              <a:rPr lang="en-US" smtClean="0"/>
              <a:t>It was declared illegal to have a DeCSS implementation on your computer</a:t>
            </a:r>
          </a:p>
          <a:p>
            <a:r>
              <a:rPr lang="en-US" smtClean="0"/>
              <a:t>So others created clever ways of distributing it that wasn’t in “ready to use” software form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DeCSS</a:t>
            </a:r>
            <a:r>
              <a:rPr lang="en-US" dirty="0"/>
              <a:t>: The </a:t>
            </a:r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dirty="0"/>
              <a:t>	#include&lt;</a:t>
            </a:r>
            <a:r>
              <a:rPr lang="en-US" sz="1400" dirty="0" err="1"/>
              <a:t>stdlib.h</a:t>
            </a:r>
            <a:r>
              <a:rPr lang="en-US" sz="1400" dirty="0"/>
              <a:t>&gt; </a:t>
            </a:r>
            <a:r>
              <a:rPr lang="en-US" sz="1400" dirty="0" err="1"/>
              <a:t>typedef</a:t>
            </a:r>
            <a:r>
              <a:rPr lang="en-US" sz="1400" dirty="0"/>
              <a:t> 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uint</a:t>
            </a:r>
            <a:r>
              <a:rPr lang="en-US" sz="1400" dirty="0"/>
              <a:t>; char </a:t>
            </a:r>
            <a:r>
              <a:rPr lang="en-US" sz="1400" dirty="0" err="1"/>
              <a:t>ctb</a:t>
            </a:r>
            <a:r>
              <a:rPr lang="en-US" sz="1400" dirty="0"/>
              <a:t>[512]="33733b2663236b763e7e362b6e2e667bd393db0643034b96de9ed60b4e0e4\ 69b57175f82c787cf125a1a528fca8ac21fd999d10049094190d898d001480840913d7d35246\ d2d65743c7c34256c2c6475dd9dd5044d0d4594dc9cd4054c0c449559195180c989c11058185\ 081c888c011d797df0247074f92da9ad20f4a0a429f53135b86c383cb165e1e568bce8ec61bb\ 3f3bba6e3a3ebf6befeb6abeeaee6fb37773f2267276f723a7a322f6a2a627fb9f9b1a0e9a9e\ 1f0b8f8b0a1e8a8e0f15d1d5584cd8dc5145c1c5485cc8cc415bdfdb5a4edade5f4bcfcb4a5e\ cace4f539793120692961703878302168286071b7f7bfa2e7a7eff2bafab2afeaaae2ff"; </a:t>
            </a:r>
            <a:r>
              <a:rPr lang="en-US" sz="1400" dirty="0" err="1"/>
              <a:t>typedef</a:t>
            </a:r>
            <a:r>
              <a:rPr lang="en-US" sz="1400" dirty="0"/>
              <a:t> unsigned char </a:t>
            </a:r>
            <a:r>
              <a:rPr lang="en-US" sz="1400" dirty="0" err="1"/>
              <a:t>uchar;uint</a:t>
            </a:r>
            <a:r>
              <a:rPr lang="en-US" sz="1400" dirty="0"/>
              <a:t> tb0[11]={5,0,1,2,3,4,0,1,2,3,4};</a:t>
            </a:r>
            <a:r>
              <a:rPr lang="en-US" sz="1400" dirty="0" err="1"/>
              <a:t>uchar</a:t>
            </a:r>
            <a:r>
              <a:rPr lang="en-US" sz="1400" dirty="0"/>
              <a:t>* F=NULL; </a:t>
            </a:r>
            <a:r>
              <a:rPr lang="en-US" sz="1400" dirty="0" err="1"/>
              <a:t>uint</a:t>
            </a:r>
            <a:r>
              <a:rPr lang="en-US" sz="1400" dirty="0"/>
              <a:t> lf0,lf1,out;void </a:t>
            </a:r>
            <a:r>
              <a:rPr lang="en-US" sz="1400" dirty="0" err="1"/>
              <a:t>ReadKey</a:t>
            </a:r>
            <a:r>
              <a:rPr lang="en-US" sz="1400" dirty="0"/>
              <a:t>(</a:t>
            </a:r>
            <a:r>
              <a:rPr lang="en-US" sz="1400" dirty="0" err="1"/>
              <a:t>uchar</a:t>
            </a:r>
            <a:r>
              <a:rPr lang="en-US" sz="1400" dirty="0"/>
              <a:t>* key){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i;char</a:t>
            </a:r>
            <a:r>
              <a:rPr lang="en-US" sz="1400" dirty="0"/>
              <a:t> </a:t>
            </a:r>
            <a:r>
              <a:rPr lang="en-US" sz="1400" dirty="0" err="1"/>
              <a:t>hst</a:t>
            </a:r>
            <a:r>
              <a:rPr lang="en-US" sz="1400" dirty="0"/>
              <a:t>[3]; </a:t>
            </a:r>
            <a:r>
              <a:rPr lang="en-US" sz="1400" dirty="0" err="1"/>
              <a:t>hst</a:t>
            </a:r>
            <a:r>
              <a:rPr lang="en-US" sz="1400" dirty="0"/>
              <a:t>[2]=0;if(F==\ NULL){F=</a:t>
            </a:r>
            <a:r>
              <a:rPr lang="en-US" sz="1400" dirty="0" err="1"/>
              <a:t>malloc</a:t>
            </a:r>
            <a:r>
              <a:rPr lang="en-US" sz="1400" dirty="0"/>
              <a:t>(256);for(</a:t>
            </a:r>
            <a:r>
              <a:rPr lang="en-US" sz="1400" dirty="0" err="1"/>
              <a:t>i</a:t>
            </a:r>
            <a:r>
              <a:rPr lang="en-US" sz="1400" dirty="0"/>
              <a:t>=0;i&lt;256;i++){</a:t>
            </a:r>
            <a:r>
              <a:rPr lang="en-US" sz="1400" dirty="0" err="1"/>
              <a:t>hst</a:t>
            </a:r>
            <a:r>
              <a:rPr lang="en-US" sz="1400" dirty="0"/>
              <a:t>[0]=</a:t>
            </a:r>
            <a:r>
              <a:rPr lang="en-US" sz="1400" dirty="0" err="1"/>
              <a:t>ctb</a:t>
            </a:r>
            <a:r>
              <a:rPr lang="en-US" sz="1400" dirty="0"/>
              <a:t>[2*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  <a:r>
              <a:rPr lang="en-US" sz="1400" dirty="0" err="1"/>
              <a:t>hst</a:t>
            </a:r>
            <a:r>
              <a:rPr lang="en-US" sz="1400" dirty="0"/>
              <a:t>[1]=</a:t>
            </a:r>
            <a:r>
              <a:rPr lang="en-US" sz="1400" dirty="0" err="1"/>
              <a:t>ctb</a:t>
            </a:r>
            <a:r>
              <a:rPr lang="en-US" sz="1400" dirty="0"/>
              <a:t>[2*i+1];F[</a:t>
            </a:r>
            <a:r>
              <a:rPr lang="en-US" sz="1400" dirty="0" err="1"/>
              <a:t>i</a:t>
            </a:r>
            <a:r>
              <a:rPr lang="en-US" sz="1400" dirty="0"/>
              <a:t>]=\ </a:t>
            </a:r>
            <a:r>
              <a:rPr lang="en-US" sz="1400" dirty="0" err="1"/>
              <a:t>strtol</a:t>
            </a:r>
            <a:r>
              <a:rPr lang="en-US" sz="1400" dirty="0"/>
              <a:t>(hst,NULL,16);}}out=0;lf0=(key[1]&lt;&lt;9)|key[0]|0x100;lf1=(key[4]&lt;&lt;16)|(key\ [3]&lt;&lt;8)|key[2];lf1=((lf1&amp;0xfffff8)&lt;&lt;1)|(lf1&amp;0x7)|0x8;}</a:t>
            </a:r>
            <a:r>
              <a:rPr lang="en-US" sz="1400" dirty="0" err="1"/>
              <a:t>uchar</a:t>
            </a:r>
            <a:r>
              <a:rPr lang="en-US" sz="1400" dirty="0"/>
              <a:t> Cipher(</a:t>
            </a:r>
            <a:r>
              <a:rPr lang="en-US" sz="1400" dirty="0" err="1"/>
              <a:t>int</a:t>
            </a:r>
            <a:r>
              <a:rPr lang="en-US" sz="1400" dirty="0"/>
              <a:t> sw1,\ </a:t>
            </a:r>
            <a:r>
              <a:rPr lang="en-US" sz="1400" dirty="0" err="1"/>
              <a:t>int</a:t>
            </a:r>
            <a:r>
              <a:rPr lang="en-US" sz="1400" dirty="0"/>
              <a:t> sw2){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i,a,b,x</a:t>
            </a:r>
            <a:r>
              <a:rPr lang="en-US" sz="1400" dirty="0"/>
              <a:t>=0,y=0;for(</a:t>
            </a:r>
            <a:r>
              <a:rPr lang="en-US" sz="1400" dirty="0" err="1"/>
              <a:t>i</a:t>
            </a:r>
            <a:r>
              <a:rPr lang="en-US" sz="1400" dirty="0"/>
              <a:t>=0;i&lt;8;i++){a=((lf0&gt;&gt;2)^(lf0&gt;&gt;16))&amp;1;b=((lf1\ &gt;&gt;12)^(lf1&gt;&gt;20)^(lf1&gt;&gt;21)^(lf1&gt;&gt;24))&amp;1;lf0=(lf0&lt;&lt;1)|a;lf1=(lf1&lt;&lt;1)|</a:t>
            </a:r>
            <a:r>
              <a:rPr lang="en-US" sz="1400" dirty="0" err="1"/>
              <a:t>b;x</a:t>
            </a:r>
            <a:r>
              <a:rPr lang="en-US" sz="1400" dirty="0"/>
              <a:t>=(x&gt;&gt;1)\ |(a&lt;&lt;7);y=(y&gt;&gt;1)|(b&lt;&lt;7);}x^=sw1;y^=sw2;return out=(out&gt;&gt;8)+</a:t>
            </a:r>
            <a:r>
              <a:rPr lang="en-US" sz="1400" dirty="0" err="1"/>
              <a:t>x+y</a:t>
            </a:r>
            <a:r>
              <a:rPr lang="en-US" sz="1400" dirty="0"/>
              <a:t>;} void \ </a:t>
            </a:r>
            <a:r>
              <a:rPr lang="en-US" sz="1400" dirty="0" err="1"/>
              <a:t>CSSdescramble</a:t>
            </a:r>
            <a:r>
              <a:rPr lang="en-US" sz="1400" dirty="0"/>
              <a:t>(</a:t>
            </a:r>
            <a:r>
              <a:rPr lang="en-US" sz="1400" dirty="0" err="1"/>
              <a:t>uchar</a:t>
            </a:r>
            <a:r>
              <a:rPr lang="en-US" sz="1400" dirty="0"/>
              <a:t> *</a:t>
            </a:r>
            <a:r>
              <a:rPr lang="en-US" sz="1400" dirty="0" err="1"/>
              <a:t>sec,uchar</a:t>
            </a:r>
            <a:r>
              <a:rPr lang="en-US" sz="1400" dirty="0"/>
              <a:t> *key){</a:t>
            </a:r>
            <a:r>
              <a:rPr lang="en-US" sz="1400" dirty="0" err="1"/>
              <a:t>uint</a:t>
            </a:r>
            <a:r>
              <a:rPr lang="en-US" sz="1400" dirty="0"/>
              <a:t> </a:t>
            </a:r>
            <a:r>
              <a:rPr lang="en-US" sz="1400" dirty="0" err="1"/>
              <a:t>i;uchar</a:t>
            </a:r>
            <a:r>
              <a:rPr lang="en-US" sz="1400" dirty="0"/>
              <a:t> *end=sec+0x800;uchar KEY[5]; for(</a:t>
            </a:r>
            <a:r>
              <a:rPr lang="en-US" sz="1400" dirty="0" err="1"/>
              <a:t>i</a:t>
            </a:r>
            <a:r>
              <a:rPr lang="en-US" sz="1400" dirty="0"/>
              <a:t>=0;i&lt;5;i++)KEY[</a:t>
            </a:r>
            <a:r>
              <a:rPr lang="en-US" sz="1400" dirty="0" err="1"/>
              <a:t>i</a:t>
            </a:r>
            <a:r>
              <a:rPr lang="en-US" sz="1400" dirty="0"/>
              <a:t>]=key[</a:t>
            </a:r>
            <a:r>
              <a:rPr lang="en-US" sz="1400" dirty="0" err="1"/>
              <a:t>i</a:t>
            </a:r>
            <a:r>
              <a:rPr lang="en-US" sz="1400" dirty="0"/>
              <a:t>]^sec[0x54+i];</a:t>
            </a:r>
            <a:r>
              <a:rPr lang="en-US" sz="1400" dirty="0" err="1"/>
              <a:t>ReadKey</a:t>
            </a:r>
            <a:r>
              <a:rPr lang="en-US" sz="1400" dirty="0"/>
              <a:t>(KEY);sec+=0x80;while(sec!=\ end)*sec++=F[*sec]^Cipher(255,0);}void CSStitlekey1(</a:t>
            </a:r>
            <a:r>
              <a:rPr lang="en-US" sz="1400" dirty="0" err="1"/>
              <a:t>uchar</a:t>
            </a:r>
            <a:r>
              <a:rPr lang="en-US" sz="1400" dirty="0"/>
              <a:t> *</a:t>
            </a:r>
            <a:r>
              <a:rPr lang="en-US" sz="1400" dirty="0" err="1"/>
              <a:t>key,uchar</a:t>
            </a:r>
            <a:r>
              <a:rPr lang="en-US" sz="1400" dirty="0"/>
              <a:t> *</a:t>
            </a:r>
            <a:r>
              <a:rPr lang="en-US" sz="1400" dirty="0" err="1"/>
              <a:t>im</a:t>
            </a:r>
            <a:r>
              <a:rPr lang="en-US" sz="1400" dirty="0"/>
              <a:t>) {</a:t>
            </a:r>
            <a:r>
              <a:rPr lang="en-US" sz="1400" dirty="0" err="1"/>
              <a:t>uchar</a:t>
            </a:r>
            <a:r>
              <a:rPr lang="en-US" sz="1400" dirty="0"/>
              <a:t> k[5];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 </a:t>
            </a:r>
            <a:r>
              <a:rPr lang="en-US" sz="1400" dirty="0" err="1"/>
              <a:t>ReadKey</a:t>
            </a:r>
            <a:r>
              <a:rPr lang="en-US" sz="1400" dirty="0"/>
              <a:t>(</a:t>
            </a:r>
            <a:r>
              <a:rPr lang="en-US" sz="1400" dirty="0" err="1"/>
              <a:t>im</a:t>
            </a:r>
            <a:r>
              <a:rPr lang="en-US" sz="1400" dirty="0"/>
              <a:t>);for(</a:t>
            </a:r>
            <a:r>
              <a:rPr lang="en-US" sz="1400" dirty="0" err="1"/>
              <a:t>i</a:t>
            </a:r>
            <a:r>
              <a:rPr lang="en-US" sz="1400" dirty="0"/>
              <a:t>=0;i&lt;5;i++)k[</a:t>
            </a:r>
            <a:r>
              <a:rPr lang="en-US" sz="1400" dirty="0" err="1"/>
              <a:t>i</a:t>
            </a:r>
            <a:r>
              <a:rPr lang="en-US" sz="1400" dirty="0"/>
              <a:t>]=Cipher(0,0);for(</a:t>
            </a:r>
            <a:r>
              <a:rPr lang="en-US" sz="1400" dirty="0" err="1"/>
              <a:t>i</a:t>
            </a:r>
            <a:r>
              <a:rPr lang="en-US" sz="1400" dirty="0"/>
              <a:t>=9;i&gt;=0;\ </a:t>
            </a:r>
            <a:r>
              <a:rPr lang="en-US" sz="1400" dirty="0" err="1"/>
              <a:t>i</a:t>
            </a:r>
            <a:r>
              <a:rPr lang="en-US" sz="1400" dirty="0"/>
              <a:t>--)key[tb0[i+1]]=k[tb0[i+1]]^F[key[tb0[i+1]]]^key[tb0[</a:t>
            </a:r>
            <a:r>
              <a:rPr lang="en-US" sz="1400" dirty="0" err="1"/>
              <a:t>i</a:t>
            </a:r>
            <a:r>
              <a:rPr lang="en-US" sz="1400" dirty="0"/>
              <a:t>]];}void CSStitlekey2\ (</a:t>
            </a:r>
            <a:r>
              <a:rPr lang="en-US" sz="1400" dirty="0" err="1"/>
              <a:t>uchar</a:t>
            </a:r>
            <a:r>
              <a:rPr lang="en-US" sz="1400" dirty="0"/>
              <a:t> *</a:t>
            </a:r>
            <a:r>
              <a:rPr lang="en-US" sz="1400" dirty="0" err="1"/>
              <a:t>key,uchar</a:t>
            </a:r>
            <a:r>
              <a:rPr lang="en-US" sz="1400" dirty="0"/>
              <a:t> *</a:t>
            </a:r>
            <a:r>
              <a:rPr lang="en-US" sz="1400" dirty="0" err="1"/>
              <a:t>im</a:t>
            </a:r>
            <a:r>
              <a:rPr lang="en-US" sz="1400" dirty="0"/>
              <a:t>){</a:t>
            </a:r>
            <a:r>
              <a:rPr lang="en-US" sz="1400" dirty="0" err="1"/>
              <a:t>uchar</a:t>
            </a:r>
            <a:r>
              <a:rPr lang="en-US" sz="1400" dirty="0"/>
              <a:t> k[5];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i;ReadKey</a:t>
            </a:r>
            <a:r>
              <a:rPr lang="en-US" sz="1400" dirty="0"/>
              <a:t>(</a:t>
            </a:r>
            <a:r>
              <a:rPr lang="en-US" sz="1400" dirty="0" err="1"/>
              <a:t>im</a:t>
            </a:r>
            <a:r>
              <a:rPr lang="en-US" sz="1400" dirty="0"/>
              <a:t>);for(</a:t>
            </a:r>
            <a:r>
              <a:rPr lang="en-US" sz="1400" dirty="0" err="1"/>
              <a:t>i</a:t>
            </a:r>
            <a:r>
              <a:rPr lang="en-US" sz="1400" dirty="0"/>
              <a:t>=0;i&lt;5;i++)k[</a:t>
            </a:r>
            <a:r>
              <a:rPr lang="en-US" sz="1400" dirty="0" err="1"/>
              <a:t>i</a:t>
            </a:r>
            <a:r>
              <a:rPr lang="en-US" sz="1400" dirty="0"/>
              <a:t>]=\ Cipher(0,255);for(</a:t>
            </a:r>
            <a:r>
              <a:rPr lang="en-US" sz="1400" dirty="0" err="1"/>
              <a:t>i</a:t>
            </a:r>
            <a:r>
              <a:rPr lang="en-US" sz="1400" dirty="0"/>
              <a:t>=9;i&gt;=0;i--)key[tb0[i+1]]=k[tb0[i+1]]^F[key[tb0[i+1]]]^key\ [tb0[</a:t>
            </a:r>
            <a:r>
              <a:rPr lang="en-US" sz="1400" dirty="0" err="1"/>
              <a:t>i</a:t>
            </a:r>
            <a:r>
              <a:rPr lang="en-US" sz="1400" dirty="0"/>
              <a:t>]];}void </a:t>
            </a:r>
            <a:r>
              <a:rPr lang="en-US" sz="1400" dirty="0" err="1"/>
              <a:t>CSSdecrypttitlekey</a:t>
            </a:r>
            <a:r>
              <a:rPr lang="en-US" sz="1400" dirty="0"/>
              <a:t>(</a:t>
            </a:r>
            <a:r>
              <a:rPr lang="en-US" sz="1400" dirty="0" err="1"/>
              <a:t>uchar</a:t>
            </a:r>
            <a:r>
              <a:rPr lang="en-US" sz="1400" dirty="0"/>
              <a:t> *</a:t>
            </a:r>
            <a:r>
              <a:rPr lang="en-US" sz="1400" dirty="0" err="1"/>
              <a:t>tkey,uchar</a:t>
            </a:r>
            <a:r>
              <a:rPr lang="en-US" sz="1400" dirty="0"/>
              <a:t> *</a:t>
            </a:r>
            <a:r>
              <a:rPr lang="en-US" sz="1400" dirty="0" err="1"/>
              <a:t>dkey</a:t>
            </a:r>
            <a:r>
              <a:rPr lang="en-US" sz="1400" dirty="0"/>
              <a:t>){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i;uchar</a:t>
            </a:r>
            <a:r>
              <a:rPr lang="en-US" sz="1400" dirty="0"/>
              <a:t> im1[6]; </a:t>
            </a:r>
            <a:r>
              <a:rPr lang="en-US" sz="1400" dirty="0" err="1"/>
              <a:t>uchar</a:t>
            </a:r>
            <a:r>
              <a:rPr lang="en-US" sz="1400" dirty="0"/>
              <a:t> im2[6]={0x51,0x67,0x67,0xc5,0xe0,0x00};for(</a:t>
            </a:r>
            <a:r>
              <a:rPr lang="en-US" sz="1400" dirty="0" err="1"/>
              <a:t>i</a:t>
            </a:r>
            <a:r>
              <a:rPr lang="en-US" sz="1400" dirty="0"/>
              <a:t>=0;i&lt;6;i++)im1[</a:t>
            </a:r>
            <a:r>
              <a:rPr lang="en-US" sz="1400" dirty="0" err="1"/>
              <a:t>i</a:t>
            </a:r>
            <a:r>
              <a:rPr lang="en-US" sz="1400" dirty="0"/>
              <a:t>]=</a:t>
            </a:r>
            <a:r>
              <a:rPr lang="en-US" sz="1400" dirty="0" err="1"/>
              <a:t>dkey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 CSStitlekey1(im1,im2);CSStitlekey2(tkey,im1);}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DeCSS: The shirt (and tie!)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905000"/>
            <a:ext cx="23653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DeCSS: The poem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3657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How to decrypt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DVD: in haiku form.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(Thanks, Prof. D. S. T.)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(I abandon my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exclusive rights to make 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perform copies of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this work, U. S. 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Title Seventeen, section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One Hundred and Six.)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Muse!  When we learned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count, little did we know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the things we could do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some day by shuffling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those numbers: Pythagoras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said "All is number"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long before he saw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computers and their effects,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or what they could do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800600" y="1676400"/>
            <a:ext cx="365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/>
              <a:t>Table Zero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Five, zero, one, two, three, four,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oh, one, two, three, four.</a:t>
            </a:r>
          </a:p>
          <a:p>
            <a:pPr marL="342900" indent="-342900">
              <a:spcBef>
                <a:spcPct val="20000"/>
              </a:spcBef>
            </a:pPr>
            <a:endParaRPr lang="en-US" sz="1200"/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Table One is long: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two to the eighth power bytes.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Ready?  Here they are:</a:t>
            </a:r>
          </a:p>
          <a:p>
            <a:pPr marL="342900" indent="-342900">
              <a:spcBef>
                <a:spcPct val="20000"/>
              </a:spcBef>
            </a:pPr>
            <a:endParaRPr lang="en-US" sz="1200"/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Fifty one; then one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hundred fifteen; fifty nine;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thirty eight; ninety</a:t>
            </a:r>
          </a:p>
          <a:p>
            <a:pPr marL="342900" indent="-342900">
              <a:spcBef>
                <a:spcPct val="20000"/>
              </a:spcBef>
            </a:pPr>
            <a:endParaRPr lang="en-US" sz="1200"/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nine; thirty five; one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hundred seven; one hundred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eighteen; sixty two;</a:t>
            </a:r>
          </a:p>
          <a:p>
            <a:pPr marL="342900" indent="-342900">
              <a:spcBef>
                <a:spcPct val="20000"/>
              </a:spcBef>
            </a:pPr>
            <a:endParaRPr lang="en-US" sz="1200"/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one hundred twenty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six; fifty four; forty three;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/>
              <a:t>one hundred ten;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DeCSS: The number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The world’s first illegal prime number: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48565078965739782930984189469428613770744208735135792401965207366869851340104723744696879743992611751097377770102744752804905883138403754970998790965395522701171215702597466699324022683459661960603485174249773584685188556745702571254749996482194184655710084119086259716947970799152004866709975923596061320725973797993618860631691447358830024533697278181391479795551339994939488289984691783610018259789010316019618350343448956870538452085380458424156548248893338047475871128339598968522325446084089711197712769412079586244054716132100500645982017696177180947811362200272344827224932325954723468800292777649790614812984042834572014634896854716908235473783566197218622496943162271666393905543024156473292485524899122573946654862714048211713812438821771760298412552446474450558346281448833563190272531959043928387376407391689125792405501562088978716337599910788708490815909754801928576845198859630532382349055809203299960323447114077601984716353116171307857608486223637028357010496125956818467859653331007701799161467447254927283348691600064758591746278121269007351830924153010630289329566584366200080047677896798438209079761985949364630938058633672146969597502796877120572499666698056145338207412031593377030994915274691835659376210222006812679827344576093802030447912277498091795593838712100058876668925844870047077255249706044465212713040432118261010359118647666296385849508744849737347686142088052944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DeCSS: The images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9342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905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isn’t for credit (other than attendance credit), but to observe people’s perceptions of algorithms and patents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DeCSS: The recordings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/>
              <a:t>All this info from 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http://www-2.cs.cmu.edu/~dst/DeCSS/Gallery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Or do a Google search for “</a:t>
            </a:r>
            <a:r>
              <a:rPr lang="en-US" sz="2800" dirty="0" err="1"/>
              <a:t>decss</a:t>
            </a:r>
            <a:r>
              <a:rPr lang="en-US" sz="2800" dirty="0"/>
              <a:t> gallery”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DeCSS: The movie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1" name="Picture 3" descr="still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2" name="Picture 4" descr="stil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3" name="Picture 5" descr="still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4" name="Picture 6" descr="still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5" name="Picture 7" descr="still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6" name="Picture 8" descr="still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  <p:pic>
        <p:nvPicPr>
          <p:cNvPr id="109577" name="Picture 9" descr="still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0"/>
            <a:ext cx="8610600" cy="6888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definition of patent…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… for this slide set is any legal aspect that restricts the transfer of </a:t>
            </a:r>
            <a:r>
              <a:rPr lang="en-US" i="1" dirty="0" smtClean="0"/>
              <a:t>something</a:t>
            </a:r>
          </a:p>
          <a:p>
            <a:pPr lvl="1"/>
            <a:r>
              <a:rPr lang="en-US" dirty="0" smtClean="0"/>
              <a:t>It could be a trademark, legal injunction, treaty</a:t>
            </a:r>
            <a:r>
              <a:rPr lang="en-US" smtClean="0"/>
              <a:t>, law,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it will generally be patents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Patents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 are not patentable</a:t>
            </a:r>
          </a:p>
          <a:p>
            <a:pPr lvl="1"/>
            <a:r>
              <a:rPr lang="en-US" dirty="0" smtClean="0"/>
              <a:t>An algorithm is a series of “simple manipulations of abstract concepts, numbers, or signals”</a:t>
            </a:r>
          </a:p>
          <a:p>
            <a:pPr lvl="1"/>
            <a:r>
              <a:rPr lang="en-US" dirty="0" smtClean="0">
                <a:hlinkClick r:id="rId2"/>
              </a:rPr>
              <a:t>http://en.wikipedia.org/wiki/Algorithm#Legal_issues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was a US Supreme Court ruling in 1972</a:t>
            </a:r>
          </a:p>
          <a:p>
            <a:pPr lvl="1"/>
            <a:r>
              <a:rPr lang="en-US" dirty="0" smtClean="0"/>
              <a:t>Gottschalk v. Benson, in regards to a numerical algorithm: “the patent would wholly pre-empty the mathematical formula and in practical effect would be a patent on the algorithm itself”</a:t>
            </a:r>
          </a:p>
          <a:p>
            <a:pPr lvl="1"/>
            <a:r>
              <a:rPr lang="en-US" dirty="0" smtClean="0"/>
              <a:t>This would be allowing a patent on an abstract idea, which went against a century of legal precedent</a:t>
            </a:r>
          </a:p>
          <a:p>
            <a:pPr lvl="1"/>
            <a:r>
              <a:rPr lang="en-US" dirty="0" smtClean="0">
                <a:hlinkClick r:id="rId3"/>
              </a:rPr>
              <a:t>http://en.wikipedia.org/wiki/Gottschalk_v._Benson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 software is patentable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all think of lots of examples</a:t>
            </a:r>
          </a:p>
          <a:p>
            <a:endParaRPr lang="en-US" dirty="0" smtClean="0"/>
          </a:p>
          <a:p>
            <a:r>
              <a:rPr lang="en-US" dirty="0" smtClean="0"/>
              <a:t>But what if a given piece of software is the </a:t>
            </a:r>
            <a:r>
              <a:rPr lang="en-US" i="1" dirty="0" smtClean="0"/>
              <a:t>only</a:t>
            </a:r>
            <a:r>
              <a:rPr lang="en-US" dirty="0" smtClean="0"/>
              <a:t> implementation of a given algorithm?</a:t>
            </a:r>
          </a:p>
          <a:p>
            <a:pPr lvl="1"/>
            <a:r>
              <a:rPr lang="en-US" dirty="0" smtClean="0"/>
              <a:t>And if any similar implementations would infringe on that software patent?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idiotic software patents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granted</a:t>
            </a:r>
            <a:r>
              <a:rPr lang="en-US" dirty="0" smtClean="0"/>
              <a:t> patent on linked lists, filed in 2006</a:t>
            </a:r>
          </a:p>
          <a:p>
            <a:pPr lvl="1"/>
            <a:r>
              <a:rPr lang="en-US" dirty="0" smtClean="0">
                <a:hlinkClick r:id="rId2"/>
              </a:rPr>
              <a:t>http://yro.slashdot.org/article.pl?sid=06/11/23/1546218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patent abstract: “A computerized list is provided with auxiliary pointers for traversing the list in different sequences. One or more auxiliary pointers enable a fast, sequential traversal of the list with a minimum of computational time. Such lists may be used in any application where lists may be reordered for various purposes.”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Is considered a “war </a:t>
            </a:r>
            <a:r>
              <a:rPr lang="en-US" dirty="0" err="1" smtClean="0"/>
              <a:t>munition</a:t>
            </a:r>
            <a:r>
              <a:rPr lang="en-US" dirty="0" smtClean="0"/>
              <a:t>” by the US </a:t>
            </a:r>
            <a:r>
              <a:rPr lang="en-US" dirty="0" err="1" smtClean="0"/>
              <a:t>gov’t</a:t>
            </a:r>
            <a:endParaRPr lang="en-US" dirty="0" smtClean="0"/>
          </a:p>
          <a:p>
            <a:pPr lvl="1"/>
            <a:r>
              <a:rPr lang="en-US" dirty="0" smtClean="0"/>
              <a:t>But the 1</a:t>
            </a:r>
            <a:r>
              <a:rPr lang="en-US" baseline="30000" dirty="0" smtClean="0"/>
              <a:t>st</a:t>
            </a:r>
            <a:r>
              <a:rPr lang="en-US" dirty="0" smtClean="0"/>
              <a:t> amendment made restricting cryptography in the US difficult</a:t>
            </a:r>
          </a:p>
          <a:p>
            <a:pPr lvl="1"/>
            <a:r>
              <a:rPr lang="en-US" dirty="0" smtClean="0"/>
              <a:t>So one could not </a:t>
            </a:r>
            <a:r>
              <a:rPr lang="en-US" i="1" dirty="0" smtClean="0"/>
              <a:t>export</a:t>
            </a:r>
            <a:r>
              <a:rPr lang="en-US" dirty="0" smtClean="0"/>
              <a:t> the cryptography</a:t>
            </a:r>
          </a:p>
          <a:p>
            <a:r>
              <a:rPr lang="en-US" dirty="0" smtClean="0"/>
              <a:t>Early browsers had two versions:</a:t>
            </a:r>
          </a:p>
          <a:p>
            <a:pPr lvl="1"/>
            <a:r>
              <a:rPr lang="en-US" dirty="0" smtClean="0"/>
              <a:t>“International” version: 40-bit encryption</a:t>
            </a:r>
          </a:p>
          <a:p>
            <a:pPr lvl="1"/>
            <a:r>
              <a:rPr lang="en-US" dirty="0" smtClean="0"/>
              <a:t>“Domestic” version: 128-bit encryption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http://en.wikipedia.org/wiki/Export_of_cryptography_in_the_United_States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export restrictions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could export an </a:t>
            </a:r>
            <a:r>
              <a:rPr lang="en-US" i="1" dirty="0" smtClean="0"/>
              <a:t>algorithm</a:t>
            </a:r>
            <a:r>
              <a:rPr lang="en-US" dirty="0" smtClean="0"/>
              <a:t>, just not an implementation</a:t>
            </a:r>
          </a:p>
          <a:p>
            <a:r>
              <a:rPr lang="en-US" dirty="0" smtClean="0"/>
              <a:t>And if it was in printed form, then you could export it</a:t>
            </a:r>
          </a:p>
          <a:p>
            <a:r>
              <a:rPr lang="en-US" dirty="0" smtClean="0"/>
              <a:t>And all the servers that held this cryptographic software were outside the US</a:t>
            </a:r>
          </a:p>
          <a:p>
            <a:r>
              <a:rPr lang="en-US" dirty="0" smtClean="0"/>
              <a:t>RSA is un-</a:t>
            </a:r>
            <a:r>
              <a:rPr lang="en-US" dirty="0" err="1" smtClean="0"/>
              <a:t>crackable</a:t>
            </a:r>
            <a:r>
              <a:rPr lang="en-US" dirty="0" smtClean="0"/>
              <a:t>, and non-US versions exist, so the restriction on exporting out of the US isn’t all that useful</a:t>
            </a:r>
          </a:p>
          <a:p>
            <a:pPr lvl="1"/>
            <a:r>
              <a:rPr lang="en-US" dirty="0" smtClean="0"/>
              <a:t>And was developed (independently) in the UK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US Gov’t and War Munitions</a:t>
            </a:r>
          </a:p>
        </p:txBody>
      </p:sp>
      <p:pic>
        <p:nvPicPr>
          <p:cNvPr id="143363" name="Picture 3" descr="full_11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14600"/>
            <a:ext cx="4191000" cy="3108325"/>
          </a:xfrm>
          <a:prstGeom prst="rect">
            <a:avLst/>
          </a:prstGeom>
          <a:noFill/>
        </p:spPr>
      </p:pic>
      <p:pic>
        <p:nvPicPr>
          <p:cNvPr id="143364" name="Picture 4" descr="full_11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09800"/>
            <a:ext cx="3467100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07-np</Template>
  <TotalTime>235</TotalTime>
  <Words>1114</Words>
  <Application>Microsoft Office PowerPoint</Application>
  <PresentationFormat>On-screen Show (4:3)</PresentationFormat>
  <Paragraphs>160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Algorithms and Patents</vt:lpstr>
      <vt:lpstr>Pop Quiz!</vt:lpstr>
      <vt:lpstr>My definition of patent…</vt:lpstr>
      <vt:lpstr>Algorithms and Patents</vt:lpstr>
      <vt:lpstr>However, software is patentable</vt:lpstr>
      <vt:lpstr>An aside: idiotic software patents</vt:lpstr>
      <vt:lpstr>Restricted algorithms</vt:lpstr>
      <vt:lpstr>Problems with export restrictions</vt:lpstr>
      <vt:lpstr>The US Gov’t and War Munitions</vt:lpstr>
      <vt:lpstr>Current status</vt:lpstr>
      <vt:lpstr>WIPO Copyright Treaty</vt:lpstr>
      <vt:lpstr>Digital Millennium Copyright Act</vt:lpstr>
      <vt:lpstr>DMCA controversies…</vt:lpstr>
      <vt:lpstr>DeCSS</vt:lpstr>
      <vt:lpstr>DeCSS: The C program</vt:lpstr>
      <vt:lpstr>DeCSS: The shirt (and tie!)</vt:lpstr>
      <vt:lpstr>DeCSS: The poem</vt:lpstr>
      <vt:lpstr>DeCSS: The number</vt:lpstr>
      <vt:lpstr>DeCSS: The images</vt:lpstr>
      <vt:lpstr>DeCSS: The recordings</vt:lpstr>
      <vt:lpstr>DeCSS: The movie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Patents</dc:title>
  <dc:creator>aaron</dc:creator>
  <cp:lastModifiedBy>aaron</cp:lastModifiedBy>
  <cp:revision>27</cp:revision>
  <dcterms:created xsi:type="dcterms:W3CDTF">2010-11-21T22:59:44Z</dcterms:created>
  <dcterms:modified xsi:type="dcterms:W3CDTF">2011-04-13T12:53:54Z</dcterms:modified>
</cp:coreProperties>
</file>