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8" r:id="rId3"/>
    <p:sldId id="279" r:id="rId4"/>
    <p:sldId id="281" r:id="rId5"/>
    <p:sldId id="283" r:id="rId6"/>
    <p:sldId id="282" r:id="rId7"/>
    <p:sldId id="280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7" r:id="rId20"/>
    <p:sldId id="301" r:id="rId21"/>
    <p:sldId id="302" r:id="rId22"/>
    <p:sldId id="303" r:id="rId23"/>
    <p:sldId id="296" r:id="rId24"/>
    <p:sldId id="304" r:id="rId25"/>
    <p:sldId id="305" r:id="rId26"/>
    <p:sldId id="307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7" r:id="rId37"/>
    <p:sldId id="318" r:id="rId38"/>
    <p:sldId id="316" r:id="rId39"/>
    <p:sldId id="319" r:id="rId40"/>
    <p:sldId id="320" r:id="rId41"/>
    <p:sldId id="321" r:id="rId42"/>
    <p:sldId id="322" r:id="rId43"/>
    <p:sldId id="323" r:id="rId44"/>
    <p:sldId id="324" r:id="rId45"/>
    <p:sldId id="32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7EF-DEFD-46B0-9D57-6F7B8B48AAEA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81BE7-6FFF-43E6-BC8F-E2685B05A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D5E7-F189-4964-B878-078A852219CE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34CF9-1FF6-4CBE-9B9C-06E015793F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34CF9-1FF6-4CBE-9B9C-06E015793F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34CF9-1FF6-4CBE-9B9C-06E015793F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34CF9-1FF6-4CBE-9B9C-06E015793F6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34CF9-1FF6-4CBE-9B9C-06E015793F6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FEF7AA-3B31-4A39-8406-AC5321DD0427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8E8C-EB0F-4069-9E45-3D25C2346015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C6F4-75D8-4AFA-AF84-F66489065595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632-4EBF-40C2-B5E9-62C6A3BD6613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C8CFE8-270A-48A9-834C-4D4516E31DB3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7C62-CFCA-463C-846A-D8C7643F5F18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A0E6-99C8-45EE-8F72-B4A916217EE9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9A9-2766-46FE-8668-010D723F41A0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358-3907-4E07-866B-76BCB19DC3B9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9A92-B8DE-4F19-9C30-5796AEDEF28A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DD2-E430-4F29-A9D1-5FFE8DE44E58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996126-A7EB-464D-8C02-B3156F8A99E4}" type="datetime1">
              <a:rPr lang="en-US" smtClean="0"/>
              <a:pPr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4D4F6C-6141-4103-B2E8-C91FD478C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Bloomfield</a:t>
            </a:r>
          </a:p>
          <a:p>
            <a:r>
              <a:rPr lang="en-US" dirty="0" smtClean="0"/>
              <a:t>CS 4102</a:t>
            </a:r>
          </a:p>
          <a:p>
            <a:r>
              <a:rPr lang="en-US" dirty="0" smtClean="0"/>
              <a:t>Spring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assume that we have the following operations available to us:</a:t>
            </a:r>
          </a:p>
          <a:p>
            <a:pPr lvl="1"/>
            <a:r>
              <a:rPr lang="en-US" cap="small" dirty="0" smtClean="0"/>
              <a:t>Disk-Read</a:t>
            </a:r>
            <a:r>
              <a:rPr lang="en-US" dirty="0" smtClean="0">
                <a:sym typeface="Wingdings" pitchFamily="2" charset="2"/>
              </a:rPr>
              <a:t>(x):</a:t>
            </a:r>
            <a:r>
              <a:rPr lang="en-US" dirty="0" smtClean="0"/>
              <a:t> reads the node x from disk</a:t>
            </a:r>
          </a:p>
          <a:p>
            <a:pPr lvl="1"/>
            <a:r>
              <a:rPr lang="en-US" cap="small" dirty="0" smtClean="0"/>
              <a:t>Disk-Write</a:t>
            </a:r>
            <a:r>
              <a:rPr lang="en-US" dirty="0" smtClean="0"/>
              <a:t>(x): writes the node x to disk</a:t>
            </a:r>
          </a:p>
          <a:p>
            <a:pPr lvl="1"/>
            <a:r>
              <a:rPr lang="en-US" cap="small" dirty="0" smtClean="0"/>
              <a:t>Allocate-Node(x):</a:t>
            </a:r>
            <a:r>
              <a:rPr lang="en-US" dirty="0" smtClean="0"/>
              <a:t> allocates a disk block in O(1) time</a:t>
            </a:r>
          </a:p>
          <a:p>
            <a:endParaRPr lang="en-US" dirty="0" smtClean="0"/>
          </a:p>
          <a:p>
            <a:r>
              <a:rPr lang="en-US" dirty="0" smtClean="0"/>
              <a:t>And we make the following assumptions:</a:t>
            </a:r>
          </a:p>
          <a:p>
            <a:pPr lvl="1"/>
            <a:r>
              <a:rPr lang="en-US" dirty="0" smtClean="0"/>
              <a:t>The root node is always in memory</a:t>
            </a:r>
          </a:p>
          <a:p>
            <a:pPr lvl="1"/>
            <a:r>
              <a:rPr lang="en-US" dirty="0" smtClean="0"/>
              <a:t>Any node passed as a parameter has already had </a:t>
            </a:r>
            <a:r>
              <a:rPr lang="en-US" cap="small" dirty="0" smtClean="0"/>
              <a:t>Disk-Read</a:t>
            </a:r>
            <a:r>
              <a:rPr lang="en-US" dirty="0" smtClean="0"/>
              <a:t> called on it, so it’s currently in memory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B-Tree-Search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Recursively, in each node:</a:t>
            </a:r>
          </a:p>
          <a:p>
            <a:pPr lvl="1"/>
            <a:r>
              <a:rPr lang="en-US" dirty="0" smtClean="0"/>
              <a:t>Search through the (sorted) keys until either:</a:t>
            </a:r>
          </a:p>
          <a:p>
            <a:pPr lvl="2"/>
            <a:r>
              <a:rPr lang="en-US" dirty="0" smtClean="0"/>
              <a:t>You find the droid you are looking for</a:t>
            </a:r>
          </a:p>
          <a:p>
            <a:pPr lvl="2"/>
            <a:r>
              <a:rPr lang="en-US" dirty="0" smtClean="0"/>
              <a:t>Or you find two that it is between</a:t>
            </a:r>
          </a:p>
          <a:p>
            <a:pPr lvl="3"/>
            <a:r>
              <a:rPr lang="en-US" dirty="0" smtClean="0"/>
              <a:t>At which point you recursively go down the sub-tree between them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207002" cy="4937760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B-Tree-Search</a:t>
            </a:r>
            <a:r>
              <a:rPr lang="en-US" dirty="0" smtClean="0"/>
              <a:t>(</a:t>
            </a:r>
            <a:r>
              <a:rPr lang="en-US" dirty="0" err="1" smtClean="0"/>
              <a:t>x,k</a:t>
            </a:r>
            <a:r>
              <a:rPr lang="en-US" dirty="0" smtClean="0"/>
              <a:t>):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≤ </a:t>
            </a:r>
            <a:r>
              <a:rPr lang="en-US" dirty="0" err="1" smtClean="0"/>
              <a:t>x.n</a:t>
            </a:r>
            <a:r>
              <a:rPr lang="en-US" dirty="0" smtClean="0"/>
              <a:t> and k &gt; </a:t>
            </a:r>
            <a:r>
              <a:rPr lang="en-US" dirty="0" err="1" smtClean="0"/>
              <a:t>x.key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≤ </a:t>
            </a:r>
            <a:r>
              <a:rPr lang="en-US" dirty="0" err="1" smtClean="0"/>
              <a:t>x.n</a:t>
            </a:r>
            <a:r>
              <a:rPr lang="en-US" dirty="0" smtClean="0"/>
              <a:t> and k == </a:t>
            </a:r>
            <a:r>
              <a:rPr lang="en-US" dirty="0" err="1" smtClean="0"/>
              <a:t>x.key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return (</a:t>
            </a:r>
            <a:r>
              <a:rPr lang="en-US" dirty="0" err="1" smtClean="0"/>
              <a:t>x,i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x.leaf</a:t>
            </a:r>
            <a:endParaRPr lang="en-US" dirty="0" smtClean="0"/>
          </a:p>
          <a:p>
            <a:pPr lvl="1"/>
            <a:r>
              <a:rPr lang="en-US" dirty="0" smtClean="0"/>
              <a:t>return NIL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cap="small" dirty="0" smtClean="0"/>
              <a:t>Disk-Read</a:t>
            </a:r>
            <a:r>
              <a:rPr lang="en-US" dirty="0" smtClean="0"/>
              <a:t> (x.c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 </a:t>
            </a:r>
            <a:r>
              <a:rPr lang="en-US" cap="small" dirty="0" smtClean="0"/>
              <a:t>B-Tree-Search</a:t>
            </a:r>
            <a:r>
              <a:rPr lang="en-US" dirty="0" smtClean="0"/>
              <a:t>(x.c</a:t>
            </a:r>
            <a:r>
              <a:rPr lang="en-US" baseline="-25000" dirty="0" smtClean="0"/>
              <a:t>i</a:t>
            </a:r>
            <a:r>
              <a:rPr lang="en-US" dirty="0" smtClean="0"/>
              <a:t>, k)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B-Tree-Create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will, not surprisingly, need this for the insert operations</a:t>
            </a:r>
          </a:p>
          <a:p>
            <a:r>
              <a:rPr lang="en-US" dirty="0" smtClean="0"/>
              <a:t>This creates a tree with an </a:t>
            </a:r>
            <a:r>
              <a:rPr lang="en-US" i="1" dirty="0" smtClean="0"/>
              <a:t>empty </a:t>
            </a:r>
            <a:r>
              <a:rPr lang="en-US" dirty="0" smtClean="0"/>
              <a:t>root node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cap="small" dirty="0" smtClean="0"/>
              <a:t>B-Tree-Create</a:t>
            </a:r>
            <a:r>
              <a:rPr lang="en-US" dirty="0" smtClean="0"/>
              <a:t>(t)</a:t>
            </a:r>
          </a:p>
          <a:p>
            <a:pPr lvl="1"/>
            <a:r>
              <a:rPr lang="en-US" dirty="0" smtClean="0"/>
              <a:t>x = </a:t>
            </a:r>
            <a:r>
              <a:rPr lang="en-US" cap="small" dirty="0" smtClean="0"/>
              <a:t>Allocate-Node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x.leaf</a:t>
            </a:r>
            <a:r>
              <a:rPr lang="en-US" dirty="0" smtClean="0"/>
              <a:t> = true</a:t>
            </a:r>
          </a:p>
          <a:p>
            <a:pPr lvl="1"/>
            <a:r>
              <a:rPr lang="en-US" dirty="0" err="1" smtClean="0"/>
              <a:t>x.n</a:t>
            </a:r>
            <a:r>
              <a:rPr lang="en-US" dirty="0" smtClean="0"/>
              <a:t> = 0</a:t>
            </a:r>
          </a:p>
          <a:p>
            <a:pPr lvl="1"/>
            <a:r>
              <a:rPr lang="en-US" cap="small" dirty="0" smtClean="0"/>
              <a:t>Disk-Write</a:t>
            </a:r>
            <a:r>
              <a:rPr lang="en-US" dirty="0" smtClean="0"/>
              <a:t>(x)</a:t>
            </a:r>
          </a:p>
          <a:p>
            <a:pPr lvl="1"/>
            <a:r>
              <a:rPr lang="en-US" dirty="0" err="1" smtClean="0"/>
              <a:t>T.root</a:t>
            </a:r>
            <a:r>
              <a:rPr lang="en-US" dirty="0" smtClean="0"/>
              <a:t> = x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Normally quite easy: just stick into the node where it fits, moving everything beyond up by one</a:t>
            </a:r>
          </a:p>
          <a:p>
            <a:r>
              <a:rPr lang="en-US" dirty="0" smtClean="0"/>
              <a:t>But what if the node is full?</a:t>
            </a:r>
          </a:p>
          <a:p>
            <a:pPr lvl="1"/>
            <a:r>
              <a:rPr lang="en-US" dirty="0" smtClean="0"/>
              <a:t>We then have to </a:t>
            </a:r>
            <a:r>
              <a:rPr lang="en-US" i="1" dirty="0" smtClean="0"/>
              <a:t>split</a:t>
            </a:r>
            <a:r>
              <a:rPr lang="en-US" dirty="0" smtClean="0"/>
              <a:t> the node</a:t>
            </a:r>
          </a:p>
          <a:p>
            <a:r>
              <a:rPr lang="en-US" dirty="0" smtClean="0"/>
              <a:t>We make the following assumption:</a:t>
            </a:r>
          </a:p>
          <a:p>
            <a:pPr lvl="1"/>
            <a:r>
              <a:rPr lang="en-US" dirty="0" smtClean="0"/>
              <a:t>An insert will happen into a </a:t>
            </a:r>
            <a:r>
              <a:rPr lang="en-US" i="1" dirty="0" smtClean="0"/>
              <a:t>full</a:t>
            </a:r>
            <a:r>
              <a:rPr lang="en-US" dirty="0" smtClean="0"/>
              <a:t> child of a </a:t>
            </a:r>
            <a:r>
              <a:rPr lang="en-US" i="1" dirty="0" smtClean="0"/>
              <a:t>non-full</a:t>
            </a:r>
            <a:r>
              <a:rPr lang="en-US" dirty="0" smtClean="0"/>
              <a:t> parent node</a:t>
            </a:r>
          </a:p>
          <a:p>
            <a:pPr lvl="1"/>
            <a:r>
              <a:rPr lang="en-US" dirty="0" smtClean="0"/>
              <a:t>We will see shortly that we can make this assumption hold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splitting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split a node, we take the median value and move it </a:t>
            </a:r>
            <a:r>
              <a:rPr lang="en-US" i="1" dirty="0" smtClean="0"/>
              <a:t>up</a:t>
            </a:r>
            <a:r>
              <a:rPr lang="en-US" dirty="0" smtClean="0"/>
              <a:t> to the (non-full) parent node</a:t>
            </a:r>
          </a:p>
          <a:p>
            <a:pPr lvl="1"/>
            <a:r>
              <a:rPr lang="en-US" dirty="0" smtClean="0"/>
              <a:t>And split the node into two parts</a:t>
            </a:r>
          </a:p>
          <a:p>
            <a:pPr lvl="1"/>
            <a:r>
              <a:rPr lang="en-US" dirty="0" smtClean="0"/>
              <a:t>Before the split, the child has the max of 2t-1 values</a:t>
            </a:r>
          </a:p>
          <a:p>
            <a:pPr lvl="1"/>
            <a:r>
              <a:rPr lang="en-US" dirty="0" smtClean="0"/>
              <a:t>After the split, each child has t-1values</a:t>
            </a:r>
          </a:p>
          <a:p>
            <a:pPr lvl="1"/>
            <a:r>
              <a:rPr lang="en-US" dirty="0" smtClean="0"/>
              <a:t>This is the </a:t>
            </a:r>
            <a:r>
              <a:rPr lang="en-US" i="1" dirty="0" smtClean="0"/>
              <a:t>only way</a:t>
            </a:r>
            <a:r>
              <a:rPr lang="en-US" dirty="0" smtClean="0"/>
              <a:t> to “insert” a value into a non-leaf node</a:t>
            </a:r>
            <a:endParaRPr lang="en-US" dirty="0"/>
          </a:p>
        </p:txBody>
      </p:sp>
      <p:pic>
        <p:nvPicPr>
          <p:cNvPr id="7" name="Picture 6" descr="ch18-5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3762719"/>
            <a:ext cx="8533125" cy="29428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node splitting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root node is full, a new root node is created</a:t>
            </a:r>
          </a:p>
          <a:p>
            <a:r>
              <a:rPr lang="en-US" dirty="0" smtClean="0"/>
              <a:t>Note that the root node is allowed to have less than t-1 values</a:t>
            </a:r>
            <a:endParaRPr lang="en-US" dirty="0"/>
          </a:p>
        </p:txBody>
      </p:sp>
      <p:pic>
        <p:nvPicPr>
          <p:cNvPr id="5" name="Picture 4" descr="ch18-8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743200"/>
            <a:ext cx="86487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B-Tree-Split-Child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The algorithm:</a:t>
            </a:r>
          </a:p>
          <a:p>
            <a:pPr lvl="1"/>
            <a:r>
              <a:rPr lang="en-US" dirty="0" smtClean="0"/>
              <a:t>Allocates the new node (the “right” sub-node)</a:t>
            </a:r>
          </a:p>
          <a:p>
            <a:pPr lvl="2"/>
            <a:r>
              <a:rPr lang="en-US" dirty="0" smtClean="0"/>
              <a:t>The original full node is the “left” sub-node</a:t>
            </a:r>
          </a:p>
          <a:p>
            <a:pPr lvl="1"/>
            <a:r>
              <a:rPr lang="en-US" dirty="0" smtClean="0"/>
              <a:t>Copies the second half of the full node into the right sub-node</a:t>
            </a:r>
          </a:p>
          <a:p>
            <a:pPr lvl="2"/>
            <a:r>
              <a:rPr lang="en-US" dirty="0" smtClean="0"/>
              <a:t>And the child pointers, if not a leaf</a:t>
            </a:r>
          </a:p>
          <a:p>
            <a:pPr lvl="1"/>
            <a:r>
              <a:rPr lang="en-US" dirty="0" smtClean="0"/>
              <a:t>In the parent, moves all nodes (and their child pointers) up by 1</a:t>
            </a:r>
          </a:p>
          <a:p>
            <a:pPr lvl="1"/>
            <a:r>
              <a:rPr lang="en-US" dirty="0" smtClean="0"/>
              <a:t>Writes everything to disk</a:t>
            </a:r>
          </a:p>
          <a:p>
            <a:pPr lvl="1"/>
            <a:r>
              <a:rPr lang="en-US" dirty="0" smtClean="0"/>
              <a:t>(algorithm is in the text book)</a:t>
            </a:r>
          </a:p>
          <a:p>
            <a:endParaRPr lang="en-US" dirty="0"/>
          </a:p>
        </p:txBody>
      </p:sp>
      <p:pic>
        <p:nvPicPr>
          <p:cNvPr id="7" name="Picture 6" descr="ch18-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4419600"/>
            <a:ext cx="6932925" cy="23910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B-Tree-Insert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works on a single pass down the tree</a:t>
            </a:r>
          </a:p>
          <a:p>
            <a:pPr lvl="1"/>
            <a:r>
              <a:rPr lang="en-US" dirty="0" smtClean="0"/>
              <a:t>and splits nodes that are full, thus guaranteeing that no parent node will be full</a:t>
            </a:r>
          </a:p>
          <a:p>
            <a:r>
              <a:rPr lang="en-US" dirty="0" smtClean="0"/>
              <a:t>Note that an inserted element is always in a leaf</a:t>
            </a:r>
          </a:p>
          <a:p>
            <a:pPr lvl="1"/>
            <a:r>
              <a:rPr lang="en-US" dirty="0" smtClean="0"/>
              <a:t>Only by a split does an internal node “gain” a value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 smtClean="0"/>
              <a:t>t=3</a:t>
            </a:r>
          </a:p>
          <a:p>
            <a:pPr algn="l"/>
            <a:r>
              <a:rPr lang="en-US" dirty="0" smtClean="0"/>
              <a:t>Any node (other than the root) can have 2-5 keys</a:t>
            </a:r>
          </a:p>
          <a:p>
            <a:pPr algn="l"/>
            <a:r>
              <a:rPr lang="en-US" dirty="0" smtClean="0"/>
              <a:t>Initial tree:</a:t>
            </a:r>
            <a:endParaRPr lang="en-US" dirty="0"/>
          </a:p>
        </p:txBody>
      </p:sp>
      <p:pic>
        <p:nvPicPr>
          <p:cNvPr id="7" name="Content Placeholder 4" descr="ch18-9.gif"/>
          <p:cNvPicPr>
            <a:picLocks noChangeAspect="1"/>
          </p:cNvPicPr>
          <p:nvPr/>
        </p:nvPicPr>
        <p:blipFill>
          <a:blip r:embed="rId2" cstate="print"/>
          <a:srcRect r="19508" b="83795"/>
          <a:stretch>
            <a:fillRect/>
          </a:stretch>
        </p:blipFill>
        <p:spPr>
          <a:xfrm rot="60000">
            <a:off x="472632" y="3653414"/>
            <a:ext cx="8268711" cy="1840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Insert, case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We insert B: a simple insertion into a leaf</a:t>
            </a:r>
          </a:p>
        </p:txBody>
      </p:sp>
      <p:pic>
        <p:nvPicPr>
          <p:cNvPr id="7" name="Content Placeholder 4" descr="ch18-9.gif"/>
          <p:cNvPicPr>
            <a:picLocks noChangeAspect="1"/>
          </p:cNvPicPr>
          <p:nvPr/>
        </p:nvPicPr>
        <p:blipFill>
          <a:blip r:embed="rId2" cstate="print"/>
          <a:srcRect t="16146" r="14431" b="65794"/>
          <a:stretch>
            <a:fillRect/>
          </a:stretch>
        </p:blipFill>
        <p:spPr>
          <a:xfrm rot="60000">
            <a:off x="336511" y="4267549"/>
            <a:ext cx="8790258" cy="2051357"/>
          </a:xfrm>
          <a:prstGeom prst="rect">
            <a:avLst/>
          </a:prstGeom>
        </p:spPr>
      </p:pic>
      <p:pic>
        <p:nvPicPr>
          <p:cNvPr id="8" name="Content Placeholder 4" descr="ch18-9.gif"/>
          <p:cNvPicPr>
            <a:picLocks noChangeAspect="1"/>
          </p:cNvPicPr>
          <p:nvPr/>
        </p:nvPicPr>
        <p:blipFill>
          <a:blip r:embed="rId2" cstate="print"/>
          <a:srcRect r="19508" b="83795"/>
          <a:stretch>
            <a:fillRect/>
          </a:stretch>
        </p:blipFill>
        <p:spPr>
          <a:xfrm rot="60000">
            <a:off x="472632" y="1443614"/>
            <a:ext cx="8268711" cy="18406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16002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44958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Insert, case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insert Q: the node RSTUV splits into two (T moves up), and Q inserts into the left-most of the split nodes</a:t>
            </a:r>
          </a:p>
        </p:txBody>
      </p:sp>
      <p:pic>
        <p:nvPicPr>
          <p:cNvPr id="7" name="Content Placeholder 4" descr="ch18-9.gif"/>
          <p:cNvPicPr>
            <a:picLocks noChangeAspect="1"/>
          </p:cNvPicPr>
          <p:nvPr/>
        </p:nvPicPr>
        <p:blipFill>
          <a:blip r:embed="rId2" cstate="print"/>
          <a:srcRect t="16146" r="14431" b="65794"/>
          <a:stretch>
            <a:fillRect/>
          </a:stretch>
        </p:blipFill>
        <p:spPr>
          <a:xfrm rot="60000">
            <a:off x="336511" y="1301093"/>
            <a:ext cx="8790258" cy="20513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6002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44958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ch18-9.gif"/>
          <p:cNvPicPr>
            <a:picLocks noChangeAspect="1"/>
          </p:cNvPicPr>
          <p:nvPr/>
        </p:nvPicPr>
        <p:blipFill>
          <a:blip r:embed="rId2" cstate="print"/>
          <a:srcRect l="1322" t="35313" r="10391" b="48938"/>
          <a:stretch>
            <a:fillRect/>
          </a:stretch>
        </p:blipFill>
        <p:spPr>
          <a:xfrm rot="60000">
            <a:off x="14920" y="4532934"/>
            <a:ext cx="9069485" cy="17888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46482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Insert, case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r>
              <a:rPr lang="en-US" dirty="0" smtClean="0"/>
              <a:t>We insert L: the root splits immediately (since it’s full, this is done on a downward traversal).  L is inserted into the leaf containing JK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44958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ch18-9.gif"/>
          <p:cNvPicPr>
            <a:picLocks noChangeAspect="1"/>
          </p:cNvPicPr>
          <p:nvPr/>
        </p:nvPicPr>
        <p:blipFill>
          <a:blip r:embed="rId2" cstate="print"/>
          <a:srcRect l="1322" t="35313" r="10391" b="48938"/>
          <a:stretch>
            <a:fillRect/>
          </a:stretch>
        </p:blipFill>
        <p:spPr>
          <a:xfrm rot="60000">
            <a:off x="59596" y="1222005"/>
            <a:ext cx="9069485" cy="17888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677" y="1447799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ch18-9.gif"/>
          <p:cNvPicPr>
            <a:picLocks noChangeAspect="1"/>
          </p:cNvPicPr>
          <p:nvPr/>
        </p:nvPicPr>
        <p:blipFill>
          <a:blip r:embed="rId2" cstate="print"/>
          <a:srcRect l="1558" t="54421" r="3729" b="25306"/>
          <a:stretch>
            <a:fillRect/>
          </a:stretch>
        </p:blipFill>
        <p:spPr>
          <a:xfrm rot="60000">
            <a:off x="272321" y="4495649"/>
            <a:ext cx="8733037" cy="206692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45720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Insert, case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3" name="Content Placeholder 4" descr="ch18-9.gif"/>
          <p:cNvPicPr>
            <a:picLocks noChangeAspect="1"/>
          </p:cNvPicPr>
          <p:nvPr/>
        </p:nvPicPr>
        <p:blipFill>
          <a:blip r:embed="rId2" cstate="print"/>
          <a:srcRect l="1558" t="54421" r="3729" b="25306"/>
          <a:stretch>
            <a:fillRect/>
          </a:stretch>
        </p:blipFill>
        <p:spPr>
          <a:xfrm rot="60000">
            <a:off x="245971" y="1295250"/>
            <a:ext cx="8733037" cy="206692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050" y="1371601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 descr="ch18-9.gif"/>
          <p:cNvPicPr>
            <a:picLocks noChangeAspect="1"/>
          </p:cNvPicPr>
          <p:nvPr/>
        </p:nvPicPr>
        <p:blipFill>
          <a:blip r:embed="rId2" cstate="print"/>
          <a:srcRect l="2285" t="79199"/>
          <a:stretch>
            <a:fillRect/>
          </a:stretch>
        </p:blipFill>
        <p:spPr>
          <a:xfrm rot="60000">
            <a:off x="169842" y="4705498"/>
            <a:ext cx="8818877" cy="207570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2400" y="47244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insert F: the node ABCDE splits into two (C moves up), and F is inserted into the right-most of the split nodes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Harder than insert!</a:t>
            </a:r>
          </a:p>
          <a:p>
            <a:r>
              <a:rPr lang="en-US" dirty="0" smtClean="0"/>
              <a:t>This works on a single pass down the tree</a:t>
            </a:r>
          </a:p>
          <a:p>
            <a:pPr lvl="1"/>
            <a:r>
              <a:rPr lang="en-US" dirty="0" smtClean="0"/>
              <a:t>and </a:t>
            </a:r>
            <a:r>
              <a:rPr lang="en-US" i="1" dirty="0" smtClean="0"/>
              <a:t>combines</a:t>
            </a:r>
            <a:r>
              <a:rPr lang="en-US" dirty="0" smtClean="0"/>
              <a:t> nodes that are </a:t>
            </a:r>
            <a:r>
              <a:rPr lang="en-US" i="1" dirty="0" smtClean="0"/>
              <a:t>at the minimum size</a:t>
            </a:r>
            <a:r>
              <a:rPr lang="en-US" dirty="0" smtClean="0"/>
              <a:t>, thus guaranteeing that no parent node will be </a:t>
            </a:r>
            <a:r>
              <a:rPr lang="en-US" i="1" dirty="0" smtClean="0"/>
              <a:t>at the minimum size</a:t>
            </a:r>
          </a:p>
          <a:p>
            <a:r>
              <a:rPr lang="en-US" dirty="0" smtClean="0"/>
              <a:t>Note that an inserted element is always in a leaf</a:t>
            </a:r>
          </a:p>
          <a:p>
            <a:pPr lvl="1"/>
            <a:r>
              <a:rPr lang="en-US" dirty="0" smtClean="0"/>
              <a:t>Only by a split does an internal node “gain” a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r>
              <a:rPr lang="en-US" dirty="0" smtClean="0"/>
              <a:t>, case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Delete F: case 1: if the key is in a leaf, delete it from the leaf (remember, we always assume that no node is at the minimum size – this is handled by later cases)</a:t>
            </a:r>
            <a:endParaRPr lang="en-US" dirty="0"/>
          </a:p>
        </p:txBody>
      </p:sp>
      <p:pic>
        <p:nvPicPr>
          <p:cNvPr id="5" name="Picture 4" descr="ch18-10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8336478" cy="1828800"/>
          </a:xfrm>
          <a:prstGeom prst="rect">
            <a:avLst/>
          </a:prstGeom>
        </p:spPr>
      </p:pic>
      <p:pic>
        <p:nvPicPr>
          <p:cNvPr id="6" name="Picture 5" descr="ch18-10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4445906"/>
            <a:ext cx="8305800" cy="18786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12192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r>
              <a:rPr lang="en-US" dirty="0" smtClean="0"/>
              <a:t>, case 2a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Delete M: case 2a: if internal node, and predecessor child (of M) has at least t keys, delete predecessor (L), and move it up to that node (internal nodes can have t-1 keys)</a:t>
            </a:r>
            <a:endParaRPr lang="en-US" dirty="0"/>
          </a:p>
        </p:txBody>
      </p:sp>
      <p:pic>
        <p:nvPicPr>
          <p:cNvPr id="6" name="Picture 5" descr="ch18-10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8305800" cy="18786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399" y="1192894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18-10c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648200"/>
            <a:ext cx="8479536" cy="1981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4495800"/>
            <a:ext cx="2590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r>
              <a:rPr lang="en-US" dirty="0" smtClean="0"/>
              <a:t>, case 2b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same as case 2a, but…</a:t>
            </a:r>
          </a:p>
          <a:p>
            <a:pPr lvl="1"/>
            <a:r>
              <a:rPr lang="en-US" dirty="0" smtClean="0"/>
              <a:t>If the predecessor node is at the minimum size (t-1)</a:t>
            </a:r>
          </a:p>
          <a:p>
            <a:pPr lvl="1"/>
            <a:r>
              <a:rPr lang="en-US" dirty="0" smtClean="0"/>
              <a:t>Then look at the successor node</a:t>
            </a:r>
          </a:p>
          <a:p>
            <a:pPr lvl="1"/>
            <a:r>
              <a:rPr lang="en-US" dirty="0" smtClean="0"/>
              <a:t>If that node is not at the minimum size, then do the same thing as in 2a, but with the successor node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r>
              <a:rPr lang="en-US" dirty="0" smtClean="0"/>
              <a:t>, case 2c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Delete G: case 2c: if internal node, and both the predecessor and successor child nodes are of minimum size (t-1), combine the child nodes into one node</a:t>
            </a:r>
            <a:endParaRPr lang="en-US" dirty="0"/>
          </a:p>
        </p:txBody>
      </p:sp>
      <p:pic>
        <p:nvPicPr>
          <p:cNvPr id="11" name="Picture 10" descr="ch18-10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8479536" cy="1981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12192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18-10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333875"/>
            <a:ext cx="8614522" cy="2143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4958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r>
              <a:rPr lang="en-US" dirty="0" smtClean="0"/>
              <a:t>, case 3b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3" name="Picture 12" descr="ch18-10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09675"/>
            <a:ext cx="8614522" cy="2143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8600" y="1304925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18-10e.gif"/>
          <p:cNvPicPr>
            <a:picLocks noChangeAspect="1"/>
          </p:cNvPicPr>
          <p:nvPr/>
        </p:nvPicPr>
        <p:blipFill>
          <a:blip r:embed="rId3" cstate="print"/>
          <a:srcRect b="47270"/>
          <a:stretch>
            <a:fillRect/>
          </a:stretch>
        </p:blipFill>
        <p:spPr>
          <a:xfrm>
            <a:off x="533400" y="4555915"/>
            <a:ext cx="8153400" cy="22534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46482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Delete D: case 3b: if the child we are going to </a:t>
            </a:r>
            <a:r>
              <a:rPr lang="en-US" dirty="0" err="1" smtClean="0"/>
              <a:t>recurse</a:t>
            </a:r>
            <a:r>
              <a:rPr lang="en-US" dirty="0" smtClean="0"/>
              <a:t> down and both immediate siblings are of minimum size, combine them (moving one key down) into an new node; </a:t>
            </a:r>
            <a:r>
              <a:rPr lang="en-US" dirty="0" err="1" smtClean="0"/>
              <a:t>recurse</a:t>
            </a:r>
            <a:r>
              <a:rPr lang="en-US" dirty="0" smtClean="0"/>
              <a:t> down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r>
              <a:rPr lang="en-US" dirty="0" smtClean="0"/>
              <a:t>, case 3b, part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Delete D: case 3b: this may require removing the root node, if the key moved down is the last key in the root; at this point, the tree looses one level of height</a:t>
            </a:r>
            <a:endParaRPr lang="en-US" dirty="0"/>
          </a:p>
        </p:txBody>
      </p:sp>
      <p:pic>
        <p:nvPicPr>
          <p:cNvPr id="9" name="Picture 8" descr="ch18-10e.gif"/>
          <p:cNvPicPr>
            <a:picLocks noChangeAspect="1"/>
          </p:cNvPicPr>
          <p:nvPr/>
        </p:nvPicPr>
        <p:blipFill>
          <a:blip r:embed="rId2" cstate="print"/>
          <a:srcRect b="47270"/>
          <a:stretch>
            <a:fillRect/>
          </a:stretch>
        </p:blipFill>
        <p:spPr>
          <a:xfrm>
            <a:off x="457200" y="1175511"/>
            <a:ext cx="8153400" cy="22534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400" y="1267796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18-10e.gif"/>
          <p:cNvPicPr>
            <a:picLocks noChangeAspect="1"/>
          </p:cNvPicPr>
          <p:nvPr/>
        </p:nvPicPr>
        <p:blipFill>
          <a:blip r:embed="rId2" cstate="print"/>
          <a:srcRect t="65972" b="-6981"/>
          <a:stretch>
            <a:fillRect/>
          </a:stretch>
        </p:blipFill>
        <p:spPr>
          <a:xfrm>
            <a:off x="685800" y="4724400"/>
            <a:ext cx="8153400" cy="17526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08295" y="4800600"/>
            <a:ext cx="2590800" cy="685800"/>
            <a:chOff x="408295" y="4800600"/>
            <a:chExt cx="2590800" cy="685800"/>
          </a:xfrm>
        </p:grpSpPr>
        <p:sp>
          <p:nvSpPr>
            <p:cNvPr id="16" name="Rectangle 15"/>
            <p:cNvSpPr/>
            <p:nvPr/>
          </p:nvSpPr>
          <p:spPr>
            <a:xfrm>
              <a:off x="408295" y="4800600"/>
              <a:ext cx="2590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0880000">
              <a:off x="1470726" y="5033393"/>
              <a:ext cx="152679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5105400"/>
              <a:ext cx="1143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B-trees are balanced search trees somewhat similar to red-black trees</a:t>
            </a:r>
          </a:p>
          <a:p>
            <a:r>
              <a:rPr lang="en-US" dirty="0" smtClean="0"/>
              <a:t>But they can have many children per node – perhaps as many as 1,000</a:t>
            </a:r>
          </a:p>
          <a:p>
            <a:r>
              <a:rPr lang="en-US" dirty="0" smtClean="0"/>
              <a:t>B-trees are used when the amount of data far exceeds what can be kept in memory</a:t>
            </a:r>
          </a:p>
          <a:p>
            <a:pPr lvl="1"/>
            <a:r>
              <a:rPr lang="en-US" dirty="0" smtClean="0"/>
              <a:t>And must then be kept on disk (or other “slower” device)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r>
              <a:rPr lang="en-US" dirty="0" smtClean="0"/>
              <a:t>, case 3a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r>
              <a:rPr lang="en-US" dirty="0" smtClean="0"/>
              <a:t>Delete B: case 3a: if the child we are going to </a:t>
            </a:r>
            <a:r>
              <a:rPr lang="en-US" dirty="0" err="1" smtClean="0"/>
              <a:t>recurse</a:t>
            </a:r>
            <a:r>
              <a:rPr lang="en-US" dirty="0" smtClean="0"/>
              <a:t> down is of minimum size, but an immediate sibling is not, then “take” a key from that sibling (and move it up to the parent, and move the parent key down); </a:t>
            </a:r>
            <a:r>
              <a:rPr lang="en-US" dirty="0" err="1" smtClean="0"/>
              <a:t>recurse</a:t>
            </a:r>
            <a:r>
              <a:rPr lang="en-US" dirty="0" smtClean="0"/>
              <a:t> down</a:t>
            </a:r>
            <a:endParaRPr lang="en-US" dirty="0"/>
          </a:p>
        </p:txBody>
      </p:sp>
      <p:pic>
        <p:nvPicPr>
          <p:cNvPr id="11" name="Picture 10" descr="ch18-10e.gif"/>
          <p:cNvPicPr>
            <a:picLocks noChangeAspect="1"/>
          </p:cNvPicPr>
          <p:nvPr/>
        </p:nvPicPr>
        <p:blipFill>
          <a:blip r:embed="rId2" cstate="print"/>
          <a:srcRect t="65972" b="-6981"/>
          <a:stretch>
            <a:fillRect/>
          </a:stretch>
        </p:blipFill>
        <p:spPr>
          <a:xfrm>
            <a:off x="762000" y="1219200"/>
            <a:ext cx="8153400" cy="1752600"/>
          </a:xfrm>
          <a:prstGeom prst="rect">
            <a:avLst/>
          </a:prstGeom>
        </p:spPr>
      </p:pic>
      <p:grpSp>
        <p:nvGrpSpPr>
          <p:cNvPr id="5" name="Group 18"/>
          <p:cNvGrpSpPr/>
          <p:nvPr/>
        </p:nvGrpSpPr>
        <p:grpSpPr>
          <a:xfrm>
            <a:off x="484495" y="1295400"/>
            <a:ext cx="2590800" cy="685800"/>
            <a:chOff x="408295" y="4800600"/>
            <a:chExt cx="2590800" cy="685800"/>
          </a:xfrm>
        </p:grpSpPr>
        <p:sp>
          <p:nvSpPr>
            <p:cNvPr id="16" name="Rectangle 15"/>
            <p:cNvSpPr/>
            <p:nvPr/>
          </p:nvSpPr>
          <p:spPr>
            <a:xfrm>
              <a:off x="408295" y="4800600"/>
              <a:ext cx="2590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0880000">
              <a:off x="1470726" y="5033393"/>
              <a:ext cx="152679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5105400"/>
              <a:ext cx="1143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ch18-10f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493" y="4648200"/>
            <a:ext cx="8476307" cy="160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2752" y="484632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B-Tree-Delete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deletes will be in leaf nodes, so most will be case 1</a:t>
            </a:r>
          </a:p>
          <a:p>
            <a:r>
              <a:rPr lang="en-US" dirty="0" smtClean="0"/>
              <a:t>At most h disk operations are necessary (h = height of B-tree)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(and this is one of the ‘easier’ data structures in the ‘Advanced Data Structures’ section of </a:t>
            </a:r>
            <a:r>
              <a:rPr lang="en-US" dirty="0" err="1" smtClean="0"/>
              <a:t>Cormen’s</a:t>
            </a:r>
            <a:r>
              <a:rPr lang="en-US" dirty="0" smtClean="0"/>
              <a:t> text!)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often need to represent </a:t>
            </a:r>
            <a:r>
              <a:rPr lang="en-US" i="1" dirty="0" smtClean="0"/>
              <a:t>sets</a:t>
            </a:r>
            <a:r>
              <a:rPr lang="en-US" dirty="0" smtClean="0"/>
              <a:t> of ‘things’</a:t>
            </a:r>
          </a:p>
          <a:p>
            <a:endParaRPr lang="en-US" dirty="0" smtClean="0"/>
          </a:p>
          <a:p>
            <a:r>
              <a:rPr lang="en-US" dirty="0" smtClean="0"/>
              <a:t>And, typically, any ‘think’ is in only one of our sets</a:t>
            </a:r>
          </a:p>
          <a:p>
            <a:pPr lvl="1"/>
            <a:r>
              <a:rPr lang="en-US" dirty="0" smtClean="0"/>
              <a:t>Hence the ‘disjoint’ part of ‘disjoint sets’</a:t>
            </a:r>
          </a:p>
          <a:p>
            <a:endParaRPr lang="en-US" dirty="0" smtClean="0"/>
          </a:p>
          <a:p>
            <a:r>
              <a:rPr lang="en-US" dirty="0" smtClean="0"/>
              <a:t>The ‘representative’ is a single element that somehow represents the entire set</a:t>
            </a:r>
          </a:p>
          <a:p>
            <a:pPr lvl="1"/>
            <a:r>
              <a:rPr lang="en-US" dirty="0" smtClean="0"/>
              <a:t>The lowest-valued element, for example</a:t>
            </a:r>
          </a:p>
          <a:p>
            <a:pPr lvl="1"/>
            <a:r>
              <a:rPr lang="en-US" dirty="0" smtClean="0"/>
              <a:t>We can use this representative to refer to the entire set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Disjoint sets example: </a:t>
            </a:r>
            <a:r>
              <a:rPr lang="en-US" dirty="0" err="1" smtClean="0"/>
              <a:t>Kruskal</a:t>
            </a:r>
            <a:r>
              <a:rPr lang="en-US" dirty="0" smtClean="0"/>
              <a:t> code</a:t>
            </a:r>
            <a:endParaRPr lang="en-US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void Graph::</a:t>
            </a:r>
            <a:r>
              <a:rPr lang="en-US" sz="2800" b="1" dirty="0" err="1" smtClean="0">
                <a:latin typeface="Courier New" pitchFamily="49" charset="0"/>
              </a:rPr>
              <a:t>kruskal</a:t>
            </a:r>
            <a:r>
              <a:rPr lang="en-US" sz="2800" b="1" dirty="0" smtClean="0">
                <a:latin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edgesAccepted</a:t>
            </a:r>
            <a:r>
              <a:rPr lang="en-US" sz="2800" b="1" dirty="0" smtClean="0">
                <a:latin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</a:rPr>
              <a:t>DisjSet</a:t>
            </a:r>
            <a:r>
              <a:rPr lang="en-US" sz="2800" b="1" dirty="0" smtClean="0">
                <a:latin typeface="Courier New" pitchFamily="49" charset="0"/>
              </a:rPr>
              <a:t> s(NUM_VERTICES);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while (</a:t>
            </a:r>
            <a:r>
              <a:rPr lang="en-US" sz="2800" b="1" dirty="0" err="1" smtClean="0">
                <a:latin typeface="Courier New" pitchFamily="49" charset="0"/>
              </a:rPr>
              <a:t>edgesAccepted</a:t>
            </a:r>
            <a:r>
              <a:rPr lang="en-US" sz="2800" b="1" dirty="0" smtClean="0">
                <a:latin typeface="Courier New" pitchFamily="49" charset="0"/>
              </a:rPr>
              <a:t> &lt; NUM_VERTICES – 1){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339933"/>
                </a:solidFill>
                <a:latin typeface="Courier New" pitchFamily="49" charset="0"/>
              </a:rPr>
              <a:t>e = smallest weight edge not deleted yet;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  // edge e = (u, v)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(u);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(v);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  if (</a:t>
            </a:r>
            <a:r>
              <a:rPr lang="en-US" sz="2800" b="1" dirty="0" err="1" smtClean="0">
                <a:latin typeface="Courier New" pitchFamily="49" charset="0"/>
              </a:rPr>
              <a:t>uset</a:t>
            </a:r>
            <a:r>
              <a:rPr lang="en-US" sz="2800" b="1" dirty="0" smtClean="0">
                <a:latin typeface="Courier New" pitchFamily="49" charset="0"/>
              </a:rPr>
              <a:t> != </a:t>
            </a:r>
            <a:r>
              <a:rPr lang="en-US" sz="2800" b="1" dirty="0" err="1" smtClean="0">
                <a:latin typeface="Courier New" pitchFamily="49" charset="0"/>
              </a:rPr>
              <a:t>vset</a:t>
            </a:r>
            <a:r>
              <a:rPr lang="en-US" sz="2800" b="1" dirty="0" smtClean="0">
                <a:latin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    </a:t>
            </a:r>
            <a:r>
              <a:rPr lang="en-US" sz="2800" b="1" dirty="0" err="1" smtClean="0">
                <a:latin typeface="Courier New" pitchFamily="49" charset="0"/>
              </a:rPr>
              <a:t>edgesAccepted</a:t>
            </a:r>
            <a:r>
              <a:rPr lang="en-US" sz="2800" b="1" dirty="0" smtClean="0">
                <a:latin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   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s.unionSets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uset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vset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168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29338" y="3841750"/>
            <a:ext cx="1338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2|E| finds</a:t>
            </a:r>
          </a:p>
        </p:txBody>
      </p:sp>
      <p:sp>
        <p:nvSpPr>
          <p:cNvPr id="7168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3454400" y="3867150"/>
            <a:ext cx="25908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5638800"/>
            <a:ext cx="14239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|V| unions</a:t>
            </a:r>
          </a:p>
        </p:txBody>
      </p:sp>
      <p:sp>
        <p:nvSpPr>
          <p:cNvPr id="7168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4419600" y="5105400"/>
            <a:ext cx="1036638" cy="484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0" y="1666875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9933"/>
                </a:solidFill>
                <a:latin typeface="Times New Roman" pitchFamily="18" charset="0"/>
              </a:rPr>
              <a:t>|E| heap ops</a:t>
            </a:r>
          </a:p>
        </p:txBody>
      </p:sp>
      <p:sp>
        <p:nvSpPr>
          <p:cNvPr id="71689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6553200" y="2209800"/>
            <a:ext cx="533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cap="small" dirty="0" smtClean="0"/>
              <a:t>Make-Set</a:t>
            </a:r>
            <a:r>
              <a:rPr lang="en-US" dirty="0" smtClean="0"/>
              <a:t>(x): creates a set with a single element x</a:t>
            </a:r>
          </a:p>
          <a:p>
            <a:endParaRPr lang="en-US" dirty="0" smtClean="0"/>
          </a:p>
          <a:p>
            <a:r>
              <a:rPr lang="en-US" cap="small" dirty="0" smtClean="0"/>
              <a:t>Union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): creates a combined set from the (disjoint) sets that contain x and y</a:t>
            </a:r>
          </a:p>
          <a:p>
            <a:endParaRPr lang="en-US" dirty="0" smtClean="0"/>
          </a:p>
          <a:p>
            <a:r>
              <a:rPr lang="en-US" cap="small" dirty="0" smtClean="0"/>
              <a:t>Find-Set</a:t>
            </a:r>
            <a:r>
              <a:rPr lang="en-US" dirty="0" smtClean="0"/>
              <a:t>(x): returns a pointer to a representative of the (unique) set containing x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implementation, but not very efficient</a:t>
            </a:r>
          </a:p>
          <a:p>
            <a:endParaRPr lang="en-US" dirty="0" smtClean="0"/>
          </a:p>
          <a:p>
            <a:r>
              <a:rPr lang="en-US" dirty="0" smtClean="0"/>
              <a:t>A ‘Set’ object will have to have a head and a tail node</a:t>
            </a:r>
          </a:p>
          <a:p>
            <a:pPr lvl="1"/>
            <a:r>
              <a:rPr lang="en-US" dirty="0" smtClean="0"/>
              <a:t>but the list itself can be singly-linked</a:t>
            </a:r>
          </a:p>
          <a:p>
            <a:r>
              <a:rPr lang="en-US" dirty="0" smtClean="0"/>
              <a:t>And each node will have to point back to the ‘Set’ object</a:t>
            </a:r>
          </a:p>
          <a:p>
            <a:endParaRPr lang="en-US" dirty="0" smtClean="0"/>
          </a:p>
          <a:p>
            <a:r>
              <a:rPr lang="en-US" dirty="0" smtClean="0"/>
              <a:t>The ‘representative’ will be the first element in the set (i.e. the ‘head’ element)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Content Placeholder 4" descr="cormen-fig-21-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524000"/>
            <a:ext cx="6732081" cy="493712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small" dirty="0" smtClean="0"/>
              <a:t>Make-Set</a:t>
            </a:r>
            <a:r>
              <a:rPr lang="en-US" dirty="0" smtClean="0"/>
              <a:t>(x): </a:t>
            </a:r>
            <a:r>
              <a:rPr lang="en-US" dirty="0" smtClean="0"/>
              <a:t>create a ‘Set’ object and a ‘Element’ object, and re-arrange a few points</a:t>
            </a:r>
          </a:p>
          <a:p>
            <a:pPr lvl="1"/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(1) operation</a:t>
            </a:r>
          </a:p>
          <a:p>
            <a:r>
              <a:rPr lang="en-US" cap="small" dirty="0" smtClean="0"/>
              <a:t>Union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): </a:t>
            </a:r>
            <a:r>
              <a:rPr lang="en-US" dirty="0" smtClean="0"/>
              <a:t>combining two lists is just moving many pointers around</a:t>
            </a:r>
          </a:p>
          <a:p>
            <a:pPr lvl="1"/>
            <a:r>
              <a:rPr lang="en-US" dirty="0" smtClean="0"/>
              <a:t>But each ‘Element’ in one of the lists has to point back to the other ‘Set’ object</a:t>
            </a:r>
          </a:p>
          <a:p>
            <a:pPr lvl="1"/>
            <a:r>
              <a:rPr lang="en-US" dirty="0" smtClean="0"/>
              <a:t>So it’s a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(n) operation</a:t>
            </a:r>
          </a:p>
          <a:p>
            <a:pPr lvl="1"/>
            <a:r>
              <a:rPr lang="en-US" dirty="0" smtClean="0"/>
              <a:t>But if we keep track of the set size, we can always iterate through the smaller of the two sets</a:t>
            </a:r>
            <a:endParaRPr lang="en-US" dirty="0" smtClean="0"/>
          </a:p>
          <a:p>
            <a:r>
              <a:rPr lang="en-US" cap="small" dirty="0" smtClean="0"/>
              <a:t>Find-Set</a:t>
            </a:r>
            <a:r>
              <a:rPr lang="en-US" dirty="0" smtClean="0"/>
              <a:t>(x</a:t>
            </a:r>
            <a:r>
              <a:rPr lang="en-US" dirty="0" smtClean="0"/>
              <a:t>): </a:t>
            </a:r>
            <a:r>
              <a:rPr lang="en-US" dirty="0" smtClean="0"/>
              <a:t>must iterate through each ‘Element’ object to find which set it belongs to</a:t>
            </a:r>
          </a:p>
          <a:p>
            <a:pPr lvl="1"/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(n) again!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disjoint-set forests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somewhat more complicated implementation</a:t>
            </a:r>
            <a:r>
              <a:rPr lang="en-US" dirty="0" smtClean="0"/>
              <a:t>, </a:t>
            </a:r>
            <a:r>
              <a:rPr lang="en-US" dirty="0" smtClean="0"/>
              <a:t>and can be made much more efficient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‘Node’ </a:t>
            </a:r>
            <a:r>
              <a:rPr lang="en-US" dirty="0" smtClean="0"/>
              <a:t>object will have </a:t>
            </a:r>
            <a:r>
              <a:rPr lang="en-US" dirty="0" smtClean="0"/>
              <a:t>a pointer to it’s parent</a:t>
            </a:r>
          </a:p>
          <a:p>
            <a:pPr lvl="1"/>
            <a:r>
              <a:rPr lang="en-US" dirty="0" smtClean="0"/>
              <a:t>And each node can have any number of children</a:t>
            </a:r>
            <a:endParaRPr lang="en-US" dirty="0" smtClean="0"/>
          </a:p>
          <a:p>
            <a:r>
              <a:rPr lang="en-US" dirty="0" smtClean="0"/>
              <a:t>We will also have to keep a list of all the elements somewhere (a vector, etc.)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‘representative’ will be the </a:t>
            </a:r>
            <a:r>
              <a:rPr lang="en-US" dirty="0" smtClean="0"/>
              <a:t>root element in each tree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database of one billion (10^9) elements</a:t>
            </a:r>
          </a:p>
          <a:p>
            <a:pPr lvl="1"/>
            <a:r>
              <a:rPr lang="en-US" dirty="0" smtClean="0"/>
              <a:t>A (balanced) binary tree would have log</a:t>
            </a:r>
            <a:r>
              <a:rPr lang="en-US" baseline="-25000" dirty="0" smtClean="0"/>
              <a:t>2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r>
              <a:rPr lang="en-US" dirty="0" smtClean="0"/>
              <a:t> ≈ 30 levels</a:t>
            </a:r>
          </a:p>
          <a:p>
            <a:pPr lvl="1"/>
            <a:r>
              <a:rPr lang="en-US" dirty="0" smtClean="0"/>
              <a:t>A B-tree with 1,000 children per node would have log</a:t>
            </a:r>
            <a:r>
              <a:rPr lang="en-US" baseline="-25000" dirty="0" smtClean="0"/>
              <a:t>1000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r>
              <a:rPr lang="en-US" dirty="0" smtClean="0"/>
              <a:t> ≈ 3 levels</a:t>
            </a:r>
          </a:p>
        </p:txBody>
      </p:sp>
      <p:pic>
        <p:nvPicPr>
          <p:cNvPr id="5" name="Picture 4" descr="ch18-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519" y="3124200"/>
            <a:ext cx="8038681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disjoint-set forests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Content Placeholder 4" descr="cormen-fig-21-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3407"/>
            <a:ext cx="8229600" cy="340871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smtClean="0"/>
              <a:t>disjoint-set forests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cap="small" dirty="0" smtClean="0"/>
              <a:t>Make-Set</a:t>
            </a:r>
            <a:r>
              <a:rPr lang="en-US" dirty="0" smtClean="0"/>
              <a:t>(x): </a:t>
            </a:r>
            <a:r>
              <a:rPr lang="en-US" dirty="0" smtClean="0"/>
              <a:t>create a ‘Node’ object and re-arrange a few points</a:t>
            </a:r>
          </a:p>
          <a:p>
            <a:pPr lvl="1"/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(1) operation</a:t>
            </a:r>
          </a:p>
          <a:p>
            <a:r>
              <a:rPr lang="en-US" cap="small" dirty="0" smtClean="0"/>
              <a:t>Union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): </a:t>
            </a:r>
            <a:r>
              <a:rPr lang="en-US" dirty="0" smtClean="0"/>
              <a:t>combining two lists is making one tree be the sub-tree of the other</a:t>
            </a:r>
          </a:p>
          <a:p>
            <a:pPr lvl="1"/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(1) operation</a:t>
            </a:r>
          </a:p>
          <a:p>
            <a:r>
              <a:rPr lang="en-US" cap="small" dirty="0" smtClean="0"/>
              <a:t>Find-Set</a:t>
            </a:r>
            <a:r>
              <a:rPr lang="en-US" dirty="0" smtClean="0"/>
              <a:t>(x</a:t>
            </a:r>
            <a:r>
              <a:rPr lang="en-US" dirty="0" smtClean="0"/>
              <a:t>): </a:t>
            </a:r>
            <a:r>
              <a:rPr lang="en-US" dirty="0" smtClean="0"/>
              <a:t>must move up to the root to find the representative</a:t>
            </a:r>
          </a:p>
          <a:p>
            <a:pPr lvl="1"/>
            <a:r>
              <a:rPr lang="en-US" dirty="0" smtClean="0"/>
              <a:t>But this can be a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(n) operation if the tree is unbalanced!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path 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cap="small" dirty="0" smtClean="0"/>
              <a:t>Find-Set</a:t>
            </a:r>
            <a:r>
              <a:rPr lang="en-US" dirty="0" smtClean="0"/>
              <a:t>(x), we traverse up a tree from a given node</a:t>
            </a:r>
          </a:p>
          <a:p>
            <a:r>
              <a:rPr lang="en-US" dirty="0" smtClean="0"/>
              <a:t>So once we find the root node…</a:t>
            </a:r>
          </a:p>
          <a:p>
            <a:r>
              <a:rPr lang="en-US" dirty="0" smtClean="0"/>
              <a:t>We traverse up the same path, making each of those nodes point to the root</a:t>
            </a:r>
          </a:p>
          <a:p>
            <a:endParaRPr lang="en-US" dirty="0" smtClean="0"/>
          </a:p>
          <a:p>
            <a:r>
              <a:rPr lang="en-US" dirty="0" smtClean="0"/>
              <a:t>In a given set, the first </a:t>
            </a:r>
            <a:r>
              <a:rPr lang="en-US" cap="small" dirty="0" smtClean="0"/>
              <a:t>Find-Set</a:t>
            </a:r>
            <a:r>
              <a:rPr lang="en-US" dirty="0" smtClean="0"/>
              <a:t>(x</a:t>
            </a:r>
            <a:r>
              <a:rPr lang="en-US" dirty="0" smtClean="0"/>
              <a:t>) on a given element will be linear</a:t>
            </a:r>
          </a:p>
          <a:p>
            <a:pPr lvl="1"/>
            <a:r>
              <a:rPr lang="en-US" dirty="0" smtClean="0"/>
              <a:t>Each additional one (on that same element, or those above it) will be constant time</a:t>
            </a:r>
          </a:p>
          <a:p>
            <a:pPr lvl="1"/>
            <a:r>
              <a:rPr lang="en-US" dirty="0" smtClean="0"/>
              <a:t>Of course, if a the set is unionized, then it may not be constant time…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path 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Content Placeholder 4" descr="cormen-fig-21-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38962"/>
            <a:ext cx="8229600" cy="4497601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union by rank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unionizing, we make one set’s root node by a sub-tree of the other set’s root node</a:t>
            </a:r>
          </a:p>
          <a:p>
            <a:r>
              <a:rPr lang="en-US" dirty="0" smtClean="0"/>
              <a:t>In union by rank, we make the ‘smaller’ set’s root node be the sub-tree of the ‘larger’ set’s root node</a:t>
            </a:r>
          </a:p>
          <a:p>
            <a:pPr lvl="1"/>
            <a:r>
              <a:rPr lang="en-US" dirty="0" smtClean="0"/>
              <a:t>But keeping track of the size of a set is such a pain</a:t>
            </a:r>
          </a:p>
          <a:p>
            <a:pPr lvl="1"/>
            <a:r>
              <a:rPr lang="en-US" dirty="0" smtClean="0"/>
              <a:t>So we keep track of an upper bound of the </a:t>
            </a:r>
            <a:r>
              <a:rPr lang="en-US" dirty="0" err="1" smtClean="0"/>
              <a:t>the</a:t>
            </a:r>
            <a:r>
              <a:rPr lang="en-US" dirty="0" smtClean="0"/>
              <a:t> height of the union tree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with those optimizations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using both path compression and union by rank, the running time of </a:t>
            </a:r>
            <a:r>
              <a:rPr lang="en-US" cap="small" dirty="0" smtClean="0"/>
              <a:t>Find-Set</a:t>
            </a:r>
            <a:r>
              <a:rPr lang="en-US" dirty="0" smtClean="0"/>
              <a:t>(x),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>
                <a:sym typeface="Symbol"/>
              </a:rPr>
              <a:t>O(n </a:t>
            </a:r>
            <a:r>
              <a:rPr lang="en-US" dirty="0" smtClean="0">
                <a:sym typeface="Symbol"/>
              </a:rPr>
              <a:t>• </a:t>
            </a:r>
            <a:r>
              <a:rPr lang="en-US" dirty="0" smtClean="0">
                <a:sym typeface="Symbol"/>
              </a:rPr>
              <a:t>(n)) amortized time</a:t>
            </a:r>
          </a:p>
          <a:p>
            <a:pPr lvl="1"/>
            <a:r>
              <a:rPr lang="en-US" dirty="0" smtClean="0">
                <a:sym typeface="Symbol"/>
              </a:rPr>
              <a:t>Where </a:t>
            </a:r>
            <a:r>
              <a:rPr lang="en-US" dirty="0" smtClean="0">
                <a:sym typeface="Symbol"/>
              </a:rPr>
              <a:t>(n</a:t>
            </a:r>
            <a:r>
              <a:rPr lang="en-US" dirty="0" smtClean="0">
                <a:sym typeface="Symbol"/>
              </a:rPr>
              <a:t>) is a </a:t>
            </a:r>
            <a:r>
              <a:rPr lang="en-US" i="1" dirty="0" smtClean="0">
                <a:sym typeface="Symbol"/>
              </a:rPr>
              <a:t>very</a:t>
            </a:r>
            <a:r>
              <a:rPr lang="en-US" dirty="0" smtClean="0">
                <a:sym typeface="Symbol"/>
              </a:rPr>
              <a:t> slowly growing function</a:t>
            </a:r>
          </a:p>
          <a:p>
            <a:pPr lvl="1"/>
            <a:r>
              <a:rPr lang="en-US" dirty="0" smtClean="0"/>
              <a:t>For all practical purposes, </a:t>
            </a:r>
            <a:r>
              <a:rPr lang="en-US" dirty="0" smtClean="0">
                <a:sym typeface="Symbol"/>
              </a:rPr>
              <a:t>(n</a:t>
            </a:r>
            <a:r>
              <a:rPr lang="en-US" dirty="0" smtClean="0">
                <a:sym typeface="Symbol"/>
              </a:rPr>
              <a:t>) ≤ 4</a:t>
            </a:r>
          </a:p>
          <a:p>
            <a:pPr lvl="1"/>
            <a:r>
              <a:rPr lang="en-US" dirty="0" smtClean="0">
                <a:sym typeface="Symbol"/>
              </a:rPr>
              <a:t>Which means, in practice, </a:t>
            </a:r>
            <a:r>
              <a:rPr lang="en-US" cap="small" dirty="0" smtClean="0"/>
              <a:t>Find-Set</a:t>
            </a:r>
            <a:r>
              <a:rPr lang="en-US" dirty="0" smtClean="0"/>
              <a:t>(x</a:t>
            </a:r>
            <a:r>
              <a:rPr lang="en-US" dirty="0" smtClean="0"/>
              <a:t>) is linear</a:t>
            </a:r>
          </a:p>
          <a:p>
            <a:pPr lvl="1"/>
            <a:r>
              <a:rPr lang="en-US" dirty="0" smtClean="0"/>
              <a:t>But technically, is super-linear</a:t>
            </a:r>
          </a:p>
          <a:p>
            <a:r>
              <a:rPr lang="en-US" dirty="0" smtClean="0"/>
              <a:t>The proof of this is in the textbook (section 21.4), and takes up 10 full pages</a:t>
            </a:r>
          </a:p>
          <a:p>
            <a:pPr lvl="1"/>
            <a:r>
              <a:rPr lang="en-US" dirty="0" smtClean="0"/>
              <a:t>We won’t go over it here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 on hard drives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hard drive</a:t>
            </a:r>
          </a:p>
          <a:p>
            <a:pPr lvl="1"/>
            <a:r>
              <a:rPr lang="en-US" dirty="0" smtClean="0"/>
              <a:t>It takes 10 ms to read data, whether one byte or one (4k) block</a:t>
            </a:r>
          </a:p>
          <a:p>
            <a:pPr lvl="1"/>
            <a:r>
              <a:rPr lang="en-US" dirty="0" smtClean="0"/>
              <a:t>If the data is kept on a hard drive, we want to minimize the number of levels (i.e. 10 ms accesses)</a:t>
            </a:r>
          </a:p>
          <a:p>
            <a:pPr lvl="1"/>
            <a:r>
              <a:rPr lang="en-US" dirty="0" smtClean="0"/>
              <a:t>So we make each B-tree node take up exactly one block on the hard drive</a:t>
            </a:r>
          </a:p>
          <a:p>
            <a:pPr lvl="2"/>
            <a:r>
              <a:rPr lang="en-US" dirty="0" smtClean="0"/>
              <a:t>Assume 4-byte key, a 4-byte value, and a 4-byte child pointer</a:t>
            </a:r>
          </a:p>
          <a:p>
            <a:pPr lvl="2"/>
            <a:r>
              <a:rPr lang="en-US" dirty="0" smtClean="0"/>
              <a:t>Modern disk drive sectors are 4 Kb</a:t>
            </a:r>
          </a:p>
          <a:p>
            <a:pPr lvl="2"/>
            <a:r>
              <a:rPr lang="en-US" dirty="0" smtClean="0"/>
              <a:t>So a B-Tree on such a disk would have 341 keys per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B-tree where the nodes are the English constants</a:t>
            </a:r>
          </a:p>
          <a:p>
            <a:r>
              <a:rPr lang="en-US" dirty="0" smtClean="0"/>
              <a:t>The white nodes are accessed in the search for ‘R’</a:t>
            </a:r>
          </a:p>
          <a:p>
            <a:endParaRPr lang="en-US" dirty="0"/>
          </a:p>
        </p:txBody>
      </p:sp>
      <p:pic>
        <p:nvPicPr>
          <p:cNvPr id="6" name="Picture 5" descr="ch18-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914" y="2771775"/>
            <a:ext cx="7963686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uses B-trees?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Just about any modern relational database</a:t>
            </a:r>
          </a:p>
          <a:p>
            <a:r>
              <a:rPr lang="en-US" dirty="0" smtClean="0"/>
              <a:t>Major modern </a:t>
            </a:r>
            <a:r>
              <a:rPr lang="en-US" dirty="0" err="1" smtClean="0"/>
              <a:t>filesystems</a:t>
            </a:r>
            <a:r>
              <a:rPr lang="en-US" dirty="0" smtClean="0"/>
              <a:t>, such as:</a:t>
            </a:r>
          </a:p>
          <a:p>
            <a:pPr lvl="1"/>
            <a:r>
              <a:rPr lang="en-US" dirty="0" smtClean="0"/>
              <a:t>Apple’s HFS+</a:t>
            </a:r>
          </a:p>
          <a:p>
            <a:pPr lvl="1"/>
            <a:r>
              <a:rPr lang="en-US" dirty="0" smtClean="0"/>
              <a:t>Microsoft’s NTFS</a:t>
            </a:r>
          </a:p>
          <a:p>
            <a:pPr lvl="1"/>
            <a:r>
              <a:rPr lang="en-US" dirty="0" err="1" smtClean="0"/>
              <a:t>Linux’s</a:t>
            </a:r>
            <a:r>
              <a:rPr lang="en-US" dirty="0" smtClean="0"/>
              <a:t> </a:t>
            </a:r>
            <a:r>
              <a:rPr lang="en-US" dirty="0" err="1" smtClean="0"/>
              <a:t>btrfs</a:t>
            </a:r>
            <a:r>
              <a:rPr lang="en-US" dirty="0" smtClean="0"/>
              <a:t> and ext4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node has: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err="1" smtClean="0"/>
              <a:t>x.n</a:t>
            </a:r>
            <a:r>
              <a:rPr lang="en-US" dirty="0" smtClean="0"/>
              <a:t>, the number of keys currently in x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 err="1" smtClean="0"/>
              <a:t>x.n</a:t>
            </a:r>
            <a:r>
              <a:rPr lang="en-US" dirty="0" smtClean="0"/>
              <a:t> keys themselves (x.key</a:t>
            </a:r>
            <a:r>
              <a:rPr lang="en-US" baseline="-25000" dirty="0" smtClean="0"/>
              <a:t>1</a:t>
            </a:r>
            <a:r>
              <a:rPr lang="en-US" dirty="0" smtClean="0"/>
              <a:t>, x.key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x.key</a:t>
            </a:r>
            <a:r>
              <a:rPr lang="en-US" baseline="-25000" dirty="0" err="1" smtClean="0"/>
              <a:t>x.n</a:t>
            </a:r>
            <a:r>
              <a:rPr lang="en-US" dirty="0" smtClean="0"/>
              <a:t>)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err="1" smtClean="0"/>
              <a:t>x.leaf</a:t>
            </a:r>
            <a:r>
              <a:rPr lang="en-US" dirty="0" smtClean="0"/>
              <a:t>, a </a:t>
            </a:r>
            <a:r>
              <a:rPr lang="en-US" dirty="0" err="1" smtClean="0"/>
              <a:t>boolean</a:t>
            </a:r>
            <a:r>
              <a:rPr lang="en-US" dirty="0" smtClean="0"/>
              <a:t> flag if the node is a leaf or an internal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internal node also has x.n+1 child pointers (x.c</a:t>
            </a:r>
            <a:r>
              <a:rPr lang="en-US" baseline="-25000" dirty="0" smtClean="0"/>
              <a:t>1</a:t>
            </a:r>
            <a:r>
              <a:rPr lang="en-US" dirty="0" smtClean="0"/>
              <a:t>, …, x.c</a:t>
            </a:r>
            <a:r>
              <a:rPr lang="en-US" baseline="-25000" dirty="0" smtClean="0"/>
              <a:t>x.n+1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sub-trees and the keys are sorted, just like binary trees:</a:t>
            </a:r>
            <a:br>
              <a:rPr lang="en-US" dirty="0" smtClean="0"/>
            </a:br>
            <a:r>
              <a:rPr lang="en-US" dirty="0" smtClean="0"/>
              <a:t>subtree</a:t>
            </a:r>
            <a:r>
              <a:rPr lang="en-US" baseline="-25000" dirty="0" smtClean="0"/>
              <a:t>1</a:t>
            </a:r>
            <a:r>
              <a:rPr lang="en-US" dirty="0" smtClean="0"/>
              <a:t> ≤ x.key</a:t>
            </a:r>
            <a:r>
              <a:rPr lang="en-US" baseline="-25000" dirty="0" smtClean="0"/>
              <a:t>1</a:t>
            </a:r>
            <a:r>
              <a:rPr lang="en-US" dirty="0" smtClean="0"/>
              <a:t> ≤ subtree</a:t>
            </a:r>
            <a:r>
              <a:rPr lang="en-US" baseline="-25000" dirty="0" smtClean="0"/>
              <a:t>2</a:t>
            </a:r>
            <a:r>
              <a:rPr lang="en-US" dirty="0" smtClean="0"/>
              <a:t> ≤ … ≤ </a:t>
            </a:r>
            <a:r>
              <a:rPr lang="en-US" dirty="0" err="1" smtClean="0"/>
              <a:t>x.key</a:t>
            </a:r>
            <a:r>
              <a:rPr lang="en-US" baseline="-25000" dirty="0" err="1" smtClean="0"/>
              <a:t>x.n</a:t>
            </a:r>
            <a:r>
              <a:rPr lang="en-US" dirty="0" smtClean="0"/>
              <a:t> ≤ subtree</a:t>
            </a:r>
            <a:r>
              <a:rPr lang="en-US" baseline="-25000" dirty="0" smtClean="0"/>
              <a:t>x.n+1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leaves have the same depth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Nodes have upper and lower bounds on the number of keys.  We define an integer t≥2 (called the </a:t>
            </a:r>
            <a:r>
              <a:rPr lang="en-US" dirty="0" smtClean="0">
                <a:solidFill>
                  <a:srgbClr val="FF0000"/>
                </a:solidFill>
              </a:rPr>
              <a:t>minimum degree</a:t>
            </a:r>
            <a:r>
              <a:rPr lang="en-US" dirty="0" smtClean="0"/>
              <a:t>) such that: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Except the root, each node must have at least t-1 keys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Each node may have at most 2t-1 keys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height with the fewest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4F6C-6141-4103-B2E8-C91FD478CA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h18-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219200"/>
            <a:ext cx="8686800" cy="33528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62088" y="4495800"/>
          <a:ext cx="6596062" cy="2133600"/>
        </p:xfrm>
        <a:graphic>
          <a:graphicData uri="http://schemas.openxmlformats.org/presentationml/2006/ole">
            <p:oleObj spid="_x0000_s2050" name="Equation" r:id="rId4" imgW="2984400" imgH="965160" progId="Equation.3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07-np</Template>
  <TotalTime>501</TotalTime>
  <Words>2222</Words>
  <Application>Microsoft Office PowerPoint</Application>
  <PresentationFormat>On-screen Show (4:3)</PresentationFormat>
  <Paragraphs>344</Paragraphs>
  <Slides>45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Origin</vt:lpstr>
      <vt:lpstr>Equation</vt:lpstr>
      <vt:lpstr>Advanced Data Structures</vt:lpstr>
      <vt:lpstr>B-Trees</vt:lpstr>
      <vt:lpstr>B-tree overview</vt:lpstr>
      <vt:lpstr>B-tree example</vt:lpstr>
      <vt:lpstr>B-trees on hard drives</vt:lpstr>
      <vt:lpstr>B-tree example</vt:lpstr>
      <vt:lpstr>What uses B-trees?</vt:lpstr>
      <vt:lpstr>B-tree properties</vt:lpstr>
      <vt:lpstr>B-tree height with the fewest elements</vt:lpstr>
      <vt:lpstr>B-tree operations</vt:lpstr>
      <vt:lpstr>B-Tree-Search</vt:lpstr>
      <vt:lpstr>B-Tree-Create</vt:lpstr>
      <vt:lpstr>Insertion</vt:lpstr>
      <vt:lpstr>Node splitting</vt:lpstr>
      <vt:lpstr>Root node splitting</vt:lpstr>
      <vt:lpstr>B-Tree-Split-Child</vt:lpstr>
      <vt:lpstr>B-Tree-Insert</vt:lpstr>
      <vt:lpstr>Insert cases</vt:lpstr>
      <vt:lpstr>Insert, case 1</vt:lpstr>
      <vt:lpstr>Insert, case 2</vt:lpstr>
      <vt:lpstr>Insert, case 3</vt:lpstr>
      <vt:lpstr>Insert, case 4</vt:lpstr>
      <vt:lpstr>B-Tree-Delete</vt:lpstr>
      <vt:lpstr>B-Tree-Delete, case 1</vt:lpstr>
      <vt:lpstr>B-Tree-Delete, case 2a</vt:lpstr>
      <vt:lpstr>B-Tree-Delete, case 2b</vt:lpstr>
      <vt:lpstr>B-Tree-Delete, case 2c</vt:lpstr>
      <vt:lpstr>B-Tree-Delete, case 3b</vt:lpstr>
      <vt:lpstr>B-Tree-Delete, case 3b, part 2</vt:lpstr>
      <vt:lpstr>B-Tree-Delete, case 3a</vt:lpstr>
      <vt:lpstr>B-Tree-Delete analysis</vt:lpstr>
      <vt:lpstr>Disjoint Sets</vt:lpstr>
      <vt:lpstr>Disjoint sets</vt:lpstr>
      <vt:lpstr>Disjoint sets example: Kruskal code</vt:lpstr>
      <vt:lpstr>Disjoint set operations</vt:lpstr>
      <vt:lpstr>Implementation: linked list</vt:lpstr>
      <vt:lpstr>Implementation: linked list</vt:lpstr>
      <vt:lpstr>Implementation: linked list</vt:lpstr>
      <vt:lpstr>Implementation: disjoint-set forests</vt:lpstr>
      <vt:lpstr>Implementation: disjoint-set forests</vt:lpstr>
      <vt:lpstr>Implementation: disjoint-set forests</vt:lpstr>
      <vt:lpstr>Optimization: path compression</vt:lpstr>
      <vt:lpstr>Optimization: path compression</vt:lpstr>
      <vt:lpstr>Optimization: union by rank</vt:lpstr>
      <vt:lpstr>Running time with those optimizations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Patents</dc:title>
  <dc:creator>aaron</dc:creator>
  <cp:lastModifiedBy>Aaron Bloomfield</cp:lastModifiedBy>
  <cp:revision>67</cp:revision>
  <dcterms:created xsi:type="dcterms:W3CDTF">2010-11-21T22:59:44Z</dcterms:created>
  <dcterms:modified xsi:type="dcterms:W3CDTF">2011-04-27T05:38:57Z</dcterms:modified>
</cp:coreProperties>
</file>