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69"/>
  </p:notesMasterIdLst>
  <p:handoutMasterIdLst>
    <p:handoutMasterId r:id="rId70"/>
  </p:handoutMasterIdLst>
  <p:sldIdLst>
    <p:sldId id="512" r:id="rId2"/>
    <p:sldId id="402" r:id="rId3"/>
    <p:sldId id="539" r:id="rId4"/>
    <p:sldId id="487" r:id="rId5"/>
    <p:sldId id="488" r:id="rId6"/>
    <p:sldId id="489" r:id="rId7"/>
    <p:sldId id="490" r:id="rId8"/>
    <p:sldId id="511" r:id="rId9"/>
    <p:sldId id="547" r:id="rId10"/>
    <p:sldId id="493" r:id="rId11"/>
    <p:sldId id="494" r:id="rId12"/>
    <p:sldId id="540" r:id="rId13"/>
    <p:sldId id="495" r:id="rId14"/>
    <p:sldId id="405" r:id="rId15"/>
    <p:sldId id="412" r:id="rId16"/>
    <p:sldId id="413" r:id="rId17"/>
    <p:sldId id="406" r:id="rId18"/>
    <p:sldId id="407" r:id="rId19"/>
    <p:sldId id="496" r:id="rId20"/>
    <p:sldId id="541" r:id="rId21"/>
    <p:sldId id="419" r:id="rId22"/>
    <p:sldId id="421" r:id="rId23"/>
    <p:sldId id="422" r:id="rId24"/>
    <p:sldId id="423" r:id="rId25"/>
    <p:sldId id="424" r:id="rId26"/>
    <p:sldId id="429" r:id="rId27"/>
    <p:sldId id="549" r:id="rId28"/>
    <p:sldId id="430" r:id="rId29"/>
    <p:sldId id="431" r:id="rId30"/>
    <p:sldId id="548" r:id="rId31"/>
    <p:sldId id="475" r:id="rId32"/>
    <p:sldId id="433" r:id="rId33"/>
    <p:sldId id="476" r:id="rId34"/>
    <p:sldId id="428" r:id="rId35"/>
    <p:sldId id="498" r:id="rId36"/>
    <p:sldId id="550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45" r:id="rId45"/>
    <p:sldId id="514" r:id="rId46"/>
    <p:sldId id="515" r:id="rId47"/>
    <p:sldId id="516" r:id="rId48"/>
    <p:sldId id="517" r:id="rId49"/>
    <p:sldId id="518" r:id="rId50"/>
    <p:sldId id="519" r:id="rId51"/>
    <p:sldId id="520" r:id="rId52"/>
    <p:sldId id="521" r:id="rId53"/>
    <p:sldId id="522" r:id="rId54"/>
    <p:sldId id="546" r:id="rId55"/>
    <p:sldId id="523" r:id="rId56"/>
    <p:sldId id="524" r:id="rId57"/>
    <p:sldId id="525" r:id="rId58"/>
    <p:sldId id="526" r:id="rId59"/>
    <p:sldId id="527" r:id="rId60"/>
    <p:sldId id="543" r:id="rId61"/>
    <p:sldId id="536" r:id="rId62"/>
    <p:sldId id="558" r:id="rId63"/>
    <p:sldId id="559" r:id="rId64"/>
    <p:sldId id="560" r:id="rId65"/>
    <p:sldId id="537" r:id="rId66"/>
    <p:sldId id="544" r:id="rId67"/>
    <p:sldId id="538" r:id="rId68"/>
  </p:sldIdLst>
  <p:sldSz cx="9144000" cy="6858000" type="screen4x3"/>
  <p:notesSz cx="7315200" cy="9601200"/>
  <p:custDataLst>
    <p:tags r:id="rId7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3" Type="http://schemas.openxmlformats.org/officeDocument/2006/relationships/tags" Target="../tags/tag81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tags" Target="../tags/tag120.xml"/><Relationship Id="rId47" Type="http://schemas.openxmlformats.org/officeDocument/2006/relationships/tags" Target="../tags/tag125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Relationship Id="rId46" Type="http://schemas.openxmlformats.org/officeDocument/2006/relationships/tags" Target="../tags/tag124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tags" Target="../tags/tag119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45" Type="http://schemas.openxmlformats.org/officeDocument/2006/relationships/tags" Target="../tags/tag123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4" Type="http://schemas.openxmlformats.org/officeDocument/2006/relationships/tags" Target="../tags/tag122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43" Type="http://schemas.openxmlformats.org/officeDocument/2006/relationships/tags" Target="../tags/tag121.xml"/><Relationship Id="rId48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hyperlink" Target="http://www3.amherst.edu/~nstarr/puzzle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4102: Algorithms</a:t>
            </a:r>
          </a:p>
          <a:p>
            <a:r>
              <a:rPr lang="en-US" dirty="0" smtClean="0"/>
              <a:t>Spring 2011</a:t>
            </a:r>
          </a:p>
          <a:p>
            <a:r>
              <a:rPr lang="en-US" dirty="0" smtClean="0"/>
              <a:t>Aaron Bloomfield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Towers of Hanoi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en-US" sz="2400" smtClean="0"/>
              <a:t>Back in the commercial Western world…</a:t>
            </a:r>
          </a:p>
          <a:p>
            <a:pPr algn="just"/>
            <a:r>
              <a:rPr lang="en-US" sz="2400" smtClean="0"/>
              <a:t>Game invented by the French mathematician, Edouard Lucas, in 1883.</a:t>
            </a:r>
          </a:p>
          <a:p>
            <a:pPr algn="just"/>
            <a:r>
              <a:rPr lang="en-US" sz="2400" smtClean="0"/>
              <a:t>Now, for only $19.95, call now!</a:t>
            </a:r>
            <a:endParaRPr lang="en-US" sz="2400" dirty="0" smtClean="0"/>
          </a:p>
        </p:txBody>
      </p:sp>
      <p:pic>
        <p:nvPicPr>
          <p:cNvPr id="402436" name="Picture 4" descr="hanoi0-box"/>
          <p:cNvPicPr>
            <a:picLocks noGrp="1" noChangeAspect="1" noChangeArrowheads="1"/>
          </p:cNvPicPr>
          <p:nvPr>
            <p:ph sz="quarter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98101" y="1371600"/>
            <a:ext cx="3349957" cy="3844212"/>
          </a:xfrm>
          <a:noFill/>
        </p:spPr>
      </p:pic>
      <p:pic>
        <p:nvPicPr>
          <p:cNvPr id="402438" name="Picture 6" descr="300px-Hanoiklein"/>
          <p:cNvPicPr>
            <a:picLocks noGrp="1" noChangeAspect="1" noChangeArrowheads="1"/>
          </p:cNvPicPr>
          <p:nvPr>
            <p:ph sz="quarter" idx="3"/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22300" y="4514850"/>
            <a:ext cx="3810000" cy="167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Your turn to design!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recursive function for the Towers of Hanoi.</a:t>
            </a:r>
          </a:p>
          <a:p>
            <a:pPr lvl="1"/>
            <a:r>
              <a:rPr lang="en-US" dirty="0" smtClean="0"/>
              <a:t>Number each peg: 1, 2, 3</a:t>
            </a:r>
          </a:p>
          <a:p>
            <a:pPr lvl="1" algn="l"/>
            <a:r>
              <a:rPr lang="en-US" dirty="0" smtClean="0"/>
              <a:t>Function signature: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hanoi</a:t>
            </a:r>
            <a:r>
              <a:rPr lang="en-US" dirty="0" smtClean="0"/>
              <a:t> ( n, source, </a:t>
            </a:r>
            <a:r>
              <a:rPr lang="en-US" dirty="0" err="1" smtClean="0"/>
              <a:t>dest</a:t>
            </a:r>
            <a:r>
              <a:rPr lang="en-US" dirty="0" smtClean="0"/>
              <a:t>, aux)</a:t>
            </a:r>
            <a:br>
              <a:rPr lang="en-US" dirty="0" smtClean="0"/>
            </a:br>
            <a:r>
              <a:rPr lang="en-US" dirty="0" smtClean="0"/>
              <a:t>where:</a:t>
            </a:r>
            <a:br>
              <a:rPr lang="en-US" dirty="0" smtClean="0"/>
            </a:br>
            <a:r>
              <a:rPr lang="en-US" dirty="0" smtClean="0"/>
              <a:t>   n is number of disks (from the top), and</a:t>
            </a:r>
            <a:br>
              <a:rPr lang="en-US" dirty="0" smtClean="0"/>
            </a:br>
            <a:r>
              <a:rPr lang="en-US" dirty="0" smtClean="0"/>
              <a:t>   other parameters are peg values</a:t>
            </a:r>
            <a:br>
              <a:rPr lang="en-US" dirty="0" smtClean="0"/>
            </a:br>
            <a:r>
              <a:rPr lang="en-US" dirty="0" smtClean="0"/>
              <a:t>In function body print:</a:t>
            </a:r>
            <a:br>
              <a:rPr lang="en-US" dirty="0" smtClean="0"/>
            </a:br>
            <a:r>
              <a:rPr lang="en-US" dirty="0" smtClean="0"/>
              <a:t>       Move a disk from &lt;peg&gt; to &lt;peg&gt;</a:t>
            </a:r>
          </a:p>
          <a:p>
            <a:r>
              <a:rPr lang="en-US" dirty="0" smtClean="0"/>
              <a:t>Do this in pairs.  Then pairs group and compare.  Find bugs, issues, etc.   Explain to each other.</a:t>
            </a:r>
            <a:br>
              <a:rPr lang="en-US" dirty="0" smtClean="0"/>
            </a:br>
            <a:r>
              <a:rPr lang="en-US" dirty="0" smtClean="0"/>
              <a:t>Turn in one sheet with all four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&amp; Conquer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Our first design strategy: Divide and Conquer</a:t>
            </a:r>
          </a:p>
          <a:p>
            <a:r>
              <a:rPr lang="en-US" smtClean="0"/>
              <a:t>Often recursive, at least in definition</a:t>
            </a:r>
          </a:p>
          <a:p>
            <a:r>
              <a:rPr lang="en-US" smtClean="0"/>
              <a:t>Strategy:</a:t>
            </a:r>
          </a:p>
          <a:p>
            <a:pPr lvl="1"/>
            <a:r>
              <a:rPr lang="en-US" smtClean="0"/>
              <a:t>Break a problem into 1 or more smaller subproblems that are identical in nature to the original problem</a:t>
            </a:r>
          </a:p>
          <a:p>
            <a:pPr lvl="1"/>
            <a:r>
              <a:rPr lang="en-US" smtClean="0"/>
              <a:t>Solve these subproblems (recursively)</a:t>
            </a:r>
          </a:p>
          <a:p>
            <a:pPr lvl="1"/>
            <a:r>
              <a:rPr lang="en-US" smtClean="0"/>
              <a:t>Combine the results for the subproblems (somehow) to produce a solution to original problem</a:t>
            </a:r>
          </a:p>
          <a:p>
            <a:r>
              <a:rPr lang="en-US" smtClean="0"/>
              <a:t>Note the assumption:</a:t>
            </a:r>
          </a:p>
          <a:p>
            <a:pPr lvl="1"/>
            <a:r>
              <a:rPr lang="en-US" smtClean="0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It is often easier to </a:t>
            </a:r>
            <a:r>
              <a:rPr lang="en-US" sz="2400" u="sng" dirty="0" smtClean="0">
                <a:sym typeface="Symbol" charset="2"/>
              </a:rPr>
              <a:t>solve several small instances</a:t>
            </a:r>
            <a:r>
              <a:rPr lang="en-US" sz="2400" dirty="0" smtClean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ym typeface="Symbol" charset="2"/>
              </a:rPr>
              <a:t>divide</a:t>
            </a:r>
            <a:r>
              <a:rPr lang="en-US" sz="2000" dirty="0" smtClean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charset="2"/>
              </a:rPr>
              <a:t>solve (</a:t>
            </a:r>
            <a:r>
              <a:rPr lang="en-US" sz="2000" b="1" dirty="0" smtClean="0">
                <a:sym typeface="Symbol" charset="2"/>
              </a:rPr>
              <a:t>conquer</a:t>
            </a:r>
            <a:r>
              <a:rPr lang="en-US" sz="2000" dirty="0" smtClean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ym typeface="Symbol" charset="2"/>
              </a:rPr>
              <a:t>combine</a:t>
            </a:r>
            <a:r>
              <a:rPr lang="en-US" sz="2000" dirty="0" smtClean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charset="2"/>
              </a:rPr>
              <a:t>Must be able to solve one or more small inputs </a:t>
            </a:r>
            <a:r>
              <a:rPr lang="en-US" sz="2000" b="1" dirty="0" smtClean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charset="2"/>
              </a:rPr>
              <a:t>if (n &lt;= </a:t>
            </a:r>
            <a:r>
              <a:rPr lang="en-US" sz="2000" dirty="0" err="1" smtClean="0">
                <a:sym typeface="Symbol" charset="2"/>
              </a:rPr>
              <a:t>smallsize</a:t>
            </a:r>
            <a:r>
              <a:rPr lang="en-US" sz="2000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charset="2"/>
              </a:rPr>
              <a:t>solution = </a:t>
            </a:r>
            <a:r>
              <a:rPr lang="en-US" sz="1800" dirty="0" err="1" smtClean="0">
                <a:sym typeface="Symbol" charset="2"/>
              </a:rPr>
              <a:t>directlySolve</a:t>
            </a:r>
            <a:r>
              <a:rPr lang="en-US" sz="1800" dirty="0" smtClean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charset="2"/>
              </a:rPr>
              <a:t>divide I into I</a:t>
            </a:r>
            <a:r>
              <a:rPr lang="en-US" sz="1800" baseline="-25000" dirty="0" smtClean="0">
                <a:sym typeface="Symbol" charset="2"/>
              </a:rPr>
              <a:t>1</a:t>
            </a:r>
            <a:r>
              <a:rPr lang="en-US" sz="1800" dirty="0" smtClean="0">
                <a:sym typeface="Symbol" charset="2"/>
              </a:rPr>
              <a:t>, …, </a:t>
            </a:r>
            <a:r>
              <a:rPr lang="en-US" sz="1800" dirty="0" err="1" smtClean="0">
                <a:sym typeface="Symbol" charset="2"/>
              </a:rPr>
              <a:t>I</a:t>
            </a:r>
            <a:r>
              <a:rPr lang="en-US" sz="1800" baseline="-25000" dirty="0" err="1" smtClean="0">
                <a:sym typeface="Symbol" charset="2"/>
              </a:rPr>
              <a:t>k</a:t>
            </a:r>
            <a:r>
              <a:rPr lang="en-US" sz="1800" dirty="0" smtClean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charset="2"/>
              </a:rPr>
              <a:t>for each </a:t>
            </a:r>
            <a:r>
              <a:rPr lang="en-US" sz="1800" dirty="0" err="1" smtClean="0">
                <a:sym typeface="Symbol" charset="2"/>
              </a:rPr>
              <a:t>i</a:t>
            </a:r>
            <a:r>
              <a:rPr lang="en-US" sz="1800" dirty="0" smtClean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 smtClean="0">
                <a:sym typeface="Symbol" charset="2"/>
              </a:rPr>
              <a:t>S</a:t>
            </a:r>
            <a:r>
              <a:rPr lang="en-US" sz="1600" baseline="-25000" dirty="0" smtClean="0">
                <a:sym typeface="Symbol" charset="2"/>
              </a:rPr>
              <a:t>i</a:t>
            </a:r>
            <a:r>
              <a:rPr lang="en-US" sz="1600" dirty="0" smtClean="0">
                <a:sym typeface="Symbol" charset="2"/>
              </a:rPr>
              <a:t> = solve(I</a:t>
            </a:r>
            <a:r>
              <a:rPr lang="en-US" sz="1600" baseline="-25000" dirty="0" smtClean="0">
                <a:sym typeface="Symbol" charset="2"/>
              </a:rPr>
              <a:t>i</a:t>
            </a:r>
            <a:r>
              <a:rPr lang="en-US" sz="1600" dirty="0" smtClean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charset="2"/>
              </a:rPr>
              <a:t>solution = combine(S</a:t>
            </a:r>
            <a:r>
              <a:rPr lang="en-US" sz="1800" baseline="-25000" dirty="0" smtClean="0">
                <a:sym typeface="Symbol" charset="2"/>
              </a:rPr>
              <a:t>1</a:t>
            </a:r>
            <a:r>
              <a:rPr lang="en-US" sz="1800" dirty="0" smtClean="0">
                <a:sym typeface="Symbol" charset="2"/>
              </a:rPr>
              <a:t>, …, </a:t>
            </a:r>
            <a:r>
              <a:rPr lang="en-US" sz="1800" dirty="0" err="1" smtClean="0">
                <a:sym typeface="Symbol" charset="2"/>
              </a:rPr>
              <a:t>S</a:t>
            </a:r>
            <a:r>
              <a:rPr lang="en-US" sz="1800" baseline="-25000" dirty="0" err="1" smtClean="0">
                <a:sym typeface="Symbol" charset="2"/>
              </a:rPr>
              <a:t>k</a:t>
            </a:r>
            <a:r>
              <a:rPr lang="en-US" sz="1800" dirty="0" smtClean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Sometimes it’s the simplest approach</a:t>
            </a:r>
          </a:p>
          <a:p>
            <a:r>
              <a:rPr lang="en-US" smtClean="0"/>
              <a:t>Divide and Conquer is often more efficient than “obvious” approaches</a:t>
            </a:r>
          </a:p>
          <a:p>
            <a:pPr lvl="1"/>
            <a:r>
              <a:rPr lang="en-US" smtClean="0"/>
              <a:t>E.g. Mergesort, Quicksort</a:t>
            </a:r>
          </a:p>
          <a:p>
            <a:r>
              <a:rPr lang="en-US" smtClean="0"/>
              <a:t>But, not necessarily efficient</a:t>
            </a:r>
          </a:p>
          <a:p>
            <a:pPr lvl="1"/>
            <a:r>
              <a:rPr lang="en-US" smtClean="0"/>
              <a:t>Might be the same or worse than another approach</a:t>
            </a:r>
          </a:p>
          <a:p>
            <a:endParaRPr lang="en-US" smtClean="0"/>
          </a:p>
          <a:p>
            <a:r>
              <a:rPr lang="en-US" smtClean="0"/>
              <a:t>Must analyze cost</a:t>
            </a:r>
          </a:p>
          <a:p>
            <a:endParaRPr lang="en-US" smtClean="0"/>
          </a:p>
          <a:p>
            <a:r>
              <a:rPr lang="en-US" smtClean="0"/>
              <a:t>Note: divide and conquer may or may not be implemented recursively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Cost for a Divide &amp; Conquer Algorithm 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Perhaps there is…</a:t>
            </a:r>
          </a:p>
          <a:p>
            <a:pPr lvl="1"/>
            <a:r>
              <a:rPr lang="en-US" dirty="0" smtClean="0"/>
              <a:t>A cost for dividing into sub problems</a:t>
            </a:r>
          </a:p>
          <a:p>
            <a:pPr lvl="1"/>
            <a:r>
              <a:rPr lang="en-US" dirty="0" smtClean="0"/>
              <a:t>A cost for solving each of several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A cost to combine results</a:t>
            </a:r>
          </a:p>
          <a:p>
            <a:endParaRPr lang="en-US" dirty="0" smtClean="0"/>
          </a:p>
          <a:p>
            <a:r>
              <a:rPr lang="en-US" dirty="0" smtClean="0"/>
              <a:t>So (for n &gt; </a:t>
            </a:r>
            <a:r>
              <a:rPr lang="en-US" dirty="0" err="1" smtClean="0"/>
              <a:t>smallSize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T(n) = D(n) + ΣT(size(Ii)  + C(n))</a:t>
            </a:r>
          </a:p>
          <a:p>
            <a:pPr lvl="2"/>
            <a:r>
              <a:rPr lang="en-US" dirty="0" smtClean="0"/>
              <a:t>often rewritten as: 	T(n) = a T(n/b) + f(n)</a:t>
            </a:r>
          </a:p>
          <a:p>
            <a:endParaRPr lang="en-US" dirty="0" smtClean="0"/>
          </a:p>
          <a:p>
            <a:r>
              <a:rPr lang="en-US" dirty="0" smtClean="0"/>
              <a:t>These formulas are recurrence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ym typeface="Symbol" charset="2"/>
              </a:rPr>
              <a:t>Mergesort</a:t>
            </a:r>
            <a:r>
              <a:rPr lang="en-US" dirty="0" smtClean="0">
                <a:sym typeface="Symbol" charset="2"/>
              </a:rPr>
              <a:t> is Classic 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Strategy:</a:t>
            </a:r>
          </a:p>
          <a:p>
            <a:endParaRPr lang="en-US" dirty="0" smtClean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354" y="237694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Input: Array E and indexes first and last, such that the elements E[</a:t>
            </a:r>
            <a:r>
              <a:rPr lang="en-US" dirty="0" err="1" smtClean="0"/>
              <a:t>i</a:t>
            </a:r>
            <a:r>
              <a:rPr lang="en-US" dirty="0" smtClean="0"/>
              <a:t>] are defined for first &lt;= </a:t>
            </a:r>
            <a:r>
              <a:rPr lang="en-US" dirty="0" err="1" smtClean="0"/>
              <a:t>i</a:t>
            </a:r>
            <a:r>
              <a:rPr lang="en-US" dirty="0" smtClean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/>
              <a:t>def </a:t>
            </a:r>
            <a:r>
              <a:rPr lang="en-US" b="1" dirty="0" err="1" smtClean="0"/>
              <a:t>mergesort</a:t>
            </a:r>
            <a:r>
              <a:rPr lang="en-US" b="1" dirty="0" smtClean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/>
              <a:t>        mid = (</a:t>
            </a:r>
            <a:r>
              <a:rPr lang="en-US" b="1" dirty="0" err="1" smtClean="0"/>
              <a:t>first+last</a:t>
            </a:r>
            <a:r>
              <a:rPr lang="en-US" b="1" dirty="0" smtClean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mergesort</a:t>
            </a:r>
            <a:r>
              <a:rPr lang="en-US" b="1" dirty="0" smtClean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mergesort</a:t>
            </a:r>
            <a:r>
              <a:rPr lang="en-US" b="1" dirty="0" smtClean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/>
              <a:t>   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Exercise: Find Max and Min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Given a list of elements, find both the maximum element and the minimum element</a:t>
            </a:r>
          </a:p>
          <a:p>
            <a:r>
              <a:rPr lang="en-US" dirty="0" smtClean="0"/>
              <a:t>Obvious solution:</a:t>
            </a:r>
          </a:p>
          <a:p>
            <a:pPr lvl="1"/>
            <a:r>
              <a:rPr lang="en-US" dirty="0" smtClean="0"/>
              <a:t>Consider first element to be max</a:t>
            </a:r>
          </a:p>
          <a:p>
            <a:pPr lvl="1"/>
            <a:r>
              <a:rPr lang="en-US" dirty="0" smtClean="0"/>
              <a:t>Consider first element to be min</a:t>
            </a:r>
          </a:p>
          <a:p>
            <a:pPr lvl="1"/>
            <a:r>
              <a:rPr lang="en-US" dirty="0" smtClean="0"/>
              <a:t>Scan linearly from 2nd to last, and update if something larger then max or if something smaller than min</a:t>
            </a:r>
          </a:p>
          <a:p>
            <a:r>
              <a:rPr lang="en-US" dirty="0" smtClean="0"/>
              <a:t>Another way:</a:t>
            </a:r>
          </a:p>
          <a:p>
            <a:pPr lvl="1"/>
            <a:r>
              <a:rPr lang="en-US" dirty="0" smtClean="0"/>
              <a:t>Write a recursive function that solves this using divide and conquer.</a:t>
            </a:r>
          </a:p>
          <a:p>
            <a:pPr lvl="2"/>
            <a:r>
              <a:rPr lang="en-US" dirty="0" smtClean="0"/>
              <a:t>Prototype:  void </a:t>
            </a:r>
            <a:r>
              <a:rPr lang="en-US" dirty="0" err="1" smtClean="0"/>
              <a:t>maxmin</a:t>
            </a:r>
            <a:r>
              <a:rPr lang="en-US" dirty="0" smtClean="0"/>
              <a:t> (list, first, last, max, min);</a:t>
            </a:r>
          </a:p>
          <a:p>
            <a:pPr lvl="2"/>
            <a:r>
              <a:rPr lang="en-US" dirty="0" smtClean="0"/>
              <a:t>Base case(s)?  </a:t>
            </a:r>
            <a:r>
              <a:rPr lang="en-US" dirty="0" err="1" smtClean="0"/>
              <a:t>Subproblems</a:t>
            </a:r>
            <a:r>
              <a:rPr lang="en-US" dirty="0" smtClean="0"/>
              <a:t>?  How to combine results?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Recurrences and Divide &amp; Conquer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First design strategy:  Divide and Conquer</a:t>
            </a:r>
          </a:p>
          <a:p>
            <a:pPr lvl="1"/>
            <a:r>
              <a:rPr lang="en-US" smtClean="0"/>
              <a:t>Examples…</a:t>
            </a:r>
          </a:p>
          <a:p>
            <a:pPr lvl="1"/>
            <a:r>
              <a:rPr lang="en-US" smtClean="0"/>
              <a:t>Recursive algorithms</a:t>
            </a:r>
          </a:p>
          <a:p>
            <a:pPr lvl="1"/>
            <a:r>
              <a:rPr lang="en-US" smtClean="0"/>
              <a:t>Counting basic operations in recursive algorithms</a:t>
            </a:r>
          </a:p>
          <a:p>
            <a:pPr lvl="1"/>
            <a:r>
              <a:rPr lang="en-US" smtClean="0"/>
              <a:t>Solving recurrence relations</a:t>
            </a:r>
          </a:p>
          <a:p>
            <a:pPr lvl="2"/>
            <a:r>
              <a:rPr lang="en-US" smtClean="0"/>
              <a:t>By iteration method</a:t>
            </a:r>
          </a:p>
          <a:p>
            <a:pPr lvl="2"/>
            <a:r>
              <a:rPr lang="en-US" smtClean="0"/>
              <a:t>Recursion trees (quick view)</a:t>
            </a:r>
          </a:p>
          <a:p>
            <a:pPr lvl="2"/>
            <a:r>
              <a:rPr lang="en-US" smtClean="0"/>
              <a:t>The “Main” and “Master” Theorems</a:t>
            </a:r>
          </a:p>
          <a:p>
            <a:r>
              <a:rPr lang="en-US" smtClean="0"/>
              <a:t>Mergesort</a:t>
            </a:r>
          </a:p>
          <a:p>
            <a:r>
              <a:rPr lang="en-US" smtClean="0"/>
              <a:t>Trominos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methods:</a:t>
            </a:r>
          </a:p>
          <a:p>
            <a:pPr lvl="1"/>
            <a:r>
              <a:rPr lang="en-US" dirty="0" smtClean="0"/>
              <a:t>Substitution method, AKA iteration method, AKA method of backwards substitutions</a:t>
            </a:r>
          </a:p>
          <a:p>
            <a:pPr lvl="2"/>
            <a:r>
              <a:rPr lang="en-US" dirty="0" smtClean="0"/>
              <a:t>We’ll do this in class</a:t>
            </a:r>
          </a:p>
          <a:p>
            <a:pPr lvl="1"/>
            <a:r>
              <a:rPr lang="en-US" dirty="0" smtClean="0"/>
              <a:t>Recurrence trees</a:t>
            </a:r>
          </a:p>
          <a:p>
            <a:pPr lvl="2"/>
            <a:r>
              <a:rPr lang="en-US" dirty="0" smtClean="0"/>
              <a:t>We won’t see this in great detail, but a graphical view of the </a:t>
            </a:r>
            <a:r>
              <a:rPr lang="en-US" dirty="0" err="1" smtClean="0"/>
              <a:t>recucrrence</a:t>
            </a:r>
            <a:endParaRPr lang="en-US" dirty="0" smtClean="0"/>
          </a:p>
          <a:p>
            <a:pPr lvl="2"/>
            <a:r>
              <a:rPr lang="en-US" dirty="0" smtClean="0"/>
              <a:t>Sometimes a picture is worth 2</a:t>
            </a:r>
            <a:r>
              <a:rPr lang="en-US" baseline="30000" dirty="0" smtClean="0"/>
              <a:t>10</a:t>
            </a:r>
            <a:r>
              <a:rPr lang="en-US" dirty="0" smtClean="0"/>
              <a:t> words!</a:t>
            </a:r>
          </a:p>
          <a:p>
            <a:pPr lvl="1"/>
            <a:r>
              <a:rPr lang="en-US" dirty="0" smtClean="0"/>
              <a:t>“Main” Theorem and the “Master” theorem</a:t>
            </a:r>
          </a:p>
          <a:p>
            <a:pPr lvl="2"/>
            <a:r>
              <a:rPr lang="en-US" dirty="0" smtClean="0"/>
              <a:t>Easy to find Order-Class for a number of common cases</a:t>
            </a:r>
          </a:p>
          <a:p>
            <a:pPr lvl="2"/>
            <a:r>
              <a:rPr lang="en-US" dirty="0" smtClean="0"/>
              <a:t>Different variations are called different things, depending on the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Write out recurrence, e.g. W(n) = W(n/2) + 1</a:t>
            </a:r>
          </a:p>
          <a:p>
            <a:pPr lvl="2"/>
            <a:r>
              <a:rPr lang="en-US" dirty="0" smtClean="0"/>
              <a:t>BTW, this is a recurrence for binary search</a:t>
            </a:r>
          </a:p>
          <a:p>
            <a:pPr lvl="1"/>
            <a:r>
              <a:rPr lang="en-US" dirty="0" smtClean="0"/>
              <a:t>Substitute for the recursive definition on the right-hand side by re-applying the general formula with the smaller value</a:t>
            </a:r>
          </a:p>
          <a:p>
            <a:pPr lvl="2"/>
            <a:r>
              <a:rPr lang="en-US" dirty="0" smtClean="0"/>
              <a:t>In other words, plug the smaller value back into the main recurrence</a:t>
            </a:r>
          </a:p>
          <a:p>
            <a:pPr lvl="1"/>
            <a:r>
              <a:rPr lang="en-US" dirty="0" smtClean="0"/>
              <a:t>So now:   W(n) = (  W(n/4) + 1 ) + 1</a:t>
            </a:r>
          </a:p>
          <a:p>
            <a:pPr lvl="1"/>
            <a:r>
              <a:rPr lang="en-US" dirty="0" smtClean="0"/>
              <a:t>Repeat this several times and write it in a general form (perhaps using some index </a:t>
            </a:r>
            <a:r>
              <a:rPr lang="en-US" dirty="0" err="1" smtClean="0"/>
              <a:t>i</a:t>
            </a:r>
            <a:r>
              <a:rPr lang="en-US" dirty="0" smtClean="0"/>
              <a:t> to show how often it’s repeated)</a:t>
            </a:r>
          </a:p>
          <a:p>
            <a:pPr lvl="1"/>
            <a:r>
              <a:rPr lang="en-US" dirty="0" smtClean="0"/>
              <a:t>So now:   W(n) = W(n/2</a:t>
            </a:r>
            <a:r>
              <a:rPr lang="en-US" baseline="30000" dirty="0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Substitution Method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 far we have:  W(n) = W(n/2</a:t>
            </a:r>
            <a:r>
              <a:rPr lang="en-US" baseline="30000" dirty="0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This is the form after we repeat </a:t>
            </a:r>
            <a:r>
              <a:rPr lang="en-US" dirty="0" err="1" smtClean="0"/>
              <a:t>i</a:t>
            </a:r>
            <a:r>
              <a:rPr lang="en-US" dirty="0" smtClean="0"/>
              <a:t> times.  How many times can we repeat?</a:t>
            </a:r>
          </a:p>
          <a:p>
            <a:pPr lvl="1"/>
            <a:r>
              <a:rPr lang="en-US" dirty="0" smtClean="0"/>
              <a:t>Use base case to solve for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Base case is W(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= 1</a:t>
            </a:r>
          </a:p>
          <a:p>
            <a:pPr lvl="2"/>
            <a:r>
              <a:rPr lang="en-US" dirty="0" smtClean="0"/>
              <a:t>So we set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= n/2</a:t>
            </a:r>
            <a:r>
              <a:rPr lang="en-US" baseline="30000" dirty="0" smtClean="0"/>
              <a:t>i</a:t>
            </a:r>
          </a:p>
          <a:p>
            <a:pPr lvl="2"/>
            <a:r>
              <a:rPr lang="en-US" dirty="0" smtClean="0"/>
              <a:t>Solve for </a:t>
            </a:r>
            <a:r>
              <a:rPr lang="en-US" dirty="0" err="1" smtClean="0"/>
              <a:t>i</a:t>
            </a:r>
            <a:r>
              <a:rPr lang="en-US" dirty="0" smtClean="0"/>
              <a:t>:  so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lg</a:t>
            </a:r>
            <a:r>
              <a:rPr lang="en-US" dirty="0" smtClean="0"/>
              <a:t> n</a:t>
            </a:r>
          </a:p>
          <a:p>
            <a:pPr lvl="1"/>
            <a:r>
              <a:rPr lang="en-US" dirty="0" smtClean="0"/>
              <a:t>Plug this value of </a:t>
            </a:r>
            <a:r>
              <a:rPr lang="en-US" dirty="0" err="1" smtClean="0"/>
              <a:t>i</a:t>
            </a:r>
            <a:r>
              <a:rPr lang="en-US" dirty="0" smtClean="0"/>
              <a:t> back into the general recurrence:</a:t>
            </a:r>
          </a:p>
          <a:p>
            <a:pPr lvl="1">
              <a:buFontTx/>
              <a:buNone/>
            </a:pPr>
            <a:r>
              <a:rPr lang="en-US" dirty="0" smtClean="0"/>
              <a:t>    W(n) = W(n/2</a:t>
            </a:r>
            <a:r>
              <a:rPr lang="en-US" baseline="30000" dirty="0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i</a:t>
            </a:r>
            <a:r>
              <a:rPr lang="en-US" dirty="0" smtClean="0"/>
              <a:t> = W(n/n) + </a:t>
            </a:r>
            <a:r>
              <a:rPr lang="en-US" dirty="0" err="1" smtClean="0"/>
              <a:t>lg</a:t>
            </a:r>
            <a:r>
              <a:rPr lang="en-US" dirty="0" smtClean="0"/>
              <a:t> n = </a:t>
            </a:r>
            <a:r>
              <a:rPr lang="en-US" dirty="0" err="1" smtClean="0"/>
              <a:t>lg</a:t>
            </a:r>
            <a:r>
              <a:rPr lang="en-US" dirty="0" smtClean="0"/>
              <a:t> n + 1</a:t>
            </a:r>
          </a:p>
          <a:p>
            <a:pPr lvl="1"/>
            <a:r>
              <a:rPr lang="en-US" dirty="0" smtClean="0"/>
              <a:t>Note: We assume n is some power of 2, right?</a:t>
            </a:r>
          </a:p>
          <a:p>
            <a:pPr lvl="2"/>
            <a:r>
              <a:rPr lang="en-US" dirty="0" smtClean="0"/>
              <a:t>That’s OK.  There is a theorem called the smoothness rule that states that we’ll have the correct order-class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Examples Using the Substitution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Practice with the following:</a:t>
            </a:r>
          </a:p>
          <a:p>
            <a:pPr algn="l"/>
            <a:r>
              <a:rPr lang="en-US" smtClean="0"/>
              <a:t>Finding max and min</a:t>
            </a:r>
            <a:br>
              <a:rPr lang="en-US" smtClean="0"/>
            </a:br>
            <a:r>
              <a:rPr lang="en-US" smtClean="0"/>
              <a:t>   W(1) = 0,  W(n) = 2 W(n/2) + 2</a:t>
            </a:r>
          </a:p>
          <a:p>
            <a:pPr lvl="1"/>
            <a:r>
              <a:rPr lang="en-US" smtClean="0"/>
              <a:t>Is this better or worse than the “scanning” approach?</a:t>
            </a:r>
          </a:p>
          <a:p>
            <a:pPr algn="l"/>
            <a:r>
              <a:rPr lang="en-US" smtClean="0"/>
              <a:t>Mergesort</a:t>
            </a:r>
            <a:br>
              <a:rPr lang="en-US" smtClean="0"/>
            </a:br>
            <a:r>
              <a:rPr lang="en-US" smtClean="0"/>
              <a:t>   W(1) = 0, W(n) = 2 W(n/2) + n - 1</a:t>
            </a:r>
          </a:p>
          <a:p>
            <a:r>
              <a:rPr lang="en-US" smtClean="0"/>
              <a:t>Towers of Hanoi</a:t>
            </a:r>
          </a:p>
          <a:p>
            <a:pPr lvl="1"/>
            <a:r>
              <a:rPr lang="en-US" smtClean="0"/>
              <a:t>Write the recurrence.  (Now, in class.)</a:t>
            </a:r>
          </a:p>
          <a:p>
            <a:pPr lvl="1"/>
            <a:r>
              <a:rPr lang="en-US" smtClean="0"/>
              <a:t>Solve it.  (At home!)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Return to Fibonacci…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use the substitution method to find out the W(n) for our recursive implementation of fib(n)?</a:t>
            </a:r>
          </a:p>
          <a:p>
            <a:pPr lvl="1"/>
            <a:r>
              <a:rPr lang="en-US" dirty="0" smtClean="0"/>
              <a:t>Nope. There’s another way to solve recurrence, which we won’t do in this class</a:t>
            </a:r>
          </a:p>
          <a:p>
            <a:pPr lvl="2"/>
            <a:r>
              <a:rPr lang="en-US" dirty="0" smtClean="0"/>
              <a:t>homogenous second-order linear recurrence with constant coefficients</a:t>
            </a:r>
          </a:p>
          <a:p>
            <a:pPr lvl="1"/>
            <a:r>
              <a:rPr lang="en-US" dirty="0" smtClean="0"/>
              <a:t>This method allows us to calculate F(n) “directly”:</a:t>
            </a:r>
          </a:p>
          <a:p>
            <a:pPr lvl="2"/>
            <a:r>
              <a:rPr lang="en-US" dirty="0" smtClean="0"/>
              <a:t>F(n) = (1 / </a:t>
            </a:r>
            <a:r>
              <a:rPr lang="en-US" dirty="0" err="1" smtClean="0"/>
              <a:t>sqrt</a:t>
            </a:r>
            <a:r>
              <a:rPr lang="en-US" dirty="0" smtClean="0"/>
              <a:t>(5) ) </a:t>
            </a:r>
            <a:r>
              <a:rPr lang="en-US" dirty="0" smtClean="0">
                <a:sym typeface="Symbol" charset="2"/>
              </a:rPr>
              <a:t></a:t>
            </a:r>
            <a:r>
              <a:rPr lang="en-US" baseline="30000" dirty="0" smtClean="0">
                <a:sym typeface="Symbol" charset="2"/>
              </a:rPr>
              <a:t>n</a:t>
            </a:r>
            <a:r>
              <a:rPr lang="en-US" dirty="0" smtClean="0">
                <a:sym typeface="Symbol" charset="2"/>
              </a:rPr>
              <a:t> rounded to nearest </a:t>
            </a:r>
            <a:r>
              <a:rPr lang="en-US" dirty="0" err="1" smtClean="0">
                <a:sym typeface="Symbol" charset="2"/>
              </a:rPr>
              <a:t>int</a:t>
            </a:r>
            <a:r>
              <a:rPr lang="en-US" dirty="0" smtClean="0">
                <a:sym typeface="Symbol" charset="2"/>
              </a:rPr>
              <a:t>, where  is the Golden Ratio, about 1.618</a:t>
            </a:r>
          </a:p>
          <a:p>
            <a:pPr lvl="1"/>
            <a:r>
              <a:rPr lang="en-US" dirty="0" smtClean="0">
                <a:sym typeface="Symbol" charset="2"/>
              </a:rPr>
              <a:t>Isn’t this </a:t>
            </a:r>
            <a:r>
              <a:rPr lang="en-US" dirty="0" smtClean="0"/>
              <a:t>(1), whereas a loop is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(n)?  (Just punch buttons on my calculator!)</a:t>
            </a:r>
            <a:endParaRPr lang="en-US" dirty="0" smtClean="0">
              <a:sym typeface="Symbol" charset="2"/>
            </a:endParaRPr>
          </a:p>
          <a:p>
            <a:pPr lvl="2"/>
            <a:r>
              <a:rPr lang="en-US" dirty="0" smtClean="0">
                <a:sym typeface="Symbol" charset="2"/>
              </a:rPr>
              <a:t>Without a table or a calculator, finding </a:t>
            </a:r>
            <a:r>
              <a:rPr lang="en-US" baseline="30000" dirty="0" smtClean="0">
                <a:sym typeface="Symbol" charset="2"/>
              </a:rPr>
              <a:t>n</a:t>
            </a:r>
            <a:r>
              <a:rPr lang="en-US" dirty="0" smtClean="0">
                <a:sym typeface="Symbol" charset="2"/>
              </a:rPr>
              <a:t> is linear (just like finding F(n) with a loop)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85800" y="2981325"/>
          <a:ext cx="8458200" cy="3876675"/>
        </p:xfrm>
        <a:graphic>
          <a:graphicData uri="http://schemas.openxmlformats.org/presentationml/2006/ole">
            <p:oleObj spid="_x0000_s38914" name="Photo Editor Photo" r:id="rId5" imgW="7658764" imgH="4031329" progId="">
              <p:embed/>
            </p:oleObj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Evaluate recursive equation</a:t>
            </a:r>
            <a:br>
              <a:rPr lang="en-US" smtClean="0"/>
            </a:br>
            <a:r>
              <a:rPr lang="en-US" smtClean="0"/>
              <a:t>using Recursion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400" smtClean="0"/>
              <a:t>Evaluate:  T(n) = T(n/2) + T(n/2) + n</a:t>
            </a:r>
          </a:p>
          <a:p>
            <a:pPr lvl="1"/>
            <a:r>
              <a:rPr lang="en-US" sz="2000" smtClean="0"/>
              <a:t>Work copy: T(k) = T(k/2) + T(k/2) + k</a:t>
            </a:r>
          </a:p>
          <a:p>
            <a:pPr lvl="1"/>
            <a:r>
              <a:rPr lang="en-US" sz="2000" smtClean="0"/>
              <a:t>For k=n/2,  T(n/2) = T(n/4) + T(n/4) + (n/2)</a:t>
            </a:r>
          </a:p>
          <a:p>
            <a:r>
              <a:rPr lang="en-US" sz="2400" smtClean="0"/>
              <a:t>[size| non-recursive cost]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upper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Fibonacci recurrence:</a:t>
            </a:r>
          </a:p>
          <a:p>
            <a:pPr lvl="1"/>
            <a:r>
              <a:rPr lang="en-US" dirty="0" smtClean="0"/>
              <a:t>F(n) = F(n-1) + F(n-2)</a:t>
            </a:r>
          </a:p>
          <a:p>
            <a:pPr lvl="1"/>
            <a:r>
              <a:rPr lang="en-US" dirty="0" smtClean="0"/>
              <a:t>F(0) = F(1) = 1</a:t>
            </a:r>
          </a:p>
          <a:p>
            <a:r>
              <a:rPr lang="en-US" dirty="0" smtClean="0"/>
              <a:t>We’ll </a:t>
            </a:r>
            <a:r>
              <a:rPr lang="en-US" i="1" dirty="0" smtClean="0"/>
              <a:t>upper bound</a:t>
            </a:r>
            <a:r>
              <a:rPr lang="en-US" dirty="0" smtClean="0"/>
              <a:t> it by using:</a:t>
            </a:r>
          </a:p>
          <a:p>
            <a:pPr lvl="1"/>
            <a:r>
              <a:rPr lang="en-US" dirty="0" smtClean="0"/>
              <a:t>F(n) = 2 F(n-1)</a:t>
            </a:r>
          </a:p>
          <a:p>
            <a:pPr lvl="1"/>
            <a:r>
              <a:rPr lang="en-US" dirty="0" smtClean="0"/>
              <a:t>Since F(n-1) &gt; F(n-2)</a:t>
            </a:r>
          </a:p>
          <a:p>
            <a:r>
              <a:rPr lang="en-US" dirty="0" smtClean="0"/>
              <a:t>This is easier to solve via the iteration method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evaluate the total cost of the recursion tree</a:t>
            </a:r>
          </a:p>
          <a:p>
            <a:pPr lvl="1"/>
            <a:r>
              <a:rPr lang="en-US" dirty="0" smtClean="0"/>
              <a:t>sum all the non-recursive costs of all nodes </a:t>
            </a:r>
          </a:p>
          <a:p>
            <a:pPr lvl="1"/>
            <a:r>
              <a:rPr lang="en-US" dirty="0" smtClean="0"/>
              <a:t>= Sum (</a:t>
            </a:r>
            <a:r>
              <a:rPr lang="en-US" dirty="0" err="1" smtClean="0"/>
              <a:t>rowSum</a:t>
            </a:r>
            <a:r>
              <a:rPr lang="en-US" dirty="0" smtClean="0"/>
              <a:t>(cost of all nodes at the same depth))</a:t>
            </a:r>
          </a:p>
          <a:p>
            <a:r>
              <a:rPr lang="en-US" dirty="0" smtClean="0"/>
              <a:t>Determine the maximum depth of the recursion tree:</a:t>
            </a:r>
          </a:p>
          <a:p>
            <a:pPr lvl="1"/>
            <a:r>
              <a:rPr lang="en-US" dirty="0" smtClean="0"/>
              <a:t>For our example, at tree depth d the size parameter is n/(2</a:t>
            </a:r>
            <a:r>
              <a:rPr lang="en-US" baseline="30000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size parameter converging to base case, i.e. case 1</a:t>
            </a:r>
          </a:p>
          <a:p>
            <a:pPr lvl="1"/>
            <a:r>
              <a:rPr lang="en-US" dirty="0" smtClean="0"/>
              <a:t>such that, n/(2</a:t>
            </a:r>
            <a:r>
              <a:rPr lang="en-US" baseline="30000" dirty="0" smtClean="0"/>
              <a:t>d</a:t>
            </a:r>
            <a:r>
              <a:rPr lang="en-US" dirty="0" smtClean="0"/>
              <a:t>) = 1, </a:t>
            </a:r>
          </a:p>
          <a:p>
            <a:pPr lvl="1"/>
            <a:r>
              <a:rPr lang="en-US" dirty="0" smtClean="0"/>
              <a:t>d = </a:t>
            </a:r>
            <a:r>
              <a:rPr lang="en-US" dirty="0" err="1" smtClean="0"/>
              <a:t>lg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rowSum</a:t>
            </a:r>
            <a:r>
              <a:rPr lang="en-US" dirty="0" smtClean="0"/>
              <a:t> for each row is n</a:t>
            </a:r>
          </a:p>
          <a:p>
            <a:r>
              <a:rPr lang="en-US" dirty="0" smtClean="0"/>
              <a:t>Therefore, the total cost, T(n) = n </a:t>
            </a:r>
            <a:r>
              <a:rPr lang="en-US" dirty="0" err="1" smtClean="0"/>
              <a:t>lg</a:t>
            </a:r>
            <a:r>
              <a:rPr lang="en-US" dirty="0" smtClean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Given: a </a:t>
            </a:r>
            <a:r>
              <a:rPr lang="en-US" i="1" dirty="0" smtClean="0">
                <a:solidFill>
                  <a:schemeClr val="tx2"/>
                </a:solidFill>
              </a:rPr>
              <a:t>divide and conquer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An algorithm that divides the problem of size </a:t>
            </a:r>
            <a:r>
              <a:rPr lang="en-US" i="1" dirty="0" smtClean="0"/>
              <a:t>n</a:t>
            </a:r>
            <a:r>
              <a:rPr lang="en-US" dirty="0" smtClean="0"/>
              <a:t> into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subproblems</a:t>
            </a:r>
            <a:r>
              <a:rPr lang="en-US" dirty="0" smtClean="0"/>
              <a:t>, each of size </a:t>
            </a:r>
            <a:r>
              <a:rPr lang="en-US" i="1" dirty="0" smtClean="0"/>
              <a:t>n</a:t>
            </a:r>
            <a:r>
              <a:rPr lang="en-US" dirty="0" smtClean="0"/>
              <a:t>/b</a:t>
            </a:r>
          </a:p>
          <a:p>
            <a:pPr lvl="1"/>
            <a:r>
              <a:rPr lang="en-US" dirty="0" smtClean="0"/>
              <a:t>Let the cost of each stage (i.e., the work to divide the problem + combine solved </a:t>
            </a:r>
            <a:r>
              <a:rPr lang="en-US" dirty="0" err="1" smtClean="0"/>
              <a:t>subproblems</a:t>
            </a:r>
            <a:r>
              <a:rPr lang="en-US" dirty="0" smtClean="0"/>
              <a:t>) be described by the function </a:t>
            </a:r>
            <a:r>
              <a:rPr lang="en-US" i="1" dirty="0" smtClean="0"/>
              <a:t>f(n)</a:t>
            </a:r>
          </a:p>
          <a:p>
            <a:r>
              <a:rPr lang="en-US" dirty="0" smtClean="0"/>
              <a:t>Then, the Master Theorem gives us a cookbook for the algorithm’s running time</a:t>
            </a:r>
          </a:p>
          <a:p>
            <a:pPr lvl="1"/>
            <a:r>
              <a:rPr lang="en-US" dirty="0" smtClean="0"/>
              <a:t>Some textbooks has a simpler version they call the “Main Recurrence Theorem”</a:t>
            </a:r>
          </a:p>
          <a:p>
            <a:pPr lvl="1"/>
            <a:r>
              <a:rPr lang="en-US" dirty="0" smtClean="0"/>
              <a:t>We’ll splits it into individual 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The Master Theorem (from Cormen)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If  T(n) = </a:t>
            </a:r>
            <a:r>
              <a:rPr lang="en-US" dirty="0" err="1" smtClean="0"/>
              <a:t>aT</a:t>
            </a:r>
            <a:r>
              <a:rPr lang="en-US" dirty="0" smtClean="0"/>
              <a:t>(n/b) + f(n) </a:t>
            </a:r>
          </a:p>
          <a:p>
            <a:pPr lvl="1"/>
            <a:r>
              <a:rPr lang="en-US" dirty="0" smtClean="0"/>
              <a:t>then let k = </a:t>
            </a:r>
            <a:r>
              <a:rPr lang="en-US" dirty="0" err="1" smtClean="0"/>
              <a:t>lg</a:t>
            </a:r>
            <a:r>
              <a:rPr lang="en-US" dirty="0" smtClean="0"/>
              <a:t> a / </a:t>
            </a:r>
            <a:r>
              <a:rPr lang="en-US" dirty="0" err="1" smtClean="0"/>
              <a:t>lg</a:t>
            </a:r>
            <a:r>
              <a:rPr lang="en-US" dirty="0" smtClean="0"/>
              <a:t> b = </a:t>
            </a:r>
            <a:r>
              <a:rPr lang="en-US" dirty="0" err="1" smtClean="0"/>
              <a:t>logb</a:t>
            </a:r>
            <a:r>
              <a:rPr lang="en-US" dirty="0" smtClean="0"/>
              <a:t> a (critical exponent)</a:t>
            </a:r>
          </a:p>
          <a:p>
            <a:r>
              <a:rPr lang="en-US" dirty="0" smtClean="0"/>
              <a:t>Then three common cases based on how quickly f(n) grows</a:t>
            </a:r>
          </a:p>
          <a:p>
            <a:pPr lvl="1"/>
            <a:r>
              <a:rPr lang="en-US" dirty="0" smtClean="0"/>
              <a:t>If f(n)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-</a:t>
            </a:r>
            <a:r>
              <a:rPr lang="en-US" baseline="30000" dirty="0" smtClean="0">
                <a:sym typeface="Symbol" charset="2"/>
              </a:rPr>
              <a:t></a:t>
            </a:r>
            <a:r>
              <a:rPr lang="en-US" dirty="0" smtClean="0"/>
              <a:t>) for some positive </a:t>
            </a:r>
            <a:r>
              <a:rPr lang="en-US" dirty="0" smtClean="0">
                <a:sym typeface="Symbol" charset="2"/>
              </a:rPr>
              <a:t></a:t>
            </a:r>
            <a:r>
              <a:rPr lang="en-US" dirty="0" smtClean="0"/>
              <a:t>, then T(n)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ym typeface="Symbol" charset="2"/>
              </a:rPr>
              <a:t>If f(n) 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 then T(n)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 f(n) log(n) ) =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 log(n))</a:t>
            </a:r>
          </a:p>
          <a:p>
            <a:pPr lvl="1"/>
            <a:r>
              <a:rPr lang="en-US" dirty="0" smtClean="0"/>
              <a:t>If f(n)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(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-</a:t>
            </a:r>
            <a:r>
              <a:rPr lang="en-US" baseline="30000" dirty="0" smtClean="0">
                <a:sym typeface="Symbol" charset="2"/>
              </a:rPr>
              <a:t></a:t>
            </a:r>
            <a:r>
              <a:rPr lang="en-US" dirty="0" smtClean="0"/>
              <a:t>) for some positive </a:t>
            </a:r>
            <a:r>
              <a:rPr lang="en-US" dirty="0" smtClean="0">
                <a:sym typeface="Symbol" charset="2"/>
              </a:rPr>
              <a:t></a:t>
            </a:r>
            <a:r>
              <a:rPr lang="en-US" dirty="0" smtClean="0"/>
              <a:t>, and f(n)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+</a:t>
            </a:r>
            <a:r>
              <a:rPr lang="en-US" baseline="30000" dirty="0" smtClean="0">
                <a:sym typeface="Symbol" charset="2"/>
              </a:rPr>
              <a:t></a:t>
            </a:r>
            <a:r>
              <a:rPr lang="en-US" dirty="0" smtClean="0"/>
              <a:t>) for some positive </a:t>
            </a:r>
            <a:r>
              <a:rPr lang="en-US" dirty="0" smtClean="0">
                <a:sym typeface="Symbol" charset="2"/>
              </a:rPr>
              <a:t> &gt;= </a:t>
            </a:r>
            <a:r>
              <a:rPr lang="en-US" dirty="0" smtClean="0"/>
              <a:t>, then T(n)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(f(n))</a:t>
            </a:r>
          </a:p>
          <a:p>
            <a:r>
              <a:rPr lang="en-US" dirty="0" smtClean="0"/>
              <a:t>Note: none of these cases may apply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Recurrence Theorem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>
              <a:spcAft>
                <a:spcPct val="20000"/>
              </a:spcAft>
            </a:pPr>
            <a:r>
              <a:rPr lang="en-US" dirty="0" smtClean="0"/>
              <a:t>A somewhat simpler version of the master theorem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 smtClean="0"/>
              <a:t>If  T(n) = </a:t>
            </a:r>
            <a:r>
              <a:rPr lang="en-US" dirty="0" err="1" smtClean="0"/>
              <a:t>aT</a:t>
            </a:r>
            <a:r>
              <a:rPr lang="en-US" dirty="0" smtClean="0"/>
              <a:t>(n/b) + f(n) and f(n) =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 smtClean="0"/>
              <a:t>Cases for exact bound: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T(n)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				if a &lt; 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T(n)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 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 log(n) )			if a = 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T(n)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E</a:t>
            </a:r>
            <a:r>
              <a:rPr lang="en-US" dirty="0" smtClean="0"/>
              <a:t>) where E=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smtClean="0"/>
              <a:t>(a)		if a &gt; 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pPr marL="533400" indent="-533400"/>
            <a:r>
              <a:rPr lang="en-US" dirty="0" smtClean="0"/>
              <a:t>Note f(n) is polynomial</a:t>
            </a:r>
          </a:p>
          <a:p>
            <a:pPr marL="914400" lvl="1" indent="-457200"/>
            <a:r>
              <a:rPr lang="en-US" dirty="0" smtClean="0"/>
              <a:t>This is less general than earlier Master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Using these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T(n) = 9T(n/3) + n</a:t>
            </a:r>
          </a:p>
          <a:p>
            <a:pPr lvl="1"/>
            <a:r>
              <a:rPr lang="en-US" dirty="0" smtClean="0"/>
              <a:t>A = 9, b = 3, f(n) = n</a:t>
            </a:r>
          </a:p>
          <a:p>
            <a:r>
              <a:rPr lang="en-US" dirty="0" smtClean="0"/>
              <a:t>Main Recurrence Theorem</a:t>
            </a:r>
          </a:p>
          <a:p>
            <a:pPr lvl="1"/>
            <a:r>
              <a:rPr lang="en-US" dirty="0" smtClean="0"/>
              <a:t>f(n) = n = n</a:t>
            </a:r>
            <a:r>
              <a:rPr lang="en-US" baseline="30000" dirty="0" smtClean="0"/>
              <a:t>1</a:t>
            </a:r>
            <a:r>
              <a:rPr lang="en-US" dirty="0" smtClean="0"/>
              <a:t>, thus k=1</a:t>
            </a:r>
          </a:p>
          <a:p>
            <a:pPr lvl="1"/>
            <a:r>
              <a:rPr lang="en-US" dirty="0" smtClean="0"/>
              <a:t>a ? 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	9 &gt; 3</a:t>
            </a:r>
            <a:r>
              <a:rPr lang="en-US" baseline="30000" dirty="0" smtClean="0"/>
              <a:t>1</a:t>
            </a:r>
            <a:r>
              <a:rPr lang="en-US" dirty="0" smtClean="0"/>
              <a:t>, so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E</a:t>
            </a:r>
            <a:r>
              <a:rPr lang="en-US" dirty="0" smtClean="0"/>
              <a:t>) where E=log</a:t>
            </a:r>
            <a:r>
              <a:rPr lang="en-US" baseline="-25000" dirty="0" smtClean="0"/>
              <a:t>3</a:t>
            </a:r>
            <a:r>
              <a:rPr lang="en-US" dirty="0" smtClean="0"/>
              <a:t>(9) = 2,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Master Theorem</a:t>
            </a:r>
          </a:p>
          <a:p>
            <a:pPr lvl="1"/>
            <a:r>
              <a:rPr lang="en-US" dirty="0" smtClean="0"/>
              <a:t>k = </a:t>
            </a:r>
            <a:r>
              <a:rPr lang="en-US" dirty="0" err="1" smtClean="0"/>
              <a:t>lg</a:t>
            </a:r>
            <a:r>
              <a:rPr lang="en-US" dirty="0" smtClean="0"/>
              <a:t> 9 / </a:t>
            </a:r>
            <a:r>
              <a:rPr lang="en-US" dirty="0" err="1" smtClean="0"/>
              <a:t>lg</a:t>
            </a:r>
            <a:r>
              <a:rPr lang="en-US" dirty="0" smtClean="0"/>
              <a:t> 3 = log</a:t>
            </a:r>
            <a:r>
              <a:rPr lang="en-US" sz="1400" dirty="0" smtClean="0"/>
              <a:t>3</a:t>
            </a:r>
            <a:r>
              <a:rPr lang="en-US" dirty="0" smtClean="0"/>
              <a:t> 9 = 2</a:t>
            </a:r>
          </a:p>
          <a:p>
            <a:pPr lvl="1" algn="l"/>
            <a:r>
              <a:rPr lang="en-US" dirty="0" smtClean="0">
                <a:sym typeface="Symbol" charset="2"/>
              </a:rPr>
              <a:t>Since f(n) = O(</a:t>
            </a:r>
            <a:r>
              <a:rPr lang="en-US" dirty="0" smtClean="0"/>
              <a:t>n</a:t>
            </a:r>
            <a:r>
              <a:rPr lang="en-US" baseline="30000" dirty="0" smtClean="0"/>
              <a:t>log</a:t>
            </a:r>
            <a:r>
              <a:rPr lang="en-US" sz="1400" baseline="30000" dirty="0" smtClean="0"/>
              <a:t>3</a:t>
            </a:r>
            <a:r>
              <a:rPr lang="en-US" baseline="30000" dirty="0" smtClean="0"/>
              <a:t> 9 - </a:t>
            </a:r>
            <a:r>
              <a:rPr lang="en-US" baseline="30000" dirty="0" smtClean="0">
                <a:sym typeface="Symbol" charset="2"/>
              </a:rPr>
              <a:t></a:t>
            </a:r>
            <a:r>
              <a:rPr lang="en-US" dirty="0" smtClean="0">
                <a:sym typeface="Symbol" charset="2"/>
              </a:rPr>
              <a:t>), where =1, case 1 applies: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           </a:t>
            </a:r>
            <a:r>
              <a:rPr lang="en-US" sz="2800" dirty="0" smtClean="0"/>
              <a:t>T(n) </a:t>
            </a:r>
            <a:r>
              <a:rPr lang="en-US" sz="2800" dirty="0" smtClean="0">
                <a:sym typeface="Symbol" charset="2"/>
              </a:rPr>
              <a:t>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charset="2"/>
              </a:rPr>
              <a:t></a:t>
            </a:r>
            <a:r>
              <a:rPr lang="en-US" sz="2800" dirty="0" smtClean="0"/>
              <a:t>(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)</a:t>
            </a:r>
            <a:endParaRPr lang="en-US" dirty="0" smtClean="0">
              <a:sym typeface="Symbol" charset="2"/>
            </a:endParaRPr>
          </a:p>
          <a:p>
            <a:pPr lvl="1"/>
            <a:r>
              <a:rPr lang="en-US" dirty="0" smtClean="0">
                <a:sym typeface="Symbol" charset="2"/>
              </a:rPr>
              <a:t>Thus the solution is T(n) = (n</a:t>
            </a:r>
            <a:r>
              <a:rPr lang="en-US" baseline="30000" dirty="0" smtClean="0">
                <a:sym typeface="Symbol" charset="2"/>
              </a:rPr>
              <a:t>2</a:t>
            </a:r>
            <a:r>
              <a:rPr lang="en-US" dirty="0" smtClean="0">
                <a:sym typeface="Symbol" charset="2"/>
              </a:rPr>
              <a:t>) since E=2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charset="2"/>
              </a:rPr>
              <a:t>Can you use a theorem on these?</a:t>
            </a:r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Can you successfully use the iteration method?</a:t>
            </a:r>
          </a:p>
          <a:p>
            <a:r>
              <a:rPr lang="en-US" dirty="0" smtClean="0">
                <a:sym typeface="Symbol" charset="2"/>
              </a:rPr>
              <a:t>Assume T(1) = 0</a:t>
            </a: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T(n) = T(n/2) + </a:t>
            </a:r>
            <a:r>
              <a:rPr lang="en-US" dirty="0" err="1" smtClean="0">
                <a:sym typeface="Symbol" charset="2"/>
              </a:rPr>
              <a:t>lg</a:t>
            </a:r>
            <a:r>
              <a:rPr lang="en-US" dirty="0" smtClean="0">
                <a:sym typeface="Symbol" charset="2"/>
              </a:rPr>
              <a:t> n</a:t>
            </a:r>
          </a:p>
          <a:p>
            <a:r>
              <a:rPr lang="en-US" dirty="0" smtClean="0">
                <a:sym typeface="Symbol" charset="2"/>
              </a:rPr>
              <a:t>T(n) = T(n/2) + n</a:t>
            </a:r>
          </a:p>
          <a:p>
            <a:r>
              <a:rPr lang="en-US" dirty="0" smtClean="0">
                <a:sym typeface="Symbol" charset="2"/>
              </a:rPr>
              <a:t>T(n) = 2T(n/2) + n  (like </a:t>
            </a:r>
            <a:r>
              <a:rPr lang="en-US" dirty="0" err="1" smtClean="0">
                <a:sym typeface="Symbol" charset="2"/>
              </a:rPr>
              <a:t>Mergesort</a:t>
            </a:r>
            <a:r>
              <a:rPr lang="en-US" dirty="0" smtClean="0">
                <a:sym typeface="Symbol" charset="2"/>
              </a:rPr>
              <a:t>)</a:t>
            </a:r>
          </a:p>
          <a:p>
            <a:r>
              <a:rPr lang="en-US" dirty="0" smtClean="0">
                <a:sym typeface="Symbol" charset="2"/>
              </a:rPr>
              <a:t>T(n) = 2T(n/2) + n </a:t>
            </a:r>
            <a:r>
              <a:rPr lang="en-US" dirty="0" err="1" smtClean="0">
                <a:sym typeface="Symbol" charset="2"/>
              </a:rPr>
              <a:t>lg</a:t>
            </a:r>
            <a:r>
              <a:rPr lang="en-US" dirty="0" smtClean="0">
                <a:sym typeface="Symbol" charset="2"/>
              </a:rPr>
              <a:t>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Symbol" charset="2"/>
              </a:rPr>
              <a:t>Common Forms of Recurrence Equations</a:t>
            </a:r>
            <a:endParaRPr lang="en-US" dirty="0" smtClean="0">
              <a:sym typeface="Symbol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Recognize these:</a:t>
            </a:r>
          </a:p>
          <a:p>
            <a:pPr lvl="1" algn="l"/>
            <a:r>
              <a:rPr lang="en-US" dirty="0" smtClean="0"/>
              <a:t>Divide and conquer</a:t>
            </a:r>
            <a:br>
              <a:rPr lang="en-US" dirty="0" smtClean="0"/>
            </a:br>
            <a:r>
              <a:rPr lang="en-US" dirty="0" smtClean="0"/>
              <a:t>  T(n) = </a:t>
            </a:r>
            <a:r>
              <a:rPr lang="en-US" dirty="0" err="1" smtClean="0"/>
              <a:t>bT</a:t>
            </a:r>
            <a:r>
              <a:rPr lang="en-US" dirty="0" smtClean="0"/>
              <a:t>(n/c) + f(n) </a:t>
            </a:r>
          </a:p>
          <a:p>
            <a:pPr lvl="2"/>
            <a:r>
              <a:rPr lang="en-US" dirty="0" smtClean="0"/>
              <a:t>Solve through iteration or main/master theorems</a:t>
            </a:r>
          </a:p>
          <a:p>
            <a:pPr lvl="1" algn="l"/>
            <a:r>
              <a:rPr lang="en-US" dirty="0" smtClean="0"/>
              <a:t>Chip and conquer:</a:t>
            </a:r>
            <a:br>
              <a:rPr lang="en-US" dirty="0" smtClean="0"/>
            </a:br>
            <a:r>
              <a:rPr lang="en-US" dirty="0" smtClean="0"/>
              <a:t>   T(n) = T(n-c) + f(n)</a:t>
            </a:r>
          </a:p>
          <a:p>
            <a:pPr lvl="2"/>
            <a:r>
              <a:rPr lang="en-US" dirty="0" smtClean="0"/>
              <a:t>Note: One sub-problem of lesser cost!</a:t>
            </a:r>
          </a:p>
          <a:p>
            <a:pPr lvl="2"/>
            <a:r>
              <a:rPr lang="en-US" dirty="0" smtClean="0"/>
              <a:t>Running time is n*f(n)</a:t>
            </a:r>
          </a:p>
          <a:p>
            <a:pPr lvl="1" algn="l"/>
            <a:r>
              <a:rPr lang="en-US" dirty="0" smtClean="0"/>
              <a:t>Chip and </a:t>
            </a:r>
            <a:r>
              <a:rPr lang="en-US" u="sng" dirty="0" smtClean="0"/>
              <a:t>Be</a:t>
            </a:r>
            <a:r>
              <a:rPr lang="en-US" dirty="0" smtClean="0"/>
              <a:t> Conquered:</a:t>
            </a:r>
            <a:br>
              <a:rPr lang="en-US" dirty="0" smtClean="0"/>
            </a:br>
            <a:r>
              <a:rPr lang="en-US" dirty="0" smtClean="0"/>
              <a:t>   T(n) = b T(n-c) + f(n) where b &gt; 1</a:t>
            </a:r>
          </a:p>
          <a:p>
            <a:pPr lvl="2"/>
            <a:r>
              <a:rPr lang="en-US" dirty="0" smtClean="0"/>
              <a:t>Like Towers of Hanoi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Back to Towers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Recurrence:</a:t>
            </a:r>
            <a:br>
              <a:rPr lang="en-US" dirty="0" smtClean="0"/>
            </a:br>
            <a:r>
              <a:rPr lang="en-US" dirty="0" smtClean="0"/>
              <a:t>    W(1) = 1;       W(n) = 2 W(n-1) +1</a:t>
            </a:r>
          </a:p>
          <a:p>
            <a:pPr algn="l"/>
            <a:r>
              <a:rPr lang="en-US" dirty="0" smtClean="0"/>
              <a:t>Closed form solution:</a:t>
            </a:r>
            <a:br>
              <a:rPr lang="en-US" dirty="0" smtClean="0"/>
            </a:br>
            <a:r>
              <a:rPr lang="en-US" dirty="0" smtClean="0"/>
              <a:t>	W(n) = 2</a:t>
            </a:r>
            <a:r>
              <a:rPr lang="en-US" baseline="30000" dirty="0" smtClean="0"/>
              <a:t>n</a:t>
            </a:r>
            <a:r>
              <a:rPr lang="en-US" dirty="0" smtClean="0"/>
              <a:t> – 1</a:t>
            </a:r>
          </a:p>
          <a:p>
            <a:r>
              <a:rPr lang="en-US" dirty="0" smtClean="0"/>
              <a:t>Original “legend” says the monks moves 64 golden disks</a:t>
            </a:r>
          </a:p>
          <a:p>
            <a:pPr lvl="1"/>
            <a:r>
              <a:rPr lang="en-US" dirty="0" smtClean="0"/>
              <a:t>And then the world ends!  (Uh oh.)</a:t>
            </a:r>
          </a:p>
          <a:p>
            <a:pPr lvl="1"/>
            <a:r>
              <a:rPr lang="en-US" dirty="0" smtClean="0"/>
              <a:t>That’s 18,446,744,073,709,551,615 moves!</a:t>
            </a:r>
          </a:p>
          <a:p>
            <a:pPr lvl="1"/>
            <a:r>
              <a:rPr lang="en-US" dirty="0" smtClean="0"/>
              <a:t>If one move per second, day and night, then</a:t>
            </a:r>
            <a:br>
              <a:rPr lang="en-US" dirty="0" smtClean="0"/>
            </a:br>
            <a:r>
              <a:rPr lang="en-US" dirty="0" smtClean="0"/>
              <a:t>580 billion years</a:t>
            </a:r>
          </a:p>
          <a:p>
            <a:pPr lvl="1"/>
            <a:r>
              <a:rPr lang="en-US" dirty="0" smtClean="0"/>
              <a:t>Whew, that’s a relief!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Find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Given a set of points in 2-space, find a pair that has the minimum distance between them</a:t>
            </a:r>
          </a:p>
          <a:p>
            <a:pPr lvl="1"/>
            <a:r>
              <a:rPr lang="en-US" smtClean="0"/>
              <a:t>Distance is Euclidean distance</a:t>
            </a:r>
          </a:p>
          <a:p>
            <a:r>
              <a:rPr lang="en-US" smtClean="0"/>
              <a:t>A computational geometry problem…</a:t>
            </a:r>
          </a:p>
          <a:p>
            <a:pPr lvl="1"/>
            <a:r>
              <a:rPr lang="en-US" smtClean="0"/>
              <a:t>And other applications where distance is some similarity measure</a:t>
            </a:r>
          </a:p>
          <a:p>
            <a:pPr lvl="1"/>
            <a:r>
              <a:rPr lang="en-US" smtClean="0"/>
              <a:t>Pattern recognition problems</a:t>
            </a:r>
          </a:p>
          <a:p>
            <a:pPr lvl="2"/>
            <a:r>
              <a:rPr lang="en-US" smtClean="0"/>
              <a:t>Items identified by a vector of scores</a:t>
            </a:r>
          </a:p>
          <a:p>
            <a:pPr lvl="1"/>
            <a:r>
              <a:rPr lang="en-US" smtClean="0"/>
              <a:t>Graphics</a:t>
            </a:r>
          </a:p>
          <a:p>
            <a:pPr lvl="1"/>
            <a:r>
              <a:rPr lang="en-US" smtClean="0"/>
              <a:t>VLSI</a:t>
            </a:r>
          </a:p>
          <a:p>
            <a:pPr lvl="1"/>
            <a:r>
              <a:rPr lang="en-US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Obvious Solution: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the complete set of n(n-1)/2 pairings, calculate the distances and keep the smallest</a:t>
            </a:r>
          </a:p>
          <a:p>
            <a:pPr lvl="1"/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(n</a:t>
            </a:r>
            <a:r>
              <a:rPr lang="en-US" baseline="30000" dirty="0" smtClean="0">
                <a:cs typeface="Tahoma" charset="0"/>
              </a:rPr>
              <a:t>2</a:t>
            </a:r>
            <a:r>
              <a:rPr lang="en-US" dirty="0" smtClean="0">
                <a:cs typeface="Tahoma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 aside: k Nearest Neighbors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find the “k nearest neighbors” of a given point X?</a:t>
            </a:r>
          </a:p>
          <a:p>
            <a:pPr lvl="1"/>
            <a:r>
              <a:rPr lang="en-US" smtClean="0"/>
              <a:t>Pattern recognition problem</a:t>
            </a:r>
          </a:p>
          <a:p>
            <a:pPr lvl="1"/>
            <a:r>
              <a:rPr lang="en-US" smtClean="0"/>
              <a:t>All points belong to a category, say “cancer risk” and “not at risk”.</a:t>
            </a:r>
          </a:p>
          <a:p>
            <a:pPr lvl="1"/>
            <a:r>
              <a:rPr lang="en-US" smtClean="0"/>
              <a:t>Each point has a vector of size n containing values for some set of features</a:t>
            </a:r>
          </a:p>
          <a:p>
            <a:pPr lvl="1"/>
            <a:r>
              <a:rPr lang="en-US" smtClean="0"/>
              <a:t>Given an new unclassified point, find out which category it is most like</a:t>
            </a:r>
          </a:p>
          <a:p>
            <a:pPr lvl="1"/>
            <a:r>
              <a:rPr lang="en-US" smtClean="0"/>
              <a:t>Find its k nearest neighbors and use their classifications to decide (i.e. they “vote”)</a:t>
            </a:r>
          </a:p>
          <a:p>
            <a:pPr lvl="1"/>
            <a:r>
              <a:rPr lang="en-US" smtClean="0"/>
              <a:t>If k=1 then this is the closest point problem for n=2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Recursion:  Basic Concepts 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Recursive definitions in mathematics</a:t>
            </a:r>
          </a:p>
          <a:p>
            <a:pPr lvl="1"/>
            <a:r>
              <a:rPr lang="en-US" dirty="0" smtClean="0"/>
              <a:t>Factorial:   n! = n (n-1)!  and 0! = 1! = 1</a:t>
            </a:r>
          </a:p>
          <a:p>
            <a:pPr lvl="1" algn="l"/>
            <a:r>
              <a:rPr lang="en-US" dirty="0" smtClean="0"/>
              <a:t>Fibonacci numbers:</a:t>
            </a:r>
            <a:br>
              <a:rPr lang="en-US" dirty="0" smtClean="0"/>
            </a:br>
            <a:r>
              <a:rPr lang="en-US" dirty="0" smtClean="0"/>
              <a:t>	F(0) = F(1) = 1</a:t>
            </a:r>
            <a:br>
              <a:rPr lang="en-US" dirty="0" smtClean="0"/>
            </a:br>
            <a:r>
              <a:rPr lang="en-US" dirty="0" smtClean="0"/>
              <a:t>	F(n) = F(n-1) + F(n-2) for n &gt; 1</a:t>
            </a:r>
          </a:p>
          <a:p>
            <a:pPr lvl="1"/>
            <a:r>
              <a:rPr lang="en-US" dirty="0" smtClean="0"/>
              <a:t>Note base case</a:t>
            </a:r>
          </a:p>
          <a:p>
            <a:r>
              <a:rPr lang="en-US" dirty="0" smtClean="0"/>
              <a:t>In programming, recursive functions can be implemented</a:t>
            </a:r>
          </a:p>
          <a:p>
            <a:pPr lvl="1"/>
            <a:r>
              <a:rPr lang="en-US" dirty="0" smtClean="0"/>
              <a:t>First, check for simple solutions and solve directly</a:t>
            </a:r>
          </a:p>
          <a:p>
            <a:pPr lvl="1"/>
            <a:r>
              <a:rPr lang="en-US" dirty="0" smtClean="0"/>
              <a:t>Then, solve simpler </a:t>
            </a:r>
            <a:r>
              <a:rPr lang="en-US" dirty="0" err="1" smtClean="0"/>
              <a:t>subproblem</a:t>
            </a:r>
            <a:r>
              <a:rPr lang="en-US" dirty="0" smtClean="0"/>
              <a:t>(s) by calling same function </a:t>
            </a:r>
          </a:p>
          <a:p>
            <a:pPr lvl="1"/>
            <a:r>
              <a:rPr lang="en-US" dirty="0" smtClean="0"/>
              <a:t>Must make progress towards base cases</a:t>
            </a:r>
          </a:p>
          <a:p>
            <a:r>
              <a:rPr lang="en-US" dirty="0" smtClean="0"/>
              <a:t>Design strategy:  method99  “mental trick”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ahoma" charset="0"/>
              </a:rPr>
              <a:t>Solving k-NN problem</a:t>
            </a:r>
            <a:endParaRPr lang="el-GR" smtClean="0">
              <a:cs typeface="Tahom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 solution:</a:t>
            </a:r>
          </a:p>
          <a:p>
            <a:pPr lvl="1"/>
            <a:r>
              <a:rPr lang="en-US" dirty="0" smtClean="0"/>
              <a:t>Calculate distance from X to all other points</a:t>
            </a:r>
          </a:p>
          <a:p>
            <a:pPr lvl="1"/>
            <a:r>
              <a:rPr lang="en-US" dirty="0" smtClean="0"/>
              <a:t>Store in a list, sort the list, choose the k smallest</a:t>
            </a:r>
          </a:p>
          <a:p>
            <a:r>
              <a:rPr lang="en-US" dirty="0" smtClean="0"/>
              <a:t>Better solution, better data structure? (think back to CS2150)</a:t>
            </a:r>
          </a:p>
          <a:p>
            <a:pPr lvl="1"/>
            <a:r>
              <a:rPr lang="en-US" dirty="0" smtClean="0"/>
              <a:t>Keep a max-heap with the k smallest values seen so far</a:t>
            </a:r>
          </a:p>
          <a:p>
            <a:pPr lvl="1"/>
            <a:r>
              <a:rPr lang="en-US" dirty="0" smtClean="0"/>
              <a:t>Calculate distance from X to the next point</a:t>
            </a:r>
          </a:p>
          <a:p>
            <a:pPr lvl="1"/>
            <a:r>
              <a:rPr lang="en-US" dirty="0" smtClean="0"/>
              <a:t>If smaller than the heap’s root, remove the root and insert that point into the heap</a:t>
            </a:r>
          </a:p>
          <a:p>
            <a:pPr lvl="1"/>
            <a:r>
              <a:rPr lang="en-US" dirty="0" smtClean="0"/>
              <a:t>Why a max-heap?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Closest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How’s it work?</a:t>
            </a:r>
          </a:p>
          <a:p>
            <a:r>
              <a:rPr lang="en-US" smtClean="0"/>
              <a:t>See class notes (done on board), or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Sort points by x-coordinate</a:t>
            </a:r>
          </a:p>
          <a:p>
            <a:pPr lvl="1"/>
            <a:r>
              <a:rPr lang="en-US" dirty="0" smtClean="0"/>
              <a:t>Divide into two halves along x-coordinate.</a:t>
            </a:r>
          </a:p>
          <a:p>
            <a:pPr lvl="1"/>
            <a:r>
              <a:rPr lang="en-US" dirty="0" smtClean="0"/>
              <a:t>Get closest pair in first-half, closest-pair in second-half.   Let </a:t>
            </a:r>
            <a:r>
              <a:rPr lang="en-US" b="1" dirty="0" smtClean="0">
                <a:sym typeface="Symbol"/>
              </a:rPr>
              <a:t></a:t>
            </a:r>
            <a:r>
              <a:rPr lang="en-US" dirty="0" smtClean="0"/>
              <a:t> be value of the closest of these two.</a:t>
            </a:r>
          </a:p>
          <a:p>
            <a:pPr lvl="2"/>
            <a:r>
              <a:rPr lang="en-US" dirty="0" smtClean="0"/>
              <a:t>In recursion, if 3 points or fewer, solve directly to find closest pair.</a:t>
            </a:r>
          </a:p>
          <a:p>
            <a:pPr lvl="1"/>
            <a:r>
              <a:rPr lang="en-US" dirty="0" smtClean="0"/>
              <a:t>Gather points in strip of width </a:t>
            </a:r>
            <a:r>
              <a:rPr lang="en-US" b="1" dirty="0" smtClean="0"/>
              <a:t>2</a:t>
            </a:r>
            <a:r>
              <a:rPr lang="en-US" b="1" dirty="0" smtClean="0">
                <a:sym typeface="Symbol"/>
              </a:rPr>
              <a:t></a:t>
            </a:r>
            <a:r>
              <a:rPr lang="en-US" dirty="0" smtClean="0"/>
              <a:t> into an array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each point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Look at the next 7 (or 15) points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 to see if they closer than </a:t>
            </a:r>
            <a:r>
              <a:rPr lang="en-US" b="1" dirty="0" smtClean="0">
                <a:sym typeface="Symbol"/>
              </a:rPr>
              <a:t>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Analysis: Closest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counting exactly?</a:t>
            </a:r>
          </a:p>
          <a:p>
            <a:pPr lvl="1"/>
            <a:r>
              <a:rPr lang="en-US" dirty="0" smtClean="0"/>
              <a:t>Several parts of this algorithm.  No single basic-operation for the whole thing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(1) Sort all points by x-coordinate:  </a:t>
            </a:r>
            <a:r>
              <a:rPr lang="el-GR" dirty="0" smtClean="0">
                <a:cs typeface="Tahoma" charset="0"/>
              </a:rPr>
              <a:t>Θ</a:t>
            </a:r>
            <a:r>
              <a:rPr lang="en-US" dirty="0" smtClean="0">
                <a:cs typeface="Tahoma" charset="0"/>
              </a:rPr>
              <a:t>(n </a:t>
            </a:r>
            <a:r>
              <a:rPr lang="en-US" dirty="0" err="1" smtClean="0">
                <a:cs typeface="Tahoma" charset="0"/>
              </a:rPr>
              <a:t>lgn</a:t>
            </a:r>
            <a:r>
              <a:rPr lang="en-US" dirty="0" smtClean="0">
                <a:cs typeface="Tahoma" charset="0"/>
              </a:rPr>
              <a:t>)</a:t>
            </a:r>
          </a:p>
          <a:p>
            <a:pPr algn="l"/>
            <a:r>
              <a:rPr lang="en-US" dirty="0" smtClean="0">
                <a:cs typeface="Tahoma" charset="0"/>
              </a:rPr>
              <a:t>(2) Recurrence:	T(3) = k</a:t>
            </a:r>
            <a:br>
              <a:rPr lang="en-US" dirty="0" smtClean="0">
                <a:cs typeface="Tahoma" charset="0"/>
              </a:rPr>
            </a:br>
            <a:r>
              <a:rPr lang="en-US" dirty="0" smtClean="0">
                <a:cs typeface="Tahoma" charset="0"/>
              </a:rPr>
              <a:t>			T(n) = 2T(n/2) + </a:t>
            </a:r>
            <a:r>
              <a:rPr lang="en-US" dirty="0" err="1" smtClean="0">
                <a:cs typeface="Tahoma" charset="0"/>
              </a:rPr>
              <a:t>cn</a:t>
            </a:r>
            <a:endParaRPr lang="en-US" dirty="0" smtClean="0">
              <a:cs typeface="Tahoma" charset="0"/>
            </a:endParaRPr>
          </a:p>
          <a:p>
            <a:pPr lvl="1"/>
            <a:r>
              <a:rPr lang="en-US" dirty="0" smtClean="0">
                <a:cs typeface="Tahoma" charset="0"/>
              </a:rPr>
              <a:t>Checking the strip is clearly O(n)</a:t>
            </a:r>
          </a:p>
          <a:p>
            <a:r>
              <a:rPr lang="en-US" dirty="0" smtClean="0">
                <a:cs typeface="Tahoma" charset="0"/>
              </a:rPr>
              <a:t>This is Case 2 of the Main Theorem, so the recursive part is also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(n log n)</a:t>
            </a:r>
          </a:p>
          <a:p>
            <a:pPr lvl="1"/>
            <a:r>
              <a:rPr lang="en-US" dirty="0" smtClean="0">
                <a:cs typeface="Tahoma" charset="0"/>
              </a:rPr>
              <a:t>T(n) = 2T(n/2) + n +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New Problem: Sorting a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problem:</a:t>
            </a:r>
          </a:p>
          <a:p>
            <a:pPr lvl="1" algn="l"/>
            <a:r>
              <a:rPr lang="en-US" sz="2400" dirty="0" smtClean="0"/>
              <a:t>Given a sequence </a:t>
            </a:r>
            <a:r>
              <a:rPr lang="en-US" sz="2400" b="1" dirty="0" smtClean="0"/>
              <a:t>a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… a</a:t>
            </a:r>
            <a:r>
              <a:rPr lang="en-US" sz="2400" b="1" baseline="-25000" dirty="0" smtClean="0"/>
              <a:t>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reorder them into a permutation </a:t>
            </a:r>
            <a:r>
              <a:rPr lang="en-US" sz="2400" b="1" dirty="0" smtClean="0"/>
              <a:t>a’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… </a:t>
            </a:r>
            <a:r>
              <a:rPr lang="en-US" sz="2400" b="1" dirty="0" err="1" smtClean="0"/>
              <a:t>a’</a:t>
            </a:r>
            <a:r>
              <a:rPr lang="en-US" sz="2400" b="1" baseline="-25000" dirty="0" err="1" smtClean="0"/>
              <a:t>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such that </a:t>
            </a:r>
            <a:r>
              <a:rPr lang="en-US" sz="2400" b="1" dirty="0" err="1" smtClean="0"/>
              <a:t>a’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&lt;= a’</a:t>
            </a:r>
            <a:r>
              <a:rPr lang="en-US" sz="2400" b="1" baseline="-25000" dirty="0" smtClean="0"/>
              <a:t>i+1</a:t>
            </a:r>
            <a:r>
              <a:rPr lang="en-US" sz="2400" dirty="0" smtClean="0"/>
              <a:t> for all pairs</a:t>
            </a:r>
          </a:p>
          <a:p>
            <a:pPr lvl="2"/>
            <a:r>
              <a:rPr lang="en-US" dirty="0" smtClean="0"/>
              <a:t>Specifically, this is sorting in non-descending order…</a:t>
            </a:r>
          </a:p>
          <a:p>
            <a:r>
              <a:rPr lang="en-US" sz="2800" dirty="0" smtClean="0"/>
              <a:t>Basic operation</a:t>
            </a:r>
          </a:p>
          <a:p>
            <a:pPr lvl="1"/>
            <a:r>
              <a:rPr lang="en-US" sz="2400" dirty="0" smtClean="0"/>
              <a:t>Comparison of keys.  Why?</a:t>
            </a:r>
          </a:p>
          <a:p>
            <a:pPr lvl="2"/>
            <a:r>
              <a:rPr lang="en-US" dirty="0" smtClean="0"/>
              <a:t>Controls execution, so total operations often proportional</a:t>
            </a:r>
          </a:p>
          <a:p>
            <a:pPr lvl="2"/>
            <a:r>
              <a:rPr lang="en-US" dirty="0" smtClean="0"/>
              <a:t>Important for definition of a solution</a:t>
            </a:r>
          </a:p>
          <a:p>
            <a:pPr lvl="2"/>
            <a:r>
              <a:rPr lang="en-US" dirty="0" smtClean="0"/>
              <a:t>Often an expensive operation (say, large strings are keys)</a:t>
            </a:r>
          </a:p>
          <a:p>
            <a:pPr lvl="1"/>
            <a:r>
              <a:rPr lang="en-US" sz="2400" dirty="0" smtClean="0"/>
              <a:t>However, swapping items is often expensive</a:t>
            </a:r>
          </a:p>
          <a:p>
            <a:pPr lvl="2"/>
            <a:r>
              <a:rPr lang="en-US" dirty="0" smtClean="0"/>
              <a:t>We can apply same techniques to count swapping in a separate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Why Do We Study Sorting?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An important problem, often needed</a:t>
            </a:r>
          </a:p>
          <a:p>
            <a:pPr lvl="1"/>
            <a:r>
              <a:rPr lang="en-US" smtClean="0"/>
              <a:t>Often users want items in some order</a:t>
            </a:r>
          </a:p>
          <a:p>
            <a:pPr lvl="1"/>
            <a:r>
              <a:rPr lang="en-US" smtClean="0"/>
              <a:t>Required to make many other algorithms work well.  Example: For searching on sorted data by comparing keys, optimal solutions require </a:t>
            </a:r>
            <a:r>
              <a:rPr lang="en-US" smtClean="0">
                <a:sym typeface="Symbol" charset="2"/>
              </a:rPr>
              <a:t></a:t>
            </a:r>
            <a:r>
              <a:rPr lang="en-US" smtClean="0"/>
              <a:t>(log n) comparisons using binary search</a:t>
            </a:r>
          </a:p>
          <a:p>
            <a:r>
              <a:rPr lang="en-US" smtClean="0"/>
              <a:t>And, for the study of algorithms…</a:t>
            </a:r>
          </a:p>
          <a:p>
            <a:pPr lvl="1"/>
            <a:r>
              <a:rPr lang="en-US" smtClean="0"/>
              <a:t>A history of solutions</a:t>
            </a:r>
          </a:p>
          <a:p>
            <a:pPr lvl="1"/>
            <a:r>
              <a:rPr lang="en-US" smtClean="0"/>
              <a:t>Illustrates various design strategies and data structures</a:t>
            </a:r>
          </a:p>
          <a:p>
            <a:pPr lvl="1"/>
            <a:r>
              <a:rPr lang="en-US" smtClean="0"/>
              <a:t>Illustrates analysis methods</a:t>
            </a:r>
          </a:p>
          <a:p>
            <a:pPr lvl="1"/>
            <a:r>
              <a:rPr lang="en-US" smtClean="0"/>
              <a:t>Can prove something about optimality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Mergesort</a:t>
            </a:r>
            <a:r>
              <a:rPr lang="en-US" dirty="0" smtClean="0">
                <a:sym typeface="Symbol" charset="2"/>
              </a:rPr>
              <a:t> is Classic 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0350" y="1127988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Input: Array list and indexes first, and Last, such that the elements list[i] are defined for first &lt;= i &lt;= last.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Output: list[first], …, list[last]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smtClean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def mergesort(list,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mid = (first+last)/2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mergesort(list,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mergesort(list,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merge(list,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Exercise:  Trace Mergesort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Can you trace MergeSort() on this list?</a:t>
            </a:r>
            <a:br>
              <a:rPr lang="en-US" smtClean="0"/>
            </a:br>
            <a:r>
              <a:rPr lang="en-US" smtClean="0"/>
              <a:t>       </a:t>
            </a:r>
            <a:r>
              <a:rPr lang="en-US" sz="2400" b="1" smtClean="0">
                <a:latin typeface="Courier New" charset="0"/>
              </a:rPr>
              <a:t>A = {8, 3, 2, 9, 7, 1, 5, 4};</a:t>
            </a:r>
            <a:endParaRPr lang="en-US" sz="3200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Designing Recursive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Think Inductively!</a:t>
            </a:r>
          </a:p>
          <a:p>
            <a:r>
              <a:rPr lang="en-US" sz="2400" smtClean="0"/>
              <a:t>Converging to a base case (stopping the recursion)</a:t>
            </a:r>
          </a:p>
          <a:p>
            <a:pPr lvl="1"/>
            <a:r>
              <a:rPr lang="en-US" sz="2000" smtClean="0"/>
              <a:t>identify some unit of measure (running variable)</a:t>
            </a:r>
          </a:p>
          <a:p>
            <a:pPr lvl="1"/>
            <a:r>
              <a:rPr lang="en-US" sz="2000" smtClean="0"/>
              <a:t>identify base cases</a:t>
            </a:r>
          </a:p>
          <a:p>
            <a:r>
              <a:rPr lang="en-US" sz="2400" smtClean="0"/>
              <a:t>How to solve p for all inputs from size 0 through 100</a:t>
            </a:r>
          </a:p>
          <a:p>
            <a:pPr lvl="1"/>
            <a:r>
              <a:rPr lang="en-US" sz="2000" smtClean="0"/>
              <a:t>Assume </a:t>
            </a:r>
            <a:r>
              <a:rPr lang="en-US" sz="2000" i="1" smtClean="0"/>
              <a:t>method99</a:t>
            </a:r>
            <a:r>
              <a:rPr lang="en-US" sz="2000" smtClean="0"/>
              <a:t> solves sub-problem all sizes 0 through 99</a:t>
            </a:r>
          </a:p>
          <a:p>
            <a:pPr lvl="1"/>
            <a:r>
              <a:rPr lang="en-US" sz="2000" smtClean="0"/>
              <a:t>if p detect a case that is not base case it calls </a:t>
            </a:r>
            <a:r>
              <a:rPr lang="en-US" sz="2000" i="1" smtClean="0"/>
              <a:t>method99</a:t>
            </a:r>
            <a:r>
              <a:rPr lang="en-US" sz="2000" smtClean="0"/>
              <a:t> </a:t>
            </a:r>
            <a:endParaRPr lang="en-US" sz="2000" i="1" smtClean="0"/>
          </a:p>
          <a:p>
            <a:r>
              <a:rPr lang="en-US" sz="2400" i="1" smtClean="0"/>
              <a:t>method99</a:t>
            </a:r>
            <a:r>
              <a:rPr lang="en-US" sz="2400" smtClean="0"/>
              <a:t> works and is called when:</a:t>
            </a:r>
          </a:p>
          <a:p>
            <a:pPr lvl="1">
              <a:buFontTx/>
              <a:buNone/>
            </a:pPr>
            <a:r>
              <a:rPr lang="en-US" sz="2000" smtClean="0"/>
              <a:t>1. The sub-problem size is less than p’s problem size</a:t>
            </a:r>
          </a:p>
          <a:p>
            <a:pPr lvl="1">
              <a:buFontTx/>
              <a:buNone/>
            </a:pPr>
            <a:r>
              <a:rPr lang="en-US" sz="2000" smtClean="0"/>
              <a:t>2. The sub-problem size is not below the base case</a:t>
            </a:r>
          </a:p>
          <a:p>
            <a:pPr lvl="1">
              <a:buFontTx/>
              <a:buNone/>
            </a:pPr>
            <a:r>
              <a:rPr lang="en-US" sz="2000" smtClean="0"/>
              <a:t>3. The sub-problem satisfies all other preconditions of </a:t>
            </a:r>
            <a:r>
              <a:rPr lang="en-US" sz="2000" i="1" smtClean="0"/>
              <a:t>method99</a:t>
            </a:r>
            <a:r>
              <a:rPr lang="en-US" sz="2000" smtClean="0"/>
              <a:t> (which are the same as the preconditions of p)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Efficiency of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to divide in half?  No comparisons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subproblems</a:t>
            </a:r>
            <a:r>
              <a:rPr lang="en-US" dirty="0" smtClean="0"/>
              <a:t>:  each size n/2</a:t>
            </a:r>
          </a:p>
          <a:p>
            <a:r>
              <a:rPr lang="en-US" dirty="0" smtClean="0"/>
              <a:t>Combining results? What is the cost of merging two lists of size n/2</a:t>
            </a:r>
          </a:p>
          <a:p>
            <a:pPr lvl="1"/>
            <a:r>
              <a:rPr lang="en-US" dirty="0" smtClean="0"/>
              <a:t>Soon we’ll see it’s n-1 in the worst-case</a:t>
            </a:r>
          </a:p>
          <a:p>
            <a:pPr algn="l"/>
            <a:r>
              <a:rPr lang="en-US" dirty="0" smtClean="0"/>
              <a:t>Recurrence relation:</a:t>
            </a:r>
            <a:br>
              <a:rPr lang="en-US" dirty="0" smtClean="0"/>
            </a:br>
            <a:r>
              <a:rPr lang="en-US" dirty="0" smtClean="0"/>
              <a:t>     W(1) = 0</a:t>
            </a:r>
            <a:br>
              <a:rPr lang="en-US" dirty="0" smtClean="0"/>
            </a:br>
            <a:r>
              <a:rPr lang="en-US" dirty="0" smtClean="0"/>
              <a:t>     W(n) = 2 W(n/2)+ merge(n)</a:t>
            </a:r>
            <a:br>
              <a:rPr lang="en-US" dirty="0" smtClean="0"/>
            </a:br>
            <a:r>
              <a:rPr lang="en-US" dirty="0" smtClean="0"/>
              <a:t>		= 2 W(n/2) + n-1</a:t>
            </a:r>
            <a:br>
              <a:rPr lang="en-US" dirty="0" smtClean="0"/>
            </a:br>
            <a:r>
              <a:rPr lang="en-US" u="sng" dirty="0" smtClean="0"/>
              <a:t>You</a:t>
            </a:r>
            <a:r>
              <a:rPr lang="en-US" dirty="0" smtClean="0"/>
              <a:t> can now show that this W(n) </a:t>
            </a:r>
            <a:r>
              <a:rPr lang="en-US" dirty="0" smtClean="0">
                <a:sym typeface="Symbol" charset="2"/>
              </a:rPr>
              <a:t> </a:t>
            </a:r>
            <a:r>
              <a:rPr lang="en-US" dirty="0" smtClean="0"/>
              <a:t>(n log n)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Merging Sorted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Problem: </a:t>
            </a:r>
          </a:p>
          <a:p>
            <a:pPr lvl="1"/>
            <a:r>
              <a:rPr lang="en-US" smtClean="0"/>
              <a:t>Given two sequences A and B sorted in non-decreasing order, merge them to create one sorted sequence C</a:t>
            </a:r>
          </a:p>
          <a:p>
            <a:pPr lvl="1"/>
            <a:r>
              <a:rPr lang="en-US" smtClean="0"/>
              <a:t>Input size:  C has n items, and A and B each have n/2</a:t>
            </a:r>
          </a:p>
          <a:p>
            <a:r>
              <a:rPr lang="en-US" smtClean="0"/>
              <a:t>Strategy: </a:t>
            </a:r>
          </a:p>
          <a:p>
            <a:pPr lvl="1"/>
            <a:r>
              <a:rPr lang="en-US" smtClean="0"/>
              <a:t>determine the first item in C: It is the minimum between the first items of A and B. Suppose it is the first items of A. Then, rest of C consisting of merging rest of A with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Algorithm: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Merge(A, B, C)  // where A, B, and C are sequences</a:t>
            </a:r>
          </a:p>
          <a:p>
            <a:pPr lvl="1"/>
            <a:r>
              <a:rPr lang="en-US" dirty="0" smtClean="0"/>
              <a:t>if (A is empty)</a:t>
            </a:r>
          </a:p>
          <a:p>
            <a:pPr lvl="2"/>
            <a:r>
              <a:rPr lang="en-US" dirty="0" smtClean="0"/>
              <a:t>rest of C = rest of B</a:t>
            </a:r>
          </a:p>
          <a:p>
            <a:pPr lvl="1"/>
            <a:r>
              <a:rPr lang="en-US" dirty="0" smtClean="0"/>
              <a:t>else if (B is empty)</a:t>
            </a:r>
          </a:p>
          <a:p>
            <a:pPr lvl="2"/>
            <a:r>
              <a:rPr lang="en-US" dirty="0" smtClean="0"/>
              <a:t>rest of C = rest of A</a:t>
            </a:r>
          </a:p>
          <a:p>
            <a:pPr lvl="1"/>
            <a:r>
              <a:rPr lang="en-US" dirty="0" smtClean="0"/>
              <a:t>else if (first of A &lt;= first of B)</a:t>
            </a:r>
          </a:p>
          <a:p>
            <a:pPr lvl="2"/>
            <a:r>
              <a:rPr lang="en-US" dirty="0" smtClean="0"/>
              <a:t>first of C = first of A</a:t>
            </a:r>
          </a:p>
          <a:p>
            <a:pPr lvl="2"/>
            <a:r>
              <a:rPr lang="en-US" dirty="0" smtClean="0"/>
              <a:t>merge (rest of A, B, rest of C)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first of C = first of B</a:t>
            </a:r>
          </a:p>
          <a:p>
            <a:pPr lvl="2"/>
            <a:r>
              <a:rPr lang="en-US" dirty="0" smtClean="0"/>
              <a:t>merge (A, rest of B, rest of C)</a:t>
            </a:r>
          </a:p>
          <a:p>
            <a:pPr lvl="1"/>
            <a:r>
              <a:rPr lang="en-US" dirty="0" smtClean="0"/>
              <a:t>return</a:t>
            </a:r>
          </a:p>
          <a:p>
            <a:endParaRPr lang="en-US" dirty="0" smtClean="0"/>
          </a:p>
          <a:p>
            <a:r>
              <a:rPr lang="en-US" dirty="0" smtClean="0"/>
              <a:t>W(n) = n –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More on Merge, Sorting,…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See textbook for a more detailed code for merge</a:t>
            </a:r>
          </a:p>
          <a:p>
            <a:pPr lvl="1"/>
            <a:r>
              <a:rPr lang="en-US" sz="2000" dirty="0" smtClean="0"/>
              <a:t>Python example available soon on the course website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In-place merge is possible</a:t>
            </a:r>
          </a:p>
          <a:p>
            <a:pPr lvl="1"/>
            <a:r>
              <a:rPr lang="en-US" sz="2000" dirty="0" smtClean="0"/>
              <a:t>What’s “in-place” mean?</a:t>
            </a:r>
          </a:p>
          <a:p>
            <a:pPr lvl="1"/>
            <a:r>
              <a:rPr lang="en-US" sz="2000" dirty="0" smtClean="0"/>
              <a:t>Space usage is constant, or </a:t>
            </a:r>
            <a:r>
              <a:rPr lang="en-US" sz="2000" dirty="0" smtClean="0">
                <a:sym typeface="Symbol" charset="2"/>
              </a:rPr>
              <a:t>(1)</a:t>
            </a:r>
          </a:p>
          <a:p>
            <a:pPr lvl="1"/>
            <a:endParaRPr lang="en-US" sz="20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When is a sort stable?</a:t>
            </a:r>
          </a:p>
          <a:p>
            <a:pPr lvl="1"/>
            <a:r>
              <a:rPr lang="en-US" sz="2000" dirty="0" smtClean="0">
                <a:sym typeface="Symbol" charset="2"/>
              </a:rPr>
              <a:t>If duplicate keys, their relative order is the same after sorting as it was before</a:t>
            </a:r>
          </a:p>
          <a:p>
            <a:pPr lvl="1"/>
            <a:r>
              <a:rPr lang="en-US" sz="2000" dirty="0" smtClean="0">
                <a:sym typeface="Symbol" charset="2"/>
              </a:rPr>
              <a:t>Sometimes this is important for an application</a:t>
            </a:r>
          </a:p>
          <a:p>
            <a:pPr lvl="1"/>
            <a:r>
              <a:rPr lang="en-US" sz="2000" dirty="0" smtClean="0">
                <a:sym typeface="Symbol" charset="2"/>
              </a:rPr>
              <a:t>Why is </a:t>
            </a:r>
            <a:r>
              <a:rPr lang="en-US" sz="2000" dirty="0" err="1" smtClean="0">
                <a:sym typeface="Symbol" charset="2"/>
              </a:rPr>
              <a:t>mergesort</a:t>
            </a:r>
            <a:r>
              <a:rPr lang="en-US" sz="2000" dirty="0" smtClean="0">
                <a:sym typeface="Symbol" charset="2"/>
              </a:rPr>
              <a:t> stable?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Tiling problems</a:t>
            </a:r>
          </a:p>
          <a:p>
            <a:pPr lvl="1"/>
            <a:r>
              <a:rPr lang="en-US" dirty="0" smtClean="0"/>
              <a:t>For us, a game:  </a:t>
            </a:r>
            <a:r>
              <a:rPr lang="en-US" dirty="0" err="1" smtClean="0"/>
              <a:t>Trominos</a:t>
            </a:r>
            <a:endParaRPr lang="en-US" dirty="0" smtClean="0"/>
          </a:p>
          <a:p>
            <a:pPr lvl="1"/>
            <a:r>
              <a:rPr lang="en-US" dirty="0" smtClean="0"/>
              <a:t>In “real” life: serious tiling problems regarding component layout on VLSI chips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err="1" smtClean="0"/>
              <a:t>Tromino</a:t>
            </a:r>
            <a:endParaRPr lang="en-US" dirty="0" smtClean="0"/>
          </a:p>
          <a:p>
            <a:pPr lvl="1"/>
            <a:r>
              <a:rPr lang="en-US" dirty="0" smtClean="0"/>
              <a:t>A deficient board</a:t>
            </a:r>
          </a:p>
          <a:p>
            <a:pPr lvl="2"/>
            <a:r>
              <a:rPr lang="en-US" dirty="0" smtClean="0"/>
              <a:t>n x n where n =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exactly one square missing</a:t>
            </a:r>
          </a:p>
          <a:p>
            <a:r>
              <a:rPr lang="en-US" dirty="0" smtClean="0"/>
              <a:t>Problem statement:</a:t>
            </a:r>
          </a:p>
          <a:p>
            <a:pPr lvl="1"/>
            <a:r>
              <a:rPr lang="en-US" dirty="0" smtClean="0"/>
              <a:t>Given a deficient board, tile it with </a:t>
            </a:r>
            <a:r>
              <a:rPr lang="en-US" dirty="0" err="1" smtClean="0"/>
              <a:t>trominos</a:t>
            </a:r>
            <a:endParaRPr lang="en-US" dirty="0" smtClean="0"/>
          </a:p>
          <a:p>
            <a:pPr lvl="2"/>
            <a:r>
              <a:rPr lang="en-US" dirty="0" smtClean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41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5505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6213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6899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Java app for </a:t>
            </a:r>
            <a:r>
              <a:rPr lang="en-US" dirty="0" err="1" smtClean="0"/>
              <a:t>Trominos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http://www3.amherst.edu/~nstarr/puzzle.html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can we approach this problem using Divide and Conquer?</a:t>
            </a:r>
          </a:p>
          <a:p>
            <a:r>
              <a:rPr lang="en-US" dirty="0" smtClean="0"/>
              <a:t>Small solutions: Can we solve them directly?</a:t>
            </a:r>
          </a:p>
          <a:p>
            <a:pPr lvl="1"/>
            <a:r>
              <a:rPr lang="en-US" dirty="0" smtClean="0"/>
              <a:t>Yes:  2 x 2 board</a:t>
            </a:r>
          </a:p>
          <a:p>
            <a:r>
              <a:rPr lang="en-US" dirty="0" smtClean="0"/>
              <a:t>Next larger problem:  4 x 4 board</a:t>
            </a:r>
          </a:p>
          <a:p>
            <a:pPr lvl="1"/>
            <a:r>
              <a:rPr lang="en-US" dirty="0" smtClean="0"/>
              <a:t>Hmm, need to divide it</a:t>
            </a:r>
          </a:p>
          <a:p>
            <a:pPr lvl="1"/>
            <a:r>
              <a:rPr lang="en-US" dirty="0" smtClean="0"/>
              <a:t>Four 2 x 2 boards</a:t>
            </a:r>
          </a:p>
          <a:p>
            <a:pPr lvl="1"/>
            <a:r>
              <a:rPr lang="en-US" dirty="0" smtClean="0"/>
              <a:t>Only one of these four has the missing square</a:t>
            </a:r>
          </a:p>
          <a:p>
            <a:pPr lvl="2"/>
            <a:r>
              <a:rPr lang="en-US" dirty="0" smtClean="0"/>
              <a:t>Solve it directly!</a:t>
            </a:r>
          </a:p>
          <a:p>
            <a:pPr lvl="1"/>
            <a:r>
              <a:rPr lang="en-US" dirty="0" smtClean="0"/>
              <a:t>What about the other three?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Place one tromino where three 2 x 2 boards connect</a:t>
            </a:r>
          </a:p>
          <a:p>
            <a:pPr lvl="1"/>
            <a:r>
              <a:rPr lang="en-US" smtClean="0"/>
              <a:t>You now have three 2 x 2 deficient boards</a:t>
            </a:r>
          </a:p>
          <a:p>
            <a:pPr lvl="1"/>
            <a:r>
              <a:rPr lang="en-US" smtClean="0"/>
              <a:t>Solve directly!</a:t>
            </a:r>
          </a:p>
          <a:p>
            <a:r>
              <a:rPr lang="en-US" smtClean="0"/>
              <a:t>General solution for deficient board of size n</a:t>
            </a:r>
          </a:p>
          <a:p>
            <a:pPr lvl="1"/>
            <a:r>
              <a:rPr lang="en-US" smtClean="0"/>
              <a:t>Divide into four boards</a:t>
            </a:r>
          </a:p>
          <a:p>
            <a:pPr lvl="1"/>
            <a:r>
              <a:rPr lang="en-US" smtClean="0"/>
              <a:t>Identify the smaller board that has the removed tile</a:t>
            </a:r>
          </a:p>
          <a:p>
            <a:pPr lvl="1"/>
            <a:r>
              <a:rPr lang="en-US" smtClean="0"/>
              <a:t>Place one tromino that covers the corner of the other three</a:t>
            </a:r>
          </a:p>
          <a:p>
            <a:pPr lvl="1"/>
            <a:r>
              <a:rPr lang="en-US" smtClean="0"/>
              <a:t>Now recursively process all four deficient boards</a:t>
            </a:r>
          </a:p>
          <a:p>
            <a:pPr lvl="1"/>
            <a:r>
              <a:rPr lang="en-US" smtClean="0"/>
              <a:t>Don’t forget! First, check for n==2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5095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do we count?  What’s the basic operation?</a:t>
            </a:r>
          </a:p>
          <a:p>
            <a:pPr lvl="1"/>
            <a:r>
              <a:rPr lang="en-US" smtClean="0"/>
              <a:t>Note we place a tromino and it stays put</a:t>
            </a:r>
          </a:p>
          <a:p>
            <a:pPr lvl="1"/>
            <a:r>
              <a:rPr lang="en-US" smtClean="0"/>
              <a:t>No loops or conditionals other than placing a tile</a:t>
            </a:r>
          </a:p>
          <a:p>
            <a:pPr lvl="1"/>
            <a:r>
              <a:rPr lang="en-US" smtClean="0"/>
              <a:t>Assume placing or drawing a tromino is constant</a:t>
            </a:r>
          </a:p>
          <a:p>
            <a:pPr lvl="1"/>
            <a:r>
              <a:rPr lang="en-US" smtClean="0"/>
              <a:t>Assume that finding which subproblem has the missing tile is constant</a:t>
            </a:r>
          </a:p>
          <a:p>
            <a:r>
              <a:rPr lang="en-US" smtClean="0"/>
              <a:t>Conclusion: we can just count how many trominos are placed</a:t>
            </a:r>
          </a:p>
          <a:p>
            <a:r>
              <a:rPr lang="en-US" smtClean="0"/>
              <a:t>How many fit on a n x n board?</a:t>
            </a:r>
          </a:p>
          <a:p>
            <a:pPr lvl="1"/>
            <a:r>
              <a:rPr lang="en-US" smtClean="0"/>
              <a:t>(n</a:t>
            </a:r>
            <a:r>
              <a:rPr lang="en-US" baseline="30000" smtClean="0"/>
              <a:t>2</a:t>
            </a:r>
            <a:r>
              <a:rPr lang="en-US" smtClean="0"/>
              <a:t> – 1) / 3 </a:t>
            </a:r>
          </a:p>
          <a:p>
            <a:r>
              <a:rPr lang="en-US" smtClean="0"/>
              <a:t>Do you think this optimal?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Recursion:  Good or Evil?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It depends…</a:t>
            </a:r>
          </a:p>
          <a:p>
            <a:r>
              <a:rPr lang="en-US" smtClean="0"/>
              <a:t>Sometimes recursion is an efficient design strategy, sometimes not</a:t>
            </a:r>
          </a:p>
          <a:p>
            <a:pPr lvl="1"/>
            <a:r>
              <a:rPr lang="en-US" smtClean="0"/>
              <a:t>Important! we can define recursively and implement non-recursively</a:t>
            </a:r>
          </a:p>
          <a:p>
            <a:r>
              <a:rPr lang="en-US" smtClean="0"/>
              <a:t>Note that many recursive algorithms can be re-written non-recursively</a:t>
            </a:r>
          </a:p>
          <a:p>
            <a:pPr lvl="1"/>
            <a:r>
              <a:rPr lang="en-US" smtClean="0"/>
              <a:t>Use an explicit stack</a:t>
            </a:r>
          </a:p>
          <a:p>
            <a:pPr lvl="1"/>
            <a:r>
              <a:rPr lang="en-US" smtClean="0"/>
              <a:t>Remove tail-recursion (compilers often do this for you)</a:t>
            </a:r>
          </a:p>
          <a:p>
            <a:r>
              <a:rPr lang="en-US" smtClean="0"/>
              <a:t>Consider: factorial, binary search, Fibonacci</a:t>
            </a:r>
          </a:p>
          <a:p>
            <a:pPr lvl="1"/>
            <a:r>
              <a:rPr lang="en-US" smtClean="0"/>
              <a:t>Let’s consider Fibonacci carefully…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known how to multiply matrices for a long time!</a:t>
            </a:r>
          </a:p>
          <a:p>
            <a:pPr lvl="1"/>
            <a:r>
              <a:rPr lang="en-US" dirty="0" smtClean="0"/>
              <a:t>If we count how many arithmetic operations, then it takes n</a:t>
            </a:r>
            <a:r>
              <a:rPr lang="en-US" baseline="30000" dirty="0" smtClean="0"/>
              <a:t>3</a:t>
            </a:r>
            <a:r>
              <a:rPr lang="en-US" dirty="0" smtClean="0"/>
              <a:t> multiplications and n</a:t>
            </a:r>
            <a:r>
              <a:rPr lang="en-US" baseline="30000" dirty="0" smtClean="0"/>
              <a:t>3</a:t>
            </a:r>
            <a:r>
              <a:rPr lang="en-US" dirty="0" smtClean="0"/>
              <a:t> additions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 is “normal”, but could we do better.</a:t>
            </a:r>
          </a:p>
          <a:p>
            <a:pPr lvl="1"/>
            <a:r>
              <a:rPr lang="en-US" dirty="0" smtClean="0"/>
              <a:t>Hard to see how….</a:t>
            </a:r>
          </a:p>
          <a:p>
            <a:r>
              <a:rPr lang="en-US" dirty="0" smtClean="0"/>
              <a:t>But matrices and can be broken up into sub-matrices and operated on</a:t>
            </a:r>
          </a:p>
          <a:p>
            <a:pPr lvl="1"/>
            <a:r>
              <a:rPr lang="en-US" dirty="0" smtClean="0"/>
              <a:t>Leads to recursive way to multiply matrices</a:t>
            </a:r>
          </a:p>
          <a:p>
            <a:r>
              <a:rPr lang="en-US" dirty="0" smtClean="0"/>
              <a:t>One approach:  T(n) = 8T(n/2) +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That’s still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log</a:t>
            </a:r>
            <a:r>
              <a:rPr lang="en-US" sz="1900" baseline="30000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) =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1969, </a:t>
            </a:r>
            <a:r>
              <a:rPr lang="en-US" dirty="0" err="1" smtClean="0"/>
              <a:t>Strassen</a:t>
            </a:r>
            <a:r>
              <a:rPr lang="en-US" dirty="0" smtClean="0"/>
              <a:t> found a faster approach</a:t>
            </a:r>
          </a:p>
          <a:p>
            <a:pPr lvl="1"/>
            <a:r>
              <a:rPr lang="en-US" dirty="0" smtClean="0"/>
              <a:t>Mathematicians were surprised</a:t>
            </a:r>
          </a:p>
          <a:p>
            <a:r>
              <a:rPr lang="en-US" dirty="0" smtClean="0"/>
              <a:t>Consider two matrices:</a:t>
            </a:r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Their product is: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2766" y="2596410"/>
          <a:ext cx="1909763" cy="966788"/>
        </p:xfrm>
        <a:graphic>
          <a:graphicData uri="http://schemas.openxmlformats.org/presentationml/2006/ole">
            <p:oleObj spid="_x0000_s81922" name="Equation" r:id="rId3" imgW="952200" imgH="482400" progId="Equation.3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076989" y="2595694"/>
          <a:ext cx="1865313" cy="971550"/>
        </p:xfrm>
        <a:graphic>
          <a:graphicData uri="http://schemas.openxmlformats.org/presentationml/2006/ole">
            <p:oleObj spid="_x0000_s81923" name="Equation" r:id="rId4" imgW="927000" imgH="482400" progId="Equation.3">
              <p:embed/>
            </p:oleObj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32766" y="4488024"/>
          <a:ext cx="4616450" cy="968375"/>
        </p:xfrm>
        <a:graphic>
          <a:graphicData uri="http://schemas.openxmlformats.org/presentationml/2006/ole">
            <p:oleObj spid="_x0000_s81924" name="Equation" r:id="rId5" imgW="229860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Splitting two n-size matrices along two dimensions each leads to 8 sub-problems</a:t>
            </a:r>
          </a:p>
          <a:p>
            <a:pPr lvl="1"/>
            <a:r>
              <a:rPr lang="en-US" dirty="0" smtClean="0"/>
              <a:t>And it takes 4(n/2)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2</a:t>
            </a:r>
            <a:r>
              <a:rPr lang="en-US" dirty="0" smtClean="0"/>
              <a:t> additions to combine them</a:t>
            </a:r>
          </a:p>
          <a:p>
            <a:endParaRPr lang="en-US" dirty="0" smtClean="0"/>
          </a:p>
          <a:p>
            <a:r>
              <a:rPr lang="en-US" dirty="0" smtClean="0"/>
              <a:t>Recurrence: T(n) = 8T(n/2) +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Running time is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log</a:t>
            </a:r>
            <a:r>
              <a:rPr lang="en-US" sz="1900" baseline="30000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) =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Then the product is: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901" y="2445336"/>
          <a:ext cx="3254375" cy="3203575"/>
        </p:xfrm>
        <a:graphic>
          <a:graphicData uri="http://schemas.openxmlformats.org/presentationml/2006/ole">
            <p:oleObj spid="_x0000_s82946" name="Equation" r:id="rId3" imgW="1625400" imgH="1600200" progId="Equation.3">
              <p:embed/>
            </p:oleObj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797512" y="3044841"/>
          <a:ext cx="5151438" cy="1936750"/>
        </p:xfrm>
        <a:graphic>
          <a:graphicData uri="http://schemas.openxmlformats.org/presentationml/2006/ole">
            <p:oleObj spid="_x0000_s82947" name="Equation" r:id="rId4" imgW="256536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Strassen’s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199"/>
            <a:ext cx="8229600" cy="5386873"/>
          </a:xfrm>
        </p:spPr>
        <p:txBody>
          <a:bodyPr>
            <a:normAutofit/>
          </a:bodyPr>
          <a:lstStyle/>
          <a:p>
            <a:r>
              <a:rPr lang="en-US" dirty="0" smtClean="0"/>
              <a:t>Important fact (for us)</a:t>
            </a:r>
          </a:p>
          <a:p>
            <a:pPr lvl="1"/>
            <a:r>
              <a:rPr lang="en-US" dirty="0" smtClean="0"/>
              <a:t>Just needs 7 multiplications of n/2 size matrices, not 8</a:t>
            </a:r>
          </a:p>
          <a:p>
            <a:pPr lvl="1"/>
            <a:r>
              <a:rPr lang="en-US" dirty="0" smtClean="0"/>
              <a:t>Also requires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arithmetical operations</a:t>
            </a:r>
          </a:p>
          <a:p>
            <a:pPr lvl="1"/>
            <a:r>
              <a:rPr lang="en-US" dirty="0" smtClean="0"/>
              <a:t>T(n) = 7T(n/2) + n</a:t>
            </a:r>
            <a:r>
              <a:rPr lang="en-US" baseline="30000" dirty="0" smtClean="0"/>
              <a:t>2 </a:t>
            </a:r>
            <a:r>
              <a:rPr lang="en-US" dirty="0" smtClean="0"/>
              <a:t>= n</a:t>
            </a:r>
            <a:r>
              <a:rPr lang="en-US" baseline="30000" dirty="0" smtClean="0"/>
              <a:t>lg7</a:t>
            </a:r>
            <a:r>
              <a:rPr lang="en-US" dirty="0" smtClean="0"/>
              <a:t> = n</a:t>
            </a:r>
            <a:r>
              <a:rPr lang="en-US" baseline="30000" dirty="0" smtClean="0"/>
              <a:t>2.807 </a:t>
            </a:r>
            <a:endParaRPr lang="en-US" dirty="0" smtClean="0"/>
          </a:p>
          <a:p>
            <a:pPr lvl="1"/>
            <a:r>
              <a:rPr lang="en-US" dirty="0" smtClean="0">
                <a:sym typeface="Symbol" charset="2"/>
              </a:rPr>
              <a:t>Running time is 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log</a:t>
            </a:r>
            <a:r>
              <a:rPr lang="en-US" sz="1800" baseline="30000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) =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>
                <a:cs typeface="Tahoma" charset="0"/>
              </a:rPr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2.807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Why?  Go back and look at our theorems!</a:t>
            </a:r>
          </a:p>
          <a:p>
            <a:r>
              <a:rPr lang="en-US" dirty="0" smtClean="0"/>
              <a:t>Not just a theoretical result: useful for n&gt;50</a:t>
            </a:r>
          </a:p>
          <a:p>
            <a:pPr lvl="1"/>
            <a:r>
              <a:rPr lang="en-US" dirty="0" smtClean="0"/>
              <a:t>And not really time efficient for n&lt;50</a:t>
            </a:r>
          </a:p>
          <a:p>
            <a:r>
              <a:rPr lang="en-US" dirty="0" smtClean="0"/>
              <a:t>Better result later: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(n</a:t>
            </a:r>
            <a:r>
              <a:rPr lang="en-US" baseline="30000" dirty="0" smtClean="0"/>
              <a:t>2.376</a:t>
            </a:r>
            <a:r>
              <a:rPr lang="en-US" dirty="0" smtClean="0"/>
              <a:t>) by Coppersmith &amp; </a:t>
            </a:r>
            <a:r>
              <a:rPr lang="en-US" dirty="0" err="1" smtClean="0"/>
              <a:t>Winograd</a:t>
            </a:r>
            <a:endParaRPr lang="en-US" dirty="0" smtClean="0"/>
          </a:p>
          <a:p>
            <a:pPr lvl="1"/>
            <a:r>
              <a:rPr lang="en-US" dirty="0" smtClean="0"/>
              <a:t>But the big-Theta constant is so large that to see a speedup, you need matrices that are too large for </a:t>
            </a:r>
            <a:r>
              <a:rPr lang="en-US" i="1" dirty="0" smtClean="0"/>
              <a:t>modern day computers</a:t>
            </a:r>
            <a:r>
              <a:rPr lang="en-US" dirty="0" smtClean="0"/>
              <a:t> to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Powerful technique for a wide array of problems</a:t>
            </a:r>
          </a:p>
          <a:p>
            <a:r>
              <a:rPr lang="en-US" dirty="0" smtClean="0"/>
              <a:t>Don’t let a lot of “extra” work fool you:</a:t>
            </a:r>
          </a:p>
          <a:p>
            <a:pPr lvl="1"/>
            <a:r>
              <a:rPr lang="en-US" dirty="0" smtClean="0"/>
              <a:t>Sometimes recursive pays off</a:t>
            </a:r>
          </a:p>
          <a:p>
            <a:pPr lvl="1"/>
            <a:r>
              <a:rPr lang="en-US" dirty="0" smtClean="0"/>
              <a:t>But you need to know when</a:t>
            </a:r>
          </a:p>
          <a:p>
            <a:pPr lvl="1"/>
            <a:r>
              <a:rPr lang="en-US" dirty="0" smtClean="0"/>
              <a:t>Algorithm analysis!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Implement 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It’s beautiful code, no?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 fib(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  <a:br>
              <a:rPr lang="en-US" dirty="0" smtClean="0"/>
            </a:br>
            <a:r>
              <a:rPr lang="en-US" dirty="0" smtClean="0"/>
              <a:t>    assert(n &gt;= 0);</a:t>
            </a:r>
            <a:br>
              <a:rPr lang="en-US" dirty="0" smtClean="0"/>
            </a:br>
            <a:r>
              <a:rPr lang="en-US" dirty="0" smtClean="0"/>
              <a:t>    if ( n == 0 ) return 1;</a:t>
            </a:r>
            <a:br>
              <a:rPr lang="en-US" dirty="0" smtClean="0"/>
            </a:br>
            <a:r>
              <a:rPr lang="en-US" dirty="0" smtClean="0"/>
              <a:t>    if ( n == 1 ) return 1;</a:t>
            </a:r>
            <a:br>
              <a:rPr lang="en-US" dirty="0" smtClean="0"/>
            </a:br>
            <a:r>
              <a:rPr lang="en-US" dirty="0" smtClean="0"/>
              <a:t>    return fib(n-1) + fib(n-2);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Let’s run and time it.</a:t>
            </a:r>
          </a:p>
          <a:p>
            <a:r>
              <a:rPr lang="en-US" dirty="0" smtClean="0"/>
              <a:t>Let’s trace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9513"/>
            <a:ext cx="71453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Ah, the legend:</a:t>
            </a:r>
          </a:p>
          <a:p>
            <a:pPr lvl="1"/>
            <a:r>
              <a:rPr lang="en-US" dirty="0" smtClean="0"/>
              <a:t>64 golden disks</a:t>
            </a:r>
          </a:p>
          <a:p>
            <a:pPr lvl="1"/>
            <a:r>
              <a:rPr lang="en-US" dirty="0" smtClean="0"/>
              <a:t>Those diligent priests</a:t>
            </a:r>
          </a:p>
          <a:p>
            <a:pPr lvl="1"/>
            <a:r>
              <a:rPr lang="en-US" dirty="0" smtClean="0"/>
              <a:t>The world ends!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12" descr="balitemple3"/>
          <p:cNvPicPr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337947" y="2185903"/>
            <a:ext cx="4531420" cy="3262622"/>
          </a:xfr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30178</TotalTime>
  <Words>3462</Words>
  <Application>Microsoft Office PowerPoint</Application>
  <PresentationFormat>On-screen Show (4:3)</PresentationFormat>
  <Paragraphs>571</Paragraphs>
  <Slides>67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Origin</vt:lpstr>
      <vt:lpstr>Equation</vt:lpstr>
      <vt:lpstr>Photo Editor Photo</vt:lpstr>
      <vt:lpstr>Divide and Conquer Algorithms</vt:lpstr>
      <vt:lpstr>Recurrences and Divide &amp; Conquer</vt:lpstr>
      <vt:lpstr>Recursion</vt:lpstr>
      <vt:lpstr>Recursion:  Basic Concepts and Review</vt:lpstr>
      <vt:lpstr>Designing Recursive Procedures</vt:lpstr>
      <vt:lpstr>Recursion:  Good or Evil?</vt:lpstr>
      <vt:lpstr>Implement Fibonacci numbers</vt:lpstr>
      <vt:lpstr>Slide 8</vt:lpstr>
      <vt:lpstr>Towers of Hanoi</vt:lpstr>
      <vt:lpstr>Towers of Hanoi</vt:lpstr>
      <vt:lpstr>Your turn to design!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Exercise: Find Max and Min</vt:lpstr>
      <vt:lpstr>Recurrence Relations</vt:lpstr>
      <vt:lpstr>Solving Recurrence Relations</vt:lpstr>
      <vt:lpstr>Iteration or Substitution Method</vt:lpstr>
      <vt:lpstr>Substitution Method (cont’d)</vt:lpstr>
      <vt:lpstr>Examples Using the Substitution Method</vt:lpstr>
      <vt:lpstr>Return to Fibonacci…</vt:lpstr>
      <vt:lpstr>Evaluate recursive equation using Recursion Tree</vt:lpstr>
      <vt:lpstr>Fibonacci upper bound</vt:lpstr>
      <vt:lpstr>Recursion Tree: Total Cost</vt:lpstr>
      <vt:lpstr>The Master Theorem</vt:lpstr>
      <vt:lpstr>The Master Theorem (from Cormen)</vt:lpstr>
      <vt:lpstr>The Main Recurrence Theorem</vt:lpstr>
      <vt:lpstr>Using these two methods</vt:lpstr>
      <vt:lpstr>Problems to Try</vt:lpstr>
      <vt:lpstr>Common Forms of Recurrence Equations</vt:lpstr>
      <vt:lpstr>Back to Towers of Hanoi</vt:lpstr>
      <vt:lpstr>Closest Pairs</vt:lpstr>
      <vt:lpstr>Problem: Find Closest Pair of Points</vt:lpstr>
      <vt:lpstr>Obvious Solution: Closest Pair of Points</vt:lpstr>
      <vt:lpstr>An aside: k Nearest Neighbors problem</vt:lpstr>
      <vt:lpstr>Solving k-NN problem</vt:lpstr>
      <vt:lpstr>Back to Closest Pairs</vt:lpstr>
      <vt:lpstr>Summary of the Algorithm</vt:lpstr>
      <vt:lpstr>Analysis: Closest Pairs</vt:lpstr>
      <vt:lpstr>Mergesort</vt:lpstr>
      <vt:lpstr>New Problem: Sorting a Sequence</vt:lpstr>
      <vt:lpstr>Why Do We Study Sorting?</vt:lpstr>
      <vt:lpstr> Mergesort is Classic Divide &amp; Conquer</vt:lpstr>
      <vt:lpstr>Algorithm: Mergesort</vt:lpstr>
      <vt:lpstr>Exercise:  Trace Mergesort Execution</vt:lpstr>
      <vt:lpstr>Efficiency of Mergesort</vt:lpstr>
      <vt:lpstr>Merging Sorted Sequences</vt:lpstr>
      <vt:lpstr>Algorithm: Merge</vt:lpstr>
      <vt:lpstr>More on Merge, Sorting,…</vt:lpstr>
      <vt:lpstr>Trominoes</vt:lpstr>
      <vt:lpstr>Next Example: Trominos</vt:lpstr>
      <vt:lpstr>Trominos: Playing the Game, Strategy</vt:lpstr>
      <vt:lpstr>Trominos: Key to the Solution</vt:lpstr>
      <vt:lpstr>Slide 58</vt:lpstr>
      <vt:lpstr>Trominos: Analysis</vt:lpstr>
      <vt:lpstr>Matrix Multiplication</vt:lpstr>
      <vt:lpstr>Matrix Multiplication</vt:lpstr>
      <vt:lpstr>Matrix Multiplication</vt:lpstr>
      <vt:lpstr>Original running time</vt:lpstr>
      <vt:lpstr>Strassen’s Algorithm</vt:lpstr>
      <vt:lpstr>Strassen’s Matrix Multiplication</vt:lpstr>
      <vt:lpstr>Conclusion</vt:lpstr>
      <vt:lpstr>Divide and  Conquer: Bottom-line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aaron</cp:lastModifiedBy>
  <cp:revision>405</cp:revision>
  <cp:lastPrinted>2010-02-08T18:40:35Z</cp:lastPrinted>
  <dcterms:created xsi:type="dcterms:W3CDTF">2010-02-08T18:32:44Z</dcterms:created>
  <dcterms:modified xsi:type="dcterms:W3CDTF">2011-02-14T13:43:12Z</dcterms:modified>
</cp:coreProperties>
</file>