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s/slide48.xml" ContentType="application/vnd.openxmlformats-officedocument.presentationml.slide+xml"/>
  <Default Extension="bin" ContentType="application/vnd.openxmlformats-officedocument.oleObject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72"/>
  </p:notesMasterIdLst>
  <p:handoutMasterIdLst>
    <p:handoutMasterId r:id="rId73"/>
  </p:handoutMasterIdLst>
  <p:sldIdLst>
    <p:sldId id="503" r:id="rId2"/>
    <p:sldId id="428" r:id="rId3"/>
    <p:sldId id="505" r:id="rId4"/>
    <p:sldId id="435" r:id="rId5"/>
    <p:sldId id="444" r:id="rId6"/>
    <p:sldId id="486" r:id="rId7"/>
    <p:sldId id="441" r:id="rId8"/>
    <p:sldId id="446" r:id="rId9"/>
    <p:sldId id="447" r:id="rId10"/>
    <p:sldId id="449" r:id="rId11"/>
    <p:sldId id="448" r:id="rId12"/>
    <p:sldId id="504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13" r:id="rId22"/>
    <p:sldId id="445" r:id="rId23"/>
    <p:sldId id="450" r:id="rId24"/>
    <p:sldId id="451" r:id="rId25"/>
    <p:sldId id="478" r:id="rId26"/>
    <p:sldId id="475" r:id="rId27"/>
    <p:sldId id="480" r:id="rId28"/>
    <p:sldId id="481" r:id="rId29"/>
    <p:sldId id="479" r:id="rId30"/>
    <p:sldId id="454" r:id="rId31"/>
    <p:sldId id="457" r:id="rId32"/>
    <p:sldId id="487" r:id="rId33"/>
    <p:sldId id="456" r:id="rId34"/>
    <p:sldId id="459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507" r:id="rId43"/>
    <p:sldId id="489" r:id="rId44"/>
    <p:sldId id="490" r:id="rId45"/>
    <p:sldId id="491" r:id="rId46"/>
    <p:sldId id="492" r:id="rId47"/>
    <p:sldId id="511" r:id="rId48"/>
    <p:sldId id="494" r:id="rId49"/>
    <p:sldId id="495" r:id="rId50"/>
    <p:sldId id="512" r:id="rId51"/>
    <p:sldId id="497" r:id="rId52"/>
    <p:sldId id="530" r:id="rId53"/>
    <p:sldId id="529" r:id="rId54"/>
    <p:sldId id="499" r:id="rId55"/>
    <p:sldId id="500" r:id="rId56"/>
    <p:sldId id="501" r:id="rId57"/>
    <p:sldId id="508" r:id="rId58"/>
    <p:sldId id="509" r:id="rId59"/>
    <p:sldId id="524" r:id="rId60"/>
    <p:sldId id="525" r:id="rId61"/>
    <p:sldId id="526" r:id="rId62"/>
    <p:sldId id="527" r:id="rId63"/>
    <p:sldId id="528" r:id="rId64"/>
    <p:sldId id="506" r:id="rId65"/>
    <p:sldId id="458" r:id="rId66"/>
    <p:sldId id="510" r:id="rId67"/>
    <p:sldId id="439" r:id="rId68"/>
    <p:sldId id="472" r:id="rId69"/>
    <p:sldId id="440" r:id="rId70"/>
    <p:sldId id="473" r:id="rId71"/>
  </p:sldIdLst>
  <p:sldSz cx="9144000" cy="6858000" type="screen4x3"/>
  <p:notesSz cx="7315200" cy="9601200"/>
  <p:custDataLst>
    <p:tags r:id="rId7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102" y="-16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78"/>
    </p:cViewPr>
  </p:sorterViewPr>
  <p:notesViewPr>
    <p:cSldViewPr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5" tIns="49471" rIns="95135" bIns="49471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5" tIns="49471" rIns="95135" bIns="4947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5" tIns="49471" rIns="95135" bIns="49471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5" tIns="49471" rIns="95135" bIns="4947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4ADD4690-A489-4850-9E1B-50C646E96F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309EA752-A6F8-46F5-9A0A-BB3D7FC0992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C78AF4-038E-4177-9C17-676CDCF308BF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E257-165E-43B5-986F-1A1DD6B2C3B0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B5A1-318A-4660-AAD9-CE5E6109A19E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62F2-DF78-4A1D-B528-0C5E94B0C5C8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372482F-1941-4850-8815-EF40A53F6E83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FA5B-F7E6-4D69-9AC2-96F18B834226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D7A2-10C3-4310-8699-2A3C64FC639D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BDA-6182-4E40-A17F-2A4AEB6C7783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9765-7184-476B-B947-8DE5C7C1BA8B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06EE-C3C1-4AC3-A1EA-12AD3DCE5442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1C7-9370-42E6-B861-D44934687906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0E9E9C-DDEF-4620-B379-16D25794EA4A}" type="datetime1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hyperlink" Target="http://www.wikipedia.org/wiki/C._A._R._Hoar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1.xml"/><Relationship Id="rId7" Type="http://schemas.openxmlformats.org/officeDocument/2006/relationships/oleObject" Target="../embeddings/oleObject3.bin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4102: Algorithms</a:t>
            </a:r>
          </a:p>
          <a:p>
            <a:r>
              <a:rPr lang="en-US" dirty="0" smtClean="0"/>
              <a:t>Spring 2011</a:t>
            </a:r>
          </a:p>
          <a:p>
            <a:r>
              <a:rPr lang="en-US" dirty="0" smtClean="0"/>
              <a:t>Aaron Bloomfield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Removing Inversions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ym typeface="Symbol" charset="2"/>
              </a:rPr>
              <a:t>Define an inversion in a sequence:</a:t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  A pair of elements that are out of order</a:t>
            </a:r>
          </a:p>
          <a:p>
            <a:pPr lvl="1"/>
            <a:r>
              <a:rPr lang="en-US" dirty="0" smtClean="0">
                <a:sym typeface="Symbol" charset="2"/>
              </a:rPr>
              <a:t>E.g. { 2, 4, 1, 5, 3 } not sorted and has 4 inversions:</a:t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     pairs (2,1)  (4,1)  (4,3)  (5,3)</a:t>
            </a:r>
          </a:p>
          <a:p>
            <a:pPr lvl="1"/>
            <a:r>
              <a:rPr lang="en-US" dirty="0" smtClean="0">
                <a:sym typeface="Symbol" charset="2"/>
              </a:rPr>
              <a:t>To sort, we must fix each of these</a:t>
            </a:r>
          </a:p>
          <a:p>
            <a:pPr lvl="1"/>
            <a:r>
              <a:rPr lang="en-US" dirty="0" smtClean="0">
                <a:sym typeface="Symbol" charset="2"/>
              </a:rPr>
              <a:t>What’s the maximum possible number of inversions?</a:t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    n(n-1)/2: all possible pairs</a:t>
            </a:r>
          </a:p>
          <a:p>
            <a:pPr lvl="2"/>
            <a:r>
              <a:rPr lang="en-US" dirty="0" smtClean="0">
                <a:sym typeface="Symbol" charset="2"/>
              </a:rPr>
              <a:t>This really can occur, e.g.   { 5, 4, 3, 2, 1 }</a:t>
            </a:r>
          </a:p>
          <a:p>
            <a:r>
              <a:rPr lang="en-US" dirty="0" smtClean="0">
                <a:sym typeface="Symbol" charset="2"/>
              </a:rPr>
              <a:t>Insertion sort only swaps adjacent elements</a:t>
            </a:r>
          </a:p>
          <a:p>
            <a:pPr lvl="1"/>
            <a:r>
              <a:rPr lang="en-US" dirty="0" smtClean="0">
                <a:sym typeface="Symbol" charset="2"/>
              </a:rPr>
              <a:t>This can only remove at most one inversion!</a:t>
            </a:r>
          </a:p>
          <a:p>
            <a:pPr lvl="1"/>
            <a:r>
              <a:rPr lang="en-US" dirty="0" smtClean="0">
                <a:sym typeface="Symbol" charset="2"/>
              </a:rPr>
              <a:t>Insertion sort only removes at most one inversion for each key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Lower-bounds and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charset="2"/>
              </a:rPr>
              <a:t>Theorem</a:t>
            </a:r>
          </a:p>
          <a:p>
            <a:pPr lvl="1"/>
            <a:r>
              <a:rPr lang="en-US" dirty="0" smtClean="0">
                <a:sym typeface="Symbol" charset="2"/>
              </a:rPr>
              <a:t>Any algorithm that sorts by comparison of keys and removes at most one inversion after each comparison must do at least n(n-1)/2 comparisons in the worst case and at least n(n-1)/4 comparisons on the average (for n elements)</a:t>
            </a:r>
          </a:p>
          <a:p>
            <a:r>
              <a:rPr lang="en-US" dirty="0" smtClean="0">
                <a:sym typeface="Symbol" charset="2"/>
              </a:rPr>
              <a:t>Conclusion:  Insertion Sort is optimal for algorithms that works “locally” by interchanging only adjacent elements.</a:t>
            </a:r>
          </a:p>
          <a:p>
            <a:pPr lvl="1"/>
            <a:r>
              <a:rPr lang="en-US" dirty="0" smtClean="0">
                <a:sym typeface="Symbol" charset="2"/>
              </a:rPr>
              <a:t>These include </a:t>
            </a:r>
            <a:r>
              <a:rPr lang="en-US" dirty="0" err="1" smtClean="0">
                <a:sym typeface="Symbol" charset="2"/>
              </a:rPr>
              <a:t>BubbleSort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SelectionSort</a:t>
            </a:r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And, for any algorithm to be o(n</a:t>
            </a:r>
            <a:r>
              <a:rPr lang="en-US" baseline="30000" dirty="0" smtClean="0">
                <a:sym typeface="Symbol" charset="2"/>
              </a:rPr>
              <a:t>2</a:t>
            </a:r>
            <a:r>
              <a:rPr lang="en-US" dirty="0" smtClean="0">
                <a:sym typeface="Symbol" charset="2"/>
              </a:rPr>
              <a:t>) it must swap elements that are not adjacent!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Mergesort</a:t>
            </a:r>
            <a:r>
              <a:rPr lang="en-US" dirty="0" smtClean="0">
                <a:sym typeface="Symbol" charset="2"/>
              </a:rPr>
              <a:t> is Classic 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0350" y="1127988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Input: Array list and indexes first, and Last, such that the elements list[i] are defined for first &lt;= i &lt;= last.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Output: list[first], …, list[last]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smtClean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def mergesort(list,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    mid = (first+last)/2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    mergesort(list,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    mergesort(list,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    merge(list,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/>
              <a:t>   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Exercise:  Trace Mergesort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Can you trace MergeSort() on this list?</a:t>
            </a:r>
            <a:br>
              <a:rPr lang="en-US" smtClean="0"/>
            </a:br>
            <a:r>
              <a:rPr lang="en-US" smtClean="0"/>
              <a:t>       </a:t>
            </a:r>
            <a:r>
              <a:rPr lang="en-US" sz="2400" b="1" smtClean="0">
                <a:latin typeface="Courier New" charset="0"/>
              </a:rPr>
              <a:t>A = {8, 3, 2, 9, 7, 1, 5, 4};</a:t>
            </a:r>
            <a:endParaRPr lang="en-US" sz="3200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Efficiency of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to divide in half?  No comparisons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subproblems</a:t>
            </a:r>
            <a:r>
              <a:rPr lang="en-US" dirty="0" smtClean="0"/>
              <a:t>:  each size n/2</a:t>
            </a:r>
          </a:p>
          <a:p>
            <a:r>
              <a:rPr lang="en-US" dirty="0" smtClean="0"/>
              <a:t>Combining results? What is the cost of merging two lists of size n/2</a:t>
            </a:r>
          </a:p>
          <a:p>
            <a:pPr lvl="1"/>
            <a:r>
              <a:rPr lang="en-US" dirty="0" smtClean="0"/>
              <a:t>Soon we’ll see it’s n-1 in the worst-case</a:t>
            </a:r>
          </a:p>
          <a:p>
            <a:pPr algn="l"/>
            <a:r>
              <a:rPr lang="en-US" dirty="0" smtClean="0"/>
              <a:t>Recurrence relation:</a:t>
            </a:r>
            <a:br>
              <a:rPr lang="en-US" dirty="0" smtClean="0"/>
            </a:br>
            <a:r>
              <a:rPr lang="en-US" dirty="0" smtClean="0"/>
              <a:t>     W(1) = 0</a:t>
            </a:r>
            <a:br>
              <a:rPr lang="en-US" dirty="0" smtClean="0"/>
            </a:br>
            <a:r>
              <a:rPr lang="en-US" dirty="0" smtClean="0"/>
              <a:t>     W(n) = 2 W(n/2)+ merge(n)</a:t>
            </a:r>
            <a:br>
              <a:rPr lang="en-US" dirty="0" smtClean="0"/>
            </a:br>
            <a:r>
              <a:rPr lang="en-US" dirty="0" smtClean="0"/>
              <a:t>		= 2 W(n/2) + n-1</a:t>
            </a:r>
            <a:br>
              <a:rPr lang="en-US" dirty="0" smtClean="0"/>
            </a:br>
            <a:r>
              <a:rPr lang="en-US" u="sng" dirty="0" smtClean="0"/>
              <a:t>You</a:t>
            </a:r>
            <a:r>
              <a:rPr lang="en-US" dirty="0" smtClean="0"/>
              <a:t> can now show that this W(n) </a:t>
            </a:r>
            <a:r>
              <a:rPr lang="en-US" dirty="0" smtClean="0">
                <a:sym typeface="Symbol" charset="2"/>
              </a:rPr>
              <a:t> </a:t>
            </a:r>
            <a:r>
              <a:rPr lang="en-US" dirty="0" smtClean="0"/>
              <a:t>(n log n)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Merging Sorted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Problem: </a:t>
            </a:r>
          </a:p>
          <a:p>
            <a:pPr lvl="1"/>
            <a:r>
              <a:rPr lang="en-US" smtClean="0"/>
              <a:t>Given two sequences A and B sorted in non-decreasing order, merge them to create one sorted sequence C</a:t>
            </a:r>
          </a:p>
          <a:p>
            <a:pPr lvl="1"/>
            <a:r>
              <a:rPr lang="en-US" smtClean="0"/>
              <a:t>Input size:  C has n items, and A and B each have n/2</a:t>
            </a:r>
          </a:p>
          <a:p>
            <a:r>
              <a:rPr lang="en-US" smtClean="0"/>
              <a:t>Strategy: </a:t>
            </a:r>
          </a:p>
          <a:p>
            <a:pPr lvl="1"/>
            <a:r>
              <a:rPr lang="en-US" smtClean="0"/>
              <a:t>determine the first item in C: It is the minimum between the first items of A and B. Suppose it is the first items of A. Then, rest of C consisting of merging rest of A with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Algorithm: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dirty="0" smtClean="0"/>
              <a:t>Merge(A, B, C)  // where A, B, and C are sequences</a:t>
            </a:r>
          </a:p>
          <a:p>
            <a:pPr lvl="1">
              <a:buFontTx/>
              <a:buNone/>
            </a:pPr>
            <a:r>
              <a:rPr lang="en-US" dirty="0" smtClean="0"/>
              <a:t>if (A is empty)</a:t>
            </a:r>
          </a:p>
          <a:p>
            <a:pPr lvl="2">
              <a:buFontTx/>
              <a:buNone/>
            </a:pPr>
            <a:r>
              <a:rPr lang="en-US" dirty="0" smtClean="0"/>
              <a:t>rest of C = rest of B</a:t>
            </a:r>
          </a:p>
          <a:p>
            <a:pPr lvl="1">
              <a:buFontTx/>
              <a:buNone/>
            </a:pPr>
            <a:r>
              <a:rPr lang="en-US" dirty="0" smtClean="0"/>
              <a:t>else if (B is empty)</a:t>
            </a:r>
          </a:p>
          <a:p>
            <a:pPr lvl="2">
              <a:buFontTx/>
              <a:buNone/>
            </a:pPr>
            <a:r>
              <a:rPr lang="en-US" dirty="0" smtClean="0"/>
              <a:t>rest of C = rest of A</a:t>
            </a:r>
          </a:p>
          <a:p>
            <a:pPr lvl="1">
              <a:buFontTx/>
              <a:buNone/>
            </a:pPr>
            <a:r>
              <a:rPr lang="en-US" dirty="0" smtClean="0"/>
              <a:t>else if (first of A &lt;= first of B)</a:t>
            </a:r>
          </a:p>
          <a:p>
            <a:pPr lvl="2">
              <a:buFontTx/>
              <a:buNone/>
            </a:pPr>
            <a:r>
              <a:rPr lang="en-US" dirty="0" smtClean="0"/>
              <a:t>first of C = first of A</a:t>
            </a:r>
          </a:p>
          <a:p>
            <a:pPr lvl="2">
              <a:buFontTx/>
              <a:buNone/>
            </a:pPr>
            <a:r>
              <a:rPr lang="en-US" dirty="0" smtClean="0"/>
              <a:t>merge (rest of A, B, rest of C)</a:t>
            </a:r>
          </a:p>
          <a:p>
            <a:pPr lvl="1">
              <a:buFontTx/>
              <a:buNone/>
            </a:pPr>
            <a:r>
              <a:rPr lang="en-US" dirty="0" smtClean="0"/>
              <a:t>else</a:t>
            </a:r>
          </a:p>
          <a:p>
            <a:pPr lvl="2">
              <a:buFontTx/>
              <a:buNone/>
            </a:pPr>
            <a:r>
              <a:rPr lang="en-US" dirty="0" smtClean="0"/>
              <a:t>first of C = first of B</a:t>
            </a:r>
          </a:p>
          <a:p>
            <a:pPr lvl="2">
              <a:buFontTx/>
              <a:buNone/>
            </a:pPr>
            <a:r>
              <a:rPr lang="en-US" dirty="0" smtClean="0"/>
              <a:t>merge (A, rest of B, rest of C)</a:t>
            </a:r>
          </a:p>
          <a:p>
            <a:pPr lvl="1">
              <a:buFontTx/>
              <a:buNone/>
            </a:pPr>
            <a:r>
              <a:rPr lang="en-US" dirty="0" smtClean="0"/>
              <a:t>return</a:t>
            </a:r>
          </a:p>
          <a:p>
            <a:endParaRPr lang="en-US" sz="3800" b="1" dirty="0" smtClean="0"/>
          </a:p>
          <a:p>
            <a:r>
              <a:rPr lang="en-US" sz="3800" dirty="0" smtClean="0"/>
              <a:t>W(n) = n –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More on Merge, Sorting,…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See textbook for a more detailed code for merge</a:t>
            </a:r>
          </a:p>
          <a:p>
            <a:pPr lvl="1"/>
            <a:r>
              <a:rPr lang="en-US" sz="2000" dirty="0" smtClean="0"/>
              <a:t>Python example available soon on the course website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In-place merge is possible</a:t>
            </a:r>
          </a:p>
          <a:p>
            <a:pPr lvl="1"/>
            <a:r>
              <a:rPr lang="en-US" sz="2000" dirty="0" smtClean="0"/>
              <a:t>What’s “in-place” mean?</a:t>
            </a:r>
          </a:p>
          <a:p>
            <a:pPr lvl="1"/>
            <a:r>
              <a:rPr lang="en-US" sz="2000" dirty="0" smtClean="0"/>
              <a:t>Space usage is constant, or </a:t>
            </a:r>
            <a:r>
              <a:rPr lang="en-US" sz="2000" dirty="0" smtClean="0">
                <a:sym typeface="Symbol" charset="2"/>
              </a:rPr>
              <a:t>(1)</a:t>
            </a:r>
          </a:p>
          <a:p>
            <a:pPr lvl="1"/>
            <a:endParaRPr lang="en-US" sz="20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When is a sort stable?</a:t>
            </a:r>
          </a:p>
          <a:p>
            <a:pPr lvl="1"/>
            <a:r>
              <a:rPr lang="en-US" sz="2000" dirty="0" smtClean="0">
                <a:sym typeface="Symbol" charset="2"/>
              </a:rPr>
              <a:t>If duplicate keys, their relative order is the same after sorting as it was before</a:t>
            </a:r>
          </a:p>
          <a:p>
            <a:pPr lvl="1"/>
            <a:r>
              <a:rPr lang="en-US" sz="2000" dirty="0" smtClean="0">
                <a:sym typeface="Symbol" charset="2"/>
              </a:rPr>
              <a:t>Sometimes this is important for an application</a:t>
            </a:r>
          </a:p>
          <a:p>
            <a:pPr lvl="1"/>
            <a:r>
              <a:rPr lang="en-US" sz="2000" dirty="0" smtClean="0">
                <a:sym typeface="Symbol" charset="2"/>
              </a:rPr>
              <a:t>Why is </a:t>
            </a:r>
            <a:r>
              <a:rPr lang="en-US" sz="2000" dirty="0" err="1" smtClean="0">
                <a:sym typeface="Symbol" charset="2"/>
              </a:rPr>
              <a:t>mergesort</a:t>
            </a:r>
            <a:r>
              <a:rPr lang="en-US" sz="2000" dirty="0" smtClean="0">
                <a:sym typeface="Symbol" charset="2"/>
              </a:rPr>
              <a:t> stable?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Symbol" charset="2"/>
              </a:rPr>
              <a:t>Reminder: Common Forms of Recurrence Equations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smtClean="0"/>
              <a:t>Remember these?</a:t>
            </a:r>
          </a:p>
          <a:p>
            <a:pPr lvl="1" algn="l"/>
            <a:r>
              <a:rPr lang="en-US" smtClean="0"/>
              <a:t>Divide and conquer: Like </a:t>
            </a:r>
            <a:r>
              <a:rPr lang="en-US" b="1" u="sng" smtClean="0"/>
              <a:t>Mergesort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T(n) = bT(n/c) + f(n) </a:t>
            </a:r>
          </a:p>
          <a:p>
            <a:pPr lvl="2" algn="l"/>
            <a:r>
              <a:rPr lang="en-US" smtClean="0"/>
              <a:t>Solve directly or apply master theorem</a:t>
            </a:r>
          </a:p>
          <a:p>
            <a:pPr lvl="1" algn="l"/>
            <a:r>
              <a:rPr lang="en-US" smtClean="0"/>
              <a:t>Chip and conquer:</a:t>
            </a:r>
            <a:br>
              <a:rPr lang="en-US" smtClean="0"/>
            </a:br>
            <a:r>
              <a:rPr lang="en-US" smtClean="0"/>
              <a:t>   T(n) = T(n-c) + f(n)</a:t>
            </a:r>
          </a:p>
          <a:p>
            <a:pPr lvl="2" algn="l"/>
            <a:r>
              <a:rPr lang="en-US" smtClean="0"/>
              <a:t>Note: One sub-problem of lesser cost!</a:t>
            </a:r>
          </a:p>
          <a:p>
            <a:pPr lvl="2" algn="l"/>
            <a:r>
              <a:rPr lang="en-US" b="1" u="sng" smtClean="0"/>
              <a:t>Insertion sort</a:t>
            </a:r>
            <a:r>
              <a:rPr lang="en-US" smtClean="0"/>
              <a:t> will be like this.</a:t>
            </a:r>
          </a:p>
          <a:p>
            <a:pPr lvl="1" algn="l"/>
            <a:r>
              <a:rPr lang="en-US" smtClean="0"/>
              <a:t>Chip and </a:t>
            </a:r>
            <a:r>
              <a:rPr lang="en-US" u="sng" smtClean="0"/>
              <a:t>Be</a:t>
            </a:r>
            <a:r>
              <a:rPr lang="en-US" smtClean="0"/>
              <a:t> Conquered:</a:t>
            </a:r>
            <a:br>
              <a:rPr lang="en-US" smtClean="0"/>
            </a:br>
            <a:r>
              <a:rPr lang="en-US" smtClean="0"/>
              <a:t>   T(n) = b T(n-c) + f(n) where b &gt; 1</a:t>
            </a:r>
          </a:p>
          <a:p>
            <a:pPr lvl="2" algn="l"/>
            <a:r>
              <a:rPr lang="en-US" smtClean="0"/>
              <a:t>Like Towers of Hanoi</a:t>
            </a:r>
          </a:p>
          <a:p>
            <a:pPr lvl="2" algn="l"/>
            <a:r>
              <a:rPr lang="en-US" smtClean="0"/>
              <a:t>Exponential!   See recursion tree argument on p. 140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Collections.sort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mergesort</a:t>
            </a:r>
            <a:r>
              <a:rPr lang="en-US" dirty="0" smtClean="0"/>
              <a:t> (a slightly modified version)</a:t>
            </a:r>
          </a:p>
          <a:p>
            <a:pPr lvl="1"/>
            <a:r>
              <a:rPr lang="en-US" dirty="0" smtClean="0"/>
              <a:t>Guaranteed to be </a:t>
            </a:r>
            <a:r>
              <a:rPr lang="en-US" dirty="0" smtClean="0">
                <a:sym typeface="Symbol" charset="2"/>
              </a:rPr>
              <a:t>(n log n)</a:t>
            </a:r>
          </a:p>
          <a:p>
            <a:pPr lvl="1"/>
            <a:r>
              <a:rPr lang="en-US" dirty="0" smtClean="0">
                <a:sym typeface="Symbol" charset="2"/>
              </a:rPr>
              <a:t>Guaranteed to be stable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Quicksort: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Developed by C.A.R. (Tony) Hoare (a Turing Award winner)</a:t>
            </a:r>
          </a:p>
          <a:p>
            <a:pPr lvl="1"/>
            <a:r>
              <a:rPr lang="en-US" smtClean="0">
                <a:hlinkClick r:id="rId4"/>
              </a:rPr>
              <a:t>http://www.wikipedia.org/wiki/C._A._R._Hoare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Published in 1962</a:t>
            </a:r>
          </a:p>
          <a:p>
            <a:r>
              <a:rPr lang="en-US" smtClean="0"/>
              <a:t>Classic divide and conquer, but…</a:t>
            </a:r>
          </a:p>
          <a:p>
            <a:pPr lvl="1"/>
            <a:r>
              <a:rPr lang="en-US" smtClean="0"/>
              <a:t>Mergesort does no comparisons to divide, but a lot to combine results (i.e. the merge) at each step</a:t>
            </a:r>
          </a:p>
          <a:p>
            <a:pPr lvl="1"/>
            <a:r>
              <a:rPr lang="en-US" smtClean="0"/>
              <a:t>Quicksort does a lot of work to divide, but has nothing to do after the recursive calls.  No work to combine. (If we’re using arrays. Linked lists? Re-examine later.)</a:t>
            </a:r>
          </a:p>
          <a:p>
            <a:r>
              <a:rPr lang="en-US" smtClean="0"/>
              <a:t>Dividing done with algorithm often called </a:t>
            </a:r>
            <a:r>
              <a:rPr lang="en-US" i="1" smtClean="0"/>
              <a:t>partition</a:t>
            </a:r>
          </a:p>
          <a:p>
            <a:pPr lvl="1"/>
            <a:r>
              <a:rPr lang="en-US" smtClean="0"/>
              <a:t>Sometimes called </a:t>
            </a:r>
            <a:r>
              <a:rPr lang="en-US" i="1" smtClean="0"/>
              <a:t>split</a:t>
            </a:r>
            <a:r>
              <a:rPr lang="en-US" smtClean="0"/>
              <a:t>.  Several variations.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Quicksort’s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Called on subsection of array from first to last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mergesort</a:t>
            </a:r>
            <a:endParaRPr lang="en-US" dirty="0" smtClean="0"/>
          </a:p>
          <a:p>
            <a:r>
              <a:rPr lang="en-US" dirty="0" smtClean="0"/>
              <a:t>First, choose some element in the array to be the pivot element</a:t>
            </a:r>
          </a:p>
          <a:p>
            <a:pPr lvl="1"/>
            <a:r>
              <a:rPr lang="en-US" dirty="0" smtClean="0"/>
              <a:t>Any element!  Doesn’t matter for </a:t>
            </a:r>
            <a:r>
              <a:rPr lang="en-US" u="sng" dirty="0" smtClean="0"/>
              <a:t>correctness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Often the first.  Or, we often move some element into the first position (to get better </a:t>
            </a:r>
            <a:r>
              <a:rPr lang="en-US" u="sng" dirty="0" smtClean="0"/>
              <a:t>efficiency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Second, call partition, which does two things:</a:t>
            </a:r>
          </a:p>
          <a:p>
            <a:pPr lvl="1"/>
            <a:r>
              <a:rPr lang="en-US" dirty="0" smtClean="0"/>
              <a:t>Puts the pivot in its proper place, i.e. where it will be in the correctly sorted sequence</a:t>
            </a:r>
          </a:p>
          <a:p>
            <a:pPr lvl="1"/>
            <a:r>
              <a:rPr lang="en-US" dirty="0" smtClean="0"/>
              <a:t>All elements below the pivot are less-than the pivot, and all elements above the pivot are greater-than </a:t>
            </a:r>
          </a:p>
          <a:p>
            <a:r>
              <a:rPr lang="en-US" dirty="0" smtClean="0"/>
              <a:t>Third, use </a:t>
            </a:r>
            <a:r>
              <a:rPr lang="en-US" dirty="0" err="1" smtClean="0"/>
              <a:t>quicksort</a:t>
            </a:r>
            <a:r>
              <a:rPr lang="en-US" dirty="0" smtClean="0"/>
              <a:t> recursively on both sub-lists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 Quicksort’s Strategy (a picture)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first element as pivot (or pick one and move it there)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call to partition…</a:t>
            </a:r>
          </a:p>
          <a:p>
            <a:pPr lvl="1"/>
            <a:endParaRPr lang="en-US" dirty="0" smtClean="0"/>
          </a:p>
          <a:p>
            <a:pPr lvl="1">
              <a:spcAft>
                <a:spcPct val="25000"/>
              </a:spcAft>
            </a:pPr>
            <a:endParaRPr lang="en-US" dirty="0" smtClean="0"/>
          </a:p>
          <a:p>
            <a:pPr lvl="1"/>
            <a:r>
              <a:rPr lang="en-US" dirty="0" smtClean="0"/>
              <a:t>Now sort two parts recursively and we’re done!</a:t>
            </a:r>
          </a:p>
          <a:p>
            <a:pPr lvl="1">
              <a:spcAft>
                <a:spcPct val="20000"/>
              </a:spcAft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</a:t>
            </a:r>
            <a:r>
              <a:rPr lang="en-US" dirty="0" err="1" smtClean="0"/>
              <a:t>splitPoint</a:t>
            </a:r>
            <a:r>
              <a:rPr lang="en-US" dirty="0" smtClean="0"/>
              <a:t> may be anywhere in </a:t>
            </a:r>
            <a:r>
              <a:rPr lang="en-US" i="1" dirty="0" smtClean="0"/>
              <a:t>first..last</a:t>
            </a:r>
          </a:p>
          <a:p>
            <a:pPr lvl="1"/>
            <a:r>
              <a:rPr lang="en-US" dirty="0" smtClean="0"/>
              <a:t>Note our assumption that all keys are distinct</a:t>
            </a:r>
          </a:p>
        </p:txBody>
      </p:sp>
      <p:grpSp>
        <p:nvGrpSpPr>
          <p:cNvPr id="27652" name="Group 1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447800" y="1981200"/>
            <a:ext cx="6705600" cy="336550"/>
            <a:chOff x="624" y="1344"/>
            <a:chExt cx="4224" cy="212"/>
          </a:xfrm>
        </p:grpSpPr>
        <p:sp>
          <p:nvSpPr>
            <p:cNvPr id="27673" name="Rectangle 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24" y="1344"/>
              <a:ext cx="42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27674" name="Group 5"/>
            <p:cNvGrpSpPr>
              <a:grpSpLocks/>
            </p:cNvGrpSpPr>
            <p:nvPr/>
          </p:nvGrpSpPr>
          <p:grpSpPr bwMode="auto">
            <a:xfrm>
              <a:off x="624" y="1344"/>
              <a:ext cx="576" cy="212"/>
              <a:chOff x="1296" y="3936"/>
              <a:chExt cx="576" cy="212"/>
            </a:xfrm>
          </p:grpSpPr>
          <p:sp>
            <p:nvSpPr>
              <p:cNvPr id="27675" name="Text Box 6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96" y="393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Tahoma" charset="0"/>
                  </a:rPr>
                  <a:t>pivot</a:t>
                </a:r>
              </a:p>
            </p:txBody>
          </p:sp>
          <p:sp>
            <p:nvSpPr>
              <p:cNvPr id="27676" name="Rectangle 7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96" y="3936"/>
                <a:ext cx="43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27653" name="Text Box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286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first</a:t>
            </a:r>
          </a:p>
        </p:txBody>
      </p:sp>
      <p:sp>
        <p:nvSpPr>
          <p:cNvPr id="27654" name="Text Box 2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43800" y="23304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last</a:t>
            </a:r>
          </a:p>
        </p:txBody>
      </p:sp>
      <p:sp>
        <p:nvSpPr>
          <p:cNvPr id="2765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85888" y="3144838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27656" name="Group 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195888" y="3144838"/>
            <a:ext cx="914400" cy="336550"/>
            <a:chOff x="1296" y="3936"/>
            <a:chExt cx="576" cy="212"/>
          </a:xfrm>
        </p:grpSpPr>
        <p:sp>
          <p:nvSpPr>
            <p:cNvPr id="27671" name="Text Box 1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pivot</a:t>
              </a:r>
            </a:p>
          </p:txBody>
        </p:sp>
        <p:sp>
          <p:nvSpPr>
            <p:cNvPr id="27672" name="Rectangle 1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7657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0200" y="3124200"/>
            <a:ext cx="208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>
                <a:latin typeface="Tahoma" charset="0"/>
              </a:rPr>
              <a:t>&lt; pivot (unsorted)</a:t>
            </a:r>
          </a:p>
        </p:txBody>
      </p:sp>
      <p:sp>
        <p:nvSpPr>
          <p:cNvPr id="27658" name="Text Box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34088" y="3144838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b="1">
                <a:latin typeface="Tahoma" charset="0"/>
              </a:rPr>
              <a:t>&gt; pivot (unsorted)</a:t>
            </a:r>
          </a:p>
        </p:txBody>
      </p:sp>
      <p:sp>
        <p:nvSpPr>
          <p:cNvPr id="27659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7800" y="35131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first</a:t>
            </a:r>
          </a:p>
        </p:txBody>
      </p:sp>
      <p:sp>
        <p:nvSpPr>
          <p:cNvPr id="27660" name="Text Box 2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43800" y="35575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last</a:t>
            </a:r>
          </a:p>
        </p:txBody>
      </p:sp>
      <p:sp>
        <p:nvSpPr>
          <p:cNvPr id="27661" name="Text Box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5888" y="3481388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split point</a:t>
            </a:r>
          </a:p>
        </p:txBody>
      </p:sp>
      <p:sp>
        <p:nvSpPr>
          <p:cNvPr id="27662" name="Rectangle 3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47800" y="452120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27663" name="Group 3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257800" y="4521200"/>
            <a:ext cx="914400" cy="336550"/>
            <a:chOff x="1296" y="3936"/>
            <a:chExt cx="576" cy="212"/>
          </a:xfrm>
        </p:grpSpPr>
        <p:sp>
          <p:nvSpPr>
            <p:cNvPr id="27669" name="Text Box 3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pivot</a:t>
              </a:r>
            </a:p>
          </p:txBody>
        </p:sp>
        <p:sp>
          <p:nvSpPr>
            <p:cNvPr id="27670" name="Rectangle 3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7664" name="Text Box 3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62113" y="4500563"/>
            <a:ext cx="1822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>
                <a:latin typeface="Tahoma" charset="0"/>
              </a:rPr>
              <a:t>&lt; pivot (sorted)</a:t>
            </a:r>
          </a:p>
        </p:txBody>
      </p:sp>
      <p:sp>
        <p:nvSpPr>
          <p:cNvPr id="27665" name="Text Box 3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096000" y="4521200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b="1">
                <a:latin typeface="Tahoma" charset="0"/>
              </a:rPr>
              <a:t>&gt; pivot (sorted)</a:t>
            </a:r>
          </a:p>
        </p:txBody>
      </p:sp>
      <p:sp>
        <p:nvSpPr>
          <p:cNvPr id="27666" name="Text Box 3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09713" y="4889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first</a:t>
            </a:r>
          </a:p>
        </p:txBody>
      </p:sp>
      <p:sp>
        <p:nvSpPr>
          <p:cNvPr id="27667" name="Text Box 3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605713" y="49339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last</a:t>
            </a:r>
          </a:p>
        </p:txBody>
      </p:sp>
      <p:sp>
        <p:nvSpPr>
          <p:cNvPr id="27668" name="Text Box 3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57800" y="4829175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split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Quicksort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Text Box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 smtClean="0"/>
              <a:t>Input Parameters: </a:t>
            </a:r>
            <a:r>
              <a:rPr lang="en-US" i="1" dirty="0" smtClean="0"/>
              <a:t>list</a:t>
            </a:r>
            <a:r>
              <a:rPr lang="en-US" dirty="0" smtClean="0"/>
              <a:t>, </a:t>
            </a:r>
            <a:r>
              <a:rPr lang="en-US" i="1" dirty="0" smtClean="0"/>
              <a:t>first, last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 smtClean="0"/>
              <a:t>Output Parameters: </a:t>
            </a:r>
            <a:r>
              <a:rPr lang="en-US" i="1" dirty="0" smtClean="0"/>
              <a:t>list</a:t>
            </a:r>
          </a:p>
          <a:p>
            <a:pPr defTabSz="457200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 smtClean="0"/>
              <a:t>def </a:t>
            </a:r>
            <a:r>
              <a:rPr lang="en-US" dirty="0" err="1" smtClean="0"/>
              <a:t>quicksort</a:t>
            </a:r>
            <a:r>
              <a:rPr lang="en-US" dirty="0" smtClean="0"/>
              <a:t>(list, first, last):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 smtClean="0"/>
              <a:t>    if first &lt; last: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 smtClean="0"/>
              <a:t>        p = partition(list, first,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quicksort</a:t>
            </a:r>
            <a:r>
              <a:rPr lang="en-US" dirty="0" smtClean="0"/>
              <a:t>(list, first, p-1)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quicksort</a:t>
            </a:r>
            <a:r>
              <a:rPr lang="en-US" dirty="0" smtClean="0"/>
              <a:t>(list, p+1,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 smtClean="0"/>
              <a:t>   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Partition Does the Dirty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 rearranges elements</a:t>
            </a:r>
          </a:p>
          <a:p>
            <a:pPr lvl="1"/>
            <a:r>
              <a:rPr lang="en-US" dirty="0" smtClean="0"/>
              <a:t>How?  How many comparisons?  How many swaps?</a:t>
            </a:r>
          </a:p>
          <a:p>
            <a:r>
              <a:rPr lang="en-US" dirty="0" smtClean="0"/>
              <a:t>How? Two algorithms</a:t>
            </a:r>
          </a:p>
          <a:p>
            <a:pPr lvl="1"/>
            <a:r>
              <a:rPr lang="en-US" dirty="0" err="1" smtClean="0"/>
              <a:t>Lomuto’s</a:t>
            </a:r>
            <a:r>
              <a:rPr lang="en-US" dirty="0" smtClean="0"/>
              <a:t> and Hoare’s</a:t>
            </a:r>
          </a:p>
          <a:p>
            <a:pPr lvl="1"/>
            <a:r>
              <a:rPr lang="en-US" dirty="0" smtClean="0"/>
              <a:t>Important: Both are in-place!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Strategy for Lomuto’s Partition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33400" y="3536950"/>
            <a:ext cx="8255000" cy="2025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Strategy: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Increment </a:t>
            </a:r>
            <a:r>
              <a:rPr lang="en-US" sz="2000" i="1" smtClean="0"/>
              <a:t>k </a:t>
            </a:r>
            <a:r>
              <a:rPr lang="en-US" sz="2000" smtClean="0"/>
              <a:t> and look at next item </a:t>
            </a:r>
            <a:r>
              <a:rPr lang="en-US" sz="2000" i="1" smtClean="0"/>
              <a:t>a[k]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If that item &gt;= pivot, all is well!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If that item &lt; pivot, increment </a:t>
            </a:r>
            <a:r>
              <a:rPr lang="en-US" sz="2000" i="1" smtClean="0"/>
              <a:t>h </a:t>
            </a:r>
            <a:r>
              <a:rPr lang="en-US" sz="2000" smtClean="0"/>
              <a:t>and then swap items at positions </a:t>
            </a:r>
            <a:r>
              <a:rPr lang="en-US" sz="2000" i="1" smtClean="0"/>
              <a:t>h</a:t>
            </a:r>
            <a:r>
              <a:rPr lang="en-US" sz="2000" smtClean="0"/>
              <a:t>  and </a:t>
            </a:r>
            <a:r>
              <a:rPr lang="en-US" sz="2000" i="1" smtClean="0"/>
              <a:t>k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When done, swap pivot with item at position h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219200" y="2590800"/>
            <a:ext cx="6781800" cy="946150"/>
            <a:chOff x="768" y="1632"/>
            <a:chExt cx="4272" cy="596"/>
          </a:xfrm>
        </p:grpSpPr>
        <p:grpSp>
          <p:nvGrpSpPr>
            <p:cNvPr id="30726" name="Group 5"/>
            <p:cNvGrpSpPr>
              <a:grpSpLocks/>
            </p:cNvGrpSpPr>
            <p:nvPr/>
          </p:nvGrpSpPr>
          <p:grpSpPr bwMode="auto">
            <a:xfrm>
              <a:off x="768" y="1804"/>
              <a:ext cx="4224" cy="212"/>
              <a:chOff x="624" y="1344"/>
              <a:chExt cx="4224" cy="212"/>
            </a:xfrm>
          </p:grpSpPr>
          <p:sp>
            <p:nvSpPr>
              <p:cNvPr id="30735" name="Rectangle 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24" y="1344"/>
                <a:ext cx="42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30736" name="Group 7"/>
              <p:cNvGrpSpPr>
                <a:grpSpLocks/>
              </p:cNvGrpSpPr>
              <p:nvPr/>
            </p:nvGrpSpPr>
            <p:grpSpPr bwMode="auto">
              <a:xfrm>
                <a:off x="624" y="1344"/>
                <a:ext cx="576" cy="212"/>
                <a:chOff x="1296" y="3936"/>
                <a:chExt cx="576" cy="212"/>
              </a:xfrm>
            </p:grpSpPr>
            <p:sp>
              <p:nvSpPr>
                <p:cNvPr id="30737" name="Text Box 8"/>
                <p:cNvSpPr txBox="1"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296" y="3936"/>
                  <a:ext cx="5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Tahoma" charset="0"/>
                    </a:rPr>
                    <a:t>pivot</a:t>
                  </a:r>
                </a:p>
              </p:txBody>
            </p:sp>
            <p:sp>
              <p:nvSpPr>
                <p:cNvPr id="30738" name="Rectangle 9"/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296" y="3936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727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656" y="163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last</a:t>
              </a:r>
            </a:p>
          </p:txBody>
        </p:sp>
        <p:sp>
          <p:nvSpPr>
            <p:cNvPr id="30728" name="Rectangle 1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92" y="1803"/>
              <a:ext cx="1152" cy="1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29" name="Text Box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8" y="163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first</a:t>
              </a:r>
            </a:p>
          </p:txBody>
        </p:sp>
        <p:sp>
          <p:nvSpPr>
            <p:cNvPr id="30730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88" y="178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&gt;= pivot</a:t>
              </a:r>
            </a:p>
          </p:txBody>
        </p:sp>
        <p:sp>
          <p:nvSpPr>
            <p:cNvPr id="30731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44" y="1803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&lt; pivot</a:t>
              </a:r>
            </a:p>
          </p:txBody>
        </p:sp>
        <p:sp>
          <p:nvSpPr>
            <p:cNvPr id="30732" name="Text Box 1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888" y="178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unexamined</a:t>
              </a:r>
            </a:p>
          </p:txBody>
        </p:sp>
        <p:sp>
          <p:nvSpPr>
            <p:cNvPr id="30733" name="Text Box 1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56" y="2016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   h</a:t>
              </a:r>
            </a:p>
          </p:txBody>
        </p:sp>
        <p:sp>
          <p:nvSpPr>
            <p:cNvPr id="30734" name="Text Box 17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574" y="201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k</a:t>
              </a:r>
            </a:p>
          </p:txBody>
        </p:sp>
      </p:grpSp>
      <p:sp>
        <p:nvSpPr>
          <p:cNvPr id="30725" name="Rectangle 1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39850"/>
            <a:ext cx="8255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dirty="0">
                <a:latin typeface="Tahoma" charset="0"/>
              </a:rPr>
              <a:t>Invariant: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i="1" dirty="0">
                <a:latin typeface="Tahoma" charset="0"/>
                <a:sym typeface="MT Extra" charset="0"/>
              </a:rPr>
              <a:t>h</a:t>
            </a:r>
            <a:r>
              <a:rPr kumimoji="1" lang="en-US" sz="2000" dirty="0">
                <a:latin typeface="Tahoma" charset="0"/>
                <a:sym typeface="MT Extra" charset="0"/>
              </a:rPr>
              <a:t>  indexes the right-most element &lt;</a:t>
            </a:r>
            <a:r>
              <a:rPr kumimoji="1" lang="en-US" sz="2000" i="1" dirty="0">
                <a:latin typeface="Tahoma" charset="0"/>
                <a:sym typeface="MT Extra" charset="0"/>
              </a:rPr>
              <a:t>pivot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i="1" dirty="0" smtClean="0">
                <a:latin typeface="Tahoma" charset="0"/>
                <a:sym typeface="MT Extra" charset="0"/>
              </a:rPr>
              <a:t>k </a:t>
            </a:r>
            <a:r>
              <a:rPr kumimoji="1" lang="en-US" sz="2000" dirty="0" smtClean="0">
                <a:latin typeface="Tahoma" charset="0"/>
                <a:sym typeface="MT Extra" charset="0"/>
              </a:rPr>
              <a:t> </a:t>
            </a:r>
            <a:r>
              <a:rPr kumimoji="1" lang="en-US" sz="2000" dirty="0">
                <a:latin typeface="Tahoma" charset="0"/>
                <a:sym typeface="MT Extra" charset="0"/>
              </a:rPr>
              <a:t>indexes the right-most element &gt;= </a:t>
            </a:r>
            <a:r>
              <a:rPr kumimoji="1" lang="en-US" sz="2000" i="1" dirty="0">
                <a:latin typeface="Tahoma" charset="0"/>
                <a:sym typeface="MT Extra" charset="0"/>
              </a:rPr>
              <a:t>pivot</a:t>
            </a:r>
            <a:endParaRPr kumimoji="1" lang="en-US" i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Lomuto’s Partition: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747" name="Text Box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Input Parameters: </a:t>
            </a:r>
            <a:r>
              <a:rPr lang="en-US" i="1" dirty="0" smtClean="0"/>
              <a:t>list, first, last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Output Parameters: </a:t>
            </a:r>
            <a:r>
              <a:rPr lang="en-US" i="1" dirty="0" smtClean="0"/>
              <a:t>list.   </a:t>
            </a:r>
            <a:r>
              <a:rPr lang="en-US" dirty="0" smtClean="0"/>
              <a:t>Return value:</a:t>
            </a:r>
            <a:r>
              <a:rPr lang="en-US" i="1" dirty="0" smtClean="0"/>
              <a:t> </a:t>
            </a:r>
            <a:r>
              <a:rPr lang="en-US" dirty="0" smtClean="0"/>
              <a:t>the split point</a:t>
            </a:r>
          </a:p>
          <a:p>
            <a:pPr defTabSz="457200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def partition(list, first, last):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= list[first]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    h = first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    for k in range(first+1,last+1):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        if list[k] &lt; </a:t>
            </a:r>
            <a:r>
              <a:rPr lang="en-US" dirty="0" err="1" smtClean="0"/>
              <a:t>val</a:t>
            </a:r>
            <a:r>
              <a:rPr lang="en-US" dirty="0" smtClean="0"/>
              <a:t>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            h = h+1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            (list[h],list[k]) = (list[k],list[h])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    (list[first],list[h]) = (list[h],list[first])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 smtClean="0"/>
              <a:t>    return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for Hoare’s Partition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Hoare’s strategy: “Burn the candle from both ends!”</a:t>
            </a:r>
          </a:p>
          <a:p>
            <a:pPr lvl="1"/>
            <a:r>
              <a:rPr lang="en-US" smtClean="0"/>
              <a:t>Move items bigger than pivot to the end</a:t>
            </a:r>
          </a:p>
          <a:p>
            <a:pPr lvl="1"/>
            <a:r>
              <a:rPr lang="en-US" smtClean="0"/>
              <a:t>Move items smaller than pivot to beginning</a:t>
            </a:r>
          </a:p>
          <a:p>
            <a:pPr lvl="1"/>
            <a:r>
              <a:rPr lang="en-US" smtClean="0"/>
              <a:t>Items still to be examined are in the middle</a:t>
            </a:r>
          </a:p>
          <a:p>
            <a:pPr lvl="1"/>
            <a:r>
              <a:rPr lang="en-US" smtClean="0"/>
              <a:t>Keep two indexes pointing into the array to separate the 3 sections</a:t>
            </a:r>
          </a:p>
          <a:p>
            <a:pPr lvl="1"/>
            <a:r>
              <a:rPr lang="en-US" smtClean="0"/>
              <a:t>These indexes move towards each other.  Done when they meet.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Strategy for Hoare’s Partition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33400" y="3429000"/>
            <a:ext cx="82550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Strategy: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Move </a:t>
            </a:r>
            <a:r>
              <a:rPr lang="en-US" sz="2000" i="1" smtClean="0"/>
              <a:t>low </a:t>
            </a:r>
            <a:r>
              <a:rPr lang="en-US" sz="2000" smtClean="0"/>
              <a:t> up until we find element &gt;</a:t>
            </a:r>
            <a:r>
              <a:rPr lang="en-US" sz="2000" i="1" smtClean="0"/>
              <a:t>pivot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Move </a:t>
            </a:r>
            <a:r>
              <a:rPr lang="en-US" sz="2000" i="1" smtClean="0"/>
              <a:t>high</a:t>
            </a:r>
            <a:r>
              <a:rPr lang="en-US" sz="2000" smtClean="0"/>
              <a:t>  down until we find element &lt; </a:t>
            </a:r>
            <a:r>
              <a:rPr lang="en-US" sz="2000" i="1" smtClean="0"/>
              <a:t>pivot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Swap them to restore invariant</a:t>
            </a:r>
          </a:p>
        </p:txBody>
      </p:sp>
      <p:grpSp>
        <p:nvGrpSpPr>
          <p:cNvPr id="33796" name="Group 4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447800" y="2590800"/>
            <a:ext cx="6705600" cy="946150"/>
            <a:chOff x="912" y="1344"/>
            <a:chExt cx="4224" cy="596"/>
          </a:xfrm>
        </p:grpSpPr>
        <p:grpSp>
          <p:nvGrpSpPr>
            <p:cNvPr id="33798" name="Group 4"/>
            <p:cNvGrpSpPr>
              <a:grpSpLocks/>
            </p:cNvGrpSpPr>
            <p:nvPr/>
          </p:nvGrpSpPr>
          <p:grpSpPr bwMode="auto">
            <a:xfrm>
              <a:off x="912" y="1516"/>
              <a:ext cx="4224" cy="212"/>
              <a:chOff x="624" y="1344"/>
              <a:chExt cx="4224" cy="212"/>
            </a:xfrm>
          </p:grpSpPr>
          <p:sp>
            <p:nvSpPr>
              <p:cNvPr id="33807" name="Rectangle 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24" y="1344"/>
                <a:ext cx="42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33808" name="Group 6"/>
              <p:cNvGrpSpPr>
                <a:grpSpLocks/>
              </p:cNvGrpSpPr>
              <p:nvPr/>
            </p:nvGrpSpPr>
            <p:grpSpPr bwMode="auto">
              <a:xfrm>
                <a:off x="624" y="1344"/>
                <a:ext cx="576" cy="212"/>
                <a:chOff x="1296" y="3936"/>
                <a:chExt cx="576" cy="212"/>
              </a:xfrm>
            </p:grpSpPr>
            <p:sp>
              <p:nvSpPr>
                <p:cNvPr id="33809" name="Text Box 7"/>
                <p:cNvSpPr txBox="1"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296" y="3936"/>
                  <a:ext cx="5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Tahoma" charset="0"/>
                    </a:rPr>
                    <a:t>pivot</a:t>
                  </a:r>
                </a:p>
              </p:txBody>
            </p:sp>
            <p:sp>
              <p:nvSpPr>
                <p:cNvPr id="33810" name="Rectangle 8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296" y="3936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799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752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last</a:t>
              </a:r>
            </a:p>
          </p:txBody>
        </p:sp>
        <p:sp>
          <p:nvSpPr>
            <p:cNvPr id="33800" name="Rectangle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36" y="1515"/>
              <a:ext cx="1152" cy="1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3801" name="Text Box 3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12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first</a:t>
              </a:r>
            </a:p>
          </p:txBody>
        </p:sp>
        <p:sp>
          <p:nvSpPr>
            <p:cNvPr id="33802" name="Text Box 3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32" y="1496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unexamined</a:t>
              </a:r>
            </a:p>
          </p:txBody>
        </p:sp>
        <p:sp>
          <p:nvSpPr>
            <p:cNvPr id="33803" name="Text Box 3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88" y="1515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&lt;= pivot</a:t>
              </a:r>
            </a:p>
          </p:txBody>
        </p:sp>
        <p:sp>
          <p:nvSpPr>
            <p:cNvPr id="33804" name="Text Box 4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32" y="1496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&gt;= pivot</a:t>
              </a:r>
            </a:p>
          </p:txBody>
        </p:sp>
        <p:sp>
          <p:nvSpPr>
            <p:cNvPr id="33805" name="Text Box 4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00" y="172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low</a:t>
              </a:r>
            </a:p>
          </p:txBody>
        </p:sp>
        <p:sp>
          <p:nvSpPr>
            <p:cNvPr id="33806" name="Text Box 4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888" y="172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high</a:t>
              </a:r>
            </a:p>
          </p:txBody>
        </p:sp>
      </p:grpSp>
      <p:sp>
        <p:nvSpPr>
          <p:cNvPr id="33797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339850"/>
            <a:ext cx="8255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>
                <a:latin typeface="Tahoma" charset="0"/>
              </a:rPr>
              <a:t>Invariant: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i="1">
                <a:latin typeface="Tahoma" charset="0"/>
                <a:sym typeface="MT Extra" charset="0"/>
              </a:rPr>
              <a:t>low</a:t>
            </a:r>
            <a:r>
              <a:rPr kumimoji="1" lang="en-US" sz="2000">
                <a:latin typeface="Tahoma" charset="0"/>
                <a:sym typeface="MT Extra" charset="0"/>
              </a:rPr>
              <a:t> indexes the right-most element &lt;= </a:t>
            </a:r>
            <a:r>
              <a:rPr kumimoji="1" lang="en-US" sz="2000" i="1">
                <a:latin typeface="Tahoma" charset="0"/>
                <a:sym typeface="MT Extra" charset="0"/>
              </a:rPr>
              <a:t>pivot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i="1">
                <a:latin typeface="Tahoma" charset="0"/>
                <a:sym typeface="MT Extra" charset="0"/>
              </a:rPr>
              <a:t>high</a:t>
            </a:r>
            <a:r>
              <a:rPr kumimoji="1" lang="en-US" sz="2000">
                <a:latin typeface="Tahoma" charset="0"/>
                <a:sym typeface="MT Extra" charset="0"/>
              </a:rPr>
              <a:t> indexes the left-most element &gt;= </a:t>
            </a:r>
            <a:r>
              <a:rPr kumimoji="1" lang="en-US" sz="2000" i="1">
                <a:latin typeface="Tahoma" charset="0"/>
                <a:sym typeface="MT Extra" charset="0"/>
              </a:rPr>
              <a:t>pivot</a:t>
            </a:r>
            <a:endParaRPr kumimoji="1" lang="en-US" i="1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Code for Hoare’s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Partition( Key E[], Key pivot, </a:t>
            </a:r>
            <a:r>
              <a:rPr lang="en-US" sz="2200" dirty="0" err="1" smtClean="0"/>
              <a:t>int</a:t>
            </a:r>
            <a:r>
              <a:rPr lang="en-US" sz="2200" dirty="0" smtClean="0"/>
              <a:t> first, </a:t>
            </a:r>
            <a:r>
              <a:rPr lang="en-US" sz="2200" dirty="0" err="1" smtClean="0"/>
              <a:t>int</a:t>
            </a:r>
            <a:r>
              <a:rPr lang="en-US" sz="2200" dirty="0" smtClean="0"/>
              <a:t> last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 low = first;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 high = last+1;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tmp</a:t>
            </a:r>
            <a:r>
              <a:rPr lang="en-US" sz="2200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while (true)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	while ( pivot &lt; E[--high] ) ; </a:t>
            </a:r>
            <a:r>
              <a:rPr lang="en-US" sz="2200" i="1" dirty="0" smtClean="0"/>
              <a:t>// see Note A next slide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	while ( E[++low] &lt; pivot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		if ( low == last ) break; </a:t>
            </a:r>
            <a:r>
              <a:rPr lang="en-US" sz="2200" i="1" dirty="0" smtClean="0"/>
              <a:t>// see Note B next slide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	if ( low &gt;= high )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tmp</a:t>
            </a:r>
            <a:r>
              <a:rPr lang="en-US" sz="2200" dirty="0" smtClean="0"/>
              <a:t> = E[low]; E[low] = E[high]; E[high] = </a:t>
            </a:r>
            <a:r>
              <a:rPr lang="en-US" sz="2200" dirty="0" err="1" smtClean="0"/>
              <a:t>tmp</a:t>
            </a:r>
            <a:r>
              <a:rPr lang="en-US" sz="2200" dirty="0" smtClean="0"/>
              <a:t>; </a:t>
            </a:r>
            <a:r>
              <a:rPr lang="en-US" sz="2200" i="1" dirty="0" smtClean="0"/>
              <a:t>// swap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tmp</a:t>
            </a:r>
            <a:r>
              <a:rPr lang="en-US" sz="2200" dirty="0" smtClean="0"/>
              <a:t> = E[high]; E[high] = E[first]; E[first] = </a:t>
            </a:r>
            <a:r>
              <a:rPr lang="en-US" sz="2200" dirty="0" err="1" smtClean="0"/>
              <a:t>tmp</a:t>
            </a:r>
            <a:r>
              <a:rPr lang="en-US" sz="2200" dirty="0" smtClean="0"/>
              <a:t>; </a:t>
            </a:r>
            <a:r>
              <a:rPr lang="en-US" sz="2200" i="1" dirty="0" smtClean="0"/>
              <a:t>// swap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return high;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Python Code for Hoare’s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219200"/>
            <a:ext cx="82550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1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def partition2(list, first, last):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</a:t>
            </a:r>
            <a:r>
              <a:rPr lang="en-US" sz="2100" dirty="0" err="1" smtClean="0"/>
              <a:t>i</a:t>
            </a:r>
            <a:r>
              <a:rPr lang="en-US" sz="2100" dirty="0" smtClean="0"/>
              <a:t> = first 	# used like low in previous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j = last+1	# used like high in previous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</a:t>
            </a:r>
            <a:r>
              <a:rPr lang="en-US" sz="2100" dirty="0" err="1" smtClean="0"/>
              <a:t>pval</a:t>
            </a:r>
            <a:r>
              <a:rPr lang="en-US" sz="2100" dirty="0" smtClean="0"/>
              <a:t> = list[first]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while True: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    while True: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        </a:t>
            </a:r>
            <a:r>
              <a:rPr lang="en-US" sz="2100" dirty="0" err="1" smtClean="0"/>
              <a:t>i</a:t>
            </a:r>
            <a:r>
              <a:rPr lang="en-US" sz="2100" dirty="0" smtClean="0"/>
              <a:t> = i+1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        if </a:t>
            </a:r>
            <a:r>
              <a:rPr lang="en-US" sz="2100" dirty="0" err="1" smtClean="0"/>
              <a:t>i</a:t>
            </a:r>
            <a:r>
              <a:rPr lang="en-US" sz="2100" dirty="0" smtClean="0"/>
              <a:t> &gt; last or list[</a:t>
            </a:r>
            <a:r>
              <a:rPr lang="en-US" sz="2100" dirty="0" err="1" smtClean="0"/>
              <a:t>i</a:t>
            </a:r>
            <a:r>
              <a:rPr lang="en-US" sz="2100" dirty="0" smtClean="0"/>
              <a:t>] &gt;= </a:t>
            </a:r>
            <a:r>
              <a:rPr lang="en-US" sz="2100" dirty="0" err="1" smtClean="0"/>
              <a:t>pval</a:t>
            </a:r>
            <a:r>
              <a:rPr lang="en-US" sz="2100" dirty="0" smtClean="0"/>
              <a:t>: break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    while True: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        j = j-1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        if list[j] &lt;= </a:t>
            </a:r>
            <a:r>
              <a:rPr lang="en-US" sz="2100" dirty="0" err="1" smtClean="0"/>
              <a:t>pval</a:t>
            </a:r>
            <a:r>
              <a:rPr lang="en-US" sz="2100" dirty="0" smtClean="0"/>
              <a:t>: break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    if </a:t>
            </a:r>
            <a:r>
              <a:rPr lang="en-US" sz="2100" dirty="0" err="1" smtClean="0"/>
              <a:t>i</a:t>
            </a:r>
            <a:r>
              <a:rPr lang="en-US" sz="2100" dirty="0" smtClean="0"/>
              <a:t> &lt; j:   (list[</a:t>
            </a:r>
            <a:r>
              <a:rPr lang="en-US" sz="2100" dirty="0" err="1" smtClean="0"/>
              <a:t>i</a:t>
            </a:r>
            <a:r>
              <a:rPr lang="en-US" sz="2100" dirty="0" smtClean="0"/>
              <a:t>],list[j]) = (list[j],list[</a:t>
            </a:r>
            <a:r>
              <a:rPr lang="en-US" sz="2100" dirty="0" err="1" smtClean="0"/>
              <a:t>i</a:t>
            </a:r>
            <a:r>
              <a:rPr lang="en-US" sz="2100" dirty="0" smtClean="0"/>
              <a:t>]) # swap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    else:      break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(list[first],list[j]) = (list[j],list[first]) # swap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smtClean="0"/>
              <a:t>    return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Notes on Partition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Note low-section contains elements &lt;= pivot and high-section contains elements &gt;= pivot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Note A: two inner while-loops move indexes, skipping over elements already in correct section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Stops when hits elements that need 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Notes on Partition Code (cont’d)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Convince yourself this version works!</a:t>
            </a:r>
          </a:p>
          <a:p>
            <a:pPr lvl="1"/>
            <a:r>
              <a:rPr lang="en-US" smtClean="0"/>
              <a:t>It’s easy to goof up this code. Have we?</a:t>
            </a:r>
          </a:p>
          <a:p>
            <a:pPr lvl="1"/>
            <a:r>
              <a:rPr lang="en-US" smtClean="0"/>
              <a:t>What does it do in extreme cases? E.g. pivot is max or min, or all values equal</a:t>
            </a:r>
          </a:p>
          <a:p>
            <a:pPr lvl="1"/>
            <a:r>
              <a:rPr lang="en-US" smtClean="0"/>
              <a:t>Self-test exercise: use an example in text, and do one call to Partition on entire array.</a:t>
            </a:r>
          </a:p>
          <a:p>
            <a:pPr lvl="2"/>
            <a:r>
              <a:rPr lang="en-US" smtClean="0"/>
              <a:t>Draw array and show values for high, low at start of outer while-loop</a:t>
            </a:r>
          </a:p>
          <a:p>
            <a:r>
              <a:rPr lang="en-US" smtClean="0"/>
              <a:t>Duplicate values</a:t>
            </a:r>
          </a:p>
          <a:p>
            <a:pPr lvl="1"/>
            <a:r>
              <a:rPr lang="en-US" smtClean="0"/>
              <a:t>Some variants of partition handle this better</a:t>
            </a:r>
          </a:p>
          <a:p>
            <a:pPr lvl="1"/>
            <a:r>
              <a:rPr lang="en-US" smtClean="0"/>
              <a:t>Common situation (E.g. sort all students by major)</a:t>
            </a:r>
          </a:p>
          <a:p>
            <a:pPr lvl="1"/>
            <a:r>
              <a:rPr lang="en-US" smtClean="0"/>
              <a:t>See other texts (e.g. Sedgewick’s algorithms text) for more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Efficiency of Quicksort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 divides into two sub-lists, perhaps unequal size</a:t>
            </a:r>
          </a:p>
          <a:p>
            <a:pPr lvl="1"/>
            <a:r>
              <a:rPr lang="en-US" dirty="0" smtClean="0"/>
              <a:t>Depends on value of pivot element</a:t>
            </a:r>
          </a:p>
          <a:p>
            <a:r>
              <a:rPr lang="en-US" dirty="0" smtClean="0"/>
              <a:t>Recurrence for </a:t>
            </a:r>
            <a:r>
              <a:rPr lang="en-US" dirty="0" err="1" smtClean="0"/>
              <a:t>Quicksort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T(n) = partition-cost + T(size of 1st section) + T(size of 2nd section)</a:t>
            </a:r>
          </a:p>
          <a:p>
            <a:r>
              <a:rPr lang="en-US" dirty="0" smtClean="0"/>
              <a:t>If divides equally, T(n) = 2 T(n/2) + n-1</a:t>
            </a:r>
          </a:p>
          <a:p>
            <a:pPr lvl="1"/>
            <a:r>
              <a:rPr lang="en-US" dirty="0" smtClean="0"/>
              <a:t>Just like </a:t>
            </a:r>
            <a:r>
              <a:rPr lang="en-US" dirty="0" err="1" smtClean="0"/>
              <a:t>mergesort</a:t>
            </a:r>
            <a:endParaRPr lang="en-US" dirty="0" smtClean="0"/>
          </a:p>
          <a:p>
            <a:pPr lvl="1"/>
            <a:r>
              <a:rPr lang="en-US" dirty="0" smtClean="0"/>
              <a:t>Solve by substitution or master theorem</a:t>
            </a:r>
            <a:br>
              <a:rPr lang="en-US" dirty="0" smtClean="0"/>
            </a:br>
            <a:r>
              <a:rPr lang="en-US" dirty="0" smtClean="0"/>
              <a:t>T(n) </a:t>
            </a:r>
            <a:r>
              <a:rPr lang="en-US" dirty="0" smtClean="0">
                <a:sym typeface="Symbol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(n </a:t>
            </a:r>
            <a:r>
              <a:rPr lang="en-US" dirty="0" err="1" smtClean="0"/>
              <a:t>lg</a:t>
            </a:r>
            <a:r>
              <a:rPr lang="en-US" dirty="0" smtClean="0"/>
              <a:t> n )</a:t>
            </a:r>
          </a:p>
          <a:p>
            <a:r>
              <a:rPr lang="en-US" dirty="0" smtClean="0"/>
              <a:t>This is the best-case.  But…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Worst Case of Quicksort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What if divides in most unequal fashion possible?</a:t>
            </a:r>
          </a:p>
          <a:p>
            <a:pPr lvl="1"/>
            <a:r>
              <a:rPr lang="en-US" dirty="0" smtClean="0"/>
              <a:t>One subsection has size 0, other has size n-1</a:t>
            </a:r>
          </a:p>
          <a:p>
            <a:pPr lvl="1"/>
            <a:r>
              <a:rPr lang="en-US" dirty="0" smtClean="0"/>
              <a:t>T(n) = T(0) + T(n-1) + n-1</a:t>
            </a:r>
          </a:p>
          <a:p>
            <a:pPr lvl="1"/>
            <a:r>
              <a:rPr lang="en-US" dirty="0" smtClean="0"/>
              <a:t>What if this happens every time we call partition recursively?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Uh oh.  Same as insertion sort.</a:t>
            </a:r>
          </a:p>
          <a:p>
            <a:pPr lvl="2"/>
            <a:r>
              <a:rPr lang="en-US" dirty="0" smtClean="0"/>
              <a:t>“Sorry Prof. Hoare – we have to take back that Turing Award now!”</a:t>
            </a:r>
          </a:p>
          <a:p>
            <a:pPr lvl="2"/>
            <a:r>
              <a:rPr lang="en-US" dirty="0" smtClean="0"/>
              <a:t>Not so fast…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971800" y="2971800"/>
          <a:ext cx="3779838" cy="1066800"/>
        </p:xfrm>
        <a:graphic>
          <a:graphicData uri="http://schemas.openxmlformats.org/presentationml/2006/ole">
            <p:oleObj spid="_x0000_s39941" name="Equation" r:id="rId5" imgW="15748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Quicksort’s Average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if it divides </a:t>
            </a:r>
            <a:r>
              <a:rPr lang="en-US" u="sng" dirty="0" smtClean="0"/>
              <a:t>equally</a:t>
            </a:r>
            <a:r>
              <a:rPr lang="en-US" dirty="0" smtClean="0"/>
              <a:t>, bad if most </a:t>
            </a:r>
            <a:r>
              <a:rPr lang="en-US" u="sng" dirty="0" smtClean="0"/>
              <a:t>unequal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Remember: when sub-problems size 0 and n-1</a:t>
            </a:r>
          </a:p>
          <a:p>
            <a:pPr lvl="1"/>
            <a:r>
              <a:rPr lang="en-US" dirty="0" smtClean="0"/>
              <a:t>Can worst-case happen?</a:t>
            </a:r>
          </a:p>
          <a:p>
            <a:pPr lvl="1"/>
            <a:r>
              <a:rPr lang="en-US" dirty="0" smtClean="0"/>
              <a:t>Sure!  Many cases. One is when elements already sorted.  First element is min, pivot around that.</a:t>
            </a:r>
          </a:p>
          <a:p>
            <a:r>
              <a:rPr lang="en-US" dirty="0" smtClean="0"/>
              <a:t>What’s the average?</a:t>
            </a:r>
          </a:p>
          <a:p>
            <a:pPr lvl="1"/>
            <a:r>
              <a:rPr lang="en-US" dirty="0" smtClean="0"/>
              <a:t>Much closer to the best case</a:t>
            </a:r>
          </a:p>
          <a:p>
            <a:pPr lvl="1"/>
            <a:r>
              <a:rPr lang="en-US" dirty="0" smtClean="0"/>
              <a:t>To prove this, fun with recurrences</a:t>
            </a:r>
          </a:p>
          <a:p>
            <a:pPr lvl="1"/>
            <a:r>
              <a:rPr lang="en-US" dirty="0" smtClean="0"/>
              <a:t>Result:  If all permutations are equal, then:</a:t>
            </a:r>
          </a:p>
          <a:p>
            <a:pPr lvl="2"/>
            <a:r>
              <a:rPr lang="en-US" dirty="0" smtClean="0"/>
              <a:t>A(n) </a:t>
            </a:r>
            <a:r>
              <a:rPr lang="en-US" dirty="0" smtClean="0">
                <a:sym typeface="Symbol" charset="2"/>
              </a:rPr>
              <a:t> 1.386 n </a:t>
            </a:r>
            <a:r>
              <a:rPr lang="en-US" dirty="0" err="1" smtClean="0">
                <a:sym typeface="Symbol" charset="2"/>
              </a:rPr>
              <a:t>lg</a:t>
            </a:r>
            <a:r>
              <a:rPr lang="en-US" dirty="0" smtClean="0">
                <a:sym typeface="Symbol" charset="2"/>
              </a:rPr>
              <a:t> n (for large n)</a:t>
            </a:r>
          </a:p>
          <a:p>
            <a:r>
              <a:rPr lang="en-US" dirty="0" smtClean="0"/>
              <a:t>So very fast on average. </a:t>
            </a:r>
          </a:p>
          <a:p>
            <a:r>
              <a:rPr lang="en-US" dirty="0" smtClean="0"/>
              <a:t>And, we can take simple steps to avoid the worst case!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Avoiding Quicksort’s Worst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Make sure we don’t pivot around max or min</a:t>
            </a:r>
          </a:p>
          <a:p>
            <a:pPr lvl="1"/>
            <a:r>
              <a:rPr lang="en-US" smtClean="0"/>
              <a:t>Find a better choice and swap it with first element</a:t>
            </a:r>
          </a:p>
          <a:p>
            <a:pPr lvl="1"/>
            <a:r>
              <a:rPr lang="en-US" smtClean="0"/>
              <a:t>Then partition as before</a:t>
            </a:r>
          </a:p>
          <a:p>
            <a:r>
              <a:rPr lang="en-US" smtClean="0"/>
              <a:t>Recall we get best case if divides equally</a:t>
            </a:r>
          </a:p>
          <a:p>
            <a:pPr lvl="1"/>
            <a:r>
              <a:rPr lang="en-US" smtClean="0"/>
              <a:t>Could find median.  But this costs </a:t>
            </a:r>
            <a:r>
              <a:rPr lang="en-US" smtClean="0">
                <a:sym typeface="Symbol" charset="2"/>
              </a:rPr>
              <a:t></a:t>
            </a:r>
            <a:r>
              <a:rPr lang="en-US" smtClean="0"/>
              <a:t>(n).  Instead…</a:t>
            </a:r>
          </a:p>
          <a:p>
            <a:pPr lvl="1"/>
            <a:r>
              <a:rPr lang="en-US" smtClean="0"/>
              <a:t>Choose a random element between first and last and swap it with the first element</a:t>
            </a:r>
          </a:p>
          <a:p>
            <a:pPr lvl="1"/>
            <a:r>
              <a:rPr lang="en-US" smtClean="0"/>
              <a:t>Or, estimate the median by using the “median-of-three” method</a:t>
            </a:r>
          </a:p>
          <a:p>
            <a:pPr lvl="2"/>
            <a:r>
              <a:rPr lang="en-US" smtClean="0"/>
              <a:t>Pick 3 elements (say, first, middle and last)</a:t>
            </a:r>
          </a:p>
          <a:p>
            <a:pPr lvl="2"/>
            <a:r>
              <a:rPr lang="en-US" smtClean="0"/>
              <a:t>Choose median of these and swap with first. (Cost?)</a:t>
            </a:r>
          </a:p>
          <a:p>
            <a:pPr lvl="2"/>
            <a:r>
              <a:rPr lang="en-US" smtClean="0"/>
              <a:t>If sorted, then this chooses real median.  Best case!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Tuning Quicksort’s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practice </a:t>
            </a:r>
            <a:r>
              <a:rPr lang="en-US" dirty="0" err="1" smtClean="0"/>
              <a:t>quicksort</a:t>
            </a:r>
            <a:r>
              <a:rPr lang="en-US" dirty="0" smtClean="0"/>
              <a:t> runs fast</a:t>
            </a:r>
          </a:p>
          <a:p>
            <a:pPr lvl="1"/>
            <a:r>
              <a:rPr lang="en-US" dirty="0" smtClean="0"/>
              <a:t>A(n) </a:t>
            </a:r>
            <a:r>
              <a:rPr lang="en-US" dirty="0" smtClean="0"/>
              <a:t>often runs in log-linear time, </a:t>
            </a:r>
            <a:r>
              <a:rPr lang="en-US" dirty="0" smtClean="0"/>
              <a:t>and the “constants” are smaller than </a:t>
            </a:r>
            <a:r>
              <a:rPr lang="en-US" dirty="0" err="1" smtClean="0"/>
              <a:t>mergesort</a:t>
            </a:r>
            <a:r>
              <a:rPr lang="en-US" dirty="0" smtClean="0"/>
              <a:t> and </a:t>
            </a:r>
            <a:r>
              <a:rPr lang="en-US" dirty="0" err="1" smtClean="0"/>
              <a:t>heapsort</a:t>
            </a:r>
            <a:endParaRPr lang="en-US" dirty="0" smtClean="0"/>
          </a:p>
          <a:p>
            <a:pPr lvl="1"/>
            <a:r>
              <a:rPr lang="en-US" dirty="0" smtClean="0"/>
              <a:t>Often used in software libraries</a:t>
            </a:r>
          </a:p>
          <a:p>
            <a:pPr lvl="1"/>
            <a:r>
              <a:rPr lang="en-US" dirty="0" smtClean="0"/>
              <a:t>So worth tuning it to squeeze the most out of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Always do something to avoid worst-case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small sub-lists with (say) insertion sort</a:t>
            </a:r>
          </a:p>
          <a:p>
            <a:pPr lvl="1"/>
            <a:r>
              <a:rPr lang="en-US" dirty="0" smtClean="0"/>
              <a:t>For small inputs, insertion sort is fine</a:t>
            </a:r>
          </a:p>
          <a:p>
            <a:pPr lvl="2"/>
            <a:r>
              <a:rPr lang="en-US" dirty="0" smtClean="0"/>
              <a:t>No recursion, function calls</a:t>
            </a:r>
          </a:p>
          <a:p>
            <a:pPr lvl="1"/>
            <a:r>
              <a:rPr lang="en-US" dirty="0" smtClean="0"/>
              <a:t>Variation: don’t sort small sections at all.  After </a:t>
            </a:r>
            <a:r>
              <a:rPr lang="en-US" dirty="0" err="1" smtClean="0"/>
              <a:t>quicksort</a:t>
            </a:r>
            <a:r>
              <a:rPr lang="en-US" dirty="0" smtClean="0"/>
              <a:t> is done, sort entire array with insertion sort</a:t>
            </a:r>
          </a:p>
          <a:p>
            <a:pPr lvl="2"/>
            <a:r>
              <a:rPr lang="en-US" dirty="0" smtClean="0"/>
              <a:t>It’s efficient on almost-sorted arrays!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First section of list is sorted (say i-1 items)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Increase this partial solution by…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Shifting down next item beyond sorted section (i.e.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item) down to its proper place in sorted section.  (Must shift items up to make room.)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Since one item alone is already sorted, we can put steps 1-3 in a loop going from the 2nd to the last item.</a:t>
            </a:r>
          </a:p>
          <a:p>
            <a:r>
              <a:rPr lang="en-US" dirty="0" smtClean="0"/>
              <a:t>Note: Example of general strategy: Extend a partial solution by increasing its size by one.  (Possible name: decrease and conquer)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Quicksort’s Space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like it’s in-place, but recursion stack</a:t>
            </a:r>
          </a:p>
          <a:p>
            <a:pPr lvl="1"/>
            <a:r>
              <a:rPr lang="en-US" dirty="0" smtClean="0"/>
              <a:t>Depends on your definition: some people define </a:t>
            </a:r>
            <a:r>
              <a:rPr lang="en-US" i="1" dirty="0" smtClean="0"/>
              <a:t>in-place</a:t>
            </a:r>
            <a:r>
              <a:rPr lang="en-US" dirty="0" smtClean="0"/>
              <a:t> to </a:t>
            </a:r>
            <a:r>
              <a:rPr lang="en-US" b="1" u="sng" dirty="0" smtClean="0"/>
              <a:t>not</a:t>
            </a:r>
            <a:r>
              <a:rPr lang="en-US" dirty="0" smtClean="0"/>
              <a:t> include stack space used by recursion</a:t>
            </a:r>
          </a:p>
          <a:p>
            <a:pPr lvl="2"/>
            <a:r>
              <a:rPr lang="en-US" dirty="0" smtClean="0"/>
              <a:t>E.g. the algorithms textbook by </a:t>
            </a:r>
            <a:r>
              <a:rPr lang="en-US" dirty="0" err="1" smtClean="0"/>
              <a:t>Cormen</a:t>
            </a:r>
            <a:r>
              <a:rPr lang="en-US" dirty="0" smtClean="0"/>
              <a:t> et. al.</a:t>
            </a:r>
          </a:p>
          <a:p>
            <a:pPr lvl="1"/>
            <a:r>
              <a:rPr lang="en-US" dirty="0" smtClean="0"/>
              <a:t>How much goes on the stack?</a:t>
            </a:r>
          </a:p>
          <a:p>
            <a:pPr lvl="2"/>
            <a:r>
              <a:rPr lang="en-US" dirty="0" smtClean="0"/>
              <a:t>If most uneven splits, then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(n).</a:t>
            </a:r>
          </a:p>
          <a:p>
            <a:pPr lvl="2"/>
            <a:r>
              <a:rPr lang="en-US" dirty="0" smtClean="0"/>
              <a:t>If splits evenly every time, then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n).</a:t>
            </a:r>
          </a:p>
          <a:p>
            <a:r>
              <a:rPr lang="en-US" dirty="0" smtClean="0"/>
              <a:t>Ways to reduce stack-space used due to recursion</a:t>
            </a:r>
          </a:p>
          <a:p>
            <a:pPr lvl="1"/>
            <a:r>
              <a:rPr lang="en-US" dirty="0" smtClean="0"/>
              <a:t>Various books cover the details (not ours, though)</a:t>
            </a:r>
          </a:p>
          <a:p>
            <a:pPr lvl="1"/>
            <a:r>
              <a:rPr lang="en-US" dirty="0" smtClean="0"/>
              <a:t>First, remove 2nd recursive call (tail-recursion)</a:t>
            </a:r>
          </a:p>
          <a:p>
            <a:pPr lvl="1"/>
            <a:r>
              <a:rPr lang="en-US" dirty="0" smtClean="0"/>
              <a:t>Second, always do recursive call on smaller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Summary: Quicksort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worst-case, efficiency is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easy to avoid the worst-case</a:t>
            </a:r>
          </a:p>
          <a:p>
            <a:r>
              <a:rPr lang="en-US" dirty="0" smtClean="0"/>
              <a:t>On average, efficiency is </a:t>
            </a:r>
            <a:r>
              <a:rPr lang="en-US" dirty="0" smtClean="0">
                <a:sym typeface="Symbol" charset="2"/>
              </a:rPr>
              <a:t></a:t>
            </a:r>
            <a:r>
              <a:rPr lang="en-US" dirty="0" smtClean="0"/>
              <a:t>(n 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Better space-complexity than </a:t>
            </a:r>
            <a:r>
              <a:rPr lang="en-US" dirty="0" err="1" smtClean="0"/>
              <a:t>mergesort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practice, runs fast and widely used</a:t>
            </a:r>
          </a:p>
          <a:p>
            <a:pPr lvl="1"/>
            <a:r>
              <a:rPr lang="en-US" dirty="0" smtClean="0"/>
              <a:t>Many ways to tune its performance</a:t>
            </a:r>
          </a:p>
          <a:p>
            <a:pPr lvl="1"/>
            <a:r>
              <a:rPr lang="en-US" dirty="0" smtClean="0"/>
              <a:t>Can be combined effectively</a:t>
            </a:r>
          </a:p>
          <a:p>
            <a:r>
              <a:rPr lang="en-US" dirty="0" smtClean="0"/>
              <a:t>Various strategies for Partition</a:t>
            </a:r>
          </a:p>
          <a:p>
            <a:pPr lvl="1"/>
            <a:r>
              <a:rPr lang="en-US" dirty="0" smtClean="0"/>
              <a:t>Some work better if duplicate keys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Sedgewick’s</a:t>
            </a:r>
            <a:r>
              <a:rPr lang="en-US" dirty="0" smtClean="0"/>
              <a:t> algorithms text for more details</a:t>
            </a:r>
          </a:p>
          <a:p>
            <a:pPr lvl="1"/>
            <a:r>
              <a:rPr lang="en-US" dirty="0" smtClean="0"/>
              <a:t>He’s the expert! PhD on this under Donald Knuth</a:t>
            </a:r>
          </a:p>
          <a:p>
            <a:r>
              <a:rPr lang="en-US" dirty="0" smtClean="0"/>
              <a:t>Note that efficient implementations are often not 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Review from CS 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 know you were all taught about heaps in CS 2150, so I assume you know the material well…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Reminders,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ADT priority queue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What’s an ADT?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What’s high priority?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Operations?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How is data stored?</a:t>
            </a:r>
          </a:p>
          <a:p>
            <a:pPr>
              <a:lnSpc>
                <a:spcPct val="90000"/>
              </a:lnSpc>
            </a:pPr>
            <a:r>
              <a:rPr lang="en-US" smtClean="0"/>
              <a:t>Heap data structure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/>
              <a:t>heap structure</a:t>
            </a:r>
            <a:r>
              <a:rPr lang="en-US" smtClean="0"/>
              <a:t>: an almost-complete binary tree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/>
              <a:t>heap condition</a:t>
            </a:r>
            <a:r>
              <a:rPr lang="en-US" smtClean="0"/>
              <a:t> or </a:t>
            </a:r>
            <a:r>
              <a:rPr lang="en-US" i="1" smtClean="0"/>
              <a:t>heap order property: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At any given node j, value[j] has higher priority than either of its child nodes’ values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Heaps are weakly sorted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Higher priority: large or small?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Max-heap vs min-heap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Storing Heaps in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Heap structure allows us to store heaps in lists (arrays, vectors) effectively</a:t>
            </a:r>
          </a:p>
          <a:p>
            <a:r>
              <a:rPr lang="en-US" smtClean="0"/>
              <a:t>Indexing in our text:  v[1] is the root.  v[n] is the last item</a:t>
            </a:r>
          </a:p>
          <a:p>
            <a:r>
              <a:rPr lang="en-US" smtClean="0"/>
              <a:t>parent of node j is at j/2</a:t>
            </a:r>
          </a:p>
          <a:p>
            <a:r>
              <a:rPr lang="en-US" smtClean="0"/>
              <a:t>left-child of node j is at:</a:t>
            </a:r>
          </a:p>
          <a:p>
            <a:pPr lvl="1"/>
            <a:r>
              <a:rPr lang="en-US" smtClean="0"/>
              <a:t>2*j</a:t>
            </a:r>
          </a:p>
          <a:p>
            <a:r>
              <a:rPr lang="en-US" smtClean="0"/>
              <a:t>right-child of node j is at:</a:t>
            </a:r>
          </a:p>
          <a:p>
            <a:pPr lvl="1"/>
            <a:r>
              <a:rPr lang="en-US" smtClean="0"/>
              <a:t> 2*j + 1</a:t>
            </a:r>
          </a:p>
          <a:p>
            <a:r>
              <a:rPr lang="en-US" smtClean="0"/>
              <a:t>“first leaf” is</a:t>
            </a:r>
          </a:p>
          <a:p>
            <a:pPr lvl="1"/>
            <a:r>
              <a:rPr lang="en-US" smtClean="0"/>
              <a:t>n/2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Basic Heap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work with max-heaps for now</a:t>
            </a:r>
          </a:p>
          <a:p>
            <a:r>
              <a:rPr lang="en-US" dirty="0" smtClean="0"/>
              <a:t>Define a set of simple heap operations</a:t>
            </a:r>
          </a:p>
          <a:p>
            <a:pPr lvl="1"/>
            <a:r>
              <a:rPr lang="en-US" dirty="0" smtClean="0"/>
              <a:t>Traverse tree, thus logarithmic complexity</a:t>
            </a:r>
          </a:p>
          <a:p>
            <a:r>
              <a:rPr lang="en-US" dirty="0" smtClean="0"/>
              <a:t>Highest item?</a:t>
            </a:r>
          </a:p>
          <a:p>
            <a:pPr lvl="1"/>
            <a:r>
              <a:rPr lang="en-US" dirty="0" smtClean="0"/>
              <a:t>At the root.  Just return it.</a:t>
            </a:r>
          </a:p>
          <a:p>
            <a:r>
              <a:rPr lang="en-US" dirty="0" smtClean="0"/>
              <a:t>Insert an item?</a:t>
            </a:r>
          </a:p>
          <a:p>
            <a:pPr lvl="1"/>
            <a:r>
              <a:rPr lang="en-US" dirty="0" smtClean="0"/>
              <a:t>Add after the nth item (end of list)</a:t>
            </a:r>
          </a:p>
          <a:p>
            <a:pPr lvl="1"/>
            <a:r>
              <a:rPr lang="en-US" dirty="0" smtClean="0"/>
              <a:t>Out of place?  Swap with parent.  Repeat, pushing it up the tree until in proper place</a:t>
            </a:r>
          </a:p>
          <a:p>
            <a:r>
              <a:rPr lang="en-US" dirty="0" smtClean="0"/>
              <a:t>Remove an item?</a:t>
            </a:r>
          </a:p>
          <a:p>
            <a:pPr lvl="1"/>
            <a:r>
              <a:rPr lang="en-US" dirty="0" smtClean="0"/>
              <a:t>Hmm...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algorithm inserts the value </a:t>
            </a:r>
            <a:r>
              <a:rPr lang="en-US" dirty="0" err="1" smtClean="0"/>
              <a:t>val</a:t>
            </a:r>
            <a:r>
              <a:rPr lang="en-US" dirty="0" smtClean="0"/>
              <a:t> into a heap containing n elements.</a:t>
            </a:r>
          </a:p>
          <a:p>
            <a:r>
              <a:rPr lang="en-US" dirty="0" smtClean="0"/>
              <a:t>The array v represents the heap.</a:t>
            </a:r>
          </a:p>
          <a:p>
            <a:endParaRPr lang="pt-BR" dirty="0" smtClean="0"/>
          </a:p>
          <a:p>
            <a:r>
              <a:rPr lang="pt-BR" dirty="0" smtClean="0"/>
              <a:t>Input Parameters: val,v,n</a:t>
            </a:r>
          </a:p>
          <a:p>
            <a:r>
              <a:rPr lang="pt-BR" dirty="0" smtClean="0"/>
              <a:t>Output Parameters: v,n</a:t>
            </a:r>
          </a:p>
          <a:p>
            <a:endParaRPr lang="pt-BR" dirty="0" smtClean="0"/>
          </a:p>
          <a:p>
            <a:pPr>
              <a:buNone/>
            </a:pPr>
            <a:r>
              <a:rPr lang="en-US" dirty="0" err="1" smtClean="0"/>
              <a:t>heap_insert</a:t>
            </a:r>
            <a:r>
              <a:rPr lang="en-US" dirty="0" smtClean="0"/>
              <a:t>(</a:t>
            </a:r>
            <a:r>
              <a:rPr lang="en-US" dirty="0" err="1" smtClean="0"/>
              <a:t>val,v,n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	</a:t>
            </a:r>
            <a:r>
              <a:rPr lang="en-US" dirty="0" err="1" smtClean="0"/>
              <a:t>i</a:t>
            </a:r>
            <a:r>
              <a:rPr lang="en-US" dirty="0" smtClean="0"/>
              <a:t> = n = n + 1</a:t>
            </a:r>
          </a:p>
          <a:p>
            <a:pPr>
              <a:buNone/>
            </a:pPr>
            <a:r>
              <a:rPr lang="en-US" dirty="0" smtClean="0"/>
              <a:t>  	// </a:t>
            </a:r>
            <a:r>
              <a:rPr lang="en-US" dirty="0" err="1" smtClean="0"/>
              <a:t>i</a:t>
            </a:r>
            <a:r>
              <a:rPr lang="en-US" dirty="0" smtClean="0"/>
              <a:t> is the child and </a:t>
            </a:r>
            <a:r>
              <a:rPr lang="en-US" dirty="0" err="1" smtClean="0"/>
              <a:t>i</a:t>
            </a:r>
            <a:r>
              <a:rPr lang="en-US" dirty="0" smtClean="0"/>
              <a:t>/2 is the parent.</a:t>
            </a:r>
          </a:p>
          <a:p>
            <a:pPr>
              <a:buNone/>
            </a:pPr>
            <a:r>
              <a:rPr lang="en-US" dirty="0" smtClean="0"/>
              <a:t>  	// If </a:t>
            </a:r>
            <a:r>
              <a:rPr lang="en-US" dirty="0" err="1" smtClean="0"/>
              <a:t>i</a:t>
            </a:r>
            <a:r>
              <a:rPr lang="en-US" dirty="0" smtClean="0"/>
              <a:t> &gt; 1, </a:t>
            </a:r>
            <a:r>
              <a:rPr lang="en-US" dirty="0" err="1" smtClean="0"/>
              <a:t>i</a:t>
            </a:r>
            <a:r>
              <a:rPr lang="en-US" dirty="0" smtClean="0"/>
              <a:t> is not the root.</a:t>
            </a:r>
          </a:p>
          <a:p>
            <a:pPr>
              <a:buNone/>
            </a:pPr>
            <a:r>
              <a:rPr lang="en-US" dirty="0" smtClean="0"/>
              <a:t>  	while (</a:t>
            </a:r>
            <a:r>
              <a:rPr lang="en-US" dirty="0" err="1" smtClean="0"/>
              <a:t>i</a:t>
            </a:r>
            <a:r>
              <a:rPr lang="en-US" dirty="0" smtClean="0"/>
              <a:t> &gt; 1 &amp;&amp; </a:t>
            </a:r>
            <a:r>
              <a:rPr lang="en-US" dirty="0" err="1" smtClean="0"/>
              <a:t>val</a:t>
            </a:r>
            <a:r>
              <a:rPr lang="en-US" dirty="0" smtClean="0"/>
              <a:t> &gt; v[</a:t>
            </a:r>
            <a:r>
              <a:rPr lang="en-US" dirty="0" err="1" smtClean="0"/>
              <a:t>i</a:t>
            </a:r>
            <a:r>
              <a:rPr lang="en-US" dirty="0" smtClean="0"/>
              <a:t>/2]) {</a:t>
            </a:r>
          </a:p>
          <a:p>
            <a:pPr>
              <a:buNone/>
            </a:pPr>
            <a:r>
              <a:rPr lang="en-US" dirty="0" smtClean="0"/>
              <a:t>  		v[</a:t>
            </a:r>
            <a:r>
              <a:rPr lang="en-US" dirty="0" err="1" smtClean="0"/>
              <a:t>i</a:t>
            </a:r>
            <a:r>
              <a:rPr lang="en-US" dirty="0" smtClean="0"/>
              <a:t>] = v[</a:t>
            </a:r>
            <a:r>
              <a:rPr lang="en-US" dirty="0" err="1" smtClean="0"/>
              <a:t>i</a:t>
            </a:r>
            <a:r>
              <a:rPr lang="en-US" dirty="0" smtClean="0"/>
              <a:t>/2]</a:t>
            </a:r>
          </a:p>
          <a:p>
            <a:pPr>
              <a:buNone/>
            </a:pPr>
            <a:r>
              <a:rPr lang="en-US" dirty="0" smtClean="0"/>
              <a:t>  	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/2</a:t>
            </a:r>
          </a:p>
          <a:p>
            <a:pPr>
              <a:buNone/>
            </a:pPr>
            <a:r>
              <a:rPr lang="en-US" dirty="0" smtClean="0"/>
              <a:t> 	}</a:t>
            </a:r>
          </a:p>
          <a:p>
            <a:pPr>
              <a:buNone/>
            </a:pPr>
            <a:r>
              <a:rPr lang="en-US" dirty="0" smtClean="0"/>
              <a:t>  	v[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Siftdown: Fix a Heap if Root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Also known as “</a:t>
            </a:r>
            <a:r>
              <a:rPr lang="en-US" dirty="0" err="1" smtClean="0"/>
              <a:t>Fixheap</a:t>
            </a:r>
            <a:r>
              <a:rPr lang="en-US" dirty="0" smtClean="0"/>
              <a:t>” and “</a:t>
            </a:r>
            <a:r>
              <a:rPr lang="en-US" dirty="0" err="1" smtClean="0"/>
              <a:t>heapify</a:t>
            </a:r>
            <a:r>
              <a:rPr lang="en-US" dirty="0" smtClean="0"/>
              <a:t>” (ugh)</a:t>
            </a:r>
          </a:p>
          <a:p>
            <a:pPr lvl="1"/>
            <a:r>
              <a:rPr lang="en-US" dirty="0" smtClean="0"/>
              <a:t>Called at a given index (often root, but perhaps not)</a:t>
            </a:r>
          </a:p>
          <a:p>
            <a:r>
              <a:rPr lang="en-US" dirty="0" smtClean="0"/>
              <a:t>Assumption:</a:t>
            </a:r>
          </a:p>
          <a:p>
            <a:pPr lvl="1"/>
            <a:r>
              <a:rPr lang="en-US" dirty="0" smtClean="0"/>
              <a:t>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of node </a:t>
            </a:r>
            <a:r>
              <a:rPr lang="en-US" dirty="0" err="1" smtClean="0"/>
              <a:t>i</a:t>
            </a:r>
            <a:r>
              <a:rPr lang="en-US" dirty="0" smtClean="0"/>
              <a:t> are heaps.</a:t>
            </a:r>
          </a:p>
          <a:p>
            <a:pPr lvl="1"/>
            <a:r>
              <a:rPr lang="en-US" dirty="0" smtClean="0"/>
              <a:t>The element at node </a:t>
            </a:r>
            <a:r>
              <a:rPr lang="en-US" dirty="0" err="1" smtClean="0"/>
              <a:t>i</a:t>
            </a:r>
            <a:r>
              <a:rPr lang="en-US" dirty="0" smtClean="0"/>
              <a:t> may violate heap condition</a:t>
            </a:r>
          </a:p>
          <a:p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Find larger of two children of current node</a:t>
            </a:r>
          </a:p>
          <a:p>
            <a:pPr lvl="1"/>
            <a:r>
              <a:rPr lang="en-US" dirty="0" smtClean="0"/>
              <a:t>If current node is out-of-place, then swap with largest of its children</a:t>
            </a:r>
          </a:p>
          <a:p>
            <a:pPr lvl="1"/>
            <a:r>
              <a:rPr lang="en-US" dirty="0" smtClean="0"/>
              <a:t>Keep pushing it down until in the right place or it’s a 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533400"/>
            <a:ext cx="8305800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2000" dirty="0">
                <a:latin typeface="Lucida Console" charset="0"/>
              </a:rPr>
              <a:t>// Input Parameter: </a:t>
            </a:r>
            <a:r>
              <a:rPr lang="en-US" sz="2000" i="1" dirty="0" err="1">
                <a:latin typeface="Lucida Console" charset="0"/>
              </a:rPr>
              <a:t>v</a:t>
            </a:r>
            <a:r>
              <a:rPr lang="en-US" sz="2000" dirty="0" err="1">
                <a:latin typeface="Lucida Console" charset="0"/>
              </a:rPr>
              <a:t>,</a:t>
            </a:r>
            <a:r>
              <a:rPr lang="en-US" sz="2000" i="1" dirty="0" err="1">
                <a:latin typeface="Lucida Console" charset="0"/>
              </a:rPr>
              <a:t>i</a:t>
            </a:r>
            <a:r>
              <a:rPr lang="en-US" sz="2000" dirty="0" err="1">
                <a:latin typeface="Lucida Console" charset="0"/>
              </a:rPr>
              <a:t>,</a:t>
            </a:r>
            <a:r>
              <a:rPr lang="en-US" sz="2000" i="1" dirty="0" err="1">
                <a:latin typeface="Lucida Console" charset="0"/>
              </a:rPr>
              <a:t>n</a:t>
            </a:r>
            <a:r>
              <a:rPr lang="en-US" sz="2000" i="1" dirty="0">
                <a:latin typeface="Lucida Console" charset="0"/>
              </a:rPr>
              <a:t>     </a:t>
            </a:r>
            <a:r>
              <a:rPr lang="en-US" sz="2000" dirty="0">
                <a:latin typeface="Lucida Console" charset="0"/>
              </a:rPr>
              <a:t>Output Parameters: </a:t>
            </a:r>
            <a:r>
              <a:rPr lang="en-US" sz="2000" i="1" dirty="0">
                <a:latin typeface="Lucida Console" charset="0"/>
              </a:rPr>
              <a:t>v</a:t>
            </a:r>
          </a:p>
          <a:p>
            <a:pPr defTabSz="457200" eaLnBrk="1" hangingPunct="1"/>
            <a:r>
              <a:rPr lang="en-US" sz="2000" dirty="0" err="1">
                <a:latin typeface="Lucida Console" charset="0"/>
              </a:rPr>
              <a:t>siftdown</a:t>
            </a:r>
            <a:r>
              <a:rPr lang="en-US" sz="2000" dirty="0">
                <a:latin typeface="Lucida Console" charset="0"/>
              </a:rPr>
              <a:t>(</a:t>
            </a:r>
            <a:r>
              <a:rPr lang="en-US" sz="2000" dirty="0" err="1">
                <a:latin typeface="Lucida Console" charset="0"/>
              </a:rPr>
              <a:t>v,i,n</a:t>
            </a:r>
            <a:r>
              <a:rPr lang="en-US" sz="2000" dirty="0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	temp = v[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]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	// 2 * 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 ≤ n tests for a left child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	while (2 * 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 ≤ n) {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	child = 2 * </a:t>
            </a:r>
            <a:r>
              <a:rPr lang="en-US" sz="2000" dirty="0" err="1">
                <a:latin typeface="Lucida Console" charset="0"/>
              </a:rPr>
              <a:t>i</a:t>
            </a:r>
            <a:endParaRPr lang="en-US" sz="2000" dirty="0">
              <a:latin typeface="Lucida Console" charset="0"/>
            </a:endParaRP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	// if there is a right child and it is 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		// bigger than the left child, move child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	if (child &lt; n &amp;&amp; v[child + 1] &gt; v[child])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 		child = child + 1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	// move child up?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	if (v[child] &gt; temp)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 		v[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] = v[child]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	else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  		break // exit while loop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	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 = child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	}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// insert original v[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] in correct spot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v[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] = temp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Insertion Sort: Pseudocode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 smtClean="0"/>
              <a:t>insertion_sort</a:t>
            </a:r>
            <a:r>
              <a:rPr lang="en-US" dirty="0" smtClean="0"/>
              <a:t>(a)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	n = </a:t>
            </a:r>
            <a:r>
              <a:rPr lang="en-US" dirty="0" err="1" smtClean="0"/>
              <a:t>a.last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	for </a:t>
            </a:r>
            <a:r>
              <a:rPr lang="en-US" dirty="0" err="1" smtClean="0"/>
              <a:t>i</a:t>
            </a:r>
            <a:r>
              <a:rPr lang="en-US" dirty="0" smtClean="0"/>
              <a:t> = 2 to n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		</a:t>
            </a:r>
            <a:r>
              <a:rPr lang="en-US" dirty="0" err="1" smtClean="0"/>
              <a:t>val</a:t>
            </a:r>
            <a:r>
              <a:rPr lang="en-US" dirty="0" smtClean="0"/>
              <a:t> = a[</a:t>
            </a:r>
            <a:r>
              <a:rPr lang="en-US" dirty="0" err="1" smtClean="0"/>
              <a:t>i</a:t>
            </a:r>
            <a:r>
              <a:rPr lang="en-US" dirty="0" smtClean="0"/>
              <a:t>] 	// save a[</a:t>
            </a:r>
            <a:r>
              <a:rPr lang="en-US" dirty="0" err="1" smtClean="0"/>
              <a:t>i</a:t>
            </a:r>
            <a:r>
              <a:rPr lang="en-US" dirty="0" smtClean="0"/>
              <a:t>] so it can be inserted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j = </a:t>
            </a:r>
            <a:r>
              <a:rPr lang="en-US" dirty="0" err="1" smtClean="0"/>
              <a:t>i</a:t>
            </a:r>
            <a:r>
              <a:rPr lang="en-US" dirty="0" smtClean="0"/>
              <a:t> – 1	// into the correct place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		// if </a:t>
            </a:r>
            <a:r>
              <a:rPr lang="en-US" dirty="0" err="1" smtClean="0"/>
              <a:t>val</a:t>
            </a:r>
            <a:r>
              <a:rPr lang="en-US" dirty="0" smtClean="0"/>
              <a:t> &lt; a[j],move a[j] right to make room for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		while (j ≥ 1 &amp;&amp; </a:t>
            </a:r>
            <a:r>
              <a:rPr lang="en-US" dirty="0" err="1" smtClean="0"/>
              <a:t>val</a:t>
            </a:r>
            <a:r>
              <a:rPr lang="en-US" dirty="0" smtClean="0"/>
              <a:t> &lt; a[j])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			a[j + 1] = a[j]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		j = j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		a[j + 1] = </a:t>
            </a:r>
            <a:r>
              <a:rPr lang="en-US" dirty="0" err="1" smtClean="0"/>
              <a:t>val</a:t>
            </a:r>
            <a:r>
              <a:rPr lang="en-US" dirty="0" smtClean="0"/>
              <a:t> // insert 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algorithm deletes the root (the item with largest value) from a heap containing n elements. The array v represents the heap.</a:t>
            </a:r>
          </a:p>
          <a:p>
            <a:endParaRPr lang="pt-BR" dirty="0" smtClean="0"/>
          </a:p>
          <a:p>
            <a:r>
              <a:rPr lang="pt-BR" dirty="0" smtClean="0"/>
              <a:t>Input Parameters: v,n</a:t>
            </a:r>
          </a:p>
          <a:p>
            <a:r>
              <a:rPr lang="pt-BR" dirty="0" smtClean="0"/>
              <a:t>Output Parameters: v,n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heap_delete(v,n) {	</a:t>
            </a:r>
          </a:p>
          <a:p>
            <a:pPr>
              <a:buNone/>
            </a:pPr>
            <a:r>
              <a:rPr lang="pt-BR" dirty="0" smtClean="0"/>
              <a:t>	v[1] = v[n]	</a:t>
            </a:r>
          </a:p>
          <a:p>
            <a:pPr>
              <a:buNone/>
            </a:pPr>
            <a:r>
              <a:rPr lang="pt-BR" dirty="0" smtClean="0"/>
              <a:t>	n = n - 1	</a:t>
            </a:r>
          </a:p>
          <a:p>
            <a:pPr>
              <a:buNone/>
            </a:pPr>
            <a:r>
              <a:rPr lang="pt-BR" dirty="0" smtClean="0"/>
              <a:t>	siftdown(v,1,n)	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How to Build a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Repeatedly Insert() a new item, start with a heap of 1 item</a:t>
            </a:r>
          </a:p>
          <a:p>
            <a:pPr lvl="1"/>
            <a:r>
              <a:rPr lang="en-US" dirty="0" smtClean="0"/>
              <a:t>Cost: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/>
              <a:t>(n </a:t>
            </a:r>
            <a:r>
              <a:rPr lang="en-US" dirty="0" err="1" smtClean="0"/>
              <a:t>lg</a:t>
            </a:r>
            <a:r>
              <a:rPr lang="en-US" dirty="0" smtClean="0"/>
              <a:t> n)   (Can you do the sum?)</a:t>
            </a:r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 smtClean="0"/>
              <a:t>Take an unordered list, build the heap in place</a:t>
            </a:r>
          </a:p>
          <a:p>
            <a:pPr lvl="1"/>
            <a:r>
              <a:rPr lang="en-US" dirty="0" err="1" smtClean="0"/>
              <a:t>Heapify</a:t>
            </a:r>
            <a:r>
              <a:rPr lang="en-US" dirty="0" smtClean="0"/>
              <a:t>() algorithm</a:t>
            </a:r>
          </a:p>
          <a:p>
            <a:pPr lvl="1"/>
            <a:r>
              <a:rPr lang="en-US" dirty="0" smtClean="0"/>
              <a:t>Strategy:</a:t>
            </a:r>
          </a:p>
          <a:p>
            <a:pPr lvl="2"/>
            <a:r>
              <a:rPr lang="en-US" dirty="0" smtClean="0"/>
              <a:t>Work bottom up, starting with lowest sub-heaps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Siftdown</a:t>
            </a:r>
            <a:r>
              <a:rPr lang="en-US" dirty="0" smtClean="0"/>
              <a:t>() on each</a:t>
            </a:r>
          </a:p>
          <a:p>
            <a:pPr lvl="1"/>
            <a:r>
              <a:rPr lang="en-US" dirty="0" smtClean="0"/>
              <a:t>Note: This often called “</a:t>
            </a:r>
            <a:r>
              <a:rPr lang="en-US" dirty="0" err="1" smtClean="0"/>
              <a:t>BuildHeap</a:t>
            </a:r>
            <a:r>
              <a:rPr lang="en-US" dirty="0" smtClean="0"/>
              <a:t>” etc. </a:t>
            </a:r>
          </a:p>
          <a:p>
            <a:pPr lvl="2"/>
            <a:r>
              <a:rPr lang="en-US" dirty="0" smtClean="0"/>
              <a:t>We called it that in CS 2150</a:t>
            </a:r>
          </a:p>
          <a:p>
            <a:pPr lvl="2"/>
            <a:r>
              <a:rPr lang="en-US" dirty="0" err="1" smtClean="0"/>
              <a:t>Cormen</a:t>
            </a:r>
            <a:r>
              <a:rPr lang="en-US" dirty="0" smtClean="0"/>
              <a:t> et. al. calls </a:t>
            </a:r>
            <a:r>
              <a:rPr lang="en-US" dirty="0" err="1" smtClean="0"/>
              <a:t>Siftdown</a:t>
            </a:r>
            <a:r>
              <a:rPr lang="en-US" dirty="0" smtClean="0"/>
              <a:t>() “</a:t>
            </a:r>
            <a:r>
              <a:rPr lang="en-US" dirty="0" err="1" smtClean="0"/>
              <a:t>heapify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Heapify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algorithm rearranges the data in the array </a:t>
            </a:r>
            <a:r>
              <a:rPr lang="en-US" i="1" dirty="0" smtClean="0"/>
              <a:t>v</a:t>
            </a:r>
            <a:r>
              <a:rPr lang="en-US" dirty="0" smtClean="0"/>
              <a:t>, indexed from 1 to </a:t>
            </a:r>
            <a:r>
              <a:rPr lang="en-US" i="1" dirty="0" smtClean="0"/>
              <a:t>n</a:t>
            </a:r>
            <a:r>
              <a:rPr lang="en-US" dirty="0" smtClean="0"/>
              <a:t>, so that </a:t>
            </a:r>
            <a:r>
              <a:rPr lang="en-US" dirty="0" err="1" smtClean="0"/>
              <a:t>Heapsort</a:t>
            </a:r>
            <a:r>
              <a:rPr lang="en-US" dirty="0" smtClean="0"/>
              <a:t> it represents a heap.</a:t>
            </a:r>
          </a:p>
          <a:p>
            <a:endParaRPr lang="en-US" dirty="0" smtClean="0"/>
          </a:p>
          <a:p>
            <a:r>
              <a:rPr lang="pt-BR" dirty="0" smtClean="0"/>
              <a:t>Input Parameters: v,n</a:t>
            </a:r>
          </a:p>
          <a:p>
            <a:r>
              <a:rPr lang="pt-BR" dirty="0" smtClean="0"/>
              <a:t>Output Parameters: v</a:t>
            </a:r>
          </a:p>
          <a:p>
            <a:endParaRPr lang="pt-BR" dirty="0" smtClean="0"/>
          </a:p>
          <a:p>
            <a:pPr>
              <a:buNone/>
            </a:pPr>
            <a:r>
              <a:rPr lang="en-US" dirty="0" err="1" smtClean="0"/>
              <a:t>heapify</a:t>
            </a:r>
            <a:r>
              <a:rPr lang="en-US" dirty="0" smtClean="0"/>
              <a:t>(</a:t>
            </a:r>
            <a:r>
              <a:rPr lang="en-US" dirty="0" err="1" smtClean="0"/>
              <a:t>v,n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	// n/2 is the index of the parent of the last node</a:t>
            </a:r>
          </a:p>
          <a:p>
            <a:pPr>
              <a:buNone/>
            </a:pPr>
            <a:r>
              <a:rPr lang="en-US" dirty="0" smtClean="0"/>
              <a:t>  	for </a:t>
            </a:r>
            <a:r>
              <a:rPr lang="en-US" dirty="0" err="1" smtClean="0"/>
              <a:t>i</a:t>
            </a:r>
            <a:r>
              <a:rPr lang="en-US" dirty="0" smtClean="0"/>
              <a:t> = n/2 </a:t>
            </a:r>
            <a:r>
              <a:rPr lang="en-US" dirty="0" err="1" smtClean="0"/>
              <a:t>downto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siftdown</a:t>
            </a:r>
            <a:r>
              <a:rPr lang="en-US" dirty="0" smtClean="0"/>
              <a:t>(</a:t>
            </a:r>
            <a:r>
              <a:rPr lang="en-US" dirty="0" err="1" smtClean="0"/>
              <a:t>v,i,n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Complexity?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>
                <a:sym typeface="MT Extra" pitchFamily="18" charset="0"/>
              </a:rPr>
              <a:t>(n log n)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Heapify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algorithm rearranges the data in the array </a:t>
            </a:r>
            <a:r>
              <a:rPr lang="en-US" i="1" dirty="0" smtClean="0"/>
              <a:t>v</a:t>
            </a:r>
            <a:r>
              <a:rPr lang="en-US" dirty="0" smtClean="0"/>
              <a:t>, indexed from 1 to </a:t>
            </a:r>
            <a:r>
              <a:rPr lang="en-US" i="1" dirty="0" smtClean="0"/>
              <a:t>n</a:t>
            </a:r>
            <a:r>
              <a:rPr lang="en-US" dirty="0" smtClean="0"/>
              <a:t>, so that </a:t>
            </a:r>
            <a:r>
              <a:rPr lang="en-US" dirty="0" err="1" smtClean="0"/>
              <a:t>Heapsort</a:t>
            </a:r>
            <a:r>
              <a:rPr lang="en-US" dirty="0" smtClean="0"/>
              <a:t> it represents a heap.</a:t>
            </a:r>
          </a:p>
          <a:p>
            <a:endParaRPr lang="en-US" dirty="0" smtClean="0"/>
          </a:p>
          <a:p>
            <a:r>
              <a:rPr lang="pt-BR" dirty="0" smtClean="0"/>
              <a:t>Input Parameters: v,n</a:t>
            </a:r>
          </a:p>
          <a:p>
            <a:r>
              <a:rPr lang="pt-BR" dirty="0" smtClean="0"/>
              <a:t>Output Parameters: v</a:t>
            </a:r>
          </a:p>
          <a:p>
            <a:endParaRPr lang="pt-BR" dirty="0" smtClean="0"/>
          </a:p>
          <a:p>
            <a:pPr>
              <a:buNone/>
            </a:pPr>
            <a:r>
              <a:rPr lang="en-US" dirty="0" err="1" smtClean="0"/>
              <a:t>heapify</a:t>
            </a:r>
            <a:r>
              <a:rPr lang="en-US" dirty="0" smtClean="0"/>
              <a:t>(</a:t>
            </a:r>
            <a:r>
              <a:rPr lang="en-US" dirty="0" err="1" smtClean="0"/>
              <a:t>v,n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	// n/2 is the index of the parent of the last node</a:t>
            </a:r>
          </a:p>
          <a:p>
            <a:pPr>
              <a:buNone/>
            </a:pPr>
            <a:r>
              <a:rPr lang="en-US" dirty="0" smtClean="0"/>
              <a:t>  	for </a:t>
            </a:r>
            <a:r>
              <a:rPr lang="en-US" dirty="0" err="1" smtClean="0"/>
              <a:t>i</a:t>
            </a:r>
            <a:r>
              <a:rPr lang="en-US" dirty="0" smtClean="0"/>
              <a:t> = n/2 </a:t>
            </a:r>
            <a:r>
              <a:rPr lang="en-US" dirty="0" err="1" smtClean="0"/>
              <a:t>downto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siftdown</a:t>
            </a:r>
            <a:r>
              <a:rPr lang="en-US" dirty="0" smtClean="0"/>
              <a:t>(</a:t>
            </a:r>
            <a:r>
              <a:rPr lang="en-US" dirty="0" err="1" smtClean="0"/>
              <a:t>v,i,n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Complexity?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>
                <a:sym typeface="MT Extra" pitchFamily="18" charset="0"/>
              </a:rPr>
              <a:t>(n log n)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Heapsort: the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We can sort in-place by</a:t>
            </a:r>
          </a:p>
          <a:p>
            <a:pPr lvl="1"/>
            <a:r>
              <a:rPr lang="en-US" smtClean="0"/>
              <a:t>Putting large items at the end of the list</a:t>
            </a:r>
          </a:p>
          <a:p>
            <a:pPr lvl="1"/>
            <a:r>
              <a:rPr lang="en-US" smtClean="0"/>
              <a:t>Keeping a heap in the space in front  of those</a:t>
            </a:r>
          </a:p>
          <a:p>
            <a:r>
              <a:rPr lang="en-US" smtClean="0"/>
              <a:t>So, to start off:</a:t>
            </a:r>
          </a:p>
          <a:p>
            <a:pPr lvl="1"/>
            <a:r>
              <a:rPr lang="en-US" smtClean="0"/>
              <a:t>Put the largest item in the last position</a:t>
            </a:r>
          </a:p>
          <a:p>
            <a:pPr lvl="1"/>
            <a:r>
              <a:rPr lang="en-US" smtClean="0"/>
              <a:t>Make sure items 1 through n-1 are a heap of size n-1</a:t>
            </a:r>
          </a:p>
          <a:p>
            <a:pPr lvl="1"/>
            <a:r>
              <a:rPr lang="en-US" smtClean="0"/>
              <a:t>Repeat, moving the 2nd largest into the n-1 position, etc.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Heapsort</a:t>
            </a:r>
            <a:r>
              <a:rPr lang="en-US" dirty="0" smtClean="0"/>
              <a:t>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latin typeface="Ariel" charset="0"/>
              </a:rPr>
              <a:t>This algorithm sorts the array </a:t>
            </a:r>
            <a:r>
              <a:rPr lang="en-US" sz="2800" i="1" dirty="0" smtClean="0">
                <a:latin typeface="Ariel" charset="0"/>
              </a:rPr>
              <a:t>v[</a:t>
            </a:r>
            <a:r>
              <a:rPr lang="en-US" sz="2800" dirty="0" smtClean="0">
                <a:latin typeface="Ariel" charset="0"/>
              </a:rPr>
              <a:t>1], ... , </a:t>
            </a:r>
            <a:r>
              <a:rPr lang="en-US" sz="2800" i="1" dirty="0" smtClean="0">
                <a:latin typeface="Ariel" charset="0"/>
              </a:rPr>
              <a:t>v</a:t>
            </a:r>
            <a:r>
              <a:rPr lang="en-US" sz="2800" dirty="0" smtClean="0">
                <a:latin typeface="Ariel" charset="0"/>
              </a:rPr>
              <a:t>[</a:t>
            </a:r>
            <a:r>
              <a:rPr lang="en-US" sz="2800" i="1" dirty="0" smtClean="0">
                <a:latin typeface="Ariel" charset="0"/>
              </a:rPr>
              <a:t>n</a:t>
            </a:r>
            <a:r>
              <a:rPr lang="en-US" sz="2800" dirty="0" smtClean="0">
                <a:latin typeface="Ariel" charset="0"/>
              </a:rPr>
              <a:t>] in </a:t>
            </a:r>
            <a:r>
              <a:rPr lang="en-US" sz="2800" dirty="0" err="1" smtClean="0">
                <a:latin typeface="Ariel" charset="0"/>
              </a:rPr>
              <a:t>nondecreasing</a:t>
            </a:r>
            <a:r>
              <a:rPr lang="en-US" sz="2800" dirty="0" smtClean="0">
                <a:latin typeface="Ariel" charset="0"/>
              </a:rPr>
              <a:t> order. It uses the </a:t>
            </a:r>
            <a:r>
              <a:rPr lang="en-US" sz="2800" i="1" dirty="0" err="1" smtClean="0">
                <a:latin typeface="Ariel" charset="0"/>
              </a:rPr>
              <a:t>siftdown</a:t>
            </a:r>
            <a:r>
              <a:rPr lang="en-US" sz="2800" dirty="0" smtClean="0">
                <a:latin typeface="Ariel" charset="0"/>
              </a:rPr>
              <a:t> and </a:t>
            </a:r>
            <a:r>
              <a:rPr lang="en-US" sz="2800" i="1" dirty="0" err="1" smtClean="0">
                <a:latin typeface="Ariel" charset="0"/>
              </a:rPr>
              <a:t>heapify</a:t>
            </a:r>
            <a:r>
              <a:rPr lang="en-US" sz="2800" dirty="0" smtClean="0">
                <a:latin typeface="Ariel" charset="0"/>
              </a:rPr>
              <a:t> algorithms</a:t>
            </a:r>
          </a:p>
          <a:p>
            <a:endParaRPr lang="en-US" sz="2800" dirty="0" smtClean="0">
              <a:latin typeface="Ariel" charset="0"/>
            </a:endParaRP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Input Parameters: </a:t>
            </a:r>
            <a:r>
              <a:rPr lang="en-US" sz="2800" dirty="0" err="1" smtClean="0">
                <a:latin typeface="Lucida Console" charset="0"/>
              </a:rPr>
              <a:t>v,n</a:t>
            </a:r>
            <a:endParaRPr lang="en-US" sz="2800" dirty="0" smtClean="0">
              <a:latin typeface="Lucida Console" charset="0"/>
            </a:endParaRP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Output Parameter: v</a:t>
            </a:r>
          </a:p>
          <a:p>
            <a:pPr defTabSz="457200">
              <a:buNone/>
            </a:pPr>
            <a:r>
              <a:rPr lang="en-US" sz="2800" dirty="0" err="1" smtClean="0">
                <a:latin typeface="Lucida Console" charset="0"/>
              </a:rPr>
              <a:t>heapsort</a:t>
            </a:r>
            <a:r>
              <a:rPr lang="en-US" sz="2800" dirty="0" smtClean="0">
                <a:latin typeface="Lucida Console" charset="0"/>
              </a:rPr>
              <a:t>(</a:t>
            </a:r>
            <a:r>
              <a:rPr lang="en-US" sz="2800" dirty="0" err="1" smtClean="0">
                <a:latin typeface="Lucida Console" charset="0"/>
              </a:rPr>
              <a:t>v,n</a:t>
            </a:r>
            <a:r>
              <a:rPr lang="en-US" sz="2800" dirty="0" smtClean="0">
                <a:latin typeface="Lucida Console" charset="0"/>
              </a:rPr>
              <a:t>)  {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	// make v into a heap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	</a:t>
            </a:r>
            <a:r>
              <a:rPr lang="en-US" sz="2800" dirty="0" err="1" smtClean="0">
                <a:latin typeface="Lucida Console" charset="0"/>
              </a:rPr>
              <a:t>heapify</a:t>
            </a:r>
            <a:r>
              <a:rPr lang="en-US" sz="2800" dirty="0" smtClean="0">
                <a:latin typeface="Lucida Console" charset="0"/>
              </a:rPr>
              <a:t>(</a:t>
            </a:r>
            <a:r>
              <a:rPr lang="en-US" sz="2800" dirty="0" err="1" smtClean="0">
                <a:latin typeface="Lucida Console" charset="0"/>
              </a:rPr>
              <a:t>v,n</a:t>
            </a:r>
            <a:r>
              <a:rPr lang="en-US" sz="2800" dirty="0" smtClean="0">
                <a:latin typeface="Lucida Console" charset="0"/>
              </a:rPr>
              <a:t>)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	for </a:t>
            </a:r>
            <a:r>
              <a:rPr lang="en-US" sz="2800" dirty="0" err="1" smtClean="0">
                <a:latin typeface="Lucida Console" charset="0"/>
              </a:rPr>
              <a:t>i</a:t>
            </a:r>
            <a:r>
              <a:rPr lang="en-US" sz="2800" dirty="0" smtClean="0">
                <a:latin typeface="Lucida Console" charset="0"/>
              </a:rPr>
              <a:t> = n </a:t>
            </a:r>
            <a:r>
              <a:rPr lang="en-US" sz="2800" dirty="0" err="1" smtClean="0">
                <a:latin typeface="Lucida Console" charset="0"/>
              </a:rPr>
              <a:t>downto</a:t>
            </a:r>
            <a:r>
              <a:rPr lang="en-US" sz="2800" dirty="0" smtClean="0">
                <a:latin typeface="Lucida Console" charset="0"/>
              </a:rPr>
              <a:t> 2 {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		// v[1] is the largest among v[1], ... , v[</a:t>
            </a:r>
            <a:r>
              <a:rPr lang="en-US" sz="2800" dirty="0" err="1" smtClean="0">
                <a:latin typeface="Lucida Console" charset="0"/>
              </a:rPr>
              <a:t>i</a:t>
            </a:r>
            <a:r>
              <a:rPr lang="en-US" sz="2800" dirty="0" smtClean="0">
                <a:latin typeface="Lucida Console" charset="0"/>
              </a:rPr>
              <a:t>].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 	// Put it in the correct cell.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 	swap(v[1],v[</a:t>
            </a:r>
            <a:r>
              <a:rPr lang="en-US" sz="2800" dirty="0" err="1" smtClean="0">
                <a:latin typeface="Lucida Console" charset="0"/>
              </a:rPr>
              <a:t>i</a:t>
            </a:r>
            <a:r>
              <a:rPr lang="en-US" sz="2800" dirty="0" smtClean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 	// Heap is now at indexes 1 through </a:t>
            </a:r>
            <a:r>
              <a:rPr lang="en-US" sz="2800" dirty="0" err="1" smtClean="0">
                <a:latin typeface="Lucida Console" charset="0"/>
              </a:rPr>
              <a:t>i</a:t>
            </a:r>
            <a:r>
              <a:rPr lang="en-US" sz="2800" dirty="0" smtClean="0">
                <a:latin typeface="Lucida Console" charset="0"/>
              </a:rPr>
              <a:t> - 1.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 	// Restore heap.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  	</a:t>
            </a:r>
            <a:r>
              <a:rPr lang="en-US" sz="2800" dirty="0" err="1" smtClean="0">
                <a:latin typeface="Lucida Console" charset="0"/>
              </a:rPr>
              <a:t>siftdown</a:t>
            </a:r>
            <a:r>
              <a:rPr lang="en-US" sz="2800" dirty="0" smtClean="0">
                <a:latin typeface="Lucida Console" charset="0"/>
              </a:rPr>
              <a:t>(v,1,i - 1 )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 	}</a:t>
            </a:r>
          </a:p>
          <a:p>
            <a:pPr defTabSz="457200">
              <a:buNone/>
            </a:pPr>
            <a:r>
              <a:rPr lang="en-US" sz="2800" dirty="0" smtClean="0">
                <a:latin typeface="Lucida Console" charset="0"/>
              </a:rPr>
              <a:t>}</a:t>
            </a:r>
          </a:p>
          <a:p>
            <a:endParaRPr lang="en-US" sz="2800" dirty="0" smtClean="0">
              <a:latin typeface="Ariel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Heapsort’s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the heap: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/>
              <a:t>(n log n)</a:t>
            </a:r>
          </a:p>
          <a:p>
            <a:r>
              <a:rPr lang="en-US" dirty="0" smtClean="0"/>
              <a:t>Each call to </a:t>
            </a:r>
            <a:r>
              <a:rPr lang="en-US" dirty="0" err="1" smtClean="0"/>
              <a:t>Siftdown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No greater than </a:t>
            </a:r>
            <a:r>
              <a:rPr lang="en-US" dirty="0" err="1" smtClean="0"/>
              <a:t>lg</a:t>
            </a:r>
            <a:r>
              <a:rPr lang="en-US" dirty="0" smtClean="0"/>
              <a:t> n, so O(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There are n-1 of these, so</a:t>
            </a:r>
          </a:p>
          <a:p>
            <a:pPr lvl="1"/>
            <a:r>
              <a:rPr lang="en-US" dirty="0" smtClean="0"/>
              <a:t>Overall, O(n 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We know it’s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/>
              <a:t>(n </a:t>
            </a:r>
            <a:r>
              <a:rPr lang="en-US" dirty="0" err="1" smtClean="0"/>
              <a:t>lg</a:t>
            </a:r>
            <a:r>
              <a:rPr lang="en-US" dirty="0" smtClean="0"/>
              <a:t> n) because of the lower-bound proof done earlier</a:t>
            </a:r>
          </a:p>
          <a:p>
            <a:pPr lvl="1"/>
            <a:r>
              <a:rPr lang="en-US" dirty="0" smtClean="0"/>
              <a:t>Can prove directly it’s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/>
              <a:t>(n </a:t>
            </a:r>
            <a:r>
              <a:rPr lang="en-US" dirty="0" err="1" smtClean="0"/>
              <a:t>lg</a:t>
            </a:r>
            <a:r>
              <a:rPr lang="en-US" dirty="0" smtClean="0"/>
              <a:t> n) but our book doesn’t (so let’s not bother)</a:t>
            </a:r>
          </a:p>
          <a:p>
            <a:r>
              <a:rPr lang="en-US" dirty="0" smtClean="0"/>
              <a:t>In practice, slower then randomized </a:t>
            </a:r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But truly in-place, and guaranteed log-linear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in-place sort that can be run in </a:t>
            </a:r>
            <a:r>
              <a:rPr lang="en-US" i="1" dirty="0" smtClean="0"/>
              <a:t>linear time </a:t>
            </a:r>
            <a:r>
              <a:rPr lang="en-US" dirty="0" smtClean="0"/>
              <a:t>(well, almost)</a:t>
            </a:r>
          </a:p>
          <a:p>
            <a:r>
              <a:rPr lang="en-US" dirty="0" smtClean="0"/>
              <a:t>It assumes:</a:t>
            </a:r>
          </a:p>
          <a:p>
            <a:pPr lvl="1"/>
            <a:r>
              <a:rPr lang="en-US" dirty="0" smtClean="0"/>
              <a:t>That the values to sort can be represented as integer-like </a:t>
            </a:r>
            <a:r>
              <a:rPr lang="en-US" dirty="0" smtClean="0"/>
              <a:t>(strings </a:t>
            </a:r>
            <a:r>
              <a:rPr lang="en-US" dirty="0" smtClean="0"/>
              <a:t>okay)</a:t>
            </a:r>
          </a:p>
          <a:p>
            <a:pPr lvl="1"/>
            <a:r>
              <a:rPr lang="en-US" dirty="0" smtClean="0"/>
              <a:t>Thus, it is NOT a general-purpose sort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Iterate over each digit spot (the 1’s, the 10’s, the 100’s) in increasing order</a:t>
            </a:r>
          </a:p>
          <a:p>
            <a:pPr lvl="1"/>
            <a:r>
              <a:rPr lang="en-US" dirty="0" smtClean="0"/>
              <a:t>This is the LSD version – there is also a MSD version</a:t>
            </a:r>
          </a:p>
          <a:p>
            <a:pPr lvl="1"/>
            <a:r>
              <a:rPr lang="en-US" dirty="0" smtClean="0"/>
              <a:t>Group the values into buckets based on the digit</a:t>
            </a:r>
          </a:p>
          <a:p>
            <a:pPr lvl="2"/>
            <a:r>
              <a:rPr lang="en-US" dirty="0" smtClean="0"/>
              <a:t>Can be done in one pass</a:t>
            </a:r>
          </a:p>
          <a:p>
            <a:pPr lvl="1"/>
            <a:r>
              <a:rPr lang="en-US" dirty="0" smtClean="0"/>
              <a:t>Iterate on the next highest digit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def </a:t>
            </a:r>
            <a:r>
              <a:rPr lang="en-US" dirty="0" err="1" smtClean="0"/>
              <a:t>insertion_sort</a:t>
            </a:r>
            <a:r>
              <a:rPr lang="en-US" dirty="0" smtClean="0"/>
              <a:t>(list):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n = </a:t>
            </a:r>
            <a:r>
              <a:rPr lang="en-US" dirty="0" err="1" smtClean="0"/>
              <a:t>len</a:t>
            </a:r>
            <a:r>
              <a:rPr lang="en-US" dirty="0" smtClean="0"/>
              <a:t>(list)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range(1,n):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val</a:t>
            </a:r>
            <a:r>
              <a:rPr lang="en-US" dirty="0" smtClean="0"/>
              <a:t> =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    j = i-1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    while j &gt;= 0 and </a:t>
            </a:r>
            <a:r>
              <a:rPr lang="en-US" dirty="0" err="1" smtClean="0"/>
              <a:t>val</a:t>
            </a:r>
            <a:r>
              <a:rPr lang="en-US" dirty="0" smtClean="0"/>
              <a:t> &lt; list[j]: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        list[j+1] = list[j]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        j = j-1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    list[j+1] = 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    return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example is from Wikipedia</a:t>
            </a:r>
          </a:p>
          <a:p>
            <a:r>
              <a:rPr lang="en-US" dirty="0" smtClean="0"/>
              <a:t>Original, unsorted list: </a:t>
            </a:r>
          </a:p>
          <a:p>
            <a:pPr lvl="1"/>
            <a:r>
              <a:rPr lang="en-US" dirty="0" smtClean="0"/>
              <a:t>170, 45, 75, 90, 2, 24, 802, 66</a:t>
            </a:r>
          </a:p>
          <a:p>
            <a:r>
              <a:rPr lang="en-US" dirty="0" smtClean="0"/>
              <a:t>Sorting by least significant digit (1s place) gives:</a:t>
            </a:r>
          </a:p>
          <a:p>
            <a:pPr lvl="1"/>
            <a:r>
              <a:rPr lang="en-US" dirty="0" smtClean="0"/>
              <a:t>170, 90, 2, 802, 24, 45, 75, 66</a:t>
            </a:r>
          </a:p>
          <a:p>
            <a:pPr lvl="1"/>
            <a:r>
              <a:rPr lang="en-US" dirty="0" smtClean="0"/>
              <a:t>Note the stable-</a:t>
            </a:r>
            <a:r>
              <a:rPr lang="en-US" dirty="0" err="1" smtClean="0"/>
              <a:t>ness</a:t>
            </a:r>
            <a:r>
              <a:rPr lang="en-US" dirty="0" smtClean="0"/>
              <a:t> of the sort positions of 2 &amp; 802</a:t>
            </a:r>
          </a:p>
          <a:p>
            <a:r>
              <a:rPr lang="en-US" dirty="0" smtClean="0"/>
              <a:t>Sorting by next digit (10s place) gives:</a:t>
            </a:r>
          </a:p>
          <a:p>
            <a:pPr lvl="1"/>
            <a:r>
              <a:rPr lang="en-US" dirty="0" smtClean="0"/>
              <a:t>2, 802, 24, 45, 66, 170, 75, 90</a:t>
            </a:r>
          </a:p>
          <a:p>
            <a:r>
              <a:rPr lang="en-US" dirty="0" smtClean="0"/>
              <a:t>Sorting by most significant digit (100s place) gives:</a:t>
            </a:r>
          </a:p>
          <a:p>
            <a:pPr lvl="1"/>
            <a:r>
              <a:rPr lang="en-US" dirty="0" smtClean="0"/>
              <a:t>2, 24, 45, 66, 75, 90, 170, 802 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requires one pass per digit in the input</a:t>
            </a:r>
          </a:p>
          <a:p>
            <a:r>
              <a:rPr lang="en-US" dirty="0" smtClean="0"/>
              <a:t>Running time is </a:t>
            </a:r>
            <a:r>
              <a:rPr lang="en-US" dirty="0" smtClean="0">
                <a:sym typeface="Symbol" charset="2"/>
              </a:rPr>
              <a:t>(</a:t>
            </a:r>
            <a:r>
              <a:rPr lang="en-US" i="1" dirty="0" err="1" smtClean="0">
                <a:sym typeface="Symbol" charset="2"/>
              </a:rPr>
              <a:t>kn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1"/>
            <a:r>
              <a:rPr lang="en-US" i="1" dirty="0" smtClean="0">
                <a:sym typeface="Symbol" charset="2"/>
              </a:rPr>
              <a:t>k</a:t>
            </a:r>
            <a:r>
              <a:rPr lang="en-US" dirty="0" smtClean="0">
                <a:sym typeface="Symbol" charset="2"/>
              </a:rPr>
              <a:t> is the average number of digits/bits per number</a:t>
            </a:r>
          </a:p>
          <a:p>
            <a:pPr lvl="1"/>
            <a:r>
              <a:rPr lang="en-US" i="1" dirty="0" smtClean="0">
                <a:sym typeface="Symbol" charset="2"/>
              </a:rPr>
              <a:t>n</a:t>
            </a:r>
            <a:r>
              <a:rPr lang="en-US" dirty="0" smtClean="0">
                <a:sym typeface="Symbol" charset="2"/>
              </a:rPr>
              <a:t> is number of values to sort</a:t>
            </a:r>
          </a:p>
          <a:p>
            <a:r>
              <a:rPr lang="en-US" dirty="0" smtClean="0"/>
              <a:t>If we are sorting 32-bit (or 64-bit) integers, or words of not longer than 20 characters, then </a:t>
            </a:r>
            <a:r>
              <a:rPr lang="en-US" i="1" dirty="0" smtClean="0"/>
              <a:t>k</a:t>
            </a:r>
            <a:r>
              <a:rPr lang="en-US" dirty="0" smtClean="0"/>
              <a:t> becomes a constant</a:t>
            </a:r>
          </a:p>
          <a:p>
            <a:pPr lvl="1"/>
            <a:r>
              <a:rPr lang="en-US" dirty="0" smtClean="0"/>
              <a:t>And the running time becomes linear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8229600" cy="6781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#python2.6 &lt;</a:t>
            </a:r>
          </a:p>
          <a:p>
            <a:pPr>
              <a:buNone/>
            </a:pPr>
            <a:r>
              <a:rPr lang="en-US" dirty="0" smtClean="0"/>
              <a:t>from math import log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getDigit</a:t>
            </a:r>
            <a:r>
              <a:rPr lang="en-US" dirty="0" smtClean="0"/>
              <a:t>(n, b, k):</a:t>
            </a:r>
          </a:p>
          <a:p>
            <a:pPr>
              <a:buNone/>
            </a:pPr>
            <a:r>
              <a:rPr lang="en-US" dirty="0" smtClean="0"/>
              <a:t>    return (n // b ** k) % b  # pulls the selected digit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mkBlanks</a:t>
            </a:r>
            <a:r>
              <a:rPr lang="en-US" dirty="0" smtClean="0"/>
              <a:t>(k):</a:t>
            </a:r>
          </a:p>
          <a:p>
            <a:pPr>
              <a:buNone/>
            </a:pPr>
            <a:r>
              <a:rPr lang="en-US" dirty="0" smtClean="0"/>
              <a:t>    return [ [] for </a:t>
            </a:r>
            <a:r>
              <a:rPr lang="en-US" dirty="0" err="1" smtClean="0"/>
              <a:t>i</a:t>
            </a:r>
            <a:r>
              <a:rPr lang="en-US" dirty="0" smtClean="0"/>
              <a:t> in range(k) ]  # create a list of empty lists to hold the split by digit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split(l, b, k):</a:t>
            </a:r>
          </a:p>
          <a:p>
            <a:pPr>
              <a:buNone/>
            </a:pPr>
            <a:r>
              <a:rPr lang="en-US" dirty="0" smtClean="0"/>
              <a:t>    x = </a:t>
            </a:r>
            <a:r>
              <a:rPr lang="en-US" dirty="0" err="1" smtClean="0"/>
              <a:t>mkBlanks</a:t>
            </a:r>
            <a:r>
              <a:rPr lang="en-US" dirty="0" smtClean="0"/>
              <a:t>(b)</a:t>
            </a:r>
          </a:p>
          <a:p>
            <a:pPr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l:</a:t>
            </a:r>
          </a:p>
          <a:p>
            <a:pPr>
              <a:buNone/>
            </a:pPr>
            <a:r>
              <a:rPr lang="en-US" dirty="0" smtClean="0"/>
              <a:t>        x[</a:t>
            </a:r>
            <a:r>
              <a:rPr lang="en-US" dirty="0" err="1" smtClean="0"/>
              <a:t>getDigit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b, k)].append(</a:t>
            </a:r>
            <a:r>
              <a:rPr lang="en-US" dirty="0" err="1" smtClean="0"/>
              <a:t>i</a:t>
            </a:r>
            <a:r>
              <a:rPr lang="en-US" dirty="0" smtClean="0"/>
              <a:t>)  # append the number to the list selected by the digit</a:t>
            </a:r>
          </a:p>
          <a:p>
            <a:pPr>
              <a:buNone/>
            </a:pPr>
            <a:r>
              <a:rPr lang="en-US" dirty="0" smtClean="0"/>
              <a:t>    return x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merge(x): # concatenate the lists back in order for the next step</a:t>
            </a:r>
          </a:p>
          <a:p>
            <a:pPr>
              <a:buNone/>
            </a:pPr>
            <a:r>
              <a:rPr lang="en-US" dirty="0" smtClean="0"/>
              <a:t>    l = []</a:t>
            </a:r>
          </a:p>
          <a:p>
            <a:pPr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sublist</a:t>
            </a:r>
            <a:r>
              <a:rPr lang="en-US" dirty="0" smtClean="0"/>
              <a:t> in x:</a:t>
            </a:r>
          </a:p>
          <a:p>
            <a:pPr>
              <a:buNone/>
            </a:pPr>
            <a:r>
              <a:rPr lang="en-US" dirty="0" smtClean="0"/>
              <a:t>       for item in </a:t>
            </a:r>
            <a:r>
              <a:rPr lang="en-US" dirty="0" err="1" smtClean="0"/>
              <a:t>sublist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l.append</a:t>
            </a:r>
            <a:r>
              <a:rPr lang="en-US" dirty="0" smtClean="0"/>
              <a:t>(item)</a:t>
            </a:r>
          </a:p>
          <a:p>
            <a:pPr>
              <a:buNone/>
            </a:pPr>
            <a:r>
              <a:rPr lang="en-US" dirty="0" smtClean="0"/>
              <a:t>    return l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maxAbs</a:t>
            </a:r>
            <a:r>
              <a:rPr lang="en-US" dirty="0" smtClean="0"/>
              <a:t>(l):</a:t>
            </a:r>
          </a:p>
          <a:p>
            <a:pPr>
              <a:buNone/>
            </a:pPr>
            <a:r>
              <a:rPr lang="en-US" dirty="0" smtClean="0"/>
              <a:t>    return max(abs(x) for x in l)  # largest abs value element of a list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radixSort</a:t>
            </a:r>
            <a:r>
              <a:rPr lang="en-US" dirty="0" smtClean="0"/>
              <a:t>(l, b):</a:t>
            </a:r>
          </a:p>
          <a:p>
            <a:pPr>
              <a:buNone/>
            </a:pPr>
            <a:r>
              <a:rPr lang="en-US" dirty="0" smtClean="0"/>
              <a:t>    passes = </a:t>
            </a:r>
            <a:r>
              <a:rPr lang="en-US" dirty="0" err="1" smtClean="0"/>
              <a:t>int</a:t>
            </a:r>
            <a:r>
              <a:rPr lang="en-US" dirty="0" smtClean="0"/>
              <a:t>(log(</a:t>
            </a:r>
            <a:r>
              <a:rPr lang="en-US" dirty="0" err="1" smtClean="0"/>
              <a:t>maxAbs</a:t>
            </a:r>
            <a:r>
              <a:rPr lang="en-US" dirty="0" smtClean="0"/>
              <a:t>(l), b) + 1)  # there are as many passes as there are digits in the longest number</a:t>
            </a:r>
          </a:p>
          <a:p>
            <a:pPr>
              <a:buNone/>
            </a:pPr>
            <a:r>
              <a:rPr lang="en-US" dirty="0" smtClean="0"/>
              <a:t>    t = list(l)</a:t>
            </a:r>
          </a:p>
          <a:p>
            <a:pPr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range(passes):</a:t>
            </a:r>
          </a:p>
          <a:p>
            <a:pPr>
              <a:buNone/>
            </a:pPr>
            <a:r>
              <a:rPr lang="en-US" dirty="0" smtClean="0"/>
              <a:t>        t = merge(split(t, b, 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return 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LSD vs. MSD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MSD version sorts from the most significant digit first</a:t>
            </a:r>
          </a:p>
          <a:p>
            <a:pPr lvl="1"/>
            <a:r>
              <a:rPr lang="en-US" dirty="0" smtClean="0"/>
              <a:t>Used for lexicographic (i.e. alphabetic) </a:t>
            </a:r>
            <a:r>
              <a:rPr lang="en-US" dirty="0" smtClean="0"/>
              <a:t>ordering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Comparisons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Symbol" charset="2"/>
              </a:rPr>
              <a:t>Lower Bounds for </a:t>
            </a:r>
            <a:br>
              <a:rPr lang="en-US" smtClean="0">
                <a:sym typeface="Symbol" charset="2"/>
              </a:rPr>
            </a:br>
            <a:r>
              <a:rPr lang="en-US" smtClean="0">
                <a:sym typeface="Symbol" charset="2"/>
              </a:rPr>
              <a:t>Sorting by Comparison of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What’s the best possible sorting algorithm?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Lower Bound for Worst Case and for Average Behavior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We’ll use another kind of </a:t>
            </a:r>
            <a:r>
              <a:rPr lang="en-US" sz="2400" u="sng" dirty="0" smtClean="0">
                <a:sym typeface="Symbol" charset="2"/>
              </a:rPr>
              <a:t>decision tree</a:t>
            </a:r>
            <a:r>
              <a:rPr lang="en-US" sz="2400" dirty="0" smtClean="0">
                <a:sym typeface="Symbol" charset="2"/>
              </a:rPr>
              <a:t> for analyzing the class of </a:t>
            </a:r>
            <a:r>
              <a:rPr lang="en-US" sz="2400" u="sng" dirty="0" smtClean="0">
                <a:sym typeface="Symbol" charset="2"/>
              </a:rPr>
              <a:t>all</a:t>
            </a:r>
            <a:r>
              <a:rPr lang="en-US" sz="2400" dirty="0" smtClean="0">
                <a:sym typeface="Symbol" charset="2"/>
              </a:rPr>
              <a:t> sorting algorithms that compare keys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Each internal node represents one comparison for keys x</a:t>
            </a:r>
            <a:r>
              <a:rPr lang="en-US" sz="2400" baseline="-25000" dirty="0" smtClean="0">
                <a:sym typeface="Symbol" charset="2"/>
              </a:rPr>
              <a:t>i</a:t>
            </a:r>
            <a:r>
              <a:rPr lang="en-US" sz="2400" dirty="0" smtClean="0">
                <a:sym typeface="Symbol" charset="2"/>
              </a:rPr>
              <a:t> and </a:t>
            </a:r>
            <a:r>
              <a:rPr lang="en-US" sz="2400" dirty="0" err="1" smtClean="0">
                <a:sym typeface="Symbol" charset="2"/>
              </a:rPr>
              <a:t>x</a:t>
            </a:r>
            <a:r>
              <a:rPr lang="en-US" sz="2400" baseline="-25000" dirty="0" err="1" smtClean="0">
                <a:sym typeface="Symbol" charset="2"/>
              </a:rPr>
              <a:t>j</a:t>
            </a:r>
            <a:r>
              <a:rPr lang="en-US" sz="2400" dirty="0" smtClean="0">
                <a:sym typeface="Symbol" charset="2"/>
              </a:rPr>
              <a:t>; labeled i:j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Leaf nodes are different: they represent a particular result.  I.e. a permutation of the original sequence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The action of Sort on a particular input corresponds to following one path in its decision tree from the root to a leaf.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(We assume the keys in the array to be sorted are distinct.)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What can we say about such trees?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Since a correct sort must handle all permutations of n items,</a:t>
            </a:r>
            <a:br>
              <a:rPr lang="en-US" sz="2400" dirty="0" smtClean="0">
                <a:sym typeface="Symbol" charset="2"/>
              </a:rPr>
            </a:br>
            <a:r>
              <a:rPr lang="en-US" sz="2400" dirty="0" smtClean="0">
                <a:sym typeface="Symbol" charset="2"/>
              </a:rPr>
              <a:t>there must be at least n! 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image1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2000" y="2581917"/>
            <a:ext cx="8229600" cy="3818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charset="2"/>
              </a:rPr>
              <a:t>Decision tree for sorting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ym typeface="Symbol" charset="2"/>
              </a:rPr>
              <a:t>Remember, the action of sort on a particular input corresponds to following one path in its decision tree from the root to a leaf.</a:t>
            </a:r>
          </a:p>
          <a:p>
            <a:r>
              <a:rPr lang="en-US" sz="2400" dirty="0" smtClean="0">
                <a:sym typeface="Symbol" charset="2"/>
              </a:rPr>
              <a:t>Some sort, for n = 3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Lower Bound for Worst Case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91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 charset="2"/>
              </a:rPr>
              <a:t>Reminder: a </a:t>
            </a:r>
            <a:r>
              <a:rPr lang="en-US" dirty="0" smtClean="0"/>
              <a:t>tree’s height is number of “levels” minus 1</a:t>
            </a:r>
          </a:p>
          <a:p>
            <a:pPr lvl="1"/>
            <a:r>
              <a:rPr lang="en-US" dirty="0" smtClean="0"/>
              <a:t>Height of this decision tree is the W(n) number of comparisons</a:t>
            </a:r>
          </a:p>
          <a:p>
            <a:r>
              <a:rPr lang="en-US" dirty="0" smtClean="0">
                <a:sym typeface="Symbol" charset="2"/>
              </a:rPr>
              <a:t>Theorem: </a:t>
            </a:r>
          </a:p>
          <a:p>
            <a:pPr lvl="1"/>
            <a:r>
              <a:rPr lang="en-US" dirty="0" smtClean="0">
                <a:sym typeface="Symbol" charset="2"/>
              </a:rPr>
              <a:t>Let L be the number of leaves in a binary tree and let h be its height. </a:t>
            </a:r>
          </a:p>
          <a:p>
            <a:pPr lvl="1"/>
            <a:r>
              <a:rPr lang="en-US" dirty="0" smtClean="0">
                <a:sym typeface="Symbol" charset="2"/>
              </a:rPr>
              <a:t>Then  L ≤ 2</a:t>
            </a:r>
            <a:r>
              <a:rPr lang="en-US" baseline="30000" dirty="0" smtClean="0">
                <a:sym typeface="Symbol" charset="2"/>
              </a:rPr>
              <a:t>h</a:t>
            </a:r>
            <a:r>
              <a:rPr lang="en-US" dirty="0" smtClean="0">
                <a:sym typeface="Symbol" charset="2"/>
              </a:rPr>
              <a:t>  	(Number of leaves is no more than 2</a:t>
            </a:r>
            <a:r>
              <a:rPr lang="en-US" baseline="30000" dirty="0" smtClean="0">
                <a:sym typeface="Symbol" charset="2"/>
              </a:rPr>
              <a:t>h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1"/>
            <a:r>
              <a:rPr lang="en-US" dirty="0" smtClean="0">
                <a:sym typeface="Symbol" charset="2"/>
              </a:rPr>
              <a:t>Therefore h ≥ |</a:t>
            </a:r>
            <a:r>
              <a:rPr lang="en-US" dirty="0" err="1" smtClean="0">
                <a:sym typeface="Symbol" charset="2"/>
              </a:rPr>
              <a:t>lg</a:t>
            </a:r>
            <a:r>
              <a:rPr lang="en-US" dirty="0" smtClean="0">
                <a:sym typeface="Symbol" charset="2"/>
              </a:rPr>
              <a:t> L|	(Height is not less than…)</a:t>
            </a:r>
          </a:p>
          <a:p>
            <a:pPr lvl="1"/>
            <a:r>
              <a:rPr lang="en-US" dirty="0" smtClean="0">
                <a:sym typeface="Symbol" charset="2"/>
              </a:rPr>
              <a:t>For a correct sorting algorithm, L &gt;= n! </a:t>
            </a:r>
          </a:p>
          <a:p>
            <a:pPr lvl="1"/>
            <a:r>
              <a:rPr lang="en-US" dirty="0" smtClean="0">
                <a:sym typeface="Symbol" charset="2"/>
              </a:rPr>
              <a:t>Therefore, h ≥ |</a:t>
            </a:r>
            <a:r>
              <a:rPr lang="en-US" dirty="0" err="1" smtClean="0">
                <a:sym typeface="Symbol" charset="2"/>
              </a:rPr>
              <a:t>lg</a:t>
            </a:r>
            <a:r>
              <a:rPr lang="en-US" dirty="0" smtClean="0">
                <a:sym typeface="Symbol" charset="2"/>
              </a:rPr>
              <a:t> L| ≥ |</a:t>
            </a:r>
            <a:r>
              <a:rPr lang="en-US" dirty="0" err="1" smtClean="0">
                <a:sym typeface="Symbol" charset="2"/>
              </a:rPr>
              <a:t>lg</a:t>
            </a:r>
            <a:r>
              <a:rPr lang="en-US" dirty="0" smtClean="0">
                <a:sym typeface="Symbol" charset="2"/>
              </a:rPr>
              <a:t> n!|</a:t>
            </a:r>
          </a:p>
          <a:p>
            <a:r>
              <a:rPr lang="en-US" dirty="0" smtClean="0">
                <a:sym typeface="Symbol" charset="2"/>
              </a:rPr>
              <a:t>Thus, for any algorithm that sorts by comparison of keys, W(n) is at least |</a:t>
            </a:r>
            <a:r>
              <a:rPr lang="en-US" dirty="0" err="1" smtClean="0">
                <a:sym typeface="Symbol" charset="2"/>
              </a:rPr>
              <a:t>lg</a:t>
            </a:r>
            <a:r>
              <a:rPr lang="en-US" dirty="0" smtClean="0">
                <a:sym typeface="Symbol" charset="2"/>
              </a:rPr>
              <a:t> n!|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Formula for the Lower Bound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charset="2"/>
              </a:rPr>
              <a:t>Can we lose that factorial?  Sure.</a:t>
            </a:r>
          </a:p>
          <a:p>
            <a:pPr lvl="1"/>
            <a:r>
              <a:rPr lang="en-US" dirty="0" err="1" smtClean="0">
                <a:sym typeface="Symbol" charset="2"/>
              </a:rPr>
              <a:t>Stirling’s</a:t>
            </a:r>
            <a:r>
              <a:rPr lang="en-US" dirty="0" smtClean="0">
                <a:sym typeface="Symbol" charset="2"/>
              </a:rPr>
              <a:t> formula: (n/e)</a:t>
            </a:r>
            <a:r>
              <a:rPr lang="en-US" baseline="30000" dirty="0" smtClean="0">
                <a:sym typeface="Symbol" charset="2"/>
              </a:rPr>
              <a:t>n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sqrt</a:t>
            </a:r>
            <a:r>
              <a:rPr lang="en-US" dirty="0" smtClean="0">
                <a:sym typeface="Symbol" charset="2"/>
              </a:rPr>
              <a:t>(2n)</a:t>
            </a:r>
          </a:p>
          <a:p>
            <a:pPr lvl="2"/>
            <a:r>
              <a:rPr lang="en-US" dirty="0" smtClean="0">
                <a:sym typeface="Symbol" charset="2"/>
              </a:rPr>
              <a:t>Take the log of this approximation of n! and you’ll see that it’s </a:t>
            </a:r>
            <a:r>
              <a:rPr lang="en-US" dirty="0" smtClean="0"/>
              <a:t>(n 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>
                <a:sym typeface="Symbol" charset="2"/>
              </a:rPr>
              <a:t>Better to re-write, use integrals, and…</a:t>
            </a:r>
          </a:p>
          <a:p>
            <a:pPr lvl="2"/>
            <a:r>
              <a:rPr lang="en-US" dirty="0" smtClean="0">
                <a:sym typeface="Symbol" charset="2"/>
              </a:rPr>
              <a:t>See me or a textbook for details (but not ours)</a:t>
            </a:r>
          </a:p>
          <a:p>
            <a:r>
              <a:rPr lang="en-US" dirty="0" smtClean="0">
                <a:sym typeface="Symbol" charset="2"/>
              </a:rPr>
              <a:t>Result:</a:t>
            </a:r>
          </a:p>
          <a:p>
            <a:pPr lvl="1">
              <a:buNone/>
            </a:pPr>
            <a:r>
              <a:rPr lang="en-US" dirty="0" smtClean="0">
                <a:sym typeface="Symbol" charset="2"/>
              </a:rPr>
              <a:t/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/>
            </a:r>
            <a:br>
              <a:rPr lang="en-US" dirty="0" smtClean="0">
                <a:sym typeface="Symbol" charset="2"/>
              </a:rPr>
            </a:br>
            <a:r>
              <a:rPr lang="en-US" dirty="0" smtClean="0">
                <a:sym typeface="Symbol" charset="2"/>
              </a:rPr>
              <a:t>which is of course </a:t>
            </a:r>
            <a:r>
              <a:rPr lang="en-US" dirty="0" smtClean="0"/>
              <a:t>(n 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r>
              <a:rPr lang="en-US" dirty="0" err="1" smtClean="0"/>
              <a:t>Mergesort</a:t>
            </a:r>
            <a:r>
              <a:rPr lang="en-US" dirty="0" smtClean="0"/>
              <a:t> is very close to optimal</a:t>
            </a:r>
          </a:p>
          <a:p>
            <a:pPr lvl="1"/>
            <a:r>
              <a:rPr lang="en-US" dirty="0" smtClean="0"/>
              <a:t>But not for all values of n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286000" y="3810000"/>
          <a:ext cx="4483100" cy="517525"/>
        </p:xfrm>
        <a:graphic>
          <a:graphicData uri="http://schemas.openxmlformats.org/presentationml/2006/ole">
            <p:oleObj spid="_x0000_s50178" name="Equation" r:id="rId5" imgW="1981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Lower Bound for Average Behavior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How would you find the L.B. for A(n)?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Consider all paths through the decision tree.  (Messy, huh?)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We won’t prove this, but it’s in many textbooks (not ours)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This Theorem has been shown: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The average number of comparisons done by an algorithm to sort n items by comparison of keys is at least </a:t>
            </a:r>
            <a:r>
              <a:rPr lang="en-US" sz="2400" dirty="0" err="1" smtClean="0">
                <a:sym typeface="Symbol" charset="2"/>
              </a:rPr>
              <a:t>lg</a:t>
            </a:r>
            <a:r>
              <a:rPr lang="en-US" sz="2400" dirty="0" smtClean="0">
                <a:sym typeface="Symbol" charset="2"/>
              </a:rPr>
              <a:t> n! 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or approximately n </a:t>
            </a:r>
            <a:r>
              <a:rPr lang="en-US" sz="2400" dirty="0" err="1" smtClean="0">
                <a:sym typeface="Symbol" charset="2"/>
              </a:rPr>
              <a:t>lg</a:t>
            </a:r>
            <a:r>
              <a:rPr lang="en-US" sz="2400" dirty="0" smtClean="0">
                <a:sym typeface="Symbol" charset="2"/>
              </a:rPr>
              <a:t> n – 1.443 n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The only difference from the worst-case lower bound is that there is no rounding up to an integer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the average needs not be an integer, 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but the worst case must be.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Note: LB for average-case is close to LB for worst-case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charset="2"/>
              </a:rPr>
              <a:t>This tells us that </a:t>
            </a:r>
            <a:r>
              <a:rPr lang="en-US" sz="2400" dirty="0" err="1" smtClean="0">
                <a:sym typeface="Symbol" charset="2"/>
              </a:rPr>
              <a:t>Mergesort</a:t>
            </a:r>
            <a:r>
              <a:rPr lang="en-US" sz="2400" dirty="0" smtClean="0">
                <a:sym typeface="Symbol" charset="2"/>
              </a:rPr>
              <a:t> can’t be much better on average than it is in the worst-case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Properties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Easy to code</a:t>
            </a:r>
          </a:p>
          <a:p>
            <a:r>
              <a:rPr lang="en-US" smtClean="0"/>
              <a:t>In-place</a:t>
            </a:r>
          </a:p>
          <a:p>
            <a:r>
              <a:rPr lang="en-US" smtClean="0"/>
              <a:t>What’s it like if the list is sorted?</a:t>
            </a:r>
          </a:p>
          <a:p>
            <a:pPr lvl="1"/>
            <a:r>
              <a:rPr lang="en-US" smtClean="0"/>
              <a:t>Or almost sorted?</a:t>
            </a:r>
          </a:p>
          <a:p>
            <a:r>
              <a:rPr lang="en-US" smtClean="0"/>
              <a:t>Fine for small inputs</a:t>
            </a:r>
          </a:p>
          <a:p>
            <a:pPr lvl="1"/>
            <a:r>
              <a:rPr lang="en-US" smtClean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Summing Up So 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Our lower-bound proof shows any algorithm must be </a:t>
            </a:r>
            <a:r>
              <a:rPr lang="el-GR" sz="2800" dirty="0" smtClean="0"/>
              <a:t>Ω</a:t>
            </a:r>
            <a:r>
              <a:rPr lang="en-US" sz="2800" dirty="0" smtClean="0"/>
              <a:t>(n </a:t>
            </a:r>
            <a:r>
              <a:rPr lang="en-US" sz="2800" dirty="0" err="1" smtClean="0"/>
              <a:t>lg</a:t>
            </a:r>
            <a:r>
              <a:rPr lang="en-US" sz="2800" dirty="0" smtClean="0"/>
              <a:t> n) in the worst-case </a:t>
            </a:r>
            <a:r>
              <a:rPr lang="en-US" sz="2800" b="1" u="sng" dirty="0" smtClean="0"/>
              <a:t>if</a:t>
            </a:r>
            <a:r>
              <a:rPr lang="en-US" sz="2800" dirty="0" smtClean="0"/>
              <a:t> it works by comparing keys</a:t>
            </a:r>
          </a:p>
          <a:p>
            <a:pPr lvl="1"/>
            <a:r>
              <a:rPr lang="en-US" sz="2400" dirty="0" smtClean="0"/>
              <a:t>More precisely, </a:t>
            </a:r>
            <a:endParaRPr lang="en-US" sz="2400" dirty="0" smtClean="0">
              <a:sym typeface="Symbol" charset="2"/>
            </a:endParaRPr>
          </a:p>
          <a:p>
            <a:pPr lvl="1"/>
            <a:r>
              <a:rPr lang="en-US" sz="2400" dirty="0" smtClean="0">
                <a:sym typeface="Symbol" charset="2"/>
              </a:rPr>
              <a:t>Algorithms that can sort any type do key-comparisons</a:t>
            </a:r>
          </a:p>
          <a:p>
            <a:r>
              <a:rPr lang="en-US" sz="2800" dirty="0" err="1" smtClean="0">
                <a:sym typeface="Symbol" charset="2"/>
              </a:rPr>
              <a:t>Mergesort</a:t>
            </a:r>
            <a:r>
              <a:rPr lang="en-US" sz="2800" dirty="0" smtClean="0">
                <a:sym typeface="Symbol" charset="2"/>
              </a:rPr>
              <a:t> and </a:t>
            </a:r>
            <a:r>
              <a:rPr lang="en-US" sz="2800" dirty="0" err="1" smtClean="0">
                <a:sym typeface="Symbol" charset="2"/>
              </a:rPr>
              <a:t>Quicksort</a:t>
            </a:r>
            <a:r>
              <a:rPr lang="en-US" sz="2800" dirty="0" smtClean="0">
                <a:sym typeface="Symbol" charset="2"/>
              </a:rPr>
              <a:t> are in this order-class</a:t>
            </a:r>
          </a:p>
          <a:p>
            <a:pPr lvl="1"/>
            <a:r>
              <a:rPr lang="en-US" sz="2400" dirty="0" err="1" smtClean="0">
                <a:sym typeface="Symbol" charset="2"/>
              </a:rPr>
              <a:t>Mergesort</a:t>
            </a:r>
            <a:r>
              <a:rPr lang="en-US" sz="2400" dirty="0" smtClean="0">
                <a:sym typeface="Symbol" charset="2"/>
              </a:rPr>
              <a:t> is very close to the L.B. (but not in-place)</a:t>
            </a:r>
          </a:p>
          <a:p>
            <a:pPr lvl="1"/>
            <a:r>
              <a:rPr lang="en-US" sz="2400" dirty="0" smtClean="0">
                <a:sym typeface="Symbol" charset="2"/>
              </a:rPr>
              <a:t>But </a:t>
            </a:r>
            <a:r>
              <a:rPr lang="en-US" sz="2400" dirty="0" err="1" smtClean="0">
                <a:sym typeface="Symbol" charset="2"/>
              </a:rPr>
              <a:t>quicksort</a:t>
            </a:r>
            <a:r>
              <a:rPr lang="en-US" sz="2400" dirty="0" smtClean="0">
                <a:sym typeface="Symbol" charset="2"/>
              </a:rPr>
              <a:t> will run faster generally</a:t>
            </a:r>
          </a:p>
          <a:p>
            <a:pPr lvl="2"/>
            <a:r>
              <a:rPr lang="en-US" dirty="0" smtClean="0">
                <a:sym typeface="Symbol" charset="2"/>
              </a:rPr>
              <a:t>Why?  Constants and lower-order terms are smaller.  In other words, the overhead per comparison is less.</a:t>
            </a:r>
          </a:p>
          <a:p>
            <a:pPr lvl="1"/>
            <a:r>
              <a:rPr lang="en-US" sz="2400" dirty="0" smtClean="0">
                <a:sym typeface="Symbol" charset="2"/>
              </a:rPr>
              <a:t>But </a:t>
            </a:r>
            <a:r>
              <a:rPr lang="en-US" sz="2400" dirty="0" err="1" smtClean="0">
                <a:sym typeface="Symbol" charset="2"/>
              </a:rPr>
              <a:t>Quicksort</a:t>
            </a:r>
            <a:r>
              <a:rPr lang="en-US" sz="2400" dirty="0" smtClean="0">
                <a:sym typeface="Symbol" charset="2"/>
              </a:rPr>
              <a:t> really could be 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at its worst</a:t>
            </a:r>
          </a:p>
          <a:p>
            <a:pPr lvl="2"/>
            <a:r>
              <a:rPr lang="en-US" dirty="0" smtClean="0"/>
              <a:t>It does use stack space for recursion</a:t>
            </a:r>
          </a:p>
          <a:p>
            <a:r>
              <a:rPr lang="en-US" sz="2800" dirty="0" smtClean="0"/>
              <a:t>One more sort: </a:t>
            </a:r>
            <a:r>
              <a:rPr lang="en-US" sz="2800" dirty="0" err="1" smtClean="0"/>
              <a:t>Heapsort</a:t>
            </a:r>
            <a:r>
              <a:rPr lang="en-US" sz="2800" dirty="0" smtClean="0"/>
              <a:t>! In-place </a:t>
            </a:r>
            <a:r>
              <a:rPr lang="en-US" sz="2800" u="sng" dirty="0" smtClean="0"/>
              <a:t>and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charset="2"/>
              </a:rPr>
              <a:t></a:t>
            </a:r>
            <a:r>
              <a:rPr lang="en-US" sz="2800" dirty="0" smtClean="0"/>
              <a:t>(n </a:t>
            </a:r>
            <a:r>
              <a:rPr lang="en-US" sz="2800" dirty="0" err="1" smtClean="0"/>
              <a:t>lg</a:t>
            </a:r>
            <a:r>
              <a:rPr lang="en-US" sz="2800" dirty="0" smtClean="0"/>
              <a:t> n) 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352800" y="2133600"/>
          <a:ext cx="4395788" cy="403225"/>
        </p:xfrm>
        <a:graphic>
          <a:graphicData uri="http://schemas.openxmlformats.org/presentationml/2006/ole">
            <p:oleObj spid="_x0000_s52226" name="Equation" r:id="rId5" imgW="19431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Insertion Sort: Analysis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11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Worst-Case: </a:t>
            </a:r>
          </a:p>
          <a:p>
            <a:endParaRPr lang="en-US" dirty="0" smtClean="0"/>
          </a:p>
          <a:p>
            <a:r>
              <a:rPr lang="en-US" dirty="0" smtClean="0"/>
              <a:t>Average Behavior</a:t>
            </a:r>
          </a:p>
          <a:p>
            <a:pPr lvl="1" algn="l"/>
            <a:r>
              <a:rPr lang="en-US" dirty="0" smtClean="0"/>
              <a:t>Average number of comparisons in inner-loop?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ym typeface="Symbol" charset="2"/>
            </a:endParaRPr>
          </a:p>
          <a:p>
            <a:pPr lvl="2"/>
            <a:r>
              <a:rPr lang="en-US" dirty="0" smtClean="0"/>
              <a:t>So for the </a:t>
            </a:r>
            <a:r>
              <a:rPr lang="en-US" dirty="0" err="1" smtClean="0"/>
              <a:t>ith</a:t>
            </a:r>
            <a:r>
              <a:rPr lang="en-US" dirty="0" smtClean="0"/>
              <a:t> element, we do roughly </a:t>
            </a:r>
            <a:r>
              <a:rPr lang="en-US" dirty="0" err="1" smtClean="0"/>
              <a:t>i</a:t>
            </a:r>
            <a:r>
              <a:rPr lang="en-US" dirty="0" smtClean="0"/>
              <a:t>/2 comparisons</a:t>
            </a:r>
          </a:p>
          <a:p>
            <a:pPr lvl="1" algn="l"/>
            <a:r>
              <a:rPr lang="en-US" dirty="0" smtClean="0"/>
              <a:t>To calculate A(n), we note </a:t>
            </a:r>
            <a:r>
              <a:rPr lang="en-US" dirty="0" err="1" smtClean="0"/>
              <a:t>i</a:t>
            </a:r>
            <a:r>
              <a:rPr lang="en-US" dirty="0" smtClean="0"/>
              <a:t> goes from 2 to n-1</a:t>
            </a:r>
            <a:br>
              <a:rPr lang="en-US" dirty="0" smtClean="0"/>
            </a:br>
            <a:r>
              <a:rPr lang="en-US" dirty="0" smtClean="0">
                <a:sym typeface="Symbol" charset="2"/>
              </a:rPr>
              <a:t/>
            </a:r>
            <a:br>
              <a:rPr lang="en-US" dirty="0" smtClean="0">
                <a:sym typeface="Symbol" charset="2"/>
              </a:rPr>
            </a:br>
            <a:endParaRPr lang="en-US" dirty="0" smtClean="0">
              <a:sym typeface="Symbol" charset="2"/>
            </a:endParaRPr>
          </a:p>
          <a:p>
            <a:pPr algn="l"/>
            <a:r>
              <a:rPr lang="en-US" dirty="0" smtClean="0">
                <a:sym typeface="Symbol" charset="2"/>
              </a:rPr>
              <a:t>Best-case behavior?  One comparison each time</a:t>
            </a:r>
            <a:br>
              <a:rPr lang="en-US" dirty="0" smtClean="0">
                <a:sym typeface="Symbol" charset="2"/>
              </a:rPr>
            </a:br>
            <a:endParaRPr 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667000" y="1417638"/>
          <a:ext cx="4022725" cy="885825"/>
        </p:xfrm>
        <a:graphic>
          <a:graphicData uri="http://schemas.openxmlformats.org/presentationml/2006/ole">
            <p:oleObj spid="_x0000_s21506" name="Equation" r:id="rId5" imgW="2019300" imgH="4445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133600" y="3124200"/>
          <a:ext cx="3122612" cy="685800"/>
        </p:xfrm>
        <a:graphic>
          <a:graphicData uri="http://schemas.openxmlformats.org/presentationml/2006/ole">
            <p:oleObj spid="_x0000_s21507" name="Equation" r:id="rId6" imgW="2082800" imgH="4572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971800" y="5657850"/>
          <a:ext cx="1752600" cy="666750"/>
        </p:xfrm>
        <a:graphic>
          <a:graphicData uri="http://schemas.openxmlformats.org/presentationml/2006/ole">
            <p:oleObj spid="_x0000_s21508" name="Equation" r:id="rId7" imgW="1168400" imgH="4445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676400" y="4591050"/>
          <a:ext cx="2798763" cy="666750"/>
        </p:xfrm>
        <a:graphic>
          <a:graphicData uri="http://schemas.openxmlformats.org/presentationml/2006/ole">
            <p:oleObj spid="_x0000_s21509" name="Equation" r:id="rId8" imgW="18669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charset="2"/>
              </a:rPr>
              <a:t>Insertion Sort: Best of a breed?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charset="2"/>
              </a:rPr>
              <a:t>We know that other I.S. is one of many quadratic sort algorithms, and that log-linear sorts (i.e. </a:t>
            </a:r>
            <a:r>
              <a:rPr lang="en-US" dirty="0" smtClean="0"/>
              <a:t>(n </a:t>
            </a:r>
            <a:r>
              <a:rPr lang="en-US" dirty="0" err="1" smtClean="0"/>
              <a:t>lg</a:t>
            </a:r>
            <a:r>
              <a:rPr lang="en-US" dirty="0" smtClean="0"/>
              <a:t> n) ) do exist</a:t>
            </a:r>
          </a:p>
          <a:p>
            <a:r>
              <a:rPr lang="en-US" dirty="0" smtClean="0">
                <a:sym typeface="Symbol" charset="2"/>
              </a:rPr>
              <a:t>But, can we learn something about I.S. that tells us what it is about I.S. that “keeps it” in the slower class?</a:t>
            </a:r>
          </a:p>
          <a:p>
            <a:pPr lvl="1"/>
            <a:r>
              <a:rPr lang="en-US" dirty="0" smtClean="0">
                <a:sym typeface="Symbol" charset="2"/>
              </a:rPr>
              <a:t>Yes, by a lower-bounds argument on a restricted set of sort algorithms</a:t>
            </a:r>
          </a:p>
          <a:p>
            <a:pPr lvl="1"/>
            <a:r>
              <a:rPr lang="en-US" dirty="0" smtClean="0">
                <a:sym typeface="Symbol" charset="2"/>
              </a:rPr>
              <a:t>BTW, this is another example to show you how to make arguments about lower-bounds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04-dyn-prog</Template>
  <TotalTime>20812</TotalTime>
  <Words>4274</Words>
  <Application>Microsoft Office PowerPoint</Application>
  <PresentationFormat>On-screen Show (4:3)</PresentationFormat>
  <Paragraphs>739</Paragraphs>
  <Slides>70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Origin</vt:lpstr>
      <vt:lpstr>Equation</vt:lpstr>
      <vt:lpstr>Sorting</vt:lpstr>
      <vt:lpstr>Reminder: Common Forms of Recurrence Equations</vt:lpstr>
      <vt:lpstr>Insertion Sort</vt:lpstr>
      <vt:lpstr>Insertion Sort</vt:lpstr>
      <vt:lpstr>Insertion Sort: Pseudocode</vt:lpstr>
      <vt:lpstr>Insertion sort in Python</vt:lpstr>
      <vt:lpstr>Properties of Insertion Sort</vt:lpstr>
      <vt:lpstr>Insertion Sort: Analysis</vt:lpstr>
      <vt:lpstr>Insertion Sort: Best of a breed?</vt:lpstr>
      <vt:lpstr>Removing Inversions</vt:lpstr>
      <vt:lpstr>Lower-bounds and Insertion Sort</vt:lpstr>
      <vt:lpstr>Mergesort</vt:lpstr>
      <vt:lpstr> Mergesort is Classic Divide &amp; Conquer</vt:lpstr>
      <vt:lpstr>Algorithm: Mergesort</vt:lpstr>
      <vt:lpstr>Exercise:  Trace Mergesort Execution</vt:lpstr>
      <vt:lpstr>Efficiency of Mergesort</vt:lpstr>
      <vt:lpstr>Merging Sorted Sequences</vt:lpstr>
      <vt:lpstr>Algorithm: Merge</vt:lpstr>
      <vt:lpstr>More on Merge, Sorting,…</vt:lpstr>
      <vt:lpstr>Java’s Collections.sort()</vt:lpstr>
      <vt:lpstr>QuickSort</vt:lpstr>
      <vt:lpstr>Quicksort: Introduction</vt:lpstr>
      <vt:lpstr>Quicksort’s Strategy</vt:lpstr>
      <vt:lpstr> Quicksort’s Strategy (a picture)</vt:lpstr>
      <vt:lpstr>Quicksort Code</vt:lpstr>
      <vt:lpstr>Partition Does the Dirty Work</vt:lpstr>
      <vt:lpstr>Strategy for Lomuto’s Partition</vt:lpstr>
      <vt:lpstr>Lomuto’s Partition: Code</vt:lpstr>
      <vt:lpstr>Strategy for Hoare’s Partition</vt:lpstr>
      <vt:lpstr>Strategy for Hoare’s Partition</vt:lpstr>
      <vt:lpstr>Code for Hoare’s Partition</vt:lpstr>
      <vt:lpstr>Python Code for Hoare’s Partition</vt:lpstr>
      <vt:lpstr>Notes on Partition Code</vt:lpstr>
      <vt:lpstr>Notes on Partition Code (cont’d)</vt:lpstr>
      <vt:lpstr>Efficiency of Quicksort</vt:lpstr>
      <vt:lpstr>Worst Case of Quicksort</vt:lpstr>
      <vt:lpstr>Quicksort’s Average Case</vt:lpstr>
      <vt:lpstr>Avoiding Quicksort’s Worst Case</vt:lpstr>
      <vt:lpstr>Tuning Quicksort’s Performance</vt:lpstr>
      <vt:lpstr>Quicksort’s Space Complexity</vt:lpstr>
      <vt:lpstr>Summary: Quicksort</vt:lpstr>
      <vt:lpstr>Heapsort</vt:lpstr>
      <vt:lpstr>Review from CS 2150</vt:lpstr>
      <vt:lpstr>Reminders, Terminology</vt:lpstr>
      <vt:lpstr>Storing Heaps in Lists</vt:lpstr>
      <vt:lpstr>Basic Heap Algorithms</vt:lpstr>
      <vt:lpstr>Insert Algorithm</vt:lpstr>
      <vt:lpstr>Siftdown: Fix a Heap if Root Wrong</vt:lpstr>
      <vt:lpstr>Slide 49</vt:lpstr>
      <vt:lpstr>Delete Algorithm</vt:lpstr>
      <vt:lpstr>How to Build a Heap</vt:lpstr>
      <vt:lpstr>Heapify Algorithm</vt:lpstr>
      <vt:lpstr>Heapify Algorithm</vt:lpstr>
      <vt:lpstr>Heapsort: the Strategy</vt:lpstr>
      <vt:lpstr>Heapsort Algorithm</vt:lpstr>
      <vt:lpstr>Heapsort’s Complexity</vt:lpstr>
      <vt:lpstr>Radix Sort</vt:lpstr>
      <vt:lpstr>Radix sort</vt:lpstr>
      <vt:lpstr>The algorithm</vt:lpstr>
      <vt:lpstr>Example</vt:lpstr>
      <vt:lpstr>Running time</vt:lpstr>
      <vt:lpstr>Python code</vt:lpstr>
      <vt:lpstr>LSD vs. MSD</vt:lpstr>
      <vt:lpstr>Sorting Comparisons</vt:lpstr>
      <vt:lpstr>Lower Bounds for  Sorting by Comparison of Keys</vt:lpstr>
      <vt:lpstr>Decision tree for sorting algorithms</vt:lpstr>
      <vt:lpstr>Lower Bound for Worst Case</vt:lpstr>
      <vt:lpstr>Formula for the Lower Bound</vt:lpstr>
      <vt:lpstr>Lower Bound for Average Behavior</vt:lpstr>
      <vt:lpstr>Summing Up So Far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aaron</cp:lastModifiedBy>
  <cp:revision>356</cp:revision>
  <cp:lastPrinted>1999-12-17T13:56:08Z</cp:lastPrinted>
  <dcterms:created xsi:type="dcterms:W3CDTF">2010-02-23T02:34:12Z</dcterms:created>
  <dcterms:modified xsi:type="dcterms:W3CDTF">2011-03-04T13:43:01Z</dcterms:modified>
</cp:coreProperties>
</file>