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tags/tag8.xml" ContentType="application/vnd.openxmlformats-officedocument.presentationml.tags+xml"/>
  <Override PartName="/ppt/tags/tag104.xml" ContentType="application/vnd.openxmlformats-officedocument.presentationml.tags+xml"/>
  <Override PartName="/ppt/tags/tag140.xml" ContentType="application/vnd.openxmlformats-officedocument.presentationml.tags+xml"/>
  <Override PartName="/ppt/tags/tag151.xml" ContentType="application/vnd.openxmlformats-officedocument.presentationml.tags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96.xml" ContentType="application/vnd.openxmlformats-officedocument.presentationml.tags+xml"/>
  <Override PartName="/ppt/tags/tag205.xml" ContentType="application/vnd.openxmlformats-officedocument.presentationml.tags+xml"/>
  <Override PartName="/ppt/tags/tag216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ags/tag38.xml" ContentType="application/vnd.openxmlformats-officedocument.presentationml.tags+xml"/>
  <Override PartName="/ppt/tags/tag85.xml" ContentType="application/vnd.openxmlformats-officedocument.presentationml.tags+xml"/>
  <Override PartName="/ppt/tags/tag189.xml" ContentType="application/vnd.openxmlformats-officedocument.presentationml.tag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178.xml" ContentType="application/vnd.openxmlformats-officedocument.presentationml.tags+xml"/>
  <Override PartName="/ppt/tags/tag52.xml" ContentType="application/vnd.openxmlformats-officedocument.presentationml.tags+xml"/>
  <Override PartName="/ppt/tags/tag109.xml" ContentType="application/vnd.openxmlformats-officedocument.presentationml.tags+xml"/>
  <Override PartName="/ppt/tags/tag156.xml" ContentType="application/vnd.openxmlformats-officedocument.presentationml.tags+xml"/>
  <Override PartName="/ppt/tags/tag167.xml" ContentType="application/vnd.openxmlformats-officedocument.presentationml.tags+xml"/>
  <Override PartName="/ppt/slides/slide99.xml" ContentType="application/vnd.openxmlformats-officedocument.presentationml.slide+xml"/>
  <Override PartName="/ppt/tags/tag41.xml" ContentType="application/vnd.openxmlformats-officedocument.presentationml.tags+xml"/>
  <Override PartName="/ppt/tags/tag145.xml" ContentType="application/vnd.openxmlformats-officedocument.presentationml.tags+xml"/>
  <Override PartName="/ppt/tags/tag192.xml" ContentType="application/vnd.openxmlformats-officedocument.presentationml.tags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tags/tag30.xml" ContentType="application/vnd.openxmlformats-officedocument.presentationml.tags+xml"/>
  <Override PartName="/ppt/tags/tag134.xml" ContentType="application/vnd.openxmlformats-officedocument.presentationml.tags+xml"/>
  <Override PartName="/ppt/tags/tag181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112.xml" ContentType="application/vnd.openxmlformats-officedocument.presentationml.tags+xml"/>
  <Override PartName="/ppt/tags/tag123.xml" ContentType="application/vnd.openxmlformats-officedocument.presentationml.tags+xml"/>
  <Override PartName="/ppt/tags/tag170.xml" ContentType="application/vnd.openxmlformats-officedocument.presentationml.tags+xml"/>
  <Override PartName="/ppt/slides/slide55.xml" ContentType="application/vnd.openxmlformats-officedocument.presentationml.slide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101.xml" ContentType="application/vnd.openxmlformats-officedocument.presentationml.tags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tags/tag68.xml" ContentType="application/vnd.openxmlformats-officedocument.presentationml.tags+xml"/>
  <Override PartName="/ppt/tags/tag224.xml" ContentType="application/vnd.openxmlformats-officedocument.presentationml.tags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tags/tag57.xml" ContentType="application/vnd.openxmlformats-officedocument.presentationml.tags+xml"/>
  <Override PartName="/ppt/tags/tag213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tags/tag139.xml" ContentType="application/vnd.openxmlformats-officedocument.presentationml.tags+xml"/>
  <Override PartName="/ppt/tags/tag186.xml" ContentType="application/vnd.openxmlformats-officedocument.presentationml.tags+xml"/>
  <Override PartName="/ppt/tags/tag197.xml" ContentType="application/vnd.openxmlformats-officedocument.presentationml.tags+xml"/>
  <Override PartName="/ppt/tags/tag202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tags/tag71.xml" ContentType="application/vnd.openxmlformats-officedocument.presentationml.tags+xml"/>
  <Override PartName="/ppt/tags/tag128.xml" ContentType="application/vnd.openxmlformats-officedocument.presentationml.tags+xml"/>
  <Override PartName="/ppt/tags/tag175.xml" ContentType="application/vnd.openxmlformats-officedocument.presentationml.tags+xml"/>
  <Override PartName="/ppt/tags/tag13.xml" ContentType="application/vnd.openxmlformats-officedocument.presentationml.tags+xml"/>
  <Override PartName="/ppt/tags/tag60.xml" ContentType="application/vnd.openxmlformats-officedocument.presentationml.tags+xml"/>
  <Override PartName="/ppt/tags/tag117.xml" ContentType="application/vnd.openxmlformats-officedocument.presentationml.tags+xml"/>
  <Override PartName="/ppt/tags/tag164.xml" ContentType="application/vnd.openxmlformats-officedocument.presentationml.tags+xml"/>
  <Override PartName="/ppt/slides/slide49.xml" ContentType="application/vnd.openxmlformats-officedocument.presentationml.slide+xml"/>
  <Override PartName="/ppt/slides/slide96.xml" ContentType="application/vnd.openxmlformats-officedocument.presentationml.slide+xml"/>
  <Override PartName="/ppt/tags/tag106.xml" ContentType="application/vnd.openxmlformats-officedocument.presentationml.tags+xml"/>
  <Override PartName="/ppt/tags/tag142.xml" ContentType="application/vnd.openxmlformats-officedocument.presentationml.tags+xml"/>
  <Override PartName="/ppt/tags/tag153.xml" ContentType="application/vnd.openxmlformats-officedocument.presentationml.tags+xml"/>
  <Override PartName="/ppt/slides/slide38.xml" ContentType="application/vnd.openxmlformats-officedocument.presentationml.slide+xml"/>
  <Override PartName="/ppt/slides/slide85.xml" ContentType="application/vnd.openxmlformats-officedocument.presentationml.slide+xml"/>
  <Override PartName="/ppt/tags/tag131.xml" ContentType="application/vnd.openxmlformats-officedocument.presentationml.tags+xml"/>
  <Override PartName="/ppt/slides/slide27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ags/tag98.xml" ContentType="application/vnd.openxmlformats-officedocument.presentationml.tags+xml"/>
  <Override PartName="/ppt/tags/tag120.xml" ContentType="application/vnd.openxmlformats-officedocument.presentationml.tags+xml"/>
  <Override PartName="/ppt/tags/tag207.xml" ContentType="application/vnd.openxmlformats-officedocument.presentationml.tags+xml"/>
  <Override PartName="/ppt/tags/tag218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100.xml" ContentType="application/vnd.openxmlformats-officedocument.presentationml.slide+xml"/>
  <Override PartName="/ppt/tags/tag2.xml" ContentType="application/vnd.openxmlformats-officedocument.presentationml.tags+xml"/>
  <Override PartName="/ppt/tags/tag87.xml" ContentType="application/vnd.openxmlformats-officedocument.presentationml.tags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tags/tag76.xml" ContentType="application/vnd.openxmlformats-officedocument.presentationml.tags+xml"/>
  <Override PartName="/ppt/slides/slide30.xml" ContentType="application/vnd.openxmlformats-officedocument.presentationml.slide+xml"/>
  <Override PartName="/ppt/tags/tag18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158.xml" ContentType="application/vnd.openxmlformats-officedocument.presentationml.tags+xml"/>
  <Override PartName="/ppt/tags/tag169.xml" ContentType="application/vnd.openxmlformats-officedocument.presentationml.tags+xml"/>
  <Override PartName="/ppt/tags/tag210.xml" ContentType="application/vnd.openxmlformats-officedocument.presentationml.tags+xml"/>
  <Override PartName="/ppt/tags/tag221.xml" ContentType="application/vnd.openxmlformats-officedocument.presentationml.tags+xml"/>
  <Override PartName="/ppt/tags/tag43.xml" ContentType="application/vnd.openxmlformats-officedocument.presentationml.tags+xml"/>
  <Override PartName="/ppt/tags/tag90.xml" ContentType="application/vnd.openxmlformats-officedocument.presentationml.tags+xml"/>
  <Override PartName="/ppt/tags/tag147.xml" ContentType="application/vnd.openxmlformats-officedocument.presentationml.tags+xml"/>
  <Override PartName="/ppt/tags/tag194.xml" ContentType="application/vnd.openxmlformats-officedocument.presentationml.tags+xml"/>
  <Override PartName="/ppt/slides/slide79.xml" ContentType="application/vnd.openxmlformats-officedocument.presentationml.slide+xml"/>
  <Override PartName="/ppt/tags/tag32.xml" ContentType="application/vnd.openxmlformats-officedocument.presentationml.tags+xml"/>
  <Override PartName="/ppt/tags/tag136.xml" ContentType="application/vnd.openxmlformats-officedocument.presentationml.tags+xml"/>
  <Override PartName="/ppt/tags/tag183.xml" ContentType="application/vnd.openxmlformats-officedocument.presentationml.tags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25.xml" ContentType="application/vnd.openxmlformats-officedocument.presentationml.tags+xml"/>
  <Override PartName="/ppt/tags/tag161.xml" ContentType="application/vnd.openxmlformats-officedocument.presentationml.tags+xml"/>
  <Override PartName="/ppt/tags/tag172.xml" ContentType="application/vnd.openxmlformats-officedocument.presentationml.tags+xml"/>
  <Override PartName="/ppt/slides/slide57.xml" ContentType="application/vnd.openxmlformats-officedocument.presentationml.slide+xml"/>
  <Override PartName="/ppt/tags/tag7.xml" ContentType="application/vnd.openxmlformats-officedocument.presentationml.tags+xml"/>
  <Override PartName="/ppt/tags/tag103.xml" ContentType="application/vnd.openxmlformats-officedocument.presentationml.tags+xml"/>
  <Override PartName="/ppt/tags/tag150.xml" ContentType="application/vnd.openxmlformats-officedocument.presentationml.tags+xml"/>
  <Override PartName="/ppt/slides/slide46.xml" ContentType="application/vnd.openxmlformats-officedocument.presentationml.slide+xml"/>
  <Override PartName="/ppt/slides/slide93.xml" ContentType="application/vnd.openxmlformats-officedocument.presentationml.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tags/tag59.xml" ContentType="application/vnd.openxmlformats-officedocument.presentationml.tags+xml"/>
  <Override PartName="/ppt/tags/tag215.xml" ContentType="application/vnd.openxmlformats-officedocument.presentationml.tags+xml"/>
  <Override PartName="/ppt/slides/slide13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ppt/tags/tag188.xml" ContentType="application/vnd.openxmlformats-officedocument.presentationml.tags+xml"/>
  <Override PartName="/ppt/tags/tag199.xml" ContentType="application/vnd.openxmlformats-officedocument.presentationml.tags+xml"/>
  <Override PartName="/ppt/tags/tag204.xml" ContentType="application/vnd.openxmlformats-officedocument.presentationml.tags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tags/tag26.xml" ContentType="application/vnd.openxmlformats-officedocument.presentationml.tags+xml"/>
  <Override PartName="/ppt/tags/tag55.xml" ContentType="application/vnd.openxmlformats-officedocument.presentationml.tags+xml"/>
  <Override PartName="/ppt/tags/tag73.xml" ContentType="application/vnd.openxmlformats-officedocument.presentationml.tags+xml"/>
  <Override PartName="/ppt/tags/tag159.xml" ContentType="application/vnd.openxmlformats-officedocument.presentationml.tags+xml"/>
  <Override PartName="/ppt/tags/tag177.xml" ContentType="application/vnd.openxmlformats-officedocument.presentationml.tags+xml"/>
  <Override PartName="/ppt/tags/tag211.xml" ContentType="application/vnd.openxmlformats-officedocument.presentationml.tags+xml"/>
  <Override PartName="/ppt/tags/tag15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19.xml" ContentType="application/vnd.openxmlformats-officedocument.presentationml.tags+xml"/>
  <Override PartName="/ppt/tags/tag137.xml" ContentType="application/vnd.openxmlformats-officedocument.presentationml.tags+xml"/>
  <Override PartName="/ppt/tags/tag148.xml" ContentType="application/vnd.openxmlformats-officedocument.presentationml.tags+xml"/>
  <Override PartName="/ppt/tags/tag166.xml" ContentType="application/vnd.openxmlformats-officedocument.presentationml.tags+xml"/>
  <Override PartName="/ppt/tags/tag184.xml" ContentType="application/vnd.openxmlformats-officedocument.presentationml.tags+xml"/>
  <Override PartName="/ppt/tags/tag195.xml" ContentType="application/vnd.openxmlformats-officedocument.presentationml.tags+xml"/>
  <Override PartName="/ppt/tags/tag200.xml" ContentType="application/vnd.openxmlformats-officedocument.presentationml.tags+xml"/>
  <Override PartName="/ppt/slides/slide98.xml" ContentType="application/vnd.openxmlformats-officedocument.presentationml.slide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tags/tag108.xml" ContentType="application/vnd.openxmlformats-officedocument.presentationml.tags+xml"/>
  <Override PartName="/ppt/tags/tag126.xml" ContentType="application/vnd.openxmlformats-officedocument.presentationml.tags+xml"/>
  <Override PartName="/ppt/tags/tag155.xml" ContentType="application/vnd.openxmlformats-officedocument.presentationml.tags+xml"/>
  <Override PartName="/ppt/tags/tag173.xml" ContentType="application/vnd.openxmlformats-officedocument.presentationml.tags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tags/tag11.xml" ContentType="application/vnd.openxmlformats-officedocument.presentationml.tags+xml"/>
  <Override PartName="/ppt/tags/tag115.xml" ContentType="application/vnd.openxmlformats-officedocument.presentationml.tags+xml"/>
  <Override PartName="/ppt/tags/tag133.xml" ContentType="application/vnd.openxmlformats-officedocument.presentationml.tags+xml"/>
  <Override PartName="/ppt/tags/tag144.xml" ContentType="application/vnd.openxmlformats-officedocument.presentationml.tags+xml"/>
  <Override PartName="/ppt/tags/tag162.xml" ContentType="application/vnd.openxmlformats-officedocument.presentationml.tags+xml"/>
  <Override PartName="/ppt/tags/tag180.xml" ContentType="application/vnd.openxmlformats-officedocument.presentationml.tags+xml"/>
  <Override PartName="/ppt/tags/tag191.xml" ContentType="application/vnd.openxmlformats-officedocument.presentationml.tags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tags/tag122.xml" ContentType="application/vnd.openxmlformats-officedocument.presentationml.tags+xml"/>
  <Override PartName="/ppt/tags/tag209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ags/tag111.xml" ContentType="application/vnd.openxmlformats-officedocument.presentationml.tags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100.xml" ContentType="application/vnd.openxmlformats-officedocument.presentationml.tags+xml"/>
  <Override PartName="/ppt/slides/slide32.xml" ContentType="application/vnd.openxmlformats-officedocument.presentationml.slide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tags/tag223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gs/tag45.xml" ContentType="application/vnd.openxmlformats-officedocument.presentationml.tags+xml"/>
  <Override PartName="/ppt/tags/tag92.xml" ContentType="application/vnd.openxmlformats-officedocument.presentationml.tags+xml"/>
  <Override PartName="/ppt/tags/tag149.xml" ContentType="application/vnd.openxmlformats-officedocument.presentationml.tags+xml"/>
  <Override PartName="/ppt/tags/tag196.xml" ContentType="application/vnd.openxmlformats-officedocument.presentationml.tags+xml"/>
  <Override PartName="/ppt/tags/tag201.xml" ContentType="application/vnd.openxmlformats-officedocument.presentationml.tags+xml"/>
  <Override PartName="/ppt/tags/tag212.xml" ContentType="application/vnd.openxmlformats-officedocument.presentationml.tags+xml"/>
  <Override PartName="/ppt/tags/tag34.xml" ContentType="application/vnd.openxmlformats-officedocument.presentationml.tags+xml"/>
  <Override PartName="/ppt/tags/tag81.xml" ContentType="application/vnd.openxmlformats-officedocument.presentationml.tags+xml"/>
  <Override PartName="/ppt/tags/tag138.xml" ContentType="application/vnd.openxmlformats-officedocument.presentationml.tags+xml"/>
  <Override PartName="/ppt/tags/tag185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27.xml" ContentType="application/vnd.openxmlformats-officedocument.presentationml.tags+xml"/>
  <Override PartName="/ppt/tags/tag163.xml" ContentType="application/vnd.openxmlformats-officedocument.presentationml.tags+xml"/>
  <Override PartName="/ppt/tags/tag174.xml" ContentType="application/vnd.openxmlformats-officedocument.presentationml.tags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5.xml" ContentType="application/vnd.openxmlformats-officedocument.presentationml.tags+xml"/>
  <Override PartName="/ppt/tags/tag152.xml" ContentType="application/vnd.openxmlformats-officedocument.presentationml.tags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tags/tag141.xml" ContentType="application/vnd.openxmlformats-officedocument.presentationml.tags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ags/tag130.xml" ContentType="application/vnd.openxmlformats-officedocument.presentationml.tags+xml"/>
  <Override PartName="/ppt/tags/tag217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tags/tag206.xml" ContentType="application/vnd.openxmlformats-officedocument.presentationml.tags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75.xml" ContentType="application/vnd.openxmlformats-officedocument.presentationml.tags+xml"/>
  <Override PartName="/ppt/tags/tag179.xml" ContentType="application/vnd.openxmlformats-officedocument.presentationml.tags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tags/tag64.xml" ContentType="application/vnd.openxmlformats-officedocument.presentationml.tags+xml"/>
  <Override PartName="/ppt/tags/tag168.xml" ContentType="application/vnd.openxmlformats-officedocument.presentationml.tags+xml"/>
  <Override PartName="/ppt/tags/tag220.xml" ContentType="application/vnd.openxmlformats-officedocument.presentationml.tags+xml"/>
  <Override PartName="/ppt/tags/tag53.xml" ContentType="application/vnd.openxmlformats-officedocument.presentationml.tags+xml"/>
  <Override PartName="/ppt/tags/tag157.xml" ContentType="application/vnd.openxmlformats-officedocument.presentationml.tags+xml"/>
  <Override PartName="/ppt/slides/slide89.xml" ContentType="application/vnd.openxmlformats-officedocument.presentationml.slide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135.xml" ContentType="application/vnd.openxmlformats-officedocument.presentationml.tags+xml"/>
  <Override PartName="/ppt/tags/tag146.xml" ContentType="application/vnd.openxmlformats-officedocument.presentationml.tags+xml"/>
  <Override PartName="/ppt/tags/tag182.xml" ContentType="application/vnd.openxmlformats-officedocument.presentationml.tags+xml"/>
  <Override PartName="/ppt/tags/tag193.xml" ContentType="application/vnd.openxmlformats-officedocument.presentationml.tags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20.xml" ContentType="application/vnd.openxmlformats-officedocument.presentationml.tags+xml"/>
  <Override PartName="/ppt/tags/tag124.xml" ContentType="application/vnd.openxmlformats-officedocument.presentationml.tags+xml"/>
  <Override PartName="/ppt/tags/tag171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tags/tag160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slides/slide92.xml" ContentType="application/vnd.openxmlformats-officedocument.presentationml.slide+xml"/>
  <Override PartName="/ppt/theme/theme3.xml" ContentType="application/vnd.openxmlformats-officedocument.theme+xml"/>
  <Override PartName="/ppt/tags/tag102.xml" ContentType="application/vnd.openxmlformats-officedocument.presentationml.tags+xml"/>
  <Override PartName="/ppt/slides/slide34.xml" ContentType="application/vnd.openxmlformats-officedocument.presentationml.slide+xml"/>
  <Override PartName="/ppt/slides/slide81.xml" ContentType="application/vnd.openxmlformats-officedocument.presentationml.slide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225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70.xml" ContentType="application/vnd.openxmlformats-officedocument.presentationml.slide+xml"/>
  <Override PartName="/ppt/tags/tag47.xml" ContentType="application/vnd.openxmlformats-officedocument.presentationml.tags+xml"/>
  <Override PartName="/ppt/tags/tag94.xml" ContentType="application/vnd.openxmlformats-officedocument.presentationml.tags+xml"/>
  <Override PartName="/ppt/tags/tag198.xml" ContentType="application/vnd.openxmlformats-officedocument.presentationml.tags+xml"/>
  <Override PartName="/ppt/tags/tag203.xml" ContentType="application/vnd.openxmlformats-officedocument.presentationml.tags+xml"/>
  <Override PartName="/ppt/tags/tag214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36.xml" ContentType="application/vnd.openxmlformats-officedocument.presentationml.tags+xml"/>
  <Override PartName="/ppt/tags/tag83.xml" ContentType="application/vnd.openxmlformats-officedocument.presentationml.tags+xml"/>
  <Override PartName="/ppt/tags/tag187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118.xml" ContentType="application/vnd.openxmlformats-officedocument.presentationml.tags+xml"/>
  <Override PartName="/ppt/tags/tag129.xml" ContentType="application/vnd.openxmlformats-officedocument.presentationml.tags+xml"/>
  <Override PartName="/ppt/tags/tag165.xml" ContentType="application/vnd.openxmlformats-officedocument.presentationml.tags+xml"/>
  <Override PartName="/ppt/tags/tag176.xml" ContentType="application/vnd.openxmlformats-officedocument.presentationml.tags+xml"/>
  <Override PartName="/ppt/tags/tag50.xml" ContentType="application/vnd.openxmlformats-officedocument.presentationml.tags+xml"/>
  <Override PartName="/ppt/tags/tag107.xml" ContentType="application/vnd.openxmlformats-officedocument.presentationml.tags+xml"/>
  <Override PartName="/ppt/tags/tag154.xml" ContentType="application/vnd.openxmlformats-officedocument.presentationml.tags+xml"/>
  <Override PartName="/ppt/slides/slide97.xml" ContentType="application/vnd.openxmlformats-officedocument.presentationml.slide+xml"/>
  <Override PartName="/ppt/tags/tag143.xml" ContentType="application/vnd.openxmlformats-officedocument.presentationml.tags+xml"/>
  <Override PartName="/ppt/tags/tag190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tags/tag132.xml" ContentType="application/vnd.openxmlformats-officedocument.presentationml.tags+xml"/>
  <Override PartName="/ppt/tags/tag219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64.xml" ContentType="application/vnd.openxmlformats-officedocument.presentationml.slide+xml"/>
  <Override PartName="/ppt/slides/slide101.xml" ContentType="application/vnd.openxmlformats-officedocument.presentationml.slide+xml"/>
  <Override PartName="/ppt/slideLayouts/slideLayout5.xml" ContentType="application/vnd.openxmlformats-officedocument.presentationml.slideLayout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121.xml" ContentType="application/vnd.openxmlformats-officedocument.presentationml.tags+xml"/>
  <Override PartName="/ppt/tags/tag208.xml" ContentType="application/vnd.openxmlformats-officedocument.presentationml.tags+xml"/>
  <Override PartName="/ppt/slides/slide53.xml" ContentType="application/vnd.openxmlformats-officedocument.presentationml.slide+xml"/>
  <Default Extension="jpeg" ContentType="image/jpeg"/>
  <Override PartName="/ppt/tags/tag3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9.xml" ContentType="application/vnd.openxmlformats-officedocument.presentationml.tags+xml"/>
  <Override PartName="/ppt/tags/tag66.xml" ContentType="application/vnd.openxmlformats-officedocument.presentationml.tags+xml"/>
  <Override PartName="/ppt/tags/tag222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103"/>
  </p:notesMasterIdLst>
  <p:handoutMasterIdLst>
    <p:handoutMasterId r:id="rId104"/>
  </p:handoutMasterIdLst>
  <p:sldIdLst>
    <p:sldId id="377" r:id="rId2"/>
    <p:sldId id="379" r:id="rId3"/>
    <p:sldId id="277" r:id="rId4"/>
    <p:sldId id="279" r:id="rId5"/>
    <p:sldId id="280" r:id="rId6"/>
    <p:sldId id="281" r:id="rId7"/>
    <p:sldId id="314" r:id="rId8"/>
    <p:sldId id="317" r:id="rId9"/>
    <p:sldId id="315" r:id="rId10"/>
    <p:sldId id="316" r:id="rId11"/>
    <p:sldId id="319" r:id="rId12"/>
    <p:sldId id="278" r:id="rId13"/>
    <p:sldId id="282" r:id="rId14"/>
    <p:sldId id="284" r:id="rId15"/>
    <p:sldId id="285" r:id="rId16"/>
    <p:sldId id="339" r:id="rId17"/>
    <p:sldId id="286" r:id="rId18"/>
    <p:sldId id="288" r:id="rId19"/>
    <p:sldId id="381" r:id="rId20"/>
    <p:sldId id="333" r:id="rId21"/>
    <p:sldId id="327" r:id="rId22"/>
    <p:sldId id="369" r:id="rId23"/>
    <p:sldId id="370" r:id="rId24"/>
    <p:sldId id="375" r:id="rId25"/>
    <p:sldId id="372" r:id="rId26"/>
    <p:sldId id="373" r:id="rId27"/>
    <p:sldId id="388" r:id="rId28"/>
    <p:sldId id="385" r:id="rId29"/>
    <p:sldId id="386" r:id="rId30"/>
    <p:sldId id="387" r:id="rId31"/>
    <p:sldId id="382" r:id="rId32"/>
    <p:sldId id="294" r:id="rId33"/>
    <p:sldId id="335" r:id="rId34"/>
    <p:sldId id="296" r:id="rId35"/>
    <p:sldId id="378" r:id="rId36"/>
    <p:sldId id="376" r:id="rId37"/>
    <p:sldId id="342" r:id="rId38"/>
    <p:sldId id="343" r:id="rId39"/>
    <p:sldId id="365" r:id="rId40"/>
    <p:sldId id="337" r:id="rId41"/>
    <p:sldId id="300" r:id="rId42"/>
    <p:sldId id="363" r:id="rId43"/>
    <p:sldId id="344" r:id="rId44"/>
    <p:sldId id="350" r:id="rId45"/>
    <p:sldId id="366" r:id="rId46"/>
    <p:sldId id="367" r:id="rId47"/>
    <p:sldId id="383" r:id="rId48"/>
    <p:sldId id="351" r:id="rId49"/>
    <p:sldId id="352" r:id="rId50"/>
    <p:sldId id="353" r:id="rId51"/>
    <p:sldId id="354" r:id="rId52"/>
    <p:sldId id="355" r:id="rId53"/>
    <p:sldId id="360" r:id="rId54"/>
    <p:sldId id="361" r:id="rId55"/>
    <p:sldId id="356" r:id="rId56"/>
    <p:sldId id="357" r:id="rId57"/>
    <p:sldId id="359" r:id="rId58"/>
    <p:sldId id="384" r:id="rId59"/>
    <p:sldId id="389" r:id="rId60"/>
    <p:sldId id="390" r:id="rId61"/>
    <p:sldId id="391" r:id="rId62"/>
    <p:sldId id="394" r:id="rId63"/>
    <p:sldId id="392" r:id="rId64"/>
    <p:sldId id="393" r:id="rId65"/>
    <p:sldId id="396" r:id="rId66"/>
    <p:sldId id="395" r:id="rId67"/>
    <p:sldId id="397" r:id="rId68"/>
    <p:sldId id="398" r:id="rId69"/>
    <p:sldId id="399" r:id="rId70"/>
    <p:sldId id="400" r:id="rId71"/>
    <p:sldId id="401" r:id="rId72"/>
    <p:sldId id="407" r:id="rId73"/>
    <p:sldId id="402" r:id="rId74"/>
    <p:sldId id="403" r:id="rId75"/>
    <p:sldId id="404" r:id="rId76"/>
    <p:sldId id="405" r:id="rId77"/>
    <p:sldId id="408" r:id="rId78"/>
    <p:sldId id="413" r:id="rId79"/>
    <p:sldId id="414" r:id="rId80"/>
    <p:sldId id="415" r:id="rId81"/>
    <p:sldId id="416" r:id="rId82"/>
    <p:sldId id="417" r:id="rId83"/>
    <p:sldId id="418" r:id="rId84"/>
    <p:sldId id="419" r:id="rId85"/>
    <p:sldId id="409" r:id="rId86"/>
    <p:sldId id="422" r:id="rId87"/>
    <p:sldId id="423" r:id="rId88"/>
    <p:sldId id="425" r:id="rId89"/>
    <p:sldId id="432" r:id="rId90"/>
    <p:sldId id="424" r:id="rId91"/>
    <p:sldId id="426" r:id="rId92"/>
    <p:sldId id="427" r:id="rId93"/>
    <p:sldId id="428" r:id="rId94"/>
    <p:sldId id="421" r:id="rId95"/>
    <p:sldId id="411" r:id="rId96"/>
    <p:sldId id="412" r:id="rId97"/>
    <p:sldId id="429" r:id="rId98"/>
    <p:sldId id="430" r:id="rId99"/>
    <p:sldId id="431" r:id="rId100"/>
    <p:sldId id="420" r:id="rId101"/>
    <p:sldId id="410" r:id="rId102"/>
  </p:sldIdLst>
  <p:sldSz cx="9144000" cy="6858000" type="screen4x3"/>
  <p:notesSz cx="7315200" cy="9601200"/>
  <p:custDataLst>
    <p:tags r:id="rId10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66CCFF"/>
    <a:srgbClr val="FF0000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02" y="-16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4350"/>
    </p:cViewPr>
  </p:sorterViewPr>
  <p:notesViewPr>
    <p:cSldViewPr>
      <p:cViewPr>
        <p:scale>
          <a:sx n="75" d="100"/>
          <a:sy n="75" d="100"/>
        </p:scale>
        <p:origin x="-702" y="18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notesMaster" Target="notesMasters/notesMaster1.xml"/><Relationship Id="rId108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ctr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9830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F938F3DB-F048-4E51-8B18-39EB386926C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6D8A87F0-E8A0-44C1-8726-39E7C149C1B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752725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4191000"/>
            <a:ext cx="6858000" cy="14668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smtClean="0"/>
              <a:t>10/20/2010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5146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4114800"/>
            <a:ext cx="7315200" cy="16192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5146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4114800"/>
            <a:ext cx="228600" cy="16192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10/20/2010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10/20/2010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40513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84700" y="1371600"/>
            <a:ext cx="40513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84700" y="4076700"/>
            <a:ext cx="40513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10/20/2010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smtClean="0"/>
              <a:t>10/20/2010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10/20/2010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10/20/2010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10/20/2010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10/20/2010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10/20/2010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10/20/2010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10/20/2010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image" Target="../media/image6.jpeg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7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8.jpeg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image" Target="../media/image9.jpeg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4" Type="http://schemas.openxmlformats.org/officeDocument/2006/relationships/image" Target="../media/image10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7" Type="http://schemas.openxmlformats.org/officeDocument/2006/relationships/image" Target="../media/image14.jpeg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image" Target="../media/image13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4" Type="http://schemas.openxmlformats.org/officeDocument/2006/relationships/image" Target="../media/image15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5" Type="http://schemas.openxmlformats.org/officeDocument/2006/relationships/image" Target="../media/image16.jpeg"/><Relationship Id="rId4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tags" Target="../tags/tag86.xml"/><Relationship Id="rId13" Type="http://schemas.openxmlformats.org/officeDocument/2006/relationships/tags" Target="../tags/tag91.xml"/><Relationship Id="rId18" Type="http://schemas.openxmlformats.org/officeDocument/2006/relationships/tags" Target="../tags/tag96.xml"/><Relationship Id="rId3" Type="http://schemas.openxmlformats.org/officeDocument/2006/relationships/tags" Target="../tags/tag81.xml"/><Relationship Id="rId21" Type="http://schemas.openxmlformats.org/officeDocument/2006/relationships/tags" Target="../tags/tag99.xml"/><Relationship Id="rId7" Type="http://schemas.openxmlformats.org/officeDocument/2006/relationships/tags" Target="../tags/tag85.xml"/><Relationship Id="rId12" Type="http://schemas.openxmlformats.org/officeDocument/2006/relationships/tags" Target="../tags/tag90.xml"/><Relationship Id="rId17" Type="http://schemas.openxmlformats.org/officeDocument/2006/relationships/tags" Target="../tags/tag95.xml"/><Relationship Id="rId25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6" Type="http://schemas.openxmlformats.org/officeDocument/2006/relationships/tags" Target="../tags/tag94.xml"/><Relationship Id="rId20" Type="http://schemas.openxmlformats.org/officeDocument/2006/relationships/tags" Target="../tags/tag98.xml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11" Type="http://schemas.openxmlformats.org/officeDocument/2006/relationships/tags" Target="../tags/tag89.xml"/><Relationship Id="rId24" Type="http://schemas.openxmlformats.org/officeDocument/2006/relationships/tags" Target="../tags/tag102.xml"/><Relationship Id="rId5" Type="http://schemas.openxmlformats.org/officeDocument/2006/relationships/tags" Target="../tags/tag83.xml"/><Relationship Id="rId15" Type="http://schemas.openxmlformats.org/officeDocument/2006/relationships/tags" Target="../tags/tag93.xml"/><Relationship Id="rId23" Type="http://schemas.openxmlformats.org/officeDocument/2006/relationships/tags" Target="../tags/tag101.xml"/><Relationship Id="rId10" Type="http://schemas.openxmlformats.org/officeDocument/2006/relationships/tags" Target="../tags/tag88.xml"/><Relationship Id="rId19" Type="http://schemas.openxmlformats.org/officeDocument/2006/relationships/tags" Target="../tags/tag97.xml"/><Relationship Id="rId4" Type="http://schemas.openxmlformats.org/officeDocument/2006/relationships/tags" Target="../tags/tag82.xml"/><Relationship Id="rId9" Type="http://schemas.openxmlformats.org/officeDocument/2006/relationships/tags" Target="../tags/tag87.xml"/><Relationship Id="rId14" Type="http://schemas.openxmlformats.org/officeDocument/2006/relationships/tags" Target="../tags/tag92.xml"/><Relationship Id="rId22" Type="http://schemas.openxmlformats.org/officeDocument/2006/relationships/tags" Target="../tags/tag10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4.xml"/><Relationship Id="rId1" Type="http://schemas.openxmlformats.org/officeDocument/2006/relationships/tags" Target="../tags/tag10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tags" Target="../tags/tag112.xml"/><Relationship Id="rId13" Type="http://schemas.openxmlformats.org/officeDocument/2006/relationships/tags" Target="../tags/tag117.xml"/><Relationship Id="rId18" Type="http://schemas.openxmlformats.org/officeDocument/2006/relationships/tags" Target="../tags/tag122.xml"/><Relationship Id="rId3" Type="http://schemas.openxmlformats.org/officeDocument/2006/relationships/tags" Target="../tags/tag107.xml"/><Relationship Id="rId7" Type="http://schemas.openxmlformats.org/officeDocument/2006/relationships/tags" Target="../tags/tag111.xml"/><Relationship Id="rId12" Type="http://schemas.openxmlformats.org/officeDocument/2006/relationships/tags" Target="../tags/tag116.xml"/><Relationship Id="rId17" Type="http://schemas.openxmlformats.org/officeDocument/2006/relationships/tags" Target="../tags/tag121.xml"/><Relationship Id="rId2" Type="http://schemas.openxmlformats.org/officeDocument/2006/relationships/tags" Target="../tags/tag106.xml"/><Relationship Id="rId16" Type="http://schemas.openxmlformats.org/officeDocument/2006/relationships/tags" Target="../tags/tag120.xml"/><Relationship Id="rId1" Type="http://schemas.openxmlformats.org/officeDocument/2006/relationships/tags" Target="../tags/tag105.xml"/><Relationship Id="rId6" Type="http://schemas.openxmlformats.org/officeDocument/2006/relationships/tags" Target="../tags/tag110.xml"/><Relationship Id="rId11" Type="http://schemas.openxmlformats.org/officeDocument/2006/relationships/tags" Target="../tags/tag115.xml"/><Relationship Id="rId5" Type="http://schemas.openxmlformats.org/officeDocument/2006/relationships/tags" Target="../tags/tag109.xml"/><Relationship Id="rId15" Type="http://schemas.openxmlformats.org/officeDocument/2006/relationships/tags" Target="../tags/tag119.xml"/><Relationship Id="rId10" Type="http://schemas.openxmlformats.org/officeDocument/2006/relationships/tags" Target="../tags/tag114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108.xml"/><Relationship Id="rId9" Type="http://schemas.openxmlformats.org/officeDocument/2006/relationships/tags" Target="../tags/tag113.xml"/><Relationship Id="rId14" Type="http://schemas.openxmlformats.org/officeDocument/2006/relationships/tags" Target="../tags/tag118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13" Type="http://schemas.openxmlformats.org/officeDocument/2006/relationships/tags" Target="../tags/tag135.xml"/><Relationship Id="rId18" Type="http://schemas.openxmlformats.org/officeDocument/2006/relationships/tags" Target="../tags/tag140.xml"/><Relationship Id="rId26" Type="http://schemas.openxmlformats.org/officeDocument/2006/relationships/tags" Target="../tags/tag148.xml"/><Relationship Id="rId3" Type="http://schemas.openxmlformats.org/officeDocument/2006/relationships/tags" Target="../tags/tag125.xml"/><Relationship Id="rId21" Type="http://schemas.openxmlformats.org/officeDocument/2006/relationships/tags" Target="../tags/tag143.xml"/><Relationship Id="rId34" Type="http://schemas.openxmlformats.org/officeDocument/2006/relationships/tags" Target="../tags/tag156.xml"/><Relationship Id="rId7" Type="http://schemas.openxmlformats.org/officeDocument/2006/relationships/tags" Target="../tags/tag129.xml"/><Relationship Id="rId12" Type="http://schemas.openxmlformats.org/officeDocument/2006/relationships/tags" Target="../tags/tag134.xml"/><Relationship Id="rId17" Type="http://schemas.openxmlformats.org/officeDocument/2006/relationships/tags" Target="../tags/tag139.xml"/><Relationship Id="rId25" Type="http://schemas.openxmlformats.org/officeDocument/2006/relationships/tags" Target="../tags/tag147.xml"/><Relationship Id="rId33" Type="http://schemas.openxmlformats.org/officeDocument/2006/relationships/tags" Target="../tags/tag155.xml"/><Relationship Id="rId2" Type="http://schemas.openxmlformats.org/officeDocument/2006/relationships/tags" Target="../tags/tag124.xml"/><Relationship Id="rId16" Type="http://schemas.openxmlformats.org/officeDocument/2006/relationships/tags" Target="../tags/tag138.xml"/><Relationship Id="rId20" Type="http://schemas.openxmlformats.org/officeDocument/2006/relationships/tags" Target="../tags/tag142.xml"/><Relationship Id="rId29" Type="http://schemas.openxmlformats.org/officeDocument/2006/relationships/tags" Target="../tags/tag151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tags" Target="../tags/tag133.xml"/><Relationship Id="rId24" Type="http://schemas.openxmlformats.org/officeDocument/2006/relationships/tags" Target="../tags/tag146.xml"/><Relationship Id="rId32" Type="http://schemas.openxmlformats.org/officeDocument/2006/relationships/tags" Target="../tags/tag154.xml"/><Relationship Id="rId5" Type="http://schemas.openxmlformats.org/officeDocument/2006/relationships/tags" Target="../tags/tag127.xml"/><Relationship Id="rId15" Type="http://schemas.openxmlformats.org/officeDocument/2006/relationships/tags" Target="../tags/tag137.xml"/><Relationship Id="rId23" Type="http://schemas.openxmlformats.org/officeDocument/2006/relationships/tags" Target="../tags/tag145.xml"/><Relationship Id="rId28" Type="http://schemas.openxmlformats.org/officeDocument/2006/relationships/tags" Target="../tags/tag150.xml"/><Relationship Id="rId36" Type="http://schemas.openxmlformats.org/officeDocument/2006/relationships/slideLayout" Target="../slideLayouts/slideLayout2.xml"/><Relationship Id="rId10" Type="http://schemas.openxmlformats.org/officeDocument/2006/relationships/tags" Target="../tags/tag132.xml"/><Relationship Id="rId19" Type="http://schemas.openxmlformats.org/officeDocument/2006/relationships/tags" Target="../tags/tag141.xml"/><Relationship Id="rId31" Type="http://schemas.openxmlformats.org/officeDocument/2006/relationships/tags" Target="../tags/tag153.xml"/><Relationship Id="rId4" Type="http://schemas.openxmlformats.org/officeDocument/2006/relationships/tags" Target="../tags/tag126.xml"/><Relationship Id="rId9" Type="http://schemas.openxmlformats.org/officeDocument/2006/relationships/tags" Target="../tags/tag131.xml"/><Relationship Id="rId14" Type="http://schemas.openxmlformats.org/officeDocument/2006/relationships/tags" Target="../tags/tag136.xml"/><Relationship Id="rId22" Type="http://schemas.openxmlformats.org/officeDocument/2006/relationships/tags" Target="../tags/tag144.xml"/><Relationship Id="rId27" Type="http://schemas.openxmlformats.org/officeDocument/2006/relationships/tags" Target="../tags/tag149.xml"/><Relationship Id="rId30" Type="http://schemas.openxmlformats.org/officeDocument/2006/relationships/tags" Target="../tags/tag152.xml"/><Relationship Id="rId35" Type="http://schemas.openxmlformats.org/officeDocument/2006/relationships/tags" Target="../tags/tag15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9.xml"/><Relationship Id="rId1" Type="http://schemas.openxmlformats.org/officeDocument/2006/relationships/tags" Target="../tags/tag15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2.xml"/><Relationship Id="rId1" Type="http://schemas.openxmlformats.org/officeDocument/2006/relationships/tags" Target="../tags/tag161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tags" Target="../tags/tag170.xml"/><Relationship Id="rId13" Type="http://schemas.openxmlformats.org/officeDocument/2006/relationships/tags" Target="../tags/tag175.xml"/><Relationship Id="rId3" Type="http://schemas.openxmlformats.org/officeDocument/2006/relationships/tags" Target="../tags/tag165.xml"/><Relationship Id="rId7" Type="http://schemas.openxmlformats.org/officeDocument/2006/relationships/tags" Target="../tags/tag169.xml"/><Relationship Id="rId12" Type="http://schemas.openxmlformats.org/officeDocument/2006/relationships/tags" Target="../tags/tag174.xml"/><Relationship Id="rId2" Type="http://schemas.openxmlformats.org/officeDocument/2006/relationships/tags" Target="../tags/tag164.xml"/><Relationship Id="rId1" Type="http://schemas.openxmlformats.org/officeDocument/2006/relationships/tags" Target="../tags/tag163.xml"/><Relationship Id="rId6" Type="http://schemas.openxmlformats.org/officeDocument/2006/relationships/tags" Target="../tags/tag168.xml"/><Relationship Id="rId11" Type="http://schemas.openxmlformats.org/officeDocument/2006/relationships/tags" Target="../tags/tag173.xml"/><Relationship Id="rId5" Type="http://schemas.openxmlformats.org/officeDocument/2006/relationships/tags" Target="../tags/tag167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172.xml"/><Relationship Id="rId4" Type="http://schemas.openxmlformats.org/officeDocument/2006/relationships/tags" Target="../tags/tag166.xml"/><Relationship Id="rId9" Type="http://schemas.openxmlformats.org/officeDocument/2006/relationships/tags" Target="../tags/tag171.xml"/><Relationship Id="rId14" Type="http://schemas.openxmlformats.org/officeDocument/2006/relationships/tags" Target="../tags/tag176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tags" Target="../tags/tag184.xml"/><Relationship Id="rId13" Type="http://schemas.openxmlformats.org/officeDocument/2006/relationships/tags" Target="../tags/tag189.xml"/><Relationship Id="rId18" Type="http://schemas.openxmlformats.org/officeDocument/2006/relationships/tags" Target="../tags/tag194.xml"/><Relationship Id="rId26" Type="http://schemas.openxmlformats.org/officeDocument/2006/relationships/tags" Target="../tags/tag202.xml"/><Relationship Id="rId39" Type="http://schemas.openxmlformats.org/officeDocument/2006/relationships/tags" Target="../tags/tag215.xml"/><Relationship Id="rId3" Type="http://schemas.openxmlformats.org/officeDocument/2006/relationships/tags" Target="../tags/tag179.xml"/><Relationship Id="rId21" Type="http://schemas.openxmlformats.org/officeDocument/2006/relationships/tags" Target="../tags/tag197.xml"/><Relationship Id="rId34" Type="http://schemas.openxmlformats.org/officeDocument/2006/relationships/tags" Target="../tags/tag210.xml"/><Relationship Id="rId7" Type="http://schemas.openxmlformats.org/officeDocument/2006/relationships/tags" Target="../tags/tag183.xml"/><Relationship Id="rId12" Type="http://schemas.openxmlformats.org/officeDocument/2006/relationships/tags" Target="../tags/tag188.xml"/><Relationship Id="rId17" Type="http://schemas.openxmlformats.org/officeDocument/2006/relationships/tags" Target="../tags/tag193.xml"/><Relationship Id="rId25" Type="http://schemas.openxmlformats.org/officeDocument/2006/relationships/tags" Target="../tags/tag201.xml"/><Relationship Id="rId33" Type="http://schemas.openxmlformats.org/officeDocument/2006/relationships/tags" Target="../tags/tag209.xml"/><Relationship Id="rId38" Type="http://schemas.openxmlformats.org/officeDocument/2006/relationships/tags" Target="../tags/tag214.xml"/><Relationship Id="rId2" Type="http://schemas.openxmlformats.org/officeDocument/2006/relationships/tags" Target="../tags/tag178.xml"/><Relationship Id="rId16" Type="http://schemas.openxmlformats.org/officeDocument/2006/relationships/tags" Target="../tags/tag192.xml"/><Relationship Id="rId20" Type="http://schemas.openxmlformats.org/officeDocument/2006/relationships/tags" Target="../tags/tag196.xml"/><Relationship Id="rId29" Type="http://schemas.openxmlformats.org/officeDocument/2006/relationships/tags" Target="../tags/tag205.xml"/><Relationship Id="rId41" Type="http://schemas.openxmlformats.org/officeDocument/2006/relationships/slideLayout" Target="../slideLayouts/slideLayout2.xml"/><Relationship Id="rId1" Type="http://schemas.openxmlformats.org/officeDocument/2006/relationships/tags" Target="../tags/tag177.xml"/><Relationship Id="rId6" Type="http://schemas.openxmlformats.org/officeDocument/2006/relationships/tags" Target="../tags/tag182.xml"/><Relationship Id="rId11" Type="http://schemas.openxmlformats.org/officeDocument/2006/relationships/tags" Target="../tags/tag187.xml"/><Relationship Id="rId24" Type="http://schemas.openxmlformats.org/officeDocument/2006/relationships/tags" Target="../tags/tag200.xml"/><Relationship Id="rId32" Type="http://schemas.openxmlformats.org/officeDocument/2006/relationships/tags" Target="../tags/tag208.xml"/><Relationship Id="rId37" Type="http://schemas.openxmlformats.org/officeDocument/2006/relationships/tags" Target="../tags/tag213.xml"/><Relationship Id="rId40" Type="http://schemas.openxmlformats.org/officeDocument/2006/relationships/tags" Target="../tags/tag216.xml"/><Relationship Id="rId5" Type="http://schemas.openxmlformats.org/officeDocument/2006/relationships/tags" Target="../tags/tag181.xml"/><Relationship Id="rId15" Type="http://schemas.openxmlformats.org/officeDocument/2006/relationships/tags" Target="../tags/tag191.xml"/><Relationship Id="rId23" Type="http://schemas.openxmlformats.org/officeDocument/2006/relationships/tags" Target="../tags/tag199.xml"/><Relationship Id="rId28" Type="http://schemas.openxmlformats.org/officeDocument/2006/relationships/tags" Target="../tags/tag204.xml"/><Relationship Id="rId36" Type="http://schemas.openxmlformats.org/officeDocument/2006/relationships/tags" Target="../tags/tag212.xml"/><Relationship Id="rId10" Type="http://schemas.openxmlformats.org/officeDocument/2006/relationships/tags" Target="../tags/tag186.xml"/><Relationship Id="rId19" Type="http://schemas.openxmlformats.org/officeDocument/2006/relationships/tags" Target="../tags/tag195.xml"/><Relationship Id="rId31" Type="http://schemas.openxmlformats.org/officeDocument/2006/relationships/tags" Target="../tags/tag207.xml"/><Relationship Id="rId4" Type="http://schemas.openxmlformats.org/officeDocument/2006/relationships/tags" Target="../tags/tag180.xml"/><Relationship Id="rId9" Type="http://schemas.openxmlformats.org/officeDocument/2006/relationships/tags" Target="../tags/tag185.xml"/><Relationship Id="rId14" Type="http://schemas.openxmlformats.org/officeDocument/2006/relationships/tags" Target="../tags/tag190.xml"/><Relationship Id="rId22" Type="http://schemas.openxmlformats.org/officeDocument/2006/relationships/tags" Target="../tags/tag198.xml"/><Relationship Id="rId27" Type="http://schemas.openxmlformats.org/officeDocument/2006/relationships/tags" Target="../tags/tag203.xml"/><Relationship Id="rId30" Type="http://schemas.openxmlformats.org/officeDocument/2006/relationships/tags" Target="../tags/tag206.xml"/><Relationship Id="rId35" Type="http://schemas.openxmlformats.org/officeDocument/2006/relationships/tags" Target="../tags/tag21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image" Target="../media/image5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9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25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Graphs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4102: Algorithms</a:t>
            </a:r>
          </a:p>
          <a:p>
            <a:r>
              <a:rPr lang="en-US" dirty="0" smtClean="0"/>
              <a:t>Spring 2011</a:t>
            </a:r>
          </a:p>
          <a:p>
            <a:r>
              <a:rPr lang="en-US" dirty="0" smtClean="0"/>
              <a:t>Aaron Bloomfield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Terms You Should Know or Learn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3555" name="Rectangle 1027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Cycle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Directed graph: non-empty path with same starting and ending node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An edge may appear more than once (but why?)</a:t>
            </a:r>
          </a:p>
          <a:p>
            <a:pPr lvl="2">
              <a:lnSpc>
                <a:spcPct val="90000"/>
              </a:lnSpc>
            </a:pPr>
            <a:r>
              <a:rPr lang="en-US" b="1" dirty="0" smtClean="0"/>
              <a:t>Simple cycle</a:t>
            </a:r>
            <a:r>
              <a:rPr lang="en-US" dirty="0" smtClean="0"/>
              <a:t>: no node repeated except start and end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Undirected graph: same idea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If an edge appears more than once (I.e. non-simple) then we traverse it in the same direction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Acyclic:  no-cycles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 connected, acyclic undirected graph: </a:t>
            </a:r>
            <a:r>
              <a:rPr lang="en-US" i="1" dirty="0" smtClean="0"/>
              <a:t>free tree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If we </a:t>
            </a:r>
            <a:r>
              <a:rPr lang="en-US" dirty="0" err="1" smtClean="0"/>
              <a:t>specificy</a:t>
            </a:r>
            <a:r>
              <a:rPr lang="en-US" dirty="0" smtClean="0"/>
              <a:t> a root, it’s a </a:t>
            </a:r>
            <a:r>
              <a:rPr lang="en-US" i="1" dirty="0" smtClean="0"/>
              <a:t>rooted tree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Acyclic but not connected?  a undirected </a:t>
            </a:r>
            <a:r>
              <a:rPr lang="en-US" i="1" dirty="0" smtClean="0"/>
              <a:t>forest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Directed acyclic graph: a DAG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100</a:t>
            </a:fld>
            <a:endParaRPr lang="en-US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 algorithms we know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101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From CS 2150, and discussed in the Greedy notes</a:t>
            </a:r>
          </a:p>
          <a:p>
            <a:pPr lvl="1"/>
            <a:r>
              <a:rPr lang="en-US" smtClean="0"/>
              <a:t>Dijkstra’s shortest path</a:t>
            </a:r>
          </a:p>
          <a:p>
            <a:pPr lvl="1"/>
            <a:r>
              <a:rPr lang="en-US" smtClean="0"/>
              <a:t>Prim’s MST</a:t>
            </a:r>
          </a:p>
          <a:p>
            <a:pPr lvl="1"/>
            <a:r>
              <a:rPr lang="en-US" smtClean="0"/>
              <a:t>Kruskal’s MST</a:t>
            </a:r>
          </a:p>
          <a:p>
            <a:r>
              <a:rPr lang="en-US" smtClean="0"/>
              <a:t>Traveling salesperson (NP-complete)</a:t>
            </a:r>
          </a:p>
          <a:p>
            <a:r>
              <a:rPr lang="en-US" smtClean="0"/>
              <a:t>BFS &amp; DFS search</a:t>
            </a:r>
          </a:p>
          <a:p>
            <a:pPr lvl="1"/>
            <a:r>
              <a:rPr lang="en-US" smtClean="0"/>
              <a:t>Topological sort</a:t>
            </a:r>
          </a:p>
          <a:p>
            <a:r>
              <a:rPr lang="en-US" smtClean="0"/>
              <a:t>Maximal flow / minimal cut</a:t>
            </a:r>
          </a:p>
          <a:p>
            <a:pPr lvl="1"/>
            <a:r>
              <a:rPr lang="en-US" smtClean="0"/>
              <a:t>And variations on these: circulation, lower bounded max-flow, bipartite matching, survey design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Self-test: Understand these Terms?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smtClean="0"/>
              <a:t>Subgraph</a:t>
            </a:r>
          </a:p>
          <a:p>
            <a:r>
              <a:rPr lang="en-US" sz="2400" smtClean="0"/>
              <a:t>Symmetric digraph</a:t>
            </a:r>
          </a:p>
          <a:p>
            <a:r>
              <a:rPr lang="en-US" sz="2400" smtClean="0"/>
              <a:t>complete graph</a:t>
            </a:r>
          </a:p>
          <a:p>
            <a:r>
              <a:rPr lang="en-US" sz="2400" smtClean="0"/>
              <a:t>Adjacency relation</a:t>
            </a:r>
          </a:p>
          <a:p>
            <a:r>
              <a:rPr lang="en-US" sz="2400" smtClean="0"/>
              <a:t>Path, simple path, reachable</a:t>
            </a:r>
          </a:p>
          <a:p>
            <a:r>
              <a:rPr lang="en-US" sz="2400" smtClean="0"/>
              <a:t>Connected, Strongly Connected</a:t>
            </a:r>
          </a:p>
          <a:p>
            <a:r>
              <a:rPr lang="en-US" sz="2400" smtClean="0"/>
              <a:t>Cycle, simple cycle</a:t>
            </a:r>
          </a:p>
          <a:p>
            <a:r>
              <a:rPr lang="en-US" sz="2400" smtClean="0"/>
              <a:t>acyclic</a:t>
            </a:r>
          </a:p>
          <a:p>
            <a:r>
              <a:rPr lang="en-US" sz="2400" smtClean="0"/>
              <a:t>undirected forest </a:t>
            </a:r>
          </a:p>
          <a:p>
            <a:r>
              <a:rPr lang="en-US" sz="2400" smtClean="0"/>
              <a:t>free tree, undirected tree</a:t>
            </a:r>
          </a:p>
          <a:p>
            <a:r>
              <a:rPr lang="en-US" sz="2400" smtClean="0"/>
              <a:t>rooted tree</a:t>
            </a:r>
          </a:p>
          <a:p>
            <a:r>
              <a:rPr lang="en-US" sz="2400" smtClean="0"/>
              <a:t>Connected component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Definition: Directed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mtClean="0"/>
              <a:t>Directed Graph</a:t>
            </a:r>
          </a:p>
          <a:p>
            <a:pPr lvl="1"/>
            <a:r>
              <a:rPr lang="en-US" smtClean="0"/>
              <a:t>A directed graph, or digraph, is a pair </a:t>
            </a:r>
          </a:p>
          <a:p>
            <a:pPr lvl="1"/>
            <a:r>
              <a:rPr lang="en-US" smtClean="0"/>
              <a:t>G = (V, E) </a:t>
            </a:r>
          </a:p>
          <a:p>
            <a:pPr lvl="1"/>
            <a:r>
              <a:rPr lang="en-US" smtClean="0"/>
              <a:t>where V is a set whose elements are called vertices, and</a:t>
            </a:r>
          </a:p>
          <a:p>
            <a:pPr lvl="1"/>
            <a:r>
              <a:rPr lang="en-US" smtClean="0"/>
              <a:t>E is a set of ordered pairs of elements of V. </a:t>
            </a:r>
          </a:p>
          <a:p>
            <a:pPr lvl="1"/>
            <a:endParaRPr lang="en-US" smtClean="0"/>
          </a:p>
          <a:p>
            <a:pPr lvl="2"/>
            <a:r>
              <a:rPr lang="en-US" smtClean="0"/>
              <a:t>Vertices are often also called nodes. </a:t>
            </a:r>
          </a:p>
          <a:p>
            <a:pPr lvl="2"/>
            <a:r>
              <a:rPr lang="en-US" smtClean="0"/>
              <a:t>Elements of E are called edges, or directed edges, or arcs. </a:t>
            </a:r>
          </a:p>
          <a:p>
            <a:pPr lvl="2"/>
            <a:r>
              <a:rPr lang="en-US" smtClean="0"/>
              <a:t>For directed edge (v, w) in E, v is its tail and w its head; </a:t>
            </a:r>
          </a:p>
          <a:p>
            <a:pPr lvl="2"/>
            <a:r>
              <a:rPr lang="en-US" smtClean="0"/>
              <a:t>(v, w) is represented in the diagrams as the arrow, v -&gt; w. </a:t>
            </a:r>
          </a:p>
          <a:p>
            <a:pPr lvl="2"/>
            <a:r>
              <a:rPr lang="en-US" smtClean="0"/>
              <a:t>In text we simple write vw.</a:t>
            </a:r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Definition: Undirected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Undirected Graph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A undirected graph is a pair 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G = (V, E) 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where V is a set whose elements are called vertices, and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E is a set of </a:t>
            </a:r>
            <a:r>
              <a:rPr lang="en-US" i="1" smtClean="0"/>
              <a:t>unordered</a:t>
            </a:r>
            <a:r>
              <a:rPr lang="en-US" smtClean="0"/>
              <a:t> pairs of </a:t>
            </a:r>
            <a:r>
              <a:rPr lang="en-US" i="1" smtClean="0"/>
              <a:t>distinct</a:t>
            </a:r>
            <a:r>
              <a:rPr lang="en-US" smtClean="0"/>
              <a:t> elements of V. </a:t>
            </a:r>
          </a:p>
          <a:p>
            <a:pPr lvl="1">
              <a:lnSpc>
                <a:spcPct val="90000"/>
              </a:lnSpc>
            </a:pPr>
            <a:endParaRPr lang="en-US" smtClean="0"/>
          </a:p>
          <a:p>
            <a:pPr lvl="2">
              <a:lnSpc>
                <a:spcPct val="90000"/>
              </a:lnSpc>
            </a:pPr>
            <a:r>
              <a:rPr lang="en-US" smtClean="0"/>
              <a:t>Vertices are often also called nodes. 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Elements of E are called edges, or undirected edges. 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Each edge may be considered as a subset of V containing two elements,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{v, w} denotes an undirected edge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In diagrams this edge is the line v---w.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In text we simple write vw, or wv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vw is said to be </a:t>
            </a:r>
            <a:r>
              <a:rPr lang="en-US" i="1" smtClean="0"/>
              <a:t>incident</a:t>
            </a:r>
            <a:r>
              <a:rPr lang="en-US" smtClean="0"/>
              <a:t> upon the vertices v and w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6" name="Picture 4" descr="fig 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/>
          <a:srcRect l="16823" r="14018"/>
          <a:stretch>
            <a:fillRect/>
          </a:stretch>
        </p:blipFill>
        <p:spPr bwMode="auto">
          <a:xfrm>
            <a:off x="3886200" y="2971800"/>
            <a:ext cx="4648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Definitions: Weighted Graph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A weighted graph is a triple (V, E, W) </a:t>
            </a:r>
          </a:p>
          <a:p>
            <a:pPr lvl="1"/>
            <a:r>
              <a:rPr lang="en-US" dirty="0" smtClean="0"/>
              <a:t>where (V, E) is a graph (directed or undirected) and</a:t>
            </a:r>
          </a:p>
          <a:p>
            <a:pPr lvl="1" algn="l"/>
            <a:r>
              <a:rPr lang="en-US" dirty="0" smtClean="0"/>
              <a:t>W is a function </a:t>
            </a:r>
            <a:br>
              <a:rPr lang="en-US" dirty="0" smtClean="0"/>
            </a:br>
            <a:r>
              <a:rPr lang="en-US" dirty="0" smtClean="0"/>
              <a:t>from E into R, 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 err="1" smtClean="0"/>
              <a:t>reals</a:t>
            </a:r>
            <a:r>
              <a:rPr lang="en-US" dirty="0" smtClean="0"/>
              <a:t> (integer </a:t>
            </a:r>
            <a:br>
              <a:rPr lang="en-US" dirty="0" smtClean="0"/>
            </a:br>
            <a:r>
              <a:rPr lang="en-US" dirty="0" smtClean="0"/>
              <a:t>or </a:t>
            </a:r>
            <a:r>
              <a:rPr lang="en-US" dirty="0" err="1" smtClean="0"/>
              <a:t>rationals</a:t>
            </a:r>
            <a:r>
              <a:rPr lang="en-US" dirty="0" smtClean="0"/>
              <a:t>). </a:t>
            </a:r>
          </a:p>
          <a:p>
            <a:pPr lvl="1" algn="l"/>
            <a:r>
              <a:rPr lang="en-US" dirty="0" smtClean="0"/>
              <a:t>For an edge e, </a:t>
            </a:r>
            <a:br>
              <a:rPr lang="en-US" dirty="0" smtClean="0"/>
            </a:br>
            <a:r>
              <a:rPr lang="en-US" dirty="0" smtClean="0"/>
              <a:t>W(e) is called </a:t>
            </a:r>
            <a:br>
              <a:rPr lang="en-US" dirty="0" smtClean="0"/>
            </a:br>
            <a:r>
              <a:rPr lang="en-US" dirty="0" smtClean="0"/>
              <a:t>the weight of 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0" name="Picture 4" descr="fig 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/>
          <a:srcRect l="14954" r="19626" b="61111"/>
          <a:stretch>
            <a:fillRect/>
          </a:stretch>
        </p:blipFill>
        <p:spPr bwMode="auto">
          <a:xfrm>
            <a:off x="533400" y="2362200"/>
            <a:ext cx="8001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en-US" sz="3200" smtClean="0"/>
              <a:t>Graph Representations using Data Structures</a:t>
            </a:r>
            <a:endParaRPr lang="en-US" sz="32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000" smtClean="0"/>
              <a:t>Adjacency Matrix Representation</a:t>
            </a:r>
          </a:p>
          <a:p>
            <a:pPr lvl="1"/>
            <a:r>
              <a:rPr lang="en-US" sz="1800" smtClean="0"/>
              <a:t>Let G = (V,E), n = |V|, m = |E|, V = {v1, v2, …, vn)</a:t>
            </a:r>
          </a:p>
          <a:p>
            <a:pPr lvl="1"/>
            <a:r>
              <a:rPr lang="en-US" sz="1800" smtClean="0"/>
              <a:t>G can be represented by an n </a:t>
            </a:r>
            <a:r>
              <a:rPr lang="en-US" sz="1800" smtClean="0">
                <a:sym typeface="Symbol" pitchFamily="18" charset="2"/>
              </a:rPr>
              <a:t></a:t>
            </a:r>
            <a:r>
              <a:rPr lang="en-US" sz="1800" smtClean="0"/>
              <a:t> n matrix</a:t>
            </a:r>
            <a:endParaRPr lang="en-US" sz="1800" dirty="0" smtClean="0"/>
          </a:p>
        </p:txBody>
      </p:sp>
      <p:sp>
        <p:nvSpPr>
          <p:cNvPr id="29701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105400" y="2743200"/>
            <a:ext cx="2667000" cy="2133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1026" descr="fig 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 l="1869" t="1280" r="5608" b="1389"/>
          <a:stretch>
            <a:fillRect/>
          </a:stretch>
        </p:blipFill>
        <p:spPr bwMode="auto">
          <a:xfrm>
            <a:off x="228600" y="1211580"/>
            <a:ext cx="8915400" cy="5646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3" name="Rectangle 1027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Array of Adjacency Lists Representation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Adjacency Matrix for weight digraph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1748" name="Picture 4" descr="fig 7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/>
          <a:srcRect l="15741" t="1622" r="15741" b="58904"/>
          <a:stretch>
            <a:fillRect/>
          </a:stretch>
        </p:blipFill>
        <p:spPr bwMode="auto">
          <a:xfrm>
            <a:off x="304800" y="1218506"/>
            <a:ext cx="8153400" cy="5410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sz="3600" smtClean="0"/>
              <a:t>Array of Adjacency Lists Representation</a:t>
            </a:r>
            <a:endParaRPr lang="en-US" sz="36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2771" name="Picture 4" descr="fig 7"/>
          <p:cNvPicPr>
            <a:picLocks noGrp="1" noChangeAspect="1" noChangeArrowheads="1"/>
          </p:cNvPicPr>
          <p:nvPr>
            <p:ph sz="quarter" idx="1"/>
            <p:custDataLst>
              <p:tags r:id="rId2"/>
            </p:custDataLst>
          </p:nvPr>
        </p:nvPicPr>
        <p:blipFill>
          <a:blip r:embed="rId5"/>
          <a:srcRect r="926"/>
          <a:stretch>
            <a:fillRect/>
          </a:stretch>
        </p:blipFill>
        <p:spPr>
          <a:xfrm>
            <a:off x="457200" y="1219200"/>
            <a:ext cx="8153400" cy="5410200"/>
          </a:xfrm>
          <a:noFill/>
        </p:spPr>
      </p:pic>
      <p:sp>
        <p:nvSpPr>
          <p:cNvPr id="32772" name="Text Box 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943600" y="4267200"/>
            <a:ext cx="2819400" cy="525401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r>
              <a:rPr kumimoji="1" lang="en-US" sz="2800" dirty="0"/>
              <a:t>from -&gt; to, weight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Breadth-First Search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 Basics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Traversing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“Traversing” means processing each vertex edge in some organized fashion by following edges between vertices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We speak of </a:t>
            </a:r>
            <a:r>
              <a:rPr lang="en-US" sz="2000" i="1" dirty="0" smtClean="0"/>
              <a:t>visiting</a:t>
            </a:r>
            <a:r>
              <a:rPr lang="en-US" sz="2000" dirty="0" smtClean="0"/>
              <a:t> a vertex.  Might do something while there.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Recall traversal of binary trees: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Several strategies: In-order, pre-order, post-order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Traversal strategy implies an </a:t>
            </a:r>
            <a:r>
              <a:rPr lang="en-US" sz="2000" u="sng" dirty="0" smtClean="0"/>
              <a:t>order</a:t>
            </a:r>
            <a:r>
              <a:rPr lang="en-US" sz="2000" dirty="0" smtClean="0"/>
              <a:t> of visits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We used recursion to describe and implement these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Graphs can be used to model interesting, complex relationships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Often traversal used just to process the set of vertices or edges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Sometimes traversal can identify interesting properties of the graph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Sometimes traversal (perhaps modified, enhanced) can answer interesting questions about the problem-instance that the graph models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26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Traversal Strategies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4819" name="Rectangle 1027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Note: traversal algorithms start at some vertex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Which?  Trees have a root, but graphs don’t.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Might matter, might not.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Breadth-first search and depth-first search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efficient way to “visit” each vertex and edge exactly once.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Later we’ll see exhaustive search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Can visit vertices and edges more than once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Exhaustively finds…  (wait and see!)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We’ll see that BFS will tell us something about distances between a vertex and other vertices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We’ll see that DFS will be a generally useful approach for solving many graph problems.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BFS Strategy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Breadth-first search: Strategy (for digraph)</a:t>
            </a:r>
          </a:p>
          <a:p>
            <a:pPr lvl="1"/>
            <a:r>
              <a:rPr lang="en-US" smtClean="0"/>
              <a:t>choose a starting vertex, distance d = 0</a:t>
            </a:r>
          </a:p>
          <a:p>
            <a:pPr lvl="1"/>
            <a:r>
              <a:rPr lang="en-US" smtClean="0"/>
              <a:t>vertices are visited in order of increasing distance from the starting vertex, </a:t>
            </a:r>
          </a:p>
          <a:p>
            <a:pPr lvl="1"/>
            <a:r>
              <a:rPr lang="en-US" smtClean="0"/>
              <a:t>examine all edges leading from vertices (at distance d) to adjacent vertices (at distance d+1)</a:t>
            </a:r>
          </a:p>
          <a:p>
            <a:pPr lvl="1"/>
            <a:r>
              <a:rPr lang="en-US" smtClean="0"/>
              <a:t>then, examine all edges leading from vertices at distance d+1 to distance d+2, and so on, </a:t>
            </a:r>
          </a:p>
          <a:p>
            <a:pPr lvl="1"/>
            <a:r>
              <a:rPr lang="en-US" smtClean="0"/>
              <a:t>until no new vertex is discovered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Breath-first search, e.g.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e.g. Start from vertex A, at d = 0</a:t>
            </a:r>
          </a:p>
          <a:p>
            <a:pPr lvl="1"/>
            <a:r>
              <a:rPr lang="en-US" smtClean="0"/>
              <a:t>visit B, C, F; at d = 1</a:t>
            </a:r>
          </a:p>
          <a:p>
            <a:pPr lvl="1"/>
            <a:r>
              <a:rPr lang="en-US" smtClean="0"/>
              <a:t>visit D; at d = 2</a:t>
            </a:r>
          </a:p>
          <a:p>
            <a:r>
              <a:rPr lang="en-US" smtClean="0"/>
              <a:t>e.g. Start from vertex E, at d = 0</a:t>
            </a:r>
          </a:p>
          <a:p>
            <a:pPr lvl="1"/>
            <a:r>
              <a:rPr lang="en-US" smtClean="0"/>
              <a:t>visit G; at d = 1</a:t>
            </a:r>
          </a:p>
        </p:txBody>
      </p:sp>
      <p:pic>
        <p:nvPicPr>
          <p:cNvPr id="36868" name="Picture 4" descr="example7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5"/>
          <a:srcRect t="2556" r="934" b="13100"/>
          <a:stretch>
            <a:fillRect/>
          </a:stretch>
        </p:blipFill>
        <p:spPr bwMode="auto">
          <a:xfrm>
            <a:off x="0" y="3352800"/>
            <a:ext cx="9144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BFS in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7891" name="Content Placeholder 4"/>
          <p:cNvSpPr>
            <a:spLocks noGrp="1"/>
          </p:cNvSpPr>
          <p:nvPr>
            <p:ph sz="quarter" idx="1"/>
          </p:nvPr>
        </p:nvSpPr>
        <p:spPr>
          <a:xfrm>
            <a:off x="381000" y="1371600"/>
            <a:ext cx="3657600" cy="54864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b="1" smtClean="0">
                <a:latin typeface="Consolas" pitchFamily="49" charset="0"/>
              </a:rPr>
              <a:t>def bfs(graph, start):</a:t>
            </a:r>
          </a:p>
          <a:p>
            <a:pPr>
              <a:buFontTx/>
              <a:buNone/>
            </a:pPr>
            <a:r>
              <a:rPr lang="en-US" sz="1800" b="1" smtClean="0">
                <a:latin typeface="Consolas" pitchFamily="49" charset="0"/>
              </a:rPr>
              <a:t>    parent = {}</a:t>
            </a:r>
          </a:p>
          <a:p>
            <a:pPr>
              <a:buFontTx/>
              <a:buNone/>
            </a:pPr>
            <a:r>
              <a:rPr lang="en-US" sz="1800" b="1" smtClean="0">
                <a:latin typeface="Consolas" pitchFamily="49" charset="0"/>
              </a:rPr>
              <a:t>    color = {}</a:t>
            </a:r>
          </a:p>
          <a:p>
            <a:pPr>
              <a:buFontTx/>
              <a:buNone/>
            </a:pPr>
            <a:r>
              <a:rPr lang="en-US" sz="1800" b="1" smtClean="0">
                <a:latin typeface="Consolas" pitchFamily="49" charset="0"/>
              </a:rPr>
              <a:t>    for v in graph:</a:t>
            </a:r>
          </a:p>
          <a:p>
            <a:pPr>
              <a:buFontTx/>
              <a:buNone/>
            </a:pPr>
            <a:r>
              <a:rPr lang="en-US" sz="1800" b="1" smtClean="0">
                <a:latin typeface="Consolas" pitchFamily="49" charset="0"/>
              </a:rPr>
              <a:t>        color[v] = "white"</a:t>
            </a:r>
          </a:p>
          <a:p>
            <a:pPr>
              <a:buFontTx/>
              <a:buNone/>
            </a:pPr>
            <a:r>
              <a:rPr lang="en-US" sz="1800" b="1" smtClean="0">
                <a:latin typeface="Consolas" pitchFamily="49" charset="0"/>
              </a:rPr>
              <a:t>    pending = Queue()</a:t>
            </a:r>
          </a:p>
          <a:p>
            <a:pPr>
              <a:buFontTx/>
              <a:buNone/>
            </a:pPr>
            <a:r>
              <a:rPr lang="en-US" sz="1800" b="1" smtClean="0">
                <a:latin typeface="Consolas" pitchFamily="49" charset="0"/>
              </a:rPr>
              <a:t>    parent[start] = None</a:t>
            </a:r>
          </a:p>
          <a:p>
            <a:pPr>
              <a:buFontTx/>
              <a:buNone/>
            </a:pPr>
            <a:r>
              <a:rPr lang="en-US" sz="1800" b="1" smtClean="0">
                <a:latin typeface="Consolas" pitchFamily="49" charset="0"/>
              </a:rPr>
              <a:t>    color[start] = "gray"</a:t>
            </a:r>
          </a:p>
          <a:p>
            <a:pPr>
              <a:buFontTx/>
              <a:buNone/>
            </a:pPr>
            <a:r>
              <a:rPr lang="en-US" sz="1800" b="1" smtClean="0">
                <a:latin typeface="Consolas" pitchFamily="49" charset="0"/>
              </a:rPr>
              <a:t>    pending.add(start)</a:t>
            </a:r>
          </a:p>
          <a:p>
            <a:pPr>
              <a:buFontTx/>
              <a:buNone/>
            </a:pPr>
            <a:r>
              <a:rPr lang="en-US" sz="1800" b="1" smtClean="0">
                <a:latin typeface="Consolas" pitchFamily="49" charset="0"/>
              </a:rPr>
              <a:t>    ctr = 0</a:t>
            </a:r>
          </a:p>
          <a:p>
            <a:pPr>
              <a:buFontTx/>
              <a:buNone/>
            </a:pPr>
            <a:endParaRPr lang="en-US" dirty="0" smtClean="0"/>
          </a:p>
        </p:txBody>
      </p:sp>
      <p:sp>
        <p:nvSpPr>
          <p:cNvPr id="37892" name="Content Placeholder 5"/>
          <p:cNvSpPr>
            <a:spLocks noGrp="1"/>
          </p:cNvSpPr>
          <p:nvPr>
            <p:ph sz="quarter" idx="2"/>
          </p:nvPr>
        </p:nvSpPr>
        <p:spPr>
          <a:xfrm>
            <a:off x="3962400" y="1371600"/>
            <a:ext cx="4800600" cy="54864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b="1" smtClean="0">
                <a:latin typeface="Consolas" pitchFamily="49" charset="0"/>
              </a:rPr>
              <a:t> while len(pending) &gt; 0:</a:t>
            </a:r>
          </a:p>
          <a:p>
            <a:pPr>
              <a:buFontTx/>
              <a:buNone/>
            </a:pPr>
            <a:r>
              <a:rPr lang="en-US" sz="1800" b="1" smtClean="0">
                <a:latin typeface="Consolas" pitchFamily="49" charset="0"/>
              </a:rPr>
              <a:t>        v = pending.remove()</a:t>
            </a:r>
          </a:p>
          <a:p>
            <a:pPr>
              <a:buFontTx/>
              <a:buNone/>
            </a:pPr>
            <a:r>
              <a:rPr lang="en-US" sz="1800" b="1" smtClean="0">
                <a:latin typeface="Consolas" pitchFamily="49" charset="0"/>
              </a:rPr>
              <a:t>        ctr = ctr + 1</a:t>
            </a:r>
          </a:p>
          <a:p>
            <a:pPr>
              <a:buFontTx/>
              <a:buNone/>
            </a:pPr>
            <a:r>
              <a:rPr lang="en-US" sz="1800" b="1" smtClean="0">
                <a:latin typeface="Consolas" pitchFamily="49" charset="0"/>
              </a:rPr>
              <a:t>        alist = graph.get_adjlist(v)</a:t>
            </a:r>
          </a:p>
          <a:p>
            <a:pPr>
              <a:buFontTx/>
              <a:buNone/>
            </a:pPr>
            <a:r>
              <a:rPr lang="en-US" sz="1800" b="1" smtClean="0">
                <a:latin typeface="Consolas" pitchFamily="49" charset="0"/>
              </a:rPr>
              <a:t>        for w in alist:</a:t>
            </a:r>
          </a:p>
          <a:p>
            <a:pPr>
              <a:buFontTx/>
              <a:buNone/>
            </a:pPr>
            <a:r>
              <a:rPr lang="en-US" sz="1800" b="1" smtClean="0">
                <a:latin typeface="Consolas" pitchFamily="49" charset="0"/>
              </a:rPr>
              <a:t>            if color[w] == "white":</a:t>
            </a:r>
          </a:p>
          <a:p>
            <a:pPr>
              <a:buFontTx/>
              <a:buNone/>
            </a:pPr>
            <a:r>
              <a:rPr lang="en-US" sz="1800" b="1" smtClean="0">
                <a:latin typeface="Consolas" pitchFamily="49" charset="0"/>
              </a:rPr>
              <a:t>                color[w] = "gray"</a:t>
            </a:r>
          </a:p>
          <a:p>
            <a:pPr>
              <a:buFontTx/>
              <a:buNone/>
            </a:pPr>
            <a:r>
              <a:rPr lang="en-US" sz="1800" b="1" smtClean="0">
                <a:latin typeface="Consolas" pitchFamily="49" charset="0"/>
              </a:rPr>
              <a:t>                pending.add(w)</a:t>
            </a:r>
          </a:p>
          <a:p>
            <a:pPr>
              <a:buFontTx/>
              <a:buNone/>
            </a:pPr>
            <a:r>
              <a:rPr lang="en-US" sz="1800" b="1" smtClean="0">
                <a:latin typeface="Consolas" pitchFamily="49" charset="0"/>
              </a:rPr>
              <a:t>                parent[w] = (v, ctr)</a:t>
            </a:r>
          </a:p>
          <a:p>
            <a:pPr>
              <a:buFontTx/>
              <a:buNone/>
            </a:pPr>
            <a:r>
              <a:rPr lang="en-US" sz="1800" b="1" smtClean="0">
                <a:latin typeface="Consolas" pitchFamily="49" charset="0"/>
              </a:rPr>
              <a:t>        color[v] = "black”</a:t>
            </a:r>
          </a:p>
          <a:p>
            <a:pPr>
              <a:buFontTx/>
              <a:buNone/>
            </a:pPr>
            <a:r>
              <a:rPr lang="en-US" sz="1800" b="1" smtClean="0">
                <a:latin typeface="Consolas" pitchFamily="49" charset="0"/>
              </a:rPr>
              <a:t>    return parent</a:t>
            </a:r>
          </a:p>
          <a:p>
            <a:pPr>
              <a:buFontTx/>
              <a:buNone/>
            </a:pPr>
            <a:endParaRPr lang="en-US" sz="1800" b="1" smtClean="0">
              <a:latin typeface="Consolas" pitchFamily="49" charset="0"/>
            </a:endParaRPr>
          </a:p>
          <a:p>
            <a:pPr>
              <a:buFontTx/>
              <a:buNone/>
            </a:pPr>
            <a:r>
              <a:rPr lang="en-US" sz="1800" b="1" smtClean="0">
                <a:latin typeface="Consolas" pitchFamily="49" charset="0"/>
              </a:rPr>
              <a:t># </a:t>
            </a:r>
            <a:r>
              <a:rPr lang="en-US" sz="1800" smtClean="0"/>
              <a:t>Note: stores parent and “discovery” counter in </a:t>
            </a:r>
            <a:r>
              <a:rPr lang="en-US" sz="1800" b="1" smtClean="0">
                <a:latin typeface="Consolas" pitchFamily="49" charset="0"/>
              </a:rPr>
              <a:t>parent</a:t>
            </a:r>
            <a:endParaRPr lang="en-US" sz="18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4638"/>
            <a:ext cx="8229600" cy="3001962"/>
          </a:xfrm>
        </p:spPr>
        <p:txBody>
          <a:bodyPr>
            <a:normAutofit/>
          </a:bodyPr>
          <a:lstStyle/>
          <a:p>
            <a:pPr algn="l"/>
            <a:r>
              <a:rPr lang="en-US" smtClean="0"/>
              <a:t>Breadth-</a:t>
            </a:r>
            <a:br>
              <a:rPr lang="en-US" smtClean="0"/>
            </a:br>
            <a:r>
              <a:rPr lang="en-US" smtClean="0"/>
              <a:t>first </a:t>
            </a:r>
            <a:br>
              <a:rPr lang="en-US" smtClean="0"/>
            </a:br>
            <a:r>
              <a:rPr lang="en-US" smtClean="0"/>
              <a:t>search: </a:t>
            </a:r>
            <a:br>
              <a:rPr lang="en-US" smtClean="0"/>
            </a:br>
            <a:r>
              <a:rPr lang="en-US" smtClean="0"/>
              <a:t>Algorithm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39939" name="Picture 3" descr="Algorithm 7"/>
          <p:cNvPicPr>
            <a:picLocks noGrp="1" noChangeAspect="1" noChangeArrowheads="1"/>
          </p:cNvPicPr>
          <p:nvPr>
            <p:ph sz="quarter" idx="1"/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580235" y="228600"/>
            <a:ext cx="6563765" cy="64770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Breadth-first search: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For a digraph having n vertices and m edges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Each edge is processed once in the while loop for a cost of </a:t>
            </a:r>
            <a:r>
              <a:rPr lang="en-US" dirty="0" smtClean="0">
                <a:sym typeface="Symbol" pitchFamily="18" charset="2"/>
              </a:rPr>
              <a:t></a:t>
            </a:r>
            <a:r>
              <a:rPr lang="en-US" dirty="0" smtClean="0"/>
              <a:t>(m)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Each vertex is put into the queue once and removed from the queue and processed once, for a cost </a:t>
            </a:r>
            <a:r>
              <a:rPr lang="en-US" dirty="0" smtClean="0">
                <a:sym typeface="Symbol" pitchFamily="18" charset="2"/>
              </a:rPr>
              <a:t></a:t>
            </a:r>
            <a:r>
              <a:rPr lang="en-US" dirty="0" smtClean="0"/>
              <a:t>(n)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Extra space is used for color array and queue, there are  </a:t>
            </a:r>
            <a:r>
              <a:rPr lang="en-US" dirty="0" smtClean="0">
                <a:sym typeface="Symbol" pitchFamily="18" charset="2"/>
              </a:rPr>
              <a:t></a:t>
            </a:r>
            <a:r>
              <a:rPr lang="en-US" dirty="0" smtClean="0"/>
              <a:t>(n)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From a </a:t>
            </a:r>
            <a:r>
              <a:rPr lang="en-US" i="1" dirty="0" smtClean="0"/>
              <a:t>tree</a:t>
            </a:r>
            <a:r>
              <a:rPr lang="en-US" dirty="0" smtClean="0"/>
              <a:t> (breadth-first spanning tree)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path in the tree from start vertex to any vertex contains the </a:t>
            </a:r>
            <a:r>
              <a:rPr lang="en-US" i="1" dirty="0" smtClean="0"/>
              <a:t>minimum</a:t>
            </a:r>
            <a:r>
              <a:rPr lang="en-US" dirty="0" smtClean="0"/>
              <a:t> possible number of edges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Not all vertices are necessarily reachable from a selected starting vertex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Bipartite Graphs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Bipartite Graphs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A graph is </a:t>
            </a:r>
            <a:r>
              <a:rPr lang="en-US" i="1" smtClean="0"/>
              <a:t>bipartite</a:t>
            </a:r>
            <a:r>
              <a:rPr lang="en-US" smtClean="0"/>
              <a:t> if node set V can be split into sets X and Y such that every edge has one end in X and one end in Y</a:t>
            </a:r>
          </a:p>
          <a:p>
            <a:pPr lvl="1"/>
            <a:r>
              <a:rPr lang="en-US" smtClean="0"/>
              <a:t>X and Y are typically colored red and blue</a:t>
            </a:r>
          </a:p>
          <a:p>
            <a:pPr lvl="2"/>
            <a:r>
              <a:rPr lang="en-US" smtClean="0"/>
              <a:t>Or Boolean true/false</a:t>
            </a:r>
            <a:endParaRPr lang="en-US" dirty="0"/>
          </a:p>
        </p:txBody>
      </p:sp>
      <p:pic>
        <p:nvPicPr>
          <p:cNvPr id="7" name="Picture 6" descr="RecursiveEvenBipartite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00199" y="3962400"/>
            <a:ext cx="5343525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Notes and assumptions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assume the graph is connected</a:t>
            </a:r>
          </a:p>
          <a:p>
            <a:pPr lvl="1"/>
            <a:r>
              <a:rPr lang="en-US" dirty="0" smtClean="0"/>
              <a:t>Otherwise we will only look at each connected component individually</a:t>
            </a:r>
          </a:p>
          <a:p>
            <a:r>
              <a:rPr lang="en-US" dirty="0" smtClean="0"/>
              <a:t>A triangle cannot be bipartite</a:t>
            </a:r>
          </a:p>
          <a:p>
            <a:pPr lvl="1" algn="l"/>
            <a:r>
              <a:rPr lang="en-US" dirty="0" smtClean="0"/>
              <a:t>In fact, any graph with an odd </a:t>
            </a:r>
            <a:br>
              <a:rPr lang="en-US" dirty="0" smtClean="0"/>
            </a:br>
            <a:r>
              <a:rPr lang="en-US" dirty="0" smtClean="0"/>
              <a:t>length cycle cannot be bipartite</a:t>
            </a:r>
            <a:endParaRPr lang="en-US" dirty="0"/>
          </a:p>
        </p:txBody>
      </p:sp>
      <p:pic>
        <p:nvPicPr>
          <p:cNvPr id="5" name="Picture 2" descr="C:\WINDOWS\Desktop\Oh_type\kleinberg_GIF_01to10\kleinberg_07F09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189" t="2029" r="67321" b="28994"/>
          <a:stretch>
            <a:fillRect/>
          </a:stretch>
        </p:blipFill>
        <p:spPr bwMode="auto">
          <a:xfrm>
            <a:off x="6019800" y="2836985"/>
            <a:ext cx="2667000" cy="348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Problems: e.g. Airline Routes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6387" name="Picture 4" descr="fig7"/>
          <p:cNvPicPr>
            <a:picLocks noGrp="1" noChangeAspect="1" noChangeArrowheads="1"/>
          </p:cNvPicPr>
          <p:nvPr>
            <p:ph sz="quarter" idx="1"/>
            <p:custDataLst>
              <p:tags r:id="rId2"/>
            </p:custDataLst>
          </p:nvPr>
        </p:nvPicPr>
        <p:blipFill>
          <a:blip r:embed="rId4"/>
          <a:srcRect r="926"/>
          <a:stretch>
            <a:fillRect/>
          </a:stretch>
        </p:blipFill>
        <p:spPr>
          <a:xfrm>
            <a:off x="457200" y="1219200"/>
            <a:ext cx="8153400" cy="4937760"/>
          </a:xfr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Bipartite Determination Algorithm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Pick a starting vertex, color it red</a:t>
            </a:r>
          </a:p>
          <a:p>
            <a:r>
              <a:rPr lang="en-US" smtClean="0"/>
              <a:t>Color all adjacent nodes blue</a:t>
            </a:r>
          </a:p>
          <a:p>
            <a:pPr lvl="1"/>
            <a:r>
              <a:rPr lang="en-US" smtClean="0"/>
              <a:t>And all nodes adjacent to that red</a:t>
            </a:r>
          </a:p>
          <a:p>
            <a:pPr lvl="1"/>
            <a:r>
              <a:rPr lang="en-US" smtClean="0"/>
              <a:t>Etc.</a:t>
            </a:r>
          </a:p>
          <a:p>
            <a:r>
              <a:rPr lang="en-US" smtClean="0"/>
              <a:t>If you ever try coloring a red node blue, or a blue node red, then the graph is not bipartite</a:t>
            </a:r>
          </a:p>
          <a:p>
            <a:endParaRPr lang="en-US" smtClean="0"/>
          </a:p>
          <a:p>
            <a:r>
              <a:rPr lang="en-US" smtClean="0"/>
              <a:t>Does this algorithm sound familiar?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Depth-First Search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DFS: the Strategy in Words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Depth-first search: Strategy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Go as deep as can visiting un-visited nodes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Choose any un-visited vertex when you have a choice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When stuck at a dead-end, backtrack as little as possible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Back up to where you could go to another unvisited vertex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Then continue to go on from that point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Eventually you’ll return to where you started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Reach all vertices?  Maybe, maybe not</a:t>
            </a:r>
          </a:p>
          <a:p>
            <a:pPr lvl="2"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Things are a bit different for directed vs. undirected graphs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It’s not really that different, until you get interested in using DFS to find cycles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Observations about the DFS Strategy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Note: we must keep track of what nodes we’ve visited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DFS traverses a subset of E (the set of edges)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Creates a tree, rooted at the starting point: the Depth-first Search Tree (DFS tree)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Each node in the DFS tree has a distance from the start.  (We often don’t care about this, but we could.)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At any point, all nodes are either: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Un-discovered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Finished (you backed up from it), or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Discovered (I.e. visited) but not finished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On the path from the current node back to the root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We might back up to it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(Later we’ll call these states: white, black and gray)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mtClean="0"/>
              <a:t>An Example of DFS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44035" name="Picture 4" descr="Example 7"/>
          <p:cNvPicPr>
            <a:picLocks noGrp="1" noChangeAspect="1" noChangeArrowheads="1"/>
          </p:cNvPicPr>
          <p:nvPr>
            <p:ph sz="quarter" idx="1"/>
            <p:custDataLst>
              <p:tags r:id="rId2"/>
            </p:custDataLst>
          </p:nvPr>
        </p:nvPicPr>
        <p:blipFill>
          <a:blip r:embed="rId6"/>
          <a:srcRect l="5539" t="47362" r="22461" b="18806"/>
          <a:stretch>
            <a:fillRect/>
          </a:stretch>
        </p:blipFill>
        <p:spPr>
          <a:xfrm>
            <a:off x="0" y="1219200"/>
            <a:ext cx="8686800" cy="2565400"/>
          </a:xfrm>
          <a:noFill/>
        </p:spPr>
      </p:pic>
      <p:pic>
        <p:nvPicPr>
          <p:cNvPr id="44036" name="Picture 5" descr="Example 7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/>
          <a:srcRect t="14563"/>
          <a:stretch>
            <a:fillRect/>
          </a:stretch>
        </p:blipFill>
        <p:spPr bwMode="auto">
          <a:xfrm>
            <a:off x="0" y="4191000"/>
            <a:ext cx="9144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7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2913" y="3733800"/>
            <a:ext cx="1724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and so on…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Depth-first Search, e.g. trace it, in order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Vertex status: undiscovered, discovered, finished</a:t>
            </a:r>
          </a:p>
          <a:p>
            <a:r>
              <a:rPr lang="en-US" smtClean="0"/>
              <a:t>Edge status: part of DFS tree or not?</a:t>
            </a:r>
          </a:p>
          <a:p>
            <a:endParaRPr lang="en-US" dirty="0"/>
          </a:p>
        </p:txBody>
      </p:sp>
      <p:pic>
        <p:nvPicPr>
          <p:cNvPr id="5" name="Picture 5" descr="Example 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l="7384" t="47362" r="71715" b="21617"/>
          <a:stretch>
            <a:fillRect/>
          </a:stretch>
        </p:blipFill>
        <p:spPr>
          <a:xfrm>
            <a:off x="1066800" y="2819399"/>
            <a:ext cx="6400800" cy="3571021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DFS in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608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smtClean="0"/>
              <a:t>def dfs0(graph, start):</a:t>
            </a:r>
          </a:p>
          <a:p>
            <a:pPr>
              <a:buFontTx/>
              <a:buNone/>
            </a:pPr>
            <a:r>
              <a:rPr lang="en-US" sz="2000" dirty="0" smtClean="0"/>
              <a:t>    visited = {}</a:t>
            </a:r>
          </a:p>
          <a:p>
            <a:pPr>
              <a:buFontTx/>
              <a:buNone/>
            </a:pPr>
            <a:r>
              <a:rPr lang="en-US" sz="2000" dirty="0" smtClean="0"/>
              <a:t>    dfs_recurs0(graph, start, visited)</a:t>
            </a:r>
          </a:p>
          <a:p>
            <a:pPr>
              <a:buFontTx/>
              <a:buNone/>
            </a:pPr>
            <a:endParaRPr lang="en-US" sz="2000" dirty="0" smtClean="0"/>
          </a:p>
          <a:p>
            <a:pPr>
              <a:buFontTx/>
              <a:buNone/>
            </a:pPr>
            <a:r>
              <a:rPr lang="en-US" sz="2000" dirty="0" smtClean="0"/>
              <a:t>def dfs_recurs0(graph, </a:t>
            </a:r>
            <a:r>
              <a:rPr lang="en-US" sz="2000" dirty="0" err="1" smtClean="0"/>
              <a:t>curnode</a:t>
            </a:r>
            <a:r>
              <a:rPr lang="en-US" sz="2000" dirty="0" smtClean="0"/>
              <a:t>, visited):</a:t>
            </a:r>
          </a:p>
          <a:p>
            <a:pPr>
              <a:buFontTx/>
              <a:buNone/>
            </a:pPr>
            <a:r>
              <a:rPr lang="en-US" sz="2000" dirty="0" smtClean="0"/>
              <a:t>    visited[</a:t>
            </a:r>
            <a:r>
              <a:rPr lang="en-US" sz="2000" dirty="0" err="1" smtClean="0"/>
              <a:t>curnode</a:t>
            </a:r>
            <a:r>
              <a:rPr lang="en-US" sz="2000" dirty="0" smtClean="0"/>
              <a:t>] = True</a:t>
            </a:r>
          </a:p>
          <a:p>
            <a:pPr>
              <a:buFontTx/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alist</a:t>
            </a:r>
            <a:r>
              <a:rPr lang="en-US" sz="2000" dirty="0" smtClean="0"/>
              <a:t> = </a:t>
            </a:r>
            <a:r>
              <a:rPr lang="en-US" sz="2000" dirty="0" err="1" smtClean="0"/>
              <a:t>graph.get_adjlist</a:t>
            </a:r>
            <a:r>
              <a:rPr lang="en-US" sz="2000" dirty="0" smtClean="0"/>
              <a:t>(</a:t>
            </a:r>
            <a:r>
              <a:rPr lang="en-US" sz="2000" dirty="0" err="1" smtClean="0"/>
              <a:t>curnode</a:t>
            </a:r>
            <a:r>
              <a:rPr lang="en-US" sz="2000" dirty="0" smtClean="0"/>
              <a:t>)</a:t>
            </a:r>
          </a:p>
          <a:p>
            <a:pPr>
              <a:buFontTx/>
              <a:buNone/>
            </a:pPr>
            <a:r>
              <a:rPr lang="en-US" sz="2000" dirty="0" smtClean="0"/>
              <a:t>    for v in </a:t>
            </a:r>
            <a:r>
              <a:rPr lang="en-US" sz="2000" dirty="0" err="1" smtClean="0"/>
              <a:t>alist</a:t>
            </a:r>
            <a:r>
              <a:rPr lang="en-US" sz="2000" dirty="0" smtClean="0"/>
              <a:t>:</a:t>
            </a:r>
          </a:p>
          <a:p>
            <a:pPr>
              <a:buFontTx/>
              <a:buNone/>
            </a:pPr>
            <a:r>
              <a:rPr lang="en-US" sz="2000" dirty="0" smtClean="0"/>
              <a:t>        if v not in visited:</a:t>
            </a:r>
          </a:p>
          <a:p>
            <a:pPr>
              <a:buFontTx/>
              <a:buNone/>
            </a:pPr>
            <a:r>
              <a:rPr lang="en-US" sz="2000" dirty="0" smtClean="0"/>
              <a:t>            print "  </a:t>
            </a:r>
            <a:r>
              <a:rPr lang="en-US" sz="2000" dirty="0" err="1" smtClean="0"/>
              <a:t>dfs</a:t>
            </a:r>
            <a:r>
              <a:rPr lang="en-US" sz="2000" dirty="0" smtClean="0"/>
              <a:t> traversing edge:", </a:t>
            </a:r>
            <a:r>
              <a:rPr lang="en-US" sz="2000" dirty="0" err="1" smtClean="0"/>
              <a:t>curnode</a:t>
            </a:r>
            <a:r>
              <a:rPr lang="en-US" sz="2000" dirty="0" smtClean="0"/>
              <a:t>, v</a:t>
            </a:r>
          </a:p>
          <a:p>
            <a:pPr>
              <a:buFontTx/>
              <a:buNone/>
            </a:pPr>
            <a:r>
              <a:rPr lang="en-US" sz="2000" dirty="0" smtClean="0"/>
              <a:t>            dfs_recurs0(graph, v, visited)</a:t>
            </a:r>
          </a:p>
          <a:p>
            <a:pPr>
              <a:buFontTx/>
              <a:buNone/>
            </a:pPr>
            <a:r>
              <a:rPr lang="en-US" sz="2000" dirty="0" smtClean="0"/>
              <a:t>    # end for-all </a:t>
            </a:r>
            <a:r>
              <a:rPr lang="en-US" sz="2000" dirty="0" err="1" smtClean="0"/>
              <a:t>adj</a:t>
            </a:r>
            <a:r>
              <a:rPr lang="en-US" sz="2000" dirty="0" smtClean="0"/>
              <a:t> vertices</a:t>
            </a:r>
          </a:p>
          <a:p>
            <a:pPr>
              <a:buFontTx/>
              <a:buNone/>
            </a:pPr>
            <a:r>
              <a:rPr lang="en-US" sz="2000" dirty="0" smtClean="0"/>
              <a:t>    return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Recursive DFS visit function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err="1" smtClean="0"/>
              <a:t>dfs_recurs</a:t>
            </a:r>
            <a:r>
              <a:rPr lang="en-US" dirty="0" smtClean="0"/>
              <a:t>(</a:t>
            </a:r>
            <a:r>
              <a:rPr lang="en-US" dirty="0" err="1" smtClean="0"/>
              <a:t>adj,start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	// reached node “start”; do something? </a:t>
            </a:r>
          </a:p>
          <a:p>
            <a:pPr>
              <a:buNone/>
            </a:pPr>
            <a:r>
              <a:rPr lang="en-US" dirty="0" smtClean="0"/>
              <a:t> 	visit[start] = true</a:t>
            </a:r>
          </a:p>
          <a:p>
            <a:pPr>
              <a:buNone/>
            </a:pPr>
            <a:r>
              <a:rPr lang="en-US" dirty="0" smtClean="0"/>
              <a:t>  	</a:t>
            </a:r>
            <a:r>
              <a:rPr lang="en-US" dirty="0" err="1" smtClean="0"/>
              <a:t>trav</a:t>
            </a:r>
            <a:r>
              <a:rPr lang="en-US" dirty="0" smtClean="0"/>
              <a:t> = </a:t>
            </a:r>
            <a:r>
              <a:rPr lang="en-US" dirty="0" err="1" smtClean="0"/>
              <a:t>adj</a:t>
            </a:r>
            <a:r>
              <a:rPr lang="en-US" dirty="0" smtClean="0"/>
              <a:t>[start]</a:t>
            </a:r>
          </a:p>
          <a:p>
            <a:pPr>
              <a:buNone/>
            </a:pPr>
            <a:r>
              <a:rPr lang="en-US" dirty="0" smtClean="0"/>
              <a:t>  	while (</a:t>
            </a:r>
            <a:r>
              <a:rPr lang="en-US" dirty="0" err="1" smtClean="0"/>
              <a:t>trav</a:t>
            </a:r>
            <a:r>
              <a:rPr lang="en-US" dirty="0" smtClean="0"/>
              <a:t> != null) {</a:t>
            </a:r>
          </a:p>
          <a:p>
            <a:pPr>
              <a:buNone/>
            </a:pPr>
            <a:r>
              <a:rPr lang="en-US" dirty="0" smtClean="0"/>
              <a:t>  		v = trav.ver</a:t>
            </a:r>
          </a:p>
          <a:p>
            <a:pPr>
              <a:buNone/>
            </a:pPr>
            <a:r>
              <a:rPr lang="en-US" dirty="0" smtClean="0"/>
              <a:t>  		if (!visit[v])</a:t>
            </a:r>
          </a:p>
          <a:p>
            <a:pPr>
              <a:buNone/>
            </a:pPr>
            <a:r>
              <a:rPr lang="en-US" dirty="0" smtClean="0"/>
              <a:t>     		</a:t>
            </a:r>
            <a:r>
              <a:rPr lang="en-US" dirty="0" err="1" smtClean="0"/>
              <a:t>dfs_recurs</a:t>
            </a:r>
            <a:r>
              <a:rPr lang="en-US" dirty="0" smtClean="0"/>
              <a:t>(</a:t>
            </a:r>
            <a:r>
              <a:rPr lang="en-US" dirty="0" err="1" smtClean="0"/>
              <a:t>adj,v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	</a:t>
            </a:r>
            <a:r>
              <a:rPr lang="en-US" dirty="0" err="1" smtClean="0"/>
              <a:t>trav</a:t>
            </a:r>
            <a:r>
              <a:rPr lang="en-US" dirty="0" smtClean="0"/>
              <a:t> = </a:t>
            </a:r>
            <a:r>
              <a:rPr lang="en-US" dirty="0" err="1" smtClean="0"/>
              <a:t>trav.next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	}</a:t>
            </a:r>
          </a:p>
          <a:p>
            <a:pPr>
              <a:buNone/>
            </a:pPr>
            <a:r>
              <a:rPr lang="en-US" dirty="0" smtClean="0"/>
              <a:t>  // about to leave “start”; do something?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 Sometimes called </a:t>
            </a:r>
            <a:r>
              <a:rPr lang="en-US" dirty="0" err="1" smtClean="0"/>
              <a:t>dfs_visit</a:t>
            </a:r>
            <a:r>
              <a:rPr lang="en-US" dirty="0" smtClean="0"/>
              <a:t>().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Calling Function for DFS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 Purpose: do all required initializations, then call </a:t>
            </a:r>
            <a:r>
              <a:rPr lang="en-US" dirty="0" err="1" smtClean="0"/>
              <a:t>dfs_recurs</a:t>
            </a:r>
            <a:r>
              <a:rPr lang="en-US" dirty="0" smtClean="0"/>
              <a:t>() at a given node (just one call)</a:t>
            </a:r>
          </a:p>
          <a:p>
            <a:endParaRPr lang="en-US" dirty="0" smtClean="0"/>
          </a:p>
          <a:p>
            <a:r>
              <a:rPr lang="en-US" dirty="0" smtClean="0"/>
              <a:t>Input Parameters: </a:t>
            </a:r>
            <a:r>
              <a:rPr lang="en-US" dirty="0" err="1" smtClean="0"/>
              <a:t>adj</a:t>
            </a:r>
            <a:r>
              <a:rPr lang="en-US" dirty="0" smtClean="0"/>
              <a:t>, start</a:t>
            </a:r>
          </a:p>
          <a:p>
            <a:r>
              <a:rPr lang="en-US" dirty="0" smtClean="0"/>
              <a:t>Output Parameters: None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err="1" smtClean="0"/>
              <a:t>dfs</a:t>
            </a:r>
            <a:r>
              <a:rPr lang="en-US" dirty="0" smtClean="0"/>
              <a:t>(</a:t>
            </a:r>
            <a:r>
              <a:rPr lang="en-US" dirty="0" err="1" smtClean="0"/>
              <a:t>adj,start</a:t>
            </a:r>
            <a:r>
              <a:rPr lang="en-US" dirty="0" smtClean="0"/>
              <a:t>)  {</a:t>
            </a:r>
          </a:p>
          <a:p>
            <a:pPr>
              <a:buNone/>
            </a:pPr>
            <a:r>
              <a:rPr lang="en-US" dirty="0" smtClean="0"/>
              <a:t>   // do any initializations</a:t>
            </a:r>
          </a:p>
          <a:p>
            <a:pPr>
              <a:buNone/>
            </a:pPr>
            <a:r>
              <a:rPr lang="en-US" dirty="0" smtClean="0"/>
              <a:t> 	n = </a:t>
            </a:r>
            <a:r>
              <a:rPr lang="en-US" dirty="0" err="1" smtClean="0"/>
              <a:t>adj.last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	for </a:t>
            </a:r>
            <a:r>
              <a:rPr lang="en-US" dirty="0" err="1" smtClean="0"/>
              <a:t>i</a:t>
            </a:r>
            <a:r>
              <a:rPr lang="en-US" dirty="0" smtClean="0"/>
              <a:t> = 1 to n</a:t>
            </a:r>
          </a:p>
          <a:p>
            <a:pPr>
              <a:buNone/>
            </a:pPr>
            <a:r>
              <a:rPr lang="en-US" dirty="0" smtClean="0"/>
              <a:t>  		visit[</a:t>
            </a:r>
            <a:r>
              <a:rPr lang="en-US" dirty="0" err="1" smtClean="0"/>
              <a:t>i</a:t>
            </a:r>
            <a:r>
              <a:rPr lang="en-US" dirty="0" smtClean="0"/>
              <a:t>] = false</a:t>
            </a:r>
          </a:p>
          <a:p>
            <a:pPr>
              <a:buNone/>
            </a:pPr>
            <a:r>
              <a:rPr lang="en-US" dirty="0" smtClean="0"/>
              <a:t>	// one call to recursive function at start</a:t>
            </a:r>
          </a:p>
          <a:p>
            <a:pPr>
              <a:buNone/>
            </a:pPr>
            <a:r>
              <a:rPr lang="en-US" dirty="0" smtClean="0"/>
              <a:t>  	</a:t>
            </a:r>
            <a:r>
              <a:rPr lang="en-US" dirty="0" err="1" smtClean="0"/>
              <a:t>dfs_recurs</a:t>
            </a:r>
            <a:r>
              <a:rPr lang="en-US" dirty="0" smtClean="0"/>
              <a:t>(</a:t>
            </a:r>
            <a:r>
              <a:rPr lang="en-US" dirty="0" err="1" smtClean="0"/>
              <a:t>adj,start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DFS to Process all Vertices in a Graph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Purpose: do all required initializations, then call </a:t>
            </a:r>
            <a:r>
              <a:rPr lang="en-US" dirty="0" err="1" smtClean="0"/>
              <a:t>dfs_recurs</a:t>
            </a:r>
            <a:r>
              <a:rPr lang="en-US" dirty="0" smtClean="0"/>
              <a:t>() as many times as needed to visit all nodes. May create a DFS forest.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err="1" smtClean="0"/>
              <a:t>dfs_sweep</a:t>
            </a:r>
            <a:r>
              <a:rPr lang="en-US" dirty="0" smtClean="0"/>
              <a:t>(</a:t>
            </a:r>
            <a:r>
              <a:rPr lang="en-US" dirty="0" err="1" smtClean="0"/>
              <a:t>adj</a:t>
            </a:r>
            <a:r>
              <a:rPr lang="en-US" dirty="0" smtClean="0"/>
              <a:t>)  {</a:t>
            </a:r>
          </a:p>
          <a:p>
            <a:pPr>
              <a:buNone/>
            </a:pPr>
            <a:r>
              <a:rPr lang="en-US" dirty="0" smtClean="0"/>
              <a:t> 	n = </a:t>
            </a:r>
            <a:r>
              <a:rPr lang="en-US" dirty="0" err="1" smtClean="0"/>
              <a:t>adj.last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// do any initializations</a:t>
            </a:r>
          </a:p>
          <a:p>
            <a:pPr>
              <a:buNone/>
            </a:pPr>
            <a:r>
              <a:rPr lang="en-US" dirty="0" smtClean="0"/>
              <a:t> 	for </a:t>
            </a:r>
            <a:r>
              <a:rPr lang="en-US" dirty="0" err="1" smtClean="0"/>
              <a:t>i</a:t>
            </a:r>
            <a:r>
              <a:rPr lang="en-US" dirty="0" smtClean="0"/>
              <a:t> = 1 to n</a:t>
            </a:r>
          </a:p>
          <a:p>
            <a:pPr>
              <a:buNone/>
            </a:pPr>
            <a:r>
              <a:rPr lang="en-US" dirty="0" smtClean="0"/>
              <a:t>  		visit[</a:t>
            </a:r>
            <a:r>
              <a:rPr lang="en-US" dirty="0" err="1" smtClean="0"/>
              <a:t>i</a:t>
            </a:r>
            <a:r>
              <a:rPr lang="en-US" dirty="0" smtClean="0"/>
              <a:t>] = false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// loop called on any unvisited node</a:t>
            </a:r>
          </a:p>
          <a:p>
            <a:pPr>
              <a:buNone/>
            </a:pPr>
            <a:r>
              <a:rPr lang="en-US" dirty="0" smtClean="0"/>
              <a:t>    for </a:t>
            </a:r>
            <a:r>
              <a:rPr lang="en-US" dirty="0" err="1" smtClean="0"/>
              <a:t>i</a:t>
            </a:r>
            <a:r>
              <a:rPr lang="en-US" dirty="0" smtClean="0"/>
              <a:t> = 1 to n</a:t>
            </a:r>
          </a:p>
          <a:p>
            <a:pPr>
              <a:buNone/>
            </a:pPr>
            <a:r>
              <a:rPr lang="en-US" dirty="0" smtClean="0"/>
              <a:t>       if (!visit[</a:t>
            </a:r>
            <a:r>
              <a:rPr lang="en-US" dirty="0" err="1" smtClean="0"/>
              <a:t>i</a:t>
            </a:r>
            <a:r>
              <a:rPr lang="en-US" dirty="0" smtClean="0"/>
              <a:t>]) </a:t>
            </a:r>
            <a:r>
              <a:rPr lang="en-US" dirty="0" err="1" smtClean="0"/>
              <a:t>dfs_recurs</a:t>
            </a:r>
            <a:r>
              <a:rPr lang="en-US" dirty="0" smtClean="0"/>
              <a:t>(</a:t>
            </a:r>
            <a:r>
              <a:rPr lang="en-US" dirty="0" err="1" smtClean="0"/>
              <a:t>adj</a:t>
            </a:r>
            <a:r>
              <a:rPr lang="en-US" dirty="0" smtClean="0"/>
              <a:t>, 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 descr="fig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 l="4672" t="4225" r="3738"/>
          <a:stretch>
            <a:fillRect/>
          </a:stretch>
        </p:blipFill>
        <p:spPr bwMode="auto">
          <a:xfrm>
            <a:off x="0" y="1066800"/>
            <a:ext cx="89154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Problems: e.g. Flowcharts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Notes on dfs_recurs()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mtClean="0"/>
              <a:t>Often called “dfsVisit” (or something like that)</a:t>
            </a:r>
          </a:p>
          <a:p>
            <a:r>
              <a:rPr lang="en-US" smtClean="0"/>
              <a:t>Creates one DFS tree from a given start node</a:t>
            </a:r>
          </a:p>
          <a:p>
            <a:pPr lvl="1"/>
            <a:r>
              <a:rPr lang="en-US" smtClean="0"/>
              <a:t>Must be called by some caller function</a:t>
            </a:r>
          </a:p>
          <a:p>
            <a:pPr lvl="1"/>
            <a:r>
              <a:rPr lang="en-US" smtClean="0"/>
              <a:t>May not visit all nodes in a the graph G</a:t>
            </a:r>
          </a:p>
          <a:p>
            <a:r>
              <a:rPr lang="en-US" smtClean="0"/>
              <a:t>Assumes that all nodes have been initialized as “undiscovered”</a:t>
            </a:r>
          </a:p>
          <a:p>
            <a:r>
              <a:rPr lang="en-US" smtClean="0"/>
              <a:t>Sometimes an “else” clause that does something to nodes not visited (or edges to those)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26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4638"/>
            <a:ext cx="8229600" cy="3306762"/>
          </a:xfrm>
        </p:spPr>
        <p:txBody>
          <a:bodyPr>
            <a:normAutofit/>
          </a:bodyPr>
          <a:lstStyle/>
          <a:p>
            <a:pPr algn="l"/>
            <a:r>
              <a:rPr lang="en-US" sz="3600" smtClean="0"/>
              <a:t>General </a:t>
            </a:r>
            <a:br>
              <a:rPr lang="en-US" sz="3600" smtClean="0"/>
            </a:br>
            <a:r>
              <a:rPr lang="en-US" sz="3600" smtClean="0"/>
              <a:t>Skeleton </a:t>
            </a:r>
            <a:br>
              <a:rPr lang="en-US" sz="3600" smtClean="0"/>
            </a:br>
            <a:r>
              <a:rPr lang="en-US" sz="3600" smtClean="0"/>
              <a:t>Similar to  </a:t>
            </a:r>
            <a:br>
              <a:rPr lang="en-US" sz="3600" smtClean="0"/>
            </a:br>
            <a:r>
              <a:rPr lang="en-US" sz="3600" smtClean="0"/>
              <a:t>DFS_recurs </a:t>
            </a:r>
            <a:br>
              <a:rPr lang="en-US" sz="3600" smtClean="0"/>
            </a:br>
            <a:r>
              <a:rPr lang="en-US" sz="3600" smtClean="0"/>
              <a:t>(Cormen)</a:t>
            </a:r>
            <a:endParaRPr lang="en-US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51203" name="Picture 1028" descr="code on fig 345"/>
          <p:cNvPicPr>
            <a:picLocks noGrp="1" noChangeAspect="1" noChangeArrowheads="1"/>
          </p:cNvPicPr>
          <p:nvPr>
            <p:ph sz="quarter" idx="1"/>
            <p:custDataLst>
              <p:tags r:id="rId2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4627"/>
          <a:stretch>
            <a:fillRect/>
          </a:stretch>
        </p:blipFill>
        <p:spPr>
          <a:xfrm rot="120000">
            <a:off x="2893075" y="220639"/>
            <a:ext cx="6259688" cy="650716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Using DFS to Find if a Graphic is Acyclic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Does a graph have a cycle?</a:t>
            </a:r>
          </a:p>
          <a:p>
            <a:pPr lvl="1"/>
            <a:r>
              <a:rPr lang="en-US" smtClean="0"/>
              <a:t>DFS is great for this</a:t>
            </a:r>
          </a:p>
          <a:p>
            <a:pPr lvl="1"/>
            <a:r>
              <a:rPr lang="en-US" smtClean="0"/>
              <a:t>But, slightly harder if graph is undirected</a:t>
            </a:r>
          </a:p>
          <a:p>
            <a:r>
              <a:rPr lang="en-US" smtClean="0"/>
              <a:t>Use DFS tree: classify edges and nodes as you process them</a:t>
            </a:r>
          </a:p>
          <a:p>
            <a:pPr lvl="1"/>
            <a:r>
              <a:rPr lang="en-US" smtClean="0"/>
              <a:t>Nodes:</a:t>
            </a:r>
          </a:p>
          <a:p>
            <a:pPr lvl="2"/>
            <a:r>
              <a:rPr lang="en-US" smtClean="0"/>
              <a:t>White: unvisited</a:t>
            </a:r>
          </a:p>
          <a:p>
            <a:pPr lvl="2"/>
            <a:r>
              <a:rPr lang="en-US" smtClean="0"/>
              <a:t>Black: done with it, backed up from it (never to return)</a:t>
            </a:r>
          </a:p>
          <a:p>
            <a:pPr lvl="2"/>
            <a:r>
              <a:rPr lang="en-US" smtClean="0"/>
              <a:t>Gray: Have reached it; exploring it’s adjacent nodes; but not done with it</a:t>
            </a:r>
          </a:p>
          <a:p>
            <a:pPr lvl="1"/>
            <a:r>
              <a:rPr lang="en-US" smtClean="0"/>
              <a:t>Also, have a “time counter”, say, ctr</a:t>
            </a:r>
          </a:p>
          <a:p>
            <a:pPr lvl="2"/>
            <a:r>
              <a:rPr lang="en-US" smtClean="0"/>
              <a:t>Set d[v] = ctr++ as discovery time</a:t>
            </a:r>
          </a:p>
          <a:p>
            <a:pPr lvl="2"/>
            <a:r>
              <a:rPr lang="en-US" smtClean="0"/>
              <a:t>Set f[v] = ctr++ as finish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Depth-first search 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edges classified: </a:t>
            </a:r>
          </a:p>
          <a:p>
            <a:pPr lvl="1"/>
            <a:r>
              <a:rPr lang="en-US" smtClean="0"/>
              <a:t>tree edge, back edge, descendant edge, and cross edge</a:t>
            </a:r>
          </a:p>
        </p:txBody>
      </p:sp>
      <p:pic>
        <p:nvPicPr>
          <p:cNvPr id="53252" name="Picture 4" descr="example 7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0" y="3429000"/>
            <a:ext cx="9144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Using Non-Tree Edges to Identify Cycles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From the previous graph, note that:</a:t>
            </a:r>
          </a:p>
          <a:p>
            <a:r>
              <a:rPr lang="en-US" dirty="0" smtClean="0"/>
              <a:t>Back edges (indicates a cycle)</a:t>
            </a:r>
          </a:p>
          <a:p>
            <a:pPr lvl="1"/>
            <a:r>
              <a:rPr lang="en-US" dirty="0" err="1" smtClean="0"/>
              <a:t>dfs_recurs</a:t>
            </a:r>
            <a:r>
              <a:rPr lang="en-US" dirty="0" smtClean="0"/>
              <a:t>() sees a vertex that is gray</a:t>
            </a:r>
          </a:p>
          <a:p>
            <a:pPr lvl="1"/>
            <a:r>
              <a:rPr lang="en-US" dirty="0" smtClean="0"/>
              <a:t>This back edge goes back up the DFS tree to a vertex that is on the path from the current node to the root</a:t>
            </a:r>
          </a:p>
          <a:p>
            <a:r>
              <a:rPr lang="en-US" dirty="0" smtClean="0"/>
              <a:t>Cross Edges and Descendant Edges (not cycles)</a:t>
            </a:r>
          </a:p>
          <a:p>
            <a:pPr lvl="1"/>
            <a:r>
              <a:rPr lang="en-US" dirty="0" err="1" smtClean="0"/>
              <a:t>dfs_recurs</a:t>
            </a:r>
            <a:r>
              <a:rPr lang="en-US" dirty="0" smtClean="0"/>
              <a:t>() sees a vertex that is black</a:t>
            </a:r>
          </a:p>
          <a:p>
            <a:pPr lvl="1"/>
            <a:r>
              <a:rPr lang="en-US" dirty="0" smtClean="0"/>
              <a:t>Descendant edge: connects current node to a descendant in the DFS tree</a:t>
            </a:r>
          </a:p>
          <a:p>
            <a:pPr lvl="1"/>
            <a:r>
              <a:rPr lang="en-US" dirty="0" smtClean="0"/>
              <a:t>Cross edge: connects current node to a node in another </a:t>
            </a:r>
            <a:r>
              <a:rPr lang="en-US" dirty="0" err="1" smtClean="0"/>
              <a:t>subtree</a:t>
            </a:r>
            <a:r>
              <a:rPr lang="en-US" dirty="0" smtClean="0"/>
              <a:t> – not a descendant of current 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Non-tree Edges in DFS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mtClean="0"/>
              <a:t>Question 1: Finding back edges for an undirected graph is not </a:t>
            </a:r>
            <a:r>
              <a:rPr lang="en-US" b="1" smtClean="0"/>
              <a:t>quite</a:t>
            </a:r>
            <a:r>
              <a:rPr lang="en-US" smtClean="0"/>
              <a:t> this simple:</a:t>
            </a:r>
          </a:p>
          <a:p>
            <a:pPr lvl="1"/>
            <a:r>
              <a:rPr lang="en-US" smtClean="0"/>
              <a:t>The parent node of the current node is gray</a:t>
            </a:r>
          </a:p>
          <a:p>
            <a:pPr lvl="1"/>
            <a:r>
              <a:rPr lang="en-US" smtClean="0"/>
              <a:t>Not a cycle, is it?  It’s the same edge you just traversed</a:t>
            </a:r>
          </a:p>
          <a:p>
            <a:pPr lvl="1"/>
            <a:r>
              <a:rPr lang="en-US" smtClean="0"/>
              <a:t>Question: how would you modify our code to recognize this?</a:t>
            </a:r>
          </a:p>
          <a:p>
            <a:r>
              <a:rPr lang="en-US" smtClean="0"/>
              <a:t>Question 2:</a:t>
            </a:r>
          </a:p>
          <a:p>
            <a:pPr lvl="1"/>
            <a:r>
              <a:rPr lang="en-US" smtClean="0"/>
              <a:t>In digraph, how could you modify the code to distinguish cross edges from descendant edges?</a:t>
            </a:r>
          </a:p>
          <a:p>
            <a:pPr lvl="1"/>
            <a:r>
              <a:rPr lang="en-US" smtClean="0"/>
              <a:t>Hint: use discovery and finish times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Time Complexity of DFS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For a digraph having n vertices and m edges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Each edge is processed once in the while loop of </a:t>
            </a:r>
            <a:r>
              <a:rPr lang="en-US" dirty="0" err="1" smtClean="0"/>
              <a:t>dfs_recurs</a:t>
            </a:r>
            <a:r>
              <a:rPr lang="en-US" dirty="0" smtClean="0"/>
              <a:t>() for a cost of </a:t>
            </a:r>
            <a:r>
              <a:rPr lang="en-US" dirty="0" smtClean="0">
                <a:sym typeface="Symbol" pitchFamily="18" charset="2"/>
              </a:rPr>
              <a:t></a:t>
            </a:r>
            <a:r>
              <a:rPr lang="en-US" dirty="0" smtClean="0"/>
              <a:t>(m)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Think about adjacency list data structure.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Traverse each list exactly once. (Never back up)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There are a total of 2m nodes in all the lists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dirty="0" err="1" smtClean="0"/>
              <a:t>dfs_sweep</a:t>
            </a:r>
            <a:r>
              <a:rPr lang="en-US" dirty="0" smtClean="0"/>
              <a:t>() algorithm will do </a:t>
            </a:r>
            <a:r>
              <a:rPr lang="en-US" dirty="0" smtClean="0">
                <a:sym typeface="Symbol" pitchFamily="18" charset="2"/>
              </a:rPr>
              <a:t></a:t>
            </a:r>
            <a:r>
              <a:rPr lang="en-US" dirty="0" smtClean="0"/>
              <a:t>(n) work even if there are no edges in the graph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Thus over all time-complexity is </a:t>
            </a:r>
            <a:r>
              <a:rPr lang="en-US" dirty="0" smtClean="0">
                <a:sym typeface="Symbol" pitchFamily="18" charset="2"/>
              </a:rPr>
              <a:t></a:t>
            </a:r>
            <a:r>
              <a:rPr lang="en-US" dirty="0" smtClean="0"/>
              <a:t>(</a:t>
            </a:r>
            <a:r>
              <a:rPr lang="en-US" dirty="0" err="1" smtClean="0"/>
              <a:t>n+m</a:t>
            </a:r>
            <a:r>
              <a:rPr lang="en-US" dirty="0" smtClean="0"/>
              <a:t>)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Remember: this means the larger of the two values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Note: This is considered “linear” for graphs since there are two size parameters for graphs.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Extra space is used for color array.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Space complexity is </a:t>
            </a:r>
            <a:r>
              <a:rPr lang="en-US" dirty="0" smtClean="0">
                <a:sym typeface="Symbol" pitchFamily="18" charset="2"/>
              </a:rPr>
              <a:t></a:t>
            </a:r>
            <a:r>
              <a:rPr lang="en-US" dirty="0" smtClean="0"/>
              <a:t>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Topological Sort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Directed Acyclic Graphs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A </a:t>
            </a:r>
            <a:r>
              <a:rPr lang="en-US" i="1" smtClean="0">
                <a:solidFill>
                  <a:schemeClr val="tx2"/>
                </a:solidFill>
              </a:rPr>
              <a:t>directed acyclic graph</a:t>
            </a:r>
            <a:r>
              <a:rPr lang="en-US" smtClean="0"/>
              <a:t> or </a:t>
            </a:r>
            <a:r>
              <a:rPr lang="en-US" i="1" smtClean="0">
                <a:solidFill>
                  <a:schemeClr val="tx2"/>
                </a:solidFill>
              </a:rPr>
              <a:t>DAG</a:t>
            </a:r>
            <a:r>
              <a:rPr lang="en-US" smtClean="0"/>
              <a:t> is a directed graph with no directed cycles:</a:t>
            </a:r>
          </a:p>
        </p:txBody>
      </p:sp>
      <p:sp>
        <p:nvSpPr>
          <p:cNvPr id="58372" name="Oval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24000" y="2971800"/>
            <a:ext cx="609600" cy="6096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3" name="Oval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267200" y="3048000"/>
            <a:ext cx="609600" cy="6096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4" name="Oval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895600" y="3962400"/>
            <a:ext cx="609600" cy="6096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5" name="Oval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524000" y="4572000"/>
            <a:ext cx="609600" cy="6096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6" name="Oval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343400" y="4572000"/>
            <a:ext cx="609600" cy="6096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7" name="Oval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438400" y="5715000"/>
            <a:ext cx="609600" cy="6096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8" name="Oval 10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09600" y="5791200"/>
            <a:ext cx="609600" cy="6096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8379" name="AutoShape 11"/>
          <p:cNvCxnSpPr>
            <a:cxnSpLocks noChangeShapeType="1"/>
            <a:stCxn id="58372" idx="4"/>
            <a:endCxn id="58375" idx="0"/>
          </p:cNvCxnSpPr>
          <p:nvPr>
            <p:custDataLst>
              <p:tags r:id="rId10"/>
            </p:custDataLst>
          </p:nvPr>
        </p:nvCxnSpPr>
        <p:spPr bwMode="auto">
          <a:xfrm>
            <a:off x="1828800" y="3595688"/>
            <a:ext cx="0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80" name="AutoShape 12"/>
          <p:cNvCxnSpPr>
            <a:cxnSpLocks noChangeShapeType="1"/>
            <a:stCxn id="58372" idx="5"/>
            <a:endCxn id="58374" idx="1"/>
          </p:cNvCxnSpPr>
          <p:nvPr>
            <p:custDataLst>
              <p:tags r:id="rId11"/>
            </p:custDataLst>
          </p:nvPr>
        </p:nvCxnSpPr>
        <p:spPr bwMode="auto">
          <a:xfrm>
            <a:off x="2044700" y="3506788"/>
            <a:ext cx="939800" cy="5302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81" name="AutoShape 13"/>
          <p:cNvCxnSpPr>
            <a:cxnSpLocks noChangeShapeType="1"/>
            <a:stCxn id="58373" idx="3"/>
            <a:endCxn id="58374" idx="7"/>
          </p:cNvCxnSpPr>
          <p:nvPr>
            <p:custDataLst>
              <p:tags r:id="rId12"/>
            </p:custDataLst>
          </p:nvPr>
        </p:nvCxnSpPr>
        <p:spPr bwMode="auto">
          <a:xfrm flipH="1">
            <a:off x="3416300" y="3582988"/>
            <a:ext cx="939800" cy="454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82" name="AutoShape 14"/>
          <p:cNvCxnSpPr>
            <a:cxnSpLocks noChangeShapeType="1"/>
            <a:stCxn id="58373" idx="4"/>
            <a:endCxn id="58376" idx="0"/>
          </p:cNvCxnSpPr>
          <p:nvPr>
            <p:custDataLst>
              <p:tags r:id="rId13"/>
            </p:custDataLst>
          </p:nvPr>
        </p:nvCxnSpPr>
        <p:spPr bwMode="auto">
          <a:xfrm>
            <a:off x="4572000" y="3671888"/>
            <a:ext cx="76200" cy="885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83" name="AutoShape 15"/>
          <p:cNvCxnSpPr>
            <a:cxnSpLocks noChangeShapeType="1"/>
            <a:stCxn id="58376" idx="2"/>
            <a:endCxn id="58375" idx="6"/>
          </p:cNvCxnSpPr>
          <p:nvPr>
            <p:custDataLst>
              <p:tags r:id="rId14"/>
            </p:custDataLst>
          </p:nvPr>
        </p:nvCxnSpPr>
        <p:spPr bwMode="auto">
          <a:xfrm flipH="1">
            <a:off x="2147888" y="4876800"/>
            <a:ext cx="21812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84" name="AutoShape 16"/>
          <p:cNvCxnSpPr>
            <a:cxnSpLocks noChangeShapeType="1"/>
            <a:stCxn id="58374" idx="4"/>
            <a:endCxn id="58377" idx="0"/>
          </p:cNvCxnSpPr>
          <p:nvPr>
            <p:custDataLst>
              <p:tags r:id="rId15"/>
            </p:custDataLst>
          </p:nvPr>
        </p:nvCxnSpPr>
        <p:spPr bwMode="auto">
          <a:xfrm flipH="1">
            <a:off x="2743200" y="4586288"/>
            <a:ext cx="457200" cy="1114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85" name="AutoShape 17"/>
          <p:cNvCxnSpPr>
            <a:cxnSpLocks noChangeShapeType="1"/>
            <a:stCxn id="58375" idx="5"/>
            <a:endCxn id="58377" idx="1"/>
          </p:cNvCxnSpPr>
          <p:nvPr>
            <p:custDataLst>
              <p:tags r:id="rId16"/>
            </p:custDataLst>
          </p:nvPr>
        </p:nvCxnSpPr>
        <p:spPr bwMode="auto">
          <a:xfrm>
            <a:off x="2044700" y="5106988"/>
            <a:ext cx="482600" cy="682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86" name="AutoShape 18"/>
          <p:cNvCxnSpPr>
            <a:cxnSpLocks noChangeShapeType="1"/>
            <a:stCxn id="58375" idx="3"/>
            <a:endCxn id="58378" idx="7"/>
          </p:cNvCxnSpPr>
          <p:nvPr>
            <p:custDataLst>
              <p:tags r:id="rId17"/>
            </p:custDataLst>
          </p:nvPr>
        </p:nvCxnSpPr>
        <p:spPr bwMode="auto">
          <a:xfrm flipH="1">
            <a:off x="1130300" y="5106988"/>
            <a:ext cx="482600" cy="758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87" name="AutoShape 19"/>
          <p:cNvCxnSpPr>
            <a:cxnSpLocks noChangeShapeType="1"/>
            <a:stCxn id="58372" idx="2"/>
            <a:endCxn id="58378" idx="0"/>
          </p:cNvCxnSpPr>
          <p:nvPr>
            <p:custDataLst>
              <p:tags r:id="rId18"/>
            </p:custDataLst>
          </p:nvPr>
        </p:nvCxnSpPr>
        <p:spPr bwMode="auto">
          <a:xfrm rot="10800000" flipV="1">
            <a:off x="914400" y="3276600"/>
            <a:ext cx="595313" cy="2500313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8388" name="Oval 20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7010400" y="3657600"/>
            <a:ext cx="609600" cy="6096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89" name="Oval 21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8077200" y="5029200"/>
            <a:ext cx="609600" cy="6096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90" name="Oval 22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5943600" y="5029200"/>
            <a:ext cx="609600" cy="6096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8391" name="AutoShape 23"/>
          <p:cNvCxnSpPr>
            <a:cxnSpLocks noChangeShapeType="1"/>
            <a:stCxn id="58388" idx="3"/>
            <a:endCxn id="58390" idx="7"/>
          </p:cNvCxnSpPr>
          <p:nvPr>
            <p:custDataLst>
              <p:tags r:id="rId22"/>
            </p:custDataLst>
          </p:nvPr>
        </p:nvCxnSpPr>
        <p:spPr bwMode="auto">
          <a:xfrm flipH="1">
            <a:off x="6464300" y="4192588"/>
            <a:ext cx="635000" cy="9112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92" name="AutoShape 24"/>
          <p:cNvCxnSpPr>
            <a:cxnSpLocks noChangeShapeType="1"/>
            <a:stCxn id="58390" idx="6"/>
            <a:endCxn id="58389" idx="2"/>
          </p:cNvCxnSpPr>
          <p:nvPr>
            <p:custDataLst>
              <p:tags r:id="rId23"/>
            </p:custDataLst>
          </p:nvPr>
        </p:nvCxnSpPr>
        <p:spPr bwMode="auto">
          <a:xfrm>
            <a:off x="6567488" y="5334000"/>
            <a:ext cx="14954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93" name="AutoShape 25"/>
          <p:cNvCxnSpPr>
            <a:cxnSpLocks noChangeShapeType="1"/>
            <a:stCxn id="58388" idx="5"/>
            <a:endCxn id="58389" idx="1"/>
          </p:cNvCxnSpPr>
          <p:nvPr>
            <p:custDataLst>
              <p:tags r:id="rId24"/>
            </p:custDataLst>
          </p:nvPr>
        </p:nvCxnSpPr>
        <p:spPr bwMode="auto">
          <a:xfrm>
            <a:off x="7531100" y="4192588"/>
            <a:ext cx="635000" cy="9112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Topological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i="1" smtClean="0">
                <a:solidFill>
                  <a:schemeClr val="tx2"/>
                </a:solidFill>
              </a:rPr>
              <a:t>Topological sort</a:t>
            </a:r>
            <a:r>
              <a:rPr lang="en-US" smtClean="0"/>
              <a:t> of a DAG:</a:t>
            </a:r>
          </a:p>
          <a:p>
            <a:pPr lvl="1"/>
            <a:r>
              <a:rPr lang="en-US" smtClean="0"/>
              <a:t>Linear ordering of all vertices in graph G such that vertex </a:t>
            </a:r>
            <a:r>
              <a:rPr lang="en-US" i="1" smtClean="0"/>
              <a:t>u</a:t>
            </a:r>
            <a:r>
              <a:rPr lang="en-US" smtClean="0"/>
              <a:t> comes before vertex </a:t>
            </a:r>
            <a:r>
              <a:rPr lang="en-US" i="1" smtClean="0"/>
              <a:t>v</a:t>
            </a:r>
            <a:r>
              <a:rPr lang="en-US" smtClean="0"/>
              <a:t> if edge (</a:t>
            </a:r>
            <a:r>
              <a:rPr lang="en-US" i="1" smtClean="0"/>
              <a:t>u</a:t>
            </a:r>
            <a:r>
              <a:rPr lang="en-US" smtClean="0"/>
              <a:t>, </a:t>
            </a:r>
            <a:r>
              <a:rPr lang="en-US" i="1" smtClean="0"/>
              <a:t>v</a:t>
            </a:r>
            <a:r>
              <a:rPr lang="en-US" smtClean="0"/>
              <a:t>) </a:t>
            </a:r>
            <a:r>
              <a:rPr lang="en-US" smtClean="0">
                <a:sym typeface="Symbol" pitchFamily="18" charset="2"/>
              </a:rPr>
              <a:t> G</a:t>
            </a:r>
          </a:p>
          <a:p>
            <a:r>
              <a:rPr lang="en-US" smtClean="0"/>
              <a:t>Real-world example: getting dressed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fig 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57200" y="1714519"/>
            <a:ext cx="8229600" cy="4297324"/>
          </a:xfrm>
          <a:prstGeom prst="rect">
            <a:avLst/>
          </a:prstGeom>
        </p:spPr>
      </p:pic>
      <p:sp>
        <p:nvSpPr>
          <p:cNvPr id="1843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Problems: e.g. Binary relation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x is a proper factor of 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Getting Dressed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6041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2000" y="15240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i="1"/>
              <a:t>Underwear</a:t>
            </a:r>
          </a:p>
        </p:txBody>
      </p:sp>
      <p:sp>
        <p:nvSpPr>
          <p:cNvPr id="60420" name="AutoShap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648200" y="15240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i="1"/>
              <a:t>Socks</a:t>
            </a:r>
          </a:p>
        </p:txBody>
      </p:sp>
      <p:sp>
        <p:nvSpPr>
          <p:cNvPr id="60421" name="AutoShap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648200" y="24384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i="1" dirty="0"/>
              <a:t>Shoes</a:t>
            </a:r>
          </a:p>
        </p:txBody>
      </p:sp>
      <p:sp>
        <p:nvSpPr>
          <p:cNvPr id="60422" name="AutoShap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62000" y="24384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i="1"/>
              <a:t>Pants</a:t>
            </a:r>
          </a:p>
        </p:txBody>
      </p:sp>
      <p:sp>
        <p:nvSpPr>
          <p:cNvPr id="60423" name="AutoShape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62000" y="33528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i="1"/>
              <a:t>Belt</a:t>
            </a:r>
          </a:p>
        </p:txBody>
      </p:sp>
      <p:sp>
        <p:nvSpPr>
          <p:cNvPr id="60424" name="AutoShape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743200" y="28194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i="1"/>
              <a:t>Shirt</a:t>
            </a:r>
          </a:p>
        </p:txBody>
      </p:sp>
      <p:sp>
        <p:nvSpPr>
          <p:cNvPr id="60425" name="AutoShape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705600" y="19812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i="1"/>
              <a:t>Watch</a:t>
            </a:r>
          </a:p>
        </p:txBody>
      </p:sp>
      <p:sp>
        <p:nvSpPr>
          <p:cNvPr id="60426" name="AutoShape 10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743200" y="37338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i="1"/>
              <a:t>Tie</a:t>
            </a:r>
          </a:p>
        </p:txBody>
      </p:sp>
      <p:sp>
        <p:nvSpPr>
          <p:cNvPr id="60427" name="AutoShape 1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743200" y="46482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i="1"/>
              <a:t>Jacket</a:t>
            </a:r>
          </a:p>
        </p:txBody>
      </p:sp>
      <p:cxnSp>
        <p:nvCxnSpPr>
          <p:cNvPr id="60428" name="AutoShape 12"/>
          <p:cNvCxnSpPr>
            <a:cxnSpLocks noChangeShapeType="1"/>
            <a:stCxn id="60419" idx="2"/>
            <a:endCxn id="60422" idx="0"/>
          </p:cNvCxnSpPr>
          <p:nvPr>
            <p:custDataLst>
              <p:tags r:id="rId11"/>
            </p:custDataLst>
          </p:nvPr>
        </p:nvCxnSpPr>
        <p:spPr bwMode="auto">
          <a:xfrm>
            <a:off x="1409700" y="2071688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429" name="AutoShape 13"/>
          <p:cNvCxnSpPr>
            <a:cxnSpLocks noChangeShapeType="1"/>
            <a:stCxn id="60422" idx="2"/>
            <a:endCxn id="60423" idx="0"/>
          </p:cNvCxnSpPr>
          <p:nvPr>
            <p:custDataLst>
              <p:tags r:id="rId12"/>
            </p:custDataLst>
          </p:nvPr>
        </p:nvCxnSpPr>
        <p:spPr bwMode="auto">
          <a:xfrm>
            <a:off x="1409700" y="2986088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430" name="AutoShape 14"/>
          <p:cNvCxnSpPr>
            <a:cxnSpLocks noChangeShapeType="1"/>
            <a:stCxn id="60424" idx="1"/>
            <a:endCxn id="60423" idx="3"/>
          </p:cNvCxnSpPr>
          <p:nvPr>
            <p:custDataLst>
              <p:tags r:id="rId13"/>
            </p:custDataLst>
          </p:nvPr>
        </p:nvCxnSpPr>
        <p:spPr bwMode="auto">
          <a:xfrm flipH="1">
            <a:off x="2071688" y="3086100"/>
            <a:ext cx="657225" cy="533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431" name="AutoShape 15"/>
          <p:cNvCxnSpPr>
            <a:cxnSpLocks noChangeShapeType="1"/>
            <a:stCxn id="60424" idx="2"/>
            <a:endCxn id="60426" idx="0"/>
          </p:cNvCxnSpPr>
          <p:nvPr>
            <p:custDataLst>
              <p:tags r:id="rId14"/>
            </p:custDataLst>
          </p:nvPr>
        </p:nvCxnSpPr>
        <p:spPr bwMode="auto">
          <a:xfrm>
            <a:off x="3390900" y="3367088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432" name="AutoShape 16"/>
          <p:cNvCxnSpPr>
            <a:cxnSpLocks noChangeShapeType="1"/>
            <a:stCxn id="60426" idx="2"/>
            <a:endCxn id="60427" idx="0"/>
          </p:cNvCxnSpPr>
          <p:nvPr>
            <p:custDataLst>
              <p:tags r:id="rId15"/>
            </p:custDataLst>
          </p:nvPr>
        </p:nvCxnSpPr>
        <p:spPr bwMode="auto">
          <a:xfrm>
            <a:off x="3390900" y="4281488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433" name="AutoShape 17"/>
          <p:cNvCxnSpPr>
            <a:cxnSpLocks noChangeShapeType="1"/>
            <a:stCxn id="60420" idx="2"/>
            <a:endCxn id="60421" idx="0"/>
          </p:cNvCxnSpPr>
          <p:nvPr>
            <p:custDataLst>
              <p:tags r:id="rId16"/>
            </p:custDataLst>
          </p:nvPr>
        </p:nvCxnSpPr>
        <p:spPr bwMode="auto">
          <a:xfrm>
            <a:off x="5295900" y="2071688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434" name="AutoShape 18"/>
          <p:cNvCxnSpPr>
            <a:cxnSpLocks noChangeShapeType="1"/>
            <a:stCxn id="60419" idx="3"/>
            <a:endCxn id="60421" idx="1"/>
          </p:cNvCxnSpPr>
          <p:nvPr>
            <p:custDataLst>
              <p:tags r:id="rId17"/>
            </p:custDataLst>
          </p:nvPr>
        </p:nvCxnSpPr>
        <p:spPr bwMode="auto">
          <a:xfrm>
            <a:off x="2071688" y="1790700"/>
            <a:ext cx="2562225" cy="914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435" name="AutoShape 19"/>
          <p:cNvCxnSpPr>
            <a:cxnSpLocks noChangeShapeType="1"/>
            <a:stCxn id="60422" idx="3"/>
            <a:endCxn id="60421" idx="1"/>
          </p:cNvCxnSpPr>
          <p:nvPr>
            <p:custDataLst>
              <p:tags r:id="rId18"/>
            </p:custDataLst>
          </p:nvPr>
        </p:nvCxnSpPr>
        <p:spPr bwMode="auto">
          <a:xfrm>
            <a:off x="2071688" y="2705100"/>
            <a:ext cx="25622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Getting Dressed</a:t>
            </a: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61443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954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i="1"/>
              <a:t>Underwear</a:t>
            </a:r>
          </a:p>
        </p:txBody>
      </p:sp>
      <p:sp>
        <p:nvSpPr>
          <p:cNvPr id="61444" name="AutoShap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2000" y="12954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i="1"/>
              <a:t>Socks</a:t>
            </a:r>
          </a:p>
        </p:txBody>
      </p:sp>
      <p:sp>
        <p:nvSpPr>
          <p:cNvPr id="61445" name="AutoShap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72000" y="22098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i="1"/>
              <a:t>Shoes</a:t>
            </a:r>
          </a:p>
        </p:txBody>
      </p:sp>
      <p:sp>
        <p:nvSpPr>
          <p:cNvPr id="61446" name="AutoShap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85800" y="22098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i="1"/>
              <a:t>Pants</a:t>
            </a:r>
          </a:p>
        </p:txBody>
      </p:sp>
      <p:sp>
        <p:nvSpPr>
          <p:cNvPr id="61447" name="AutoShape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85800" y="31242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i="1"/>
              <a:t>Belt</a:t>
            </a:r>
          </a:p>
        </p:txBody>
      </p:sp>
      <p:sp>
        <p:nvSpPr>
          <p:cNvPr id="61448" name="AutoShape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743200" y="27432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i="1"/>
              <a:t>Shirt</a:t>
            </a:r>
          </a:p>
        </p:txBody>
      </p:sp>
      <p:sp>
        <p:nvSpPr>
          <p:cNvPr id="61449" name="AutoShape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705600" y="21336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i="1"/>
              <a:t>Watch</a:t>
            </a:r>
          </a:p>
        </p:txBody>
      </p:sp>
      <p:sp>
        <p:nvSpPr>
          <p:cNvPr id="61450" name="AutoShape 10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743200" y="36576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i="1"/>
              <a:t>Tie</a:t>
            </a:r>
          </a:p>
        </p:txBody>
      </p:sp>
      <p:sp>
        <p:nvSpPr>
          <p:cNvPr id="61451" name="AutoShape 1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743200" y="45720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i="1"/>
              <a:t>Jacket</a:t>
            </a:r>
          </a:p>
        </p:txBody>
      </p:sp>
      <p:cxnSp>
        <p:nvCxnSpPr>
          <p:cNvPr id="61452" name="AutoShape 12"/>
          <p:cNvCxnSpPr>
            <a:cxnSpLocks noChangeShapeType="1"/>
            <a:stCxn id="61443" idx="2"/>
            <a:endCxn id="61446" idx="0"/>
          </p:cNvCxnSpPr>
          <p:nvPr>
            <p:custDataLst>
              <p:tags r:id="rId11"/>
            </p:custDataLst>
          </p:nvPr>
        </p:nvCxnSpPr>
        <p:spPr bwMode="auto">
          <a:xfrm>
            <a:off x="1333500" y="1843088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1453" name="AutoShape 13"/>
          <p:cNvCxnSpPr>
            <a:cxnSpLocks noChangeShapeType="1"/>
            <a:stCxn id="61446" idx="2"/>
            <a:endCxn id="61447" idx="0"/>
          </p:cNvCxnSpPr>
          <p:nvPr>
            <p:custDataLst>
              <p:tags r:id="rId12"/>
            </p:custDataLst>
          </p:nvPr>
        </p:nvCxnSpPr>
        <p:spPr bwMode="auto">
          <a:xfrm>
            <a:off x="1333500" y="2757488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1454" name="AutoShape 14"/>
          <p:cNvCxnSpPr>
            <a:cxnSpLocks noChangeShapeType="1"/>
            <a:stCxn id="61448" idx="1"/>
            <a:endCxn id="61447" idx="3"/>
          </p:cNvCxnSpPr>
          <p:nvPr>
            <p:custDataLst>
              <p:tags r:id="rId13"/>
            </p:custDataLst>
          </p:nvPr>
        </p:nvCxnSpPr>
        <p:spPr bwMode="auto">
          <a:xfrm flipH="1">
            <a:off x="1995488" y="3009900"/>
            <a:ext cx="733425" cy="381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1455" name="AutoShape 15"/>
          <p:cNvCxnSpPr>
            <a:cxnSpLocks noChangeShapeType="1"/>
            <a:stCxn id="61448" idx="2"/>
            <a:endCxn id="61450" idx="0"/>
          </p:cNvCxnSpPr>
          <p:nvPr>
            <p:custDataLst>
              <p:tags r:id="rId14"/>
            </p:custDataLst>
          </p:nvPr>
        </p:nvCxnSpPr>
        <p:spPr bwMode="auto">
          <a:xfrm>
            <a:off x="3390900" y="3290888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1456" name="AutoShape 16"/>
          <p:cNvCxnSpPr>
            <a:cxnSpLocks noChangeShapeType="1"/>
            <a:stCxn id="61450" idx="2"/>
            <a:endCxn id="61451" idx="0"/>
          </p:cNvCxnSpPr>
          <p:nvPr>
            <p:custDataLst>
              <p:tags r:id="rId15"/>
            </p:custDataLst>
          </p:nvPr>
        </p:nvCxnSpPr>
        <p:spPr bwMode="auto">
          <a:xfrm>
            <a:off x="3390900" y="4205288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1457" name="AutoShape 17"/>
          <p:cNvCxnSpPr>
            <a:cxnSpLocks noChangeShapeType="1"/>
            <a:stCxn id="61444" idx="2"/>
            <a:endCxn id="61445" idx="0"/>
          </p:cNvCxnSpPr>
          <p:nvPr>
            <p:custDataLst>
              <p:tags r:id="rId16"/>
            </p:custDataLst>
          </p:nvPr>
        </p:nvCxnSpPr>
        <p:spPr bwMode="auto">
          <a:xfrm>
            <a:off x="5219700" y="1843088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1458" name="AutoShape 18"/>
          <p:cNvCxnSpPr>
            <a:cxnSpLocks noChangeShapeType="1"/>
            <a:stCxn id="61443" idx="3"/>
            <a:endCxn id="61445" idx="1"/>
          </p:cNvCxnSpPr>
          <p:nvPr>
            <p:custDataLst>
              <p:tags r:id="rId17"/>
            </p:custDataLst>
          </p:nvPr>
        </p:nvCxnSpPr>
        <p:spPr bwMode="auto">
          <a:xfrm>
            <a:off x="1995488" y="1562100"/>
            <a:ext cx="2562225" cy="914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1459" name="AutoShape 19"/>
          <p:cNvCxnSpPr>
            <a:cxnSpLocks noChangeShapeType="1"/>
            <a:stCxn id="61446" idx="3"/>
            <a:endCxn id="61445" idx="1"/>
          </p:cNvCxnSpPr>
          <p:nvPr>
            <p:custDataLst>
              <p:tags r:id="rId18"/>
            </p:custDataLst>
          </p:nvPr>
        </p:nvCxnSpPr>
        <p:spPr bwMode="auto">
          <a:xfrm>
            <a:off x="1995488" y="2476500"/>
            <a:ext cx="25622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1460" name="AutoShape 20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609600" y="5715000"/>
            <a:ext cx="609600" cy="38100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i="1"/>
              <a:t>Socks</a:t>
            </a:r>
          </a:p>
        </p:txBody>
      </p:sp>
      <p:sp>
        <p:nvSpPr>
          <p:cNvPr id="61461" name="AutoShape 21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447800" y="5715000"/>
            <a:ext cx="1066800" cy="38100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i="1"/>
              <a:t>Underwear</a:t>
            </a:r>
          </a:p>
        </p:txBody>
      </p:sp>
      <p:sp>
        <p:nvSpPr>
          <p:cNvPr id="61462" name="AutoShape 22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743200" y="5715000"/>
            <a:ext cx="685800" cy="38100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i="1"/>
              <a:t>Pants</a:t>
            </a:r>
          </a:p>
        </p:txBody>
      </p:sp>
      <p:sp>
        <p:nvSpPr>
          <p:cNvPr id="61463" name="AutoShape 23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657600" y="5715000"/>
            <a:ext cx="685800" cy="38100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i="1"/>
              <a:t>Shoes</a:t>
            </a:r>
          </a:p>
        </p:txBody>
      </p:sp>
      <p:sp>
        <p:nvSpPr>
          <p:cNvPr id="61464" name="AutoShape 24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4572000" y="5715000"/>
            <a:ext cx="685800" cy="38100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i="1"/>
              <a:t>Watch</a:t>
            </a:r>
          </a:p>
        </p:txBody>
      </p:sp>
      <p:sp>
        <p:nvSpPr>
          <p:cNvPr id="61465" name="AutoShape 25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5486400" y="5715000"/>
            <a:ext cx="609600" cy="38100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i="1"/>
              <a:t>Shirt</a:t>
            </a:r>
          </a:p>
        </p:txBody>
      </p:sp>
      <p:sp>
        <p:nvSpPr>
          <p:cNvPr id="61466" name="AutoShape 26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6324600" y="5715000"/>
            <a:ext cx="533400" cy="38100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i="1"/>
              <a:t>Belt</a:t>
            </a:r>
          </a:p>
        </p:txBody>
      </p:sp>
      <p:sp>
        <p:nvSpPr>
          <p:cNvPr id="61467" name="AutoShape 27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7086600" y="5715000"/>
            <a:ext cx="457200" cy="38100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i="1"/>
              <a:t>Tie</a:t>
            </a:r>
          </a:p>
        </p:txBody>
      </p:sp>
      <p:sp>
        <p:nvSpPr>
          <p:cNvPr id="61468" name="AutoShape 28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7772400" y="5715000"/>
            <a:ext cx="838200" cy="38100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i="1"/>
              <a:t>Jacket</a:t>
            </a:r>
          </a:p>
        </p:txBody>
      </p:sp>
      <p:cxnSp>
        <p:nvCxnSpPr>
          <p:cNvPr id="61469" name="AutoShape 29"/>
          <p:cNvCxnSpPr>
            <a:cxnSpLocks noChangeShapeType="1"/>
            <a:stCxn id="61460" idx="0"/>
            <a:endCxn id="61463" idx="0"/>
          </p:cNvCxnSpPr>
          <p:nvPr>
            <p:custDataLst>
              <p:tags r:id="rId28"/>
            </p:custDataLst>
          </p:nvPr>
        </p:nvCxnSpPr>
        <p:spPr bwMode="auto">
          <a:xfrm rot="5400000" flipV="1">
            <a:off x="2456656" y="4172744"/>
            <a:ext cx="1588" cy="3086100"/>
          </a:xfrm>
          <a:prstGeom prst="curvedConnector3">
            <a:avLst>
              <a:gd name="adj1" fmla="val -2090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lg"/>
          </a:ln>
        </p:spPr>
      </p:cxnSp>
      <p:cxnSp>
        <p:nvCxnSpPr>
          <p:cNvPr id="61470" name="AutoShape 30"/>
          <p:cNvCxnSpPr>
            <a:cxnSpLocks noChangeShapeType="1"/>
            <a:stCxn id="61461" idx="0"/>
            <a:endCxn id="61463" idx="0"/>
          </p:cNvCxnSpPr>
          <p:nvPr>
            <p:custDataLst>
              <p:tags r:id="rId29"/>
            </p:custDataLst>
          </p:nvPr>
        </p:nvCxnSpPr>
        <p:spPr bwMode="auto">
          <a:xfrm rot="5400000" flipV="1">
            <a:off x="2990056" y="4706144"/>
            <a:ext cx="1588" cy="20193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lg"/>
          </a:ln>
        </p:spPr>
      </p:cxnSp>
      <p:cxnSp>
        <p:nvCxnSpPr>
          <p:cNvPr id="61471" name="AutoShape 31"/>
          <p:cNvCxnSpPr>
            <a:cxnSpLocks noChangeShapeType="1"/>
            <a:stCxn id="61461" idx="3"/>
            <a:endCxn id="61462" idx="1"/>
          </p:cNvCxnSpPr>
          <p:nvPr>
            <p:custDataLst>
              <p:tags r:id="rId30"/>
            </p:custDataLst>
          </p:nvPr>
        </p:nvCxnSpPr>
        <p:spPr bwMode="auto">
          <a:xfrm>
            <a:off x="2514600" y="5905500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1472" name="AutoShape 32"/>
          <p:cNvCxnSpPr>
            <a:cxnSpLocks noChangeShapeType="1"/>
            <a:stCxn id="61462" idx="3"/>
            <a:endCxn id="61463" idx="1"/>
          </p:cNvCxnSpPr>
          <p:nvPr>
            <p:custDataLst>
              <p:tags r:id="rId31"/>
            </p:custDataLst>
          </p:nvPr>
        </p:nvCxnSpPr>
        <p:spPr bwMode="auto">
          <a:xfrm>
            <a:off x="3429000" y="5905500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1473" name="AutoShape 33"/>
          <p:cNvCxnSpPr>
            <a:cxnSpLocks noChangeShapeType="1"/>
            <a:stCxn id="61465" idx="3"/>
            <a:endCxn id="61466" idx="1"/>
          </p:cNvCxnSpPr>
          <p:nvPr>
            <p:custDataLst>
              <p:tags r:id="rId32"/>
            </p:custDataLst>
          </p:nvPr>
        </p:nvCxnSpPr>
        <p:spPr bwMode="auto">
          <a:xfrm>
            <a:off x="6096000" y="5905500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1474" name="AutoShape 34"/>
          <p:cNvCxnSpPr>
            <a:cxnSpLocks noChangeShapeType="1"/>
            <a:stCxn id="61465" idx="0"/>
            <a:endCxn id="61467" idx="0"/>
          </p:cNvCxnSpPr>
          <p:nvPr>
            <p:custDataLst>
              <p:tags r:id="rId33"/>
            </p:custDataLst>
          </p:nvPr>
        </p:nvCxnSpPr>
        <p:spPr bwMode="auto">
          <a:xfrm rot="5400000" flipV="1">
            <a:off x="6552406" y="4953794"/>
            <a:ext cx="1588" cy="15240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lg"/>
          </a:ln>
        </p:spPr>
      </p:cxnSp>
      <p:cxnSp>
        <p:nvCxnSpPr>
          <p:cNvPr id="61475" name="AutoShape 35"/>
          <p:cNvCxnSpPr>
            <a:cxnSpLocks noChangeShapeType="1"/>
            <a:stCxn id="61462" idx="0"/>
            <a:endCxn id="61466" idx="0"/>
          </p:cNvCxnSpPr>
          <p:nvPr>
            <p:custDataLst>
              <p:tags r:id="rId34"/>
            </p:custDataLst>
          </p:nvPr>
        </p:nvCxnSpPr>
        <p:spPr bwMode="auto">
          <a:xfrm rot="5400000" flipV="1">
            <a:off x="4837906" y="3963194"/>
            <a:ext cx="1588" cy="35052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lg"/>
          </a:ln>
        </p:spPr>
      </p:cxnSp>
      <p:cxnSp>
        <p:nvCxnSpPr>
          <p:cNvPr id="61476" name="AutoShape 36"/>
          <p:cNvCxnSpPr>
            <a:cxnSpLocks noChangeShapeType="1"/>
            <a:stCxn id="61467" idx="3"/>
            <a:endCxn id="61468" idx="1"/>
          </p:cNvCxnSpPr>
          <p:nvPr>
            <p:custDataLst>
              <p:tags r:id="rId35"/>
            </p:custDataLst>
          </p:nvPr>
        </p:nvCxnSpPr>
        <p:spPr bwMode="auto">
          <a:xfrm>
            <a:off x="7543800" y="5905500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61477" name="Text Box 37"/>
          <p:cNvSpPr txBox="1">
            <a:spLocks noChangeArrowheads="1"/>
          </p:cNvSpPr>
          <p:nvPr/>
        </p:nvSpPr>
        <p:spPr bwMode="auto">
          <a:xfrm>
            <a:off x="5410200" y="3886200"/>
            <a:ext cx="3429000" cy="898525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latin typeface="Tahoma" pitchFamily="34" charset="0"/>
              </a:rPr>
              <a:t>This is the same graph with a different layout.</a:t>
            </a:r>
          </a:p>
        </p:txBody>
      </p:sp>
      <p:sp>
        <p:nvSpPr>
          <p:cNvPr id="61478" name="Line 38"/>
          <p:cNvSpPr>
            <a:spLocks noChangeShapeType="1"/>
          </p:cNvSpPr>
          <p:nvPr/>
        </p:nvSpPr>
        <p:spPr bwMode="auto">
          <a:xfrm flipH="1">
            <a:off x="5943600" y="4800600"/>
            <a:ext cx="304800" cy="533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stealth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Topological Sort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Topological-Sort() {</a:t>
            </a:r>
          </a:p>
          <a:p>
            <a:pPr lvl="1">
              <a:buNone/>
            </a:pPr>
            <a:r>
              <a:rPr lang="en-US" dirty="0" smtClean="0"/>
              <a:t>Run </a:t>
            </a:r>
            <a:r>
              <a:rPr lang="en-US" dirty="0" err="1" smtClean="0"/>
              <a:t>DFS_recurs</a:t>
            </a:r>
            <a:r>
              <a:rPr lang="en-US" dirty="0" smtClean="0"/>
              <a:t>()</a:t>
            </a:r>
          </a:p>
          <a:p>
            <a:pPr lvl="1">
              <a:buNone/>
            </a:pPr>
            <a:r>
              <a:rPr lang="en-US" dirty="0" smtClean="0"/>
              <a:t>When a vertex is finished, output it</a:t>
            </a:r>
          </a:p>
          <a:p>
            <a:pPr lvl="1">
              <a:buNone/>
            </a:pPr>
            <a:r>
              <a:rPr lang="en-US" dirty="0" smtClean="0"/>
              <a:t>Vertices are output in reverse topological order</a:t>
            </a:r>
            <a:br>
              <a:rPr lang="en-US" dirty="0" smtClean="0"/>
            </a:br>
            <a:r>
              <a:rPr lang="en-US" dirty="0" smtClean="0"/>
              <a:t>   (or add to stack/list)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Can stack/store vertices as found to store them in topologically sorted order</a:t>
            </a:r>
          </a:p>
          <a:p>
            <a:r>
              <a:rPr lang="en-US" dirty="0" smtClean="0"/>
              <a:t>Time: O(</a:t>
            </a:r>
            <a:r>
              <a:rPr lang="en-US" dirty="0" err="1" smtClean="0"/>
              <a:t>n+m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Topologoical Sort, Recursive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err="1" smtClean="0"/>
              <a:t>top_sort_recurs</a:t>
            </a:r>
            <a:r>
              <a:rPr lang="en-US" dirty="0" smtClean="0"/>
              <a:t>(</a:t>
            </a:r>
            <a:r>
              <a:rPr lang="en-US" dirty="0" err="1" smtClean="0"/>
              <a:t>adj</a:t>
            </a:r>
            <a:r>
              <a:rPr lang="en-US" dirty="0" smtClean="0"/>
              <a:t>, start, </a:t>
            </a:r>
            <a:r>
              <a:rPr lang="en-US" dirty="0" err="1" smtClean="0"/>
              <a:t>ts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visit[start] = true</a:t>
            </a:r>
          </a:p>
          <a:p>
            <a:pPr>
              <a:buNone/>
            </a:pPr>
            <a:r>
              <a:rPr lang="en-US" dirty="0" smtClean="0"/>
              <a:t>  	</a:t>
            </a:r>
            <a:r>
              <a:rPr lang="en-US" dirty="0" err="1" smtClean="0"/>
              <a:t>trav</a:t>
            </a:r>
            <a:r>
              <a:rPr lang="en-US" dirty="0" smtClean="0"/>
              <a:t> = </a:t>
            </a:r>
            <a:r>
              <a:rPr lang="en-US" dirty="0" err="1" smtClean="0"/>
              <a:t>adj</a:t>
            </a:r>
            <a:r>
              <a:rPr lang="en-US" dirty="0" smtClean="0"/>
              <a:t>[start]</a:t>
            </a:r>
          </a:p>
          <a:p>
            <a:pPr>
              <a:buNone/>
            </a:pPr>
            <a:r>
              <a:rPr lang="en-US" dirty="0" smtClean="0"/>
              <a:t>  	while (</a:t>
            </a:r>
            <a:r>
              <a:rPr lang="en-US" dirty="0" err="1" smtClean="0"/>
              <a:t>trav</a:t>
            </a:r>
            <a:r>
              <a:rPr lang="en-US" dirty="0" smtClean="0"/>
              <a:t> != null) {</a:t>
            </a:r>
          </a:p>
          <a:p>
            <a:pPr>
              <a:buNone/>
            </a:pPr>
            <a:r>
              <a:rPr lang="en-US" dirty="0" smtClean="0"/>
              <a:t>  		v = trav.ver</a:t>
            </a:r>
          </a:p>
          <a:p>
            <a:pPr>
              <a:buNone/>
            </a:pPr>
            <a:r>
              <a:rPr lang="en-US" dirty="0" smtClean="0"/>
              <a:t>  		if (!visit[v])</a:t>
            </a:r>
          </a:p>
          <a:p>
            <a:pPr>
              <a:buNone/>
            </a:pPr>
            <a:r>
              <a:rPr lang="en-US" dirty="0" smtClean="0"/>
              <a:t>     		      </a:t>
            </a:r>
            <a:r>
              <a:rPr lang="en-US" dirty="0" err="1" smtClean="0"/>
              <a:t>top_sort_recurs</a:t>
            </a:r>
            <a:r>
              <a:rPr lang="en-US" dirty="0" smtClean="0"/>
              <a:t>(</a:t>
            </a:r>
            <a:r>
              <a:rPr lang="en-US" dirty="0" err="1" smtClean="0"/>
              <a:t>adj,v,ts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	          </a:t>
            </a:r>
            <a:r>
              <a:rPr lang="en-US" dirty="0" err="1" smtClean="0"/>
              <a:t>trav</a:t>
            </a:r>
            <a:r>
              <a:rPr lang="en-US" dirty="0" smtClean="0"/>
              <a:t> = </a:t>
            </a:r>
            <a:r>
              <a:rPr lang="en-US" dirty="0" err="1" smtClean="0"/>
              <a:t>trav.next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	}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ts</a:t>
            </a:r>
            <a:r>
              <a:rPr lang="en-US" dirty="0" smtClean="0"/>
              <a:t>[k] = start</a:t>
            </a:r>
          </a:p>
          <a:p>
            <a:pPr>
              <a:buNone/>
            </a:pPr>
            <a:r>
              <a:rPr lang="en-US" dirty="0" smtClean="0"/>
              <a:t>	k = k – 1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Topological Sort: Driver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err="1" smtClean="0"/>
              <a:t>top_sort</a:t>
            </a:r>
            <a:r>
              <a:rPr lang="en-US" dirty="0" smtClean="0"/>
              <a:t>(</a:t>
            </a:r>
            <a:r>
              <a:rPr lang="en-US" dirty="0" err="1" smtClean="0"/>
              <a:t>adj</a:t>
            </a:r>
            <a:r>
              <a:rPr lang="en-US" dirty="0" smtClean="0"/>
              <a:t>, </a:t>
            </a:r>
            <a:r>
              <a:rPr lang="en-US" dirty="0" err="1" smtClean="0"/>
              <a:t>ts</a:t>
            </a:r>
            <a:r>
              <a:rPr lang="en-US" dirty="0" smtClean="0"/>
              <a:t>)  {</a:t>
            </a:r>
          </a:p>
          <a:p>
            <a:pPr>
              <a:buNone/>
            </a:pPr>
            <a:r>
              <a:rPr lang="en-US" dirty="0" smtClean="0"/>
              <a:t> 	n = </a:t>
            </a:r>
            <a:r>
              <a:rPr lang="en-US" dirty="0" err="1" smtClean="0"/>
              <a:t>adj.last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// k is the index in </a:t>
            </a:r>
            <a:r>
              <a:rPr lang="en-US" dirty="0" err="1" smtClean="0"/>
              <a:t>ts</a:t>
            </a:r>
            <a:r>
              <a:rPr lang="en-US" dirty="0" smtClean="0"/>
              <a:t> where the next vertex is to be</a:t>
            </a:r>
          </a:p>
          <a:p>
            <a:pPr>
              <a:buNone/>
            </a:pPr>
            <a:r>
              <a:rPr lang="en-US" dirty="0" smtClean="0"/>
              <a:t>	// stored in topological sort. k is assumed global.</a:t>
            </a:r>
          </a:p>
          <a:p>
            <a:pPr>
              <a:buNone/>
            </a:pPr>
            <a:r>
              <a:rPr lang="en-US" dirty="0" smtClean="0"/>
              <a:t>	k = n</a:t>
            </a:r>
          </a:p>
          <a:p>
            <a:pPr>
              <a:buNone/>
            </a:pPr>
            <a:r>
              <a:rPr lang="en-US" dirty="0" smtClean="0"/>
              <a:t> 	for </a:t>
            </a:r>
            <a:r>
              <a:rPr lang="en-US" dirty="0" err="1" smtClean="0"/>
              <a:t>i</a:t>
            </a:r>
            <a:r>
              <a:rPr lang="en-US" dirty="0" smtClean="0"/>
              <a:t> = 1 to n</a:t>
            </a:r>
          </a:p>
          <a:p>
            <a:pPr>
              <a:buNone/>
            </a:pPr>
            <a:r>
              <a:rPr lang="en-US" dirty="0" smtClean="0"/>
              <a:t>  		visit[</a:t>
            </a:r>
            <a:r>
              <a:rPr lang="en-US" dirty="0" err="1" smtClean="0"/>
              <a:t>i</a:t>
            </a:r>
            <a:r>
              <a:rPr lang="en-US" dirty="0" smtClean="0"/>
              <a:t>] = false</a:t>
            </a:r>
          </a:p>
          <a:p>
            <a:pPr>
              <a:buNone/>
            </a:pPr>
            <a:r>
              <a:rPr lang="en-US" dirty="0" smtClean="0"/>
              <a:t>	for </a:t>
            </a:r>
            <a:r>
              <a:rPr lang="en-US" dirty="0" err="1" smtClean="0"/>
              <a:t>i</a:t>
            </a:r>
            <a:r>
              <a:rPr lang="en-US" dirty="0" smtClean="0"/>
              <a:t> = 1 to n</a:t>
            </a:r>
          </a:p>
          <a:p>
            <a:pPr>
              <a:buNone/>
            </a:pPr>
            <a:r>
              <a:rPr lang="en-US" dirty="0" smtClean="0"/>
              <a:t>		if (!visit[v])</a:t>
            </a:r>
          </a:p>
          <a:p>
            <a:pPr>
              <a:buNone/>
            </a:pPr>
            <a:r>
              <a:rPr lang="en-US" dirty="0" smtClean="0"/>
              <a:t>     		   </a:t>
            </a:r>
            <a:r>
              <a:rPr lang="en-US" dirty="0" err="1" smtClean="0"/>
              <a:t>top_sort_recurs</a:t>
            </a:r>
            <a:r>
              <a:rPr lang="en-US" dirty="0" smtClean="0"/>
              <a:t>(</a:t>
            </a:r>
            <a:r>
              <a:rPr lang="en-US" dirty="0" err="1" smtClean="0"/>
              <a:t>adj</a:t>
            </a:r>
            <a:r>
              <a:rPr lang="en-US" dirty="0" smtClean="0"/>
              <a:t>, 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ts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  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Forward vs. Reverse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mtClean="0"/>
              <a:t>Topological sort is a type of sort</a:t>
            </a:r>
          </a:p>
          <a:p>
            <a:pPr lvl="1"/>
            <a:r>
              <a:rPr lang="en-US" smtClean="0"/>
              <a:t>Implies an ordering</a:t>
            </a:r>
          </a:p>
          <a:p>
            <a:pPr lvl="1"/>
            <a:r>
              <a:rPr lang="en-US" smtClean="0"/>
              <a:t>Can sort backwards, of course</a:t>
            </a:r>
          </a:p>
          <a:p>
            <a:pPr lvl="1"/>
            <a:endParaRPr lang="en-US" smtClean="0"/>
          </a:p>
          <a:p>
            <a:r>
              <a:rPr lang="en-US" smtClean="0"/>
              <a:t>Forward topological order</a:t>
            </a:r>
          </a:p>
          <a:p>
            <a:pPr lvl="1"/>
            <a:r>
              <a:rPr lang="en-US" smtClean="0"/>
              <a:t>If edge </a:t>
            </a:r>
            <a:r>
              <a:rPr lang="en-US" b="1" smtClean="0"/>
              <a:t>vw</a:t>
            </a:r>
            <a:r>
              <a:rPr lang="en-US" smtClean="0"/>
              <a:t> in graph, then topo[</a:t>
            </a:r>
            <a:r>
              <a:rPr lang="en-US" b="1" smtClean="0"/>
              <a:t>v</a:t>
            </a:r>
            <a:r>
              <a:rPr lang="en-US" smtClean="0"/>
              <a:t>] &lt; topo[</a:t>
            </a:r>
            <a:r>
              <a:rPr lang="en-US" b="1" smtClean="0"/>
              <a:t>w</a:t>
            </a:r>
            <a:r>
              <a:rPr lang="en-US" smtClean="0"/>
              <a:t>]</a:t>
            </a:r>
          </a:p>
          <a:p>
            <a:r>
              <a:rPr lang="en-US" smtClean="0"/>
              <a:t>Reverse topological order</a:t>
            </a:r>
          </a:p>
          <a:p>
            <a:pPr lvl="1"/>
            <a:r>
              <a:rPr lang="en-US" smtClean="0"/>
              <a:t>If edge </a:t>
            </a:r>
            <a:r>
              <a:rPr lang="en-US" b="1" smtClean="0"/>
              <a:t>vw</a:t>
            </a:r>
            <a:r>
              <a:rPr lang="en-US" smtClean="0"/>
              <a:t> in graph, then topo[</a:t>
            </a:r>
            <a:r>
              <a:rPr lang="en-US" b="1" smtClean="0"/>
              <a:t>v</a:t>
            </a:r>
            <a:r>
              <a:rPr lang="en-US" smtClean="0"/>
              <a:t>] &gt; topo[</a:t>
            </a:r>
            <a:r>
              <a:rPr lang="en-US" b="1" smtClean="0"/>
              <a:t>w</a:t>
            </a:r>
            <a:r>
              <a:rPr lang="en-US" smtClean="0"/>
              <a:t>]</a:t>
            </a:r>
          </a:p>
          <a:p>
            <a:pPr lvl="1"/>
            <a:endParaRPr lang="en-US" smtClean="0"/>
          </a:p>
          <a:p>
            <a:r>
              <a:rPr lang="en-US" smtClean="0"/>
              <a:t>And, every directed graph has a transpose, which means… (see next slide)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>
                <a:sym typeface="Symbol" pitchFamily="18" charset="2"/>
              </a:rPr>
              <a:t>What’s an Edge Mean?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What’s our graph model?</a:t>
            </a:r>
          </a:p>
          <a:p>
            <a:pPr lvl="2"/>
            <a:r>
              <a:rPr lang="en-US" dirty="0" smtClean="0"/>
              <a:t>Edge </a:t>
            </a:r>
            <a:r>
              <a:rPr lang="en-US" b="1" dirty="0" err="1" smtClean="0"/>
              <a:t>uv</a:t>
            </a:r>
            <a:r>
              <a:rPr lang="en-US" dirty="0" smtClean="0"/>
              <a:t> means do </a:t>
            </a:r>
            <a:r>
              <a:rPr lang="en-US" b="1" dirty="0" smtClean="0"/>
              <a:t>u</a:t>
            </a:r>
            <a:r>
              <a:rPr lang="en-US" dirty="0" smtClean="0"/>
              <a:t> first, then </a:t>
            </a:r>
            <a:r>
              <a:rPr lang="en-US" b="1" dirty="0" smtClean="0"/>
              <a:t>v</a:t>
            </a:r>
            <a:r>
              <a:rPr lang="en-US" dirty="0" smtClean="0"/>
              <a:t>.  Or, …</a:t>
            </a:r>
          </a:p>
          <a:p>
            <a:pPr lvl="2"/>
            <a:r>
              <a:rPr lang="en-US" dirty="0" smtClean="0"/>
              <a:t>Edge </a:t>
            </a:r>
            <a:r>
              <a:rPr lang="en-US" b="1" dirty="0" err="1" smtClean="0"/>
              <a:t>uv</a:t>
            </a:r>
            <a:r>
              <a:rPr lang="en-US" dirty="0" smtClean="0"/>
              <a:t> means task </a:t>
            </a:r>
            <a:r>
              <a:rPr lang="en-US" b="1" dirty="0" smtClean="0"/>
              <a:t>u</a:t>
            </a:r>
            <a:r>
              <a:rPr lang="en-US" dirty="0" smtClean="0"/>
              <a:t> depends on v (I.e. </a:t>
            </a:r>
            <a:r>
              <a:rPr lang="en-US" b="1" dirty="0" smtClean="0"/>
              <a:t>v</a:t>
            </a:r>
            <a:r>
              <a:rPr lang="en-US" dirty="0" smtClean="0"/>
              <a:t> must be done first)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The latter called a dependency graph</a:t>
            </a:r>
          </a:p>
          <a:p>
            <a:pPr lvl="1"/>
            <a:r>
              <a:rPr lang="en-US" dirty="0" smtClean="0"/>
              <a:t>“forward in time” vs. “depend on this one”</a:t>
            </a:r>
          </a:p>
          <a:p>
            <a:r>
              <a:rPr lang="en-US" dirty="0" smtClean="0"/>
              <a:t>Big deal? No, we can order vertices in reverse topological order if needed</a:t>
            </a:r>
          </a:p>
          <a:p>
            <a:pPr>
              <a:buFontTx/>
              <a:buNone/>
            </a:pPr>
            <a:endParaRPr lang="en-US" dirty="0" smtClean="0"/>
          </a:p>
        </p:txBody>
      </p:sp>
      <p:sp>
        <p:nvSpPr>
          <p:cNvPr id="66564" name="AutoShap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28194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i="1"/>
              <a:t>Underwear</a:t>
            </a:r>
          </a:p>
        </p:txBody>
      </p:sp>
      <p:sp>
        <p:nvSpPr>
          <p:cNvPr id="66565" name="AutoShap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667000" y="32766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i="1"/>
              <a:t>Shoes</a:t>
            </a:r>
          </a:p>
        </p:txBody>
      </p:sp>
      <p:sp>
        <p:nvSpPr>
          <p:cNvPr id="66566" name="AutoShap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85800" y="37338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i="1"/>
              <a:t>Pants</a:t>
            </a:r>
          </a:p>
        </p:txBody>
      </p:sp>
      <p:cxnSp>
        <p:nvCxnSpPr>
          <p:cNvPr id="66567" name="AutoShape 7"/>
          <p:cNvCxnSpPr>
            <a:cxnSpLocks noChangeShapeType="1"/>
            <a:stCxn id="66564" idx="2"/>
            <a:endCxn id="66566" idx="0"/>
          </p:cNvCxnSpPr>
          <p:nvPr>
            <p:custDataLst>
              <p:tags r:id="rId6"/>
            </p:custDataLst>
          </p:nvPr>
        </p:nvCxnSpPr>
        <p:spPr bwMode="auto">
          <a:xfrm>
            <a:off x="1333500" y="3367088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6568" name="AutoShape 8"/>
          <p:cNvCxnSpPr>
            <a:cxnSpLocks noChangeShapeType="1"/>
            <a:stCxn id="66564" idx="3"/>
            <a:endCxn id="66565" idx="1"/>
          </p:cNvCxnSpPr>
          <p:nvPr>
            <p:custDataLst>
              <p:tags r:id="rId7"/>
            </p:custDataLst>
          </p:nvPr>
        </p:nvCxnSpPr>
        <p:spPr bwMode="auto">
          <a:xfrm>
            <a:off x="1995488" y="3086100"/>
            <a:ext cx="657225" cy="45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6569" name="AutoShape 9"/>
          <p:cNvCxnSpPr>
            <a:cxnSpLocks noChangeShapeType="1"/>
            <a:stCxn id="66566" idx="3"/>
            <a:endCxn id="66565" idx="1"/>
          </p:cNvCxnSpPr>
          <p:nvPr>
            <p:custDataLst>
              <p:tags r:id="rId8"/>
            </p:custDataLst>
          </p:nvPr>
        </p:nvCxnSpPr>
        <p:spPr bwMode="auto">
          <a:xfrm flipV="1">
            <a:off x="1995488" y="3543300"/>
            <a:ext cx="657225" cy="45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6570" name="AutoShape 10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29200" y="28194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i="1"/>
              <a:t>Underwear</a:t>
            </a:r>
          </a:p>
        </p:txBody>
      </p:sp>
      <p:sp>
        <p:nvSpPr>
          <p:cNvPr id="66571" name="AutoShape 1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010400" y="32766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i="1"/>
              <a:t>Shoes</a:t>
            </a:r>
          </a:p>
        </p:txBody>
      </p:sp>
      <p:sp>
        <p:nvSpPr>
          <p:cNvPr id="66572" name="AutoShape 12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029200" y="37338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i="1"/>
              <a:t>Pants</a:t>
            </a:r>
          </a:p>
        </p:txBody>
      </p:sp>
      <p:cxnSp>
        <p:nvCxnSpPr>
          <p:cNvPr id="66573" name="AutoShape 13"/>
          <p:cNvCxnSpPr>
            <a:cxnSpLocks noChangeShapeType="1"/>
            <a:stCxn id="66570" idx="2"/>
            <a:endCxn id="66572" idx="0"/>
          </p:cNvCxnSpPr>
          <p:nvPr>
            <p:custDataLst>
              <p:tags r:id="rId12"/>
            </p:custDataLst>
          </p:nvPr>
        </p:nvCxnSpPr>
        <p:spPr bwMode="auto">
          <a:xfrm>
            <a:off x="5676900" y="3367088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66574" name="AutoShape 14"/>
          <p:cNvCxnSpPr>
            <a:cxnSpLocks noChangeShapeType="1"/>
            <a:stCxn id="66570" idx="3"/>
            <a:endCxn id="66571" idx="1"/>
          </p:cNvCxnSpPr>
          <p:nvPr>
            <p:custDataLst>
              <p:tags r:id="rId13"/>
            </p:custDataLst>
          </p:nvPr>
        </p:nvCxnSpPr>
        <p:spPr bwMode="auto">
          <a:xfrm>
            <a:off x="6338888" y="3086100"/>
            <a:ext cx="657225" cy="45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66575" name="AutoShape 15"/>
          <p:cNvCxnSpPr>
            <a:cxnSpLocks noChangeShapeType="1"/>
            <a:stCxn id="66572" idx="3"/>
            <a:endCxn id="66571" idx="1"/>
          </p:cNvCxnSpPr>
          <p:nvPr>
            <p:custDataLst>
              <p:tags r:id="rId14"/>
            </p:custDataLst>
          </p:nvPr>
        </p:nvCxnSpPr>
        <p:spPr bwMode="auto">
          <a:xfrm flipV="1">
            <a:off x="6338888" y="3543300"/>
            <a:ext cx="657225" cy="45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Sort this!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57</a:t>
            </a:fld>
            <a:endParaRPr lang="en-US"/>
          </a:p>
        </p:txBody>
      </p:sp>
      <p:grpSp>
        <p:nvGrpSpPr>
          <p:cNvPr id="67588" name="Group 4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1981200" y="2590800"/>
            <a:ext cx="395288" cy="492125"/>
            <a:chOff x="711" y="1082"/>
            <a:chExt cx="249" cy="310"/>
          </a:xfrm>
        </p:grpSpPr>
        <p:sp>
          <p:nvSpPr>
            <p:cNvPr id="67625" name="Oval 5"/>
            <p:cNvSpPr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720" y="1104"/>
              <a:ext cx="240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7626" name="Text Box 6"/>
            <p:cNvSpPr txBox="1"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711" y="1082"/>
              <a:ext cx="2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b="1"/>
                <a:t>1</a:t>
              </a:r>
            </a:p>
          </p:txBody>
        </p:sp>
      </p:grpSp>
      <p:grpSp>
        <p:nvGrpSpPr>
          <p:cNvPr id="67589" name="Group 7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6248400" y="3182938"/>
            <a:ext cx="395288" cy="492125"/>
            <a:chOff x="711" y="1082"/>
            <a:chExt cx="249" cy="310"/>
          </a:xfrm>
        </p:grpSpPr>
        <p:sp>
          <p:nvSpPr>
            <p:cNvPr id="67623" name="Oval 8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720" y="1104"/>
              <a:ext cx="240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7624" name="Text Box 9"/>
            <p:cNvSpPr txBox="1"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711" y="1082"/>
              <a:ext cx="2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b="1"/>
                <a:t>5</a:t>
              </a:r>
            </a:p>
          </p:txBody>
        </p:sp>
      </p:grpSp>
      <p:grpSp>
        <p:nvGrpSpPr>
          <p:cNvPr id="67590" name="Group 10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2819400" y="5029200"/>
            <a:ext cx="395288" cy="492125"/>
            <a:chOff x="711" y="1082"/>
            <a:chExt cx="249" cy="310"/>
          </a:xfrm>
        </p:grpSpPr>
        <p:sp>
          <p:nvSpPr>
            <p:cNvPr id="67621" name="Oval 11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720" y="1104"/>
              <a:ext cx="240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7622" name="Text Box 12"/>
            <p:cNvSpPr txBox="1"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711" y="1082"/>
              <a:ext cx="2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b="1"/>
                <a:t>7</a:t>
              </a:r>
            </a:p>
          </p:txBody>
        </p:sp>
      </p:grpSp>
      <p:grpSp>
        <p:nvGrpSpPr>
          <p:cNvPr id="67591" name="Group 13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2819400" y="1905000"/>
            <a:ext cx="395288" cy="492125"/>
            <a:chOff x="711" y="1082"/>
            <a:chExt cx="249" cy="310"/>
          </a:xfrm>
        </p:grpSpPr>
        <p:sp>
          <p:nvSpPr>
            <p:cNvPr id="67619" name="Oval 14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720" y="1104"/>
              <a:ext cx="240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7620" name="Text Box 15"/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711" y="1082"/>
              <a:ext cx="2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b="1"/>
                <a:t>2</a:t>
              </a:r>
            </a:p>
          </p:txBody>
        </p:sp>
      </p:grpSp>
      <p:grpSp>
        <p:nvGrpSpPr>
          <p:cNvPr id="67592" name="Group 16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1600200" y="4038600"/>
            <a:ext cx="395288" cy="492125"/>
            <a:chOff x="711" y="1082"/>
            <a:chExt cx="249" cy="310"/>
          </a:xfrm>
        </p:grpSpPr>
        <p:sp>
          <p:nvSpPr>
            <p:cNvPr id="67617" name="Oval 17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720" y="1104"/>
              <a:ext cx="240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7618" name="Text Box 18"/>
            <p:cNvSpPr txBox="1"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711" y="1082"/>
              <a:ext cx="2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b="1"/>
                <a:t>6</a:t>
              </a:r>
            </a:p>
          </p:txBody>
        </p:sp>
      </p:grpSp>
      <p:grpSp>
        <p:nvGrpSpPr>
          <p:cNvPr id="67593" name="Group 19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4572000" y="1295400"/>
            <a:ext cx="395288" cy="492125"/>
            <a:chOff x="711" y="1082"/>
            <a:chExt cx="249" cy="310"/>
          </a:xfrm>
        </p:grpSpPr>
        <p:sp>
          <p:nvSpPr>
            <p:cNvPr id="67615" name="Oval 20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720" y="1104"/>
              <a:ext cx="240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7616" name="Text Box 21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711" y="1082"/>
              <a:ext cx="2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b="1"/>
                <a:t>3</a:t>
              </a:r>
            </a:p>
          </p:txBody>
        </p:sp>
      </p:grpSp>
      <p:grpSp>
        <p:nvGrpSpPr>
          <p:cNvPr id="67594" name="Group 22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4572000" y="5410200"/>
            <a:ext cx="395288" cy="492125"/>
            <a:chOff x="711" y="1082"/>
            <a:chExt cx="249" cy="310"/>
          </a:xfrm>
        </p:grpSpPr>
        <p:sp>
          <p:nvSpPr>
            <p:cNvPr id="67613" name="Oval 23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720" y="1104"/>
              <a:ext cx="240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7614" name="Text Box 24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711" y="1082"/>
              <a:ext cx="2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b="1"/>
                <a:t>8</a:t>
              </a:r>
            </a:p>
          </p:txBody>
        </p:sp>
      </p:grpSp>
      <p:grpSp>
        <p:nvGrpSpPr>
          <p:cNvPr id="67595" name="Group 25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5867400" y="1905000"/>
            <a:ext cx="395288" cy="492125"/>
            <a:chOff x="711" y="1082"/>
            <a:chExt cx="249" cy="310"/>
          </a:xfrm>
        </p:grpSpPr>
        <p:sp>
          <p:nvSpPr>
            <p:cNvPr id="67611" name="Oval 26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720" y="1104"/>
              <a:ext cx="240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7612" name="Text Box 27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711" y="1082"/>
              <a:ext cx="2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b="1"/>
                <a:t>4</a:t>
              </a:r>
            </a:p>
          </p:txBody>
        </p:sp>
      </p:grpSp>
      <p:grpSp>
        <p:nvGrpSpPr>
          <p:cNvPr id="67596" name="Group 28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6172200" y="4495800"/>
            <a:ext cx="395288" cy="492125"/>
            <a:chOff x="711" y="1082"/>
            <a:chExt cx="249" cy="310"/>
          </a:xfrm>
        </p:grpSpPr>
        <p:sp>
          <p:nvSpPr>
            <p:cNvPr id="67609" name="Oval 29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720" y="1104"/>
              <a:ext cx="240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7610" name="Text Box 30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711" y="1082"/>
              <a:ext cx="2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b="1"/>
                <a:t>9</a:t>
              </a:r>
            </a:p>
          </p:txBody>
        </p:sp>
      </p:grpSp>
      <p:sp>
        <p:nvSpPr>
          <p:cNvPr id="67597" name="Line 31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V="1">
            <a:off x="2286000" y="2286000"/>
            <a:ext cx="53340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7598" name="Line 32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200400" y="2133600"/>
            <a:ext cx="2667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7599" name="Line 33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4953000" y="1600200"/>
            <a:ext cx="91440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7600" name="Line 34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H="1" flipV="1">
            <a:off x="2362200" y="2971800"/>
            <a:ext cx="3886200" cy="1600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7601" name="Line 35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 flipV="1">
            <a:off x="1905000" y="1676400"/>
            <a:ext cx="2667000" cy="2438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7602" name="Line 36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 flipH="1">
            <a:off x="4953000" y="4876800"/>
            <a:ext cx="1219200" cy="685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7603" name="Line 37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 flipV="1">
            <a:off x="6400800" y="3657600"/>
            <a:ext cx="0" cy="838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7604" name="Line 38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 flipH="1" flipV="1">
            <a:off x="4876800" y="1676400"/>
            <a:ext cx="1524000" cy="1524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7605" name="Line 39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 flipV="1">
            <a:off x="3124200" y="1752600"/>
            <a:ext cx="1600200" cy="3352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7606" name="Line 40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 flipH="1" flipV="1">
            <a:off x="1981200" y="4343400"/>
            <a:ext cx="41910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7607" name="Line 41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 flipH="1">
            <a:off x="3200400" y="4800600"/>
            <a:ext cx="297180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7608" name="Line 42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 flipH="1" flipV="1">
            <a:off x="3048000" y="2362200"/>
            <a:ext cx="1676400" cy="3124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Maximal Flow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Flow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Consider a flow network, which is a specialized directed graph with:</a:t>
            </a:r>
          </a:p>
          <a:p>
            <a:pPr lvl="1"/>
            <a:r>
              <a:rPr lang="en-US" smtClean="0"/>
              <a:t>A single source node s</a:t>
            </a:r>
          </a:p>
          <a:p>
            <a:pPr lvl="1"/>
            <a:r>
              <a:rPr lang="en-US" smtClean="0"/>
              <a:t>A single terminus node t</a:t>
            </a:r>
          </a:p>
          <a:p>
            <a:pPr lvl="1"/>
            <a:r>
              <a:rPr lang="en-US" smtClean="0"/>
              <a:t>Capacities on each edge</a:t>
            </a:r>
          </a:p>
          <a:p>
            <a:pPr lvl="2"/>
            <a:r>
              <a:rPr lang="en-US" smtClean="0"/>
              <a:t>That must be integer!</a:t>
            </a:r>
          </a:p>
          <a:p>
            <a:r>
              <a:rPr lang="en-US" smtClean="0"/>
              <a:t>What is the maximum flow you can send from s to t?</a:t>
            </a:r>
            <a:endParaRPr lang="en-US" dirty="0"/>
          </a:p>
        </p:txBody>
      </p:sp>
      <p:pic>
        <p:nvPicPr>
          <p:cNvPr id="9" name="Picture 2" descr="C:\WINDOWS\Desktop\Oh_type\kleinberg_GIF_01to10\kleinberg_07F02.gif"/>
          <p:cNvPicPr preferRelativeResize="0">
            <a:picLocks noGrp="1" noChangeAspect="1" noChangeArrowheads="1"/>
          </p:cNvPicPr>
          <p:nvPr>
            <p:ph sz="quarter" idx="2"/>
            <p:custDataLst>
              <p:tags r:id="rId1"/>
            </p:custDataLst>
          </p:nvPr>
        </p:nvPicPr>
        <p:blipFill>
          <a:blip r:embed="rId3"/>
          <a:srcRect b="27605"/>
          <a:stretch>
            <a:fillRect/>
          </a:stretch>
        </p:blipFill>
        <p:spPr>
          <a:xfrm>
            <a:off x="4632325" y="1768868"/>
            <a:ext cx="4041775" cy="3831438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Problems: e.g. Computer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9459" name="Picture 4" descr="fig7"/>
          <p:cNvPicPr>
            <a:picLocks noGrp="1" noChangeAspect="1" noChangeArrowheads="1"/>
          </p:cNvPicPr>
          <p:nvPr>
            <p:ph sz="quarter" idx="1"/>
            <p:custDataLst>
              <p:tags r:id="rId2"/>
            </p:custDataLst>
          </p:nvPr>
        </p:nvPicPr>
        <p:blipFill>
          <a:blip r:embed="rId4"/>
          <a:srcRect l="1846" t="5531" r="5846" b="13843"/>
          <a:stretch>
            <a:fillRect/>
          </a:stretch>
        </p:blipFill>
        <p:spPr>
          <a:xfrm>
            <a:off x="0" y="1219200"/>
            <a:ext cx="9144000" cy="5303838"/>
          </a:xfrm>
          <a:noFill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Transportation networks</a:t>
            </a:r>
          </a:p>
          <a:p>
            <a:pPr lvl="1"/>
            <a:r>
              <a:rPr lang="en-US" smtClean="0"/>
              <a:t>How many people can be routed?</a:t>
            </a:r>
          </a:p>
          <a:p>
            <a:r>
              <a:rPr lang="en-US" smtClean="0"/>
              <a:t>Computer networks</a:t>
            </a:r>
          </a:p>
          <a:p>
            <a:r>
              <a:rPr lang="en-US" smtClean="0"/>
              <a:t>Electrical distribution</a:t>
            </a:r>
          </a:p>
          <a:p>
            <a:r>
              <a:rPr lang="en-US" smtClean="0"/>
              <a:t>Water distribution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smtClean="0"/>
              <a:t>Note that all these applications have multiple sources and multiple sinks!</a:t>
            </a:r>
          </a:p>
          <a:p>
            <a:pPr lvl="1"/>
            <a:r>
              <a:rPr lang="en-US" smtClean="0"/>
              <a:t>Whereas the flow networks we study do not, yet</a:t>
            </a:r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Algorithm 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Consider the </a:t>
            </a:r>
            <a:r>
              <a:rPr lang="en-US" i="1" smtClean="0"/>
              <a:t>residual</a:t>
            </a:r>
            <a:r>
              <a:rPr lang="en-US" smtClean="0"/>
              <a:t> capacities</a:t>
            </a:r>
          </a:p>
          <a:p>
            <a:pPr lvl="1"/>
            <a:r>
              <a:rPr lang="en-US" smtClean="0"/>
              <a:t>Meaning how much capacity is left after taking into account how much flow is going through that edge</a:t>
            </a:r>
          </a:p>
          <a:p>
            <a:r>
              <a:rPr lang="en-US" smtClean="0"/>
              <a:t>Find a path from </a:t>
            </a:r>
            <a:r>
              <a:rPr lang="en-US" i="1" smtClean="0"/>
              <a:t>s</a:t>
            </a:r>
            <a:r>
              <a:rPr lang="en-US" smtClean="0"/>
              <a:t> to </a:t>
            </a:r>
            <a:r>
              <a:rPr lang="en-US" i="1" smtClean="0"/>
              <a:t>t</a:t>
            </a:r>
            <a:r>
              <a:rPr lang="en-US" smtClean="0"/>
              <a:t> such that the minimum residual capacity is greater than zero</a:t>
            </a:r>
          </a:p>
          <a:p>
            <a:pPr lvl="1"/>
            <a:r>
              <a:rPr lang="en-US" smtClean="0"/>
              <a:t>Since everything is integer, it must be 1 or more</a:t>
            </a:r>
          </a:p>
          <a:p>
            <a:r>
              <a:rPr lang="en-US" smtClean="0"/>
              <a:t>Update the residual capacities after taking into account this new flow</a:t>
            </a:r>
          </a:p>
          <a:p>
            <a:r>
              <a:rPr lang="en-US" smtClean="0"/>
              <a:t>Repeat until no more such paths are found</a:t>
            </a:r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Each edge has forward flow and backflow</a:t>
            </a:r>
          </a:p>
          <a:p>
            <a:pPr lvl="1"/>
            <a:r>
              <a:rPr lang="en-US" smtClean="0"/>
              <a:t>The two must always be inverses of each other!</a:t>
            </a:r>
          </a:p>
          <a:p>
            <a:r>
              <a:rPr lang="en-US" smtClean="0"/>
              <a:t>This allows for modeling of flow “returning” along a given edge</a:t>
            </a:r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Algorithm notation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Graph G has vertices V and edges E</a:t>
            </a:r>
          </a:p>
          <a:p>
            <a:pPr lvl="1"/>
            <a:r>
              <a:rPr lang="en-US" smtClean="0"/>
              <a:t>s </a:t>
            </a:r>
            <a:r>
              <a:rPr lang="en-US" smtClean="0">
                <a:sym typeface="Symbol"/>
              </a:rPr>
              <a:t>V is the source</a:t>
            </a:r>
          </a:p>
          <a:p>
            <a:pPr lvl="1"/>
            <a:r>
              <a:rPr lang="en-US" smtClean="0">
                <a:sym typeface="Symbol"/>
              </a:rPr>
              <a:t>t V is the sink (terminus)</a:t>
            </a:r>
            <a:endParaRPr lang="en-US" smtClean="0"/>
          </a:p>
          <a:p>
            <a:r>
              <a:rPr lang="en-US" smtClean="0"/>
              <a:t>f(u,v): the flow on the edge from u to v</a:t>
            </a:r>
          </a:p>
          <a:p>
            <a:pPr lvl="1"/>
            <a:r>
              <a:rPr lang="en-US" smtClean="0"/>
              <a:t>f(v,u): the backflow on the edge from v to u</a:t>
            </a:r>
          </a:p>
          <a:p>
            <a:r>
              <a:rPr lang="en-US" smtClean="0"/>
              <a:t>c(u,v): the capacity on the edge from u to v</a:t>
            </a:r>
          </a:p>
          <a:p>
            <a:r>
              <a:rPr lang="en-US" smtClean="0"/>
              <a:t>c</a:t>
            </a:r>
            <a:r>
              <a:rPr lang="en-US" baseline="-25000" smtClean="0"/>
              <a:t>f</a:t>
            </a:r>
            <a:r>
              <a:rPr lang="en-US" smtClean="0"/>
              <a:t>(u,v): the </a:t>
            </a:r>
            <a:r>
              <a:rPr lang="en-US" i="1" smtClean="0"/>
              <a:t>residual</a:t>
            </a:r>
            <a:r>
              <a:rPr lang="en-US" smtClean="0"/>
              <a:t> capacity on the edge from u to v</a:t>
            </a:r>
          </a:p>
          <a:p>
            <a:r>
              <a:rPr lang="en-US" smtClean="0"/>
              <a:t>G</a:t>
            </a:r>
            <a:r>
              <a:rPr lang="en-US" baseline="-25000" smtClean="0"/>
              <a:t>f</a:t>
            </a:r>
            <a:r>
              <a:rPr lang="en-US" smtClean="0"/>
              <a:t> is the graph where the edges weights are the residual capacities</a:t>
            </a:r>
            <a:endParaRPr 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Ford-Fulkerson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f(</a:t>
            </a:r>
            <a:r>
              <a:rPr lang="en-US" dirty="0" err="1" smtClean="0"/>
              <a:t>u,v</a:t>
            </a:r>
            <a:r>
              <a:rPr lang="en-US" dirty="0" smtClean="0"/>
              <a:t>) = 0 for all edges (</a:t>
            </a:r>
            <a:r>
              <a:rPr lang="en-US" dirty="0" err="1" smtClean="0"/>
              <a:t>u,v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While there is an “augmenting” path p from s to t in </a:t>
            </a:r>
            <a:r>
              <a:rPr lang="en-US" dirty="0" err="1" smtClean="0"/>
              <a:t>G</a:t>
            </a:r>
            <a:r>
              <a:rPr lang="en-US" baseline="-25000" dirty="0" err="1" smtClean="0"/>
              <a:t>f</a:t>
            </a:r>
            <a:r>
              <a:rPr lang="en-US" dirty="0" smtClean="0"/>
              <a:t> such that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f</a:t>
            </a:r>
            <a:r>
              <a:rPr lang="en-US" dirty="0" smtClean="0"/>
              <a:t>(</a:t>
            </a:r>
            <a:r>
              <a:rPr lang="en-US" dirty="0" err="1" smtClean="0"/>
              <a:t>u,v</a:t>
            </a:r>
            <a:r>
              <a:rPr lang="en-US" dirty="0" smtClean="0"/>
              <a:t>) &gt; 0 for all edges (</a:t>
            </a:r>
            <a:r>
              <a:rPr lang="en-US" dirty="0" err="1" smtClean="0"/>
              <a:t>u,v</a:t>
            </a:r>
            <a:r>
              <a:rPr lang="en-US" dirty="0" smtClean="0"/>
              <a:t>) </a:t>
            </a:r>
            <a:r>
              <a:rPr lang="en-US" dirty="0" smtClean="0">
                <a:sym typeface="Symbol"/>
              </a:rPr>
              <a:t> </a:t>
            </a:r>
            <a:r>
              <a:rPr lang="en-US" dirty="0" smtClean="0"/>
              <a:t>p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Find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f</a:t>
            </a:r>
            <a:r>
              <a:rPr lang="en-US" dirty="0" smtClean="0"/>
              <a:t>(p) = min{</a:t>
            </a:r>
            <a:r>
              <a:rPr lang="en-US" dirty="0" err="1" smtClean="0"/>
              <a:t>c</a:t>
            </a:r>
            <a:r>
              <a:rPr lang="en-US" baseline="-25000" dirty="0" err="1" smtClean="0"/>
              <a:t>f</a:t>
            </a:r>
            <a:r>
              <a:rPr lang="en-US" dirty="0" smtClean="0"/>
              <a:t>(</a:t>
            </a:r>
            <a:r>
              <a:rPr lang="en-US" dirty="0" err="1" smtClean="0"/>
              <a:t>u,v</a:t>
            </a:r>
            <a:r>
              <a:rPr lang="en-US" dirty="0" smtClean="0"/>
              <a:t>) | (</a:t>
            </a:r>
            <a:r>
              <a:rPr lang="en-US" dirty="0" err="1" smtClean="0"/>
              <a:t>u,v</a:t>
            </a:r>
            <a:r>
              <a:rPr lang="en-US" dirty="0" smtClean="0"/>
              <a:t>) </a:t>
            </a:r>
            <a:r>
              <a:rPr lang="en-US" dirty="0" smtClean="0">
                <a:sym typeface="Symbol"/>
              </a:rPr>
              <a:t> </a:t>
            </a:r>
            <a:r>
              <a:rPr lang="en-US" dirty="0" smtClean="0"/>
              <a:t>p}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For each edge (</a:t>
            </a:r>
            <a:r>
              <a:rPr lang="en-US" dirty="0" err="1" smtClean="0"/>
              <a:t>u,v</a:t>
            </a:r>
            <a:r>
              <a:rPr lang="en-US" dirty="0" smtClean="0"/>
              <a:t>) </a:t>
            </a:r>
            <a:r>
              <a:rPr lang="en-US" dirty="0" smtClean="0">
                <a:sym typeface="Symbol"/>
              </a:rPr>
              <a:t> p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dirty="0" smtClean="0">
                <a:sym typeface="Symbol"/>
              </a:rPr>
              <a:t>f(</a:t>
            </a:r>
            <a:r>
              <a:rPr lang="en-US" dirty="0" err="1" smtClean="0">
                <a:sym typeface="Symbol"/>
              </a:rPr>
              <a:t>u,v</a:t>
            </a:r>
            <a:r>
              <a:rPr lang="en-US" dirty="0" smtClean="0">
                <a:sym typeface="Symbol"/>
              </a:rPr>
              <a:t>) = f(</a:t>
            </a:r>
            <a:r>
              <a:rPr lang="en-US" dirty="0" err="1" smtClean="0">
                <a:sym typeface="Symbol"/>
              </a:rPr>
              <a:t>u,v</a:t>
            </a:r>
            <a:r>
              <a:rPr lang="en-US" dirty="0" smtClean="0">
                <a:sym typeface="Symbol"/>
              </a:rPr>
              <a:t>) + </a:t>
            </a:r>
            <a:r>
              <a:rPr lang="en-US" dirty="0" err="1" smtClean="0">
                <a:sym typeface="Symbol"/>
              </a:rPr>
              <a:t>c</a:t>
            </a:r>
            <a:r>
              <a:rPr lang="en-US" baseline="-25000" dirty="0" err="1" smtClean="0"/>
              <a:t>f</a:t>
            </a:r>
            <a:r>
              <a:rPr lang="en-US" dirty="0" smtClean="0"/>
              <a:t>(p)	send flow along the path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dirty="0" smtClean="0"/>
              <a:t>f(</a:t>
            </a:r>
            <a:r>
              <a:rPr lang="en-US" dirty="0" err="1" smtClean="0"/>
              <a:t>v,u</a:t>
            </a:r>
            <a:r>
              <a:rPr lang="en-US" dirty="0" smtClean="0"/>
              <a:t>) = f(</a:t>
            </a:r>
            <a:r>
              <a:rPr lang="en-US" dirty="0" err="1" smtClean="0"/>
              <a:t>v,u</a:t>
            </a:r>
            <a:r>
              <a:rPr lang="en-US" dirty="0" smtClean="0"/>
              <a:t>) - </a:t>
            </a:r>
            <a:r>
              <a:rPr lang="en-US" dirty="0" err="1" smtClean="0">
                <a:sym typeface="Symbol"/>
              </a:rPr>
              <a:t>c</a:t>
            </a:r>
            <a:r>
              <a:rPr lang="en-US" baseline="-25000" dirty="0" err="1" smtClean="0"/>
              <a:t>f</a:t>
            </a:r>
            <a:r>
              <a:rPr lang="en-US" dirty="0" smtClean="0"/>
              <a:t>(p)	send backflow the other way</a:t>
            </a:r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Running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Is O(mf)</a:t>
            </a:r>
          </a:p>
          <a:p>
            <a:pPr lvl="1"/>
            <a:r>
              <a:rPr lang="en-US" dirty="0" smtClean="0"/>
              <a:t>m is the number of edges</a:t>
            </a:r>
          </a:p>
          <a:p>
            <a:pPr lvl="2"/>
            <a:r>
              <a:rPr lang="en-US" dirty="0" smtClean="0"/>
              <a:t>Maximum time to find an augmenting path via depth-first search</a:t>
            </a:r>
          </a:p>
          <a:p>
            <a:pPr lvl="3"/>
            <a:r>
              <a:rPr lang="en-US" dirty="0" smtClean="0"/>
              <a:t>Can also use breadth-first search!</a:t>
            </a:r>
          </a:p>
          <a:p>
            <a:pPr lvl="1"/>
            <a:r>
              <a:rPr lang="en-US" dirty="0" smtClean="0"/>
              <a:t>f is the maximum flow of the final graph</a:t>
            </a:r>
          </a:p>
          <a:p>
            <a:pPr lvl="2"/>
            <a:r>
              <a:rPr lang="en-US" dirty="0" smtClean="0"/>
              <a:t>Minimum flow on an augmenting path is 1, so the maximum number of steps is thus f</a:t>
            </a:r>
            <a:endParaRPr 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type of search?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“While there is a path p from s to t in </a:t>
            </a:r>
            <a:r>
              <a:rPr lang="en-US" dirty="0" err="1" smtClean="0"/>
              <a:t>G</a:t>
            </a:r>
            <a:r>
              <a:rPr lang="en-US" baseline="-25000" dirty="0" err="1" smtClean="0"/>
              <a:t>f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A depth-first search is the Ford-Fulkerson algorithm</a:t>
            </a:r>
          </a:p>
          <a:p>
            <a:pPr lvl="2"/>
            <a:r>
              <a:rPr lang="en-US" dirty="0" smtClean="0"/>
              <a:t>Each augmenting path can be found in O(m) time</a:t>
            </a:r>
          </a:p>
          <a:p>
            <a:pPr lvl="2"/>
            <a:r>
              <a:rPr lang="en-US" dirty="0" smtClean="0"/>
              <a:t>And there can be f paths</a:t>
            </a:r>
          </a:p>
          <a:p>
            <a:pPr lvl="2"/>
            <a:r>
              <a:rPr lang="en-US" dirty="0" smtClean="0"/>
              <a:t>So the running time is O(mf)</a:t>
            </a:r>
          </a:p>
          <a:p>
            <a:pPr lvl="2"/>
            <a:r>
              <a:rPr lang="en-US" dirty="0" smtClean="0"/>
              <a:t>Will not terminate with irrational edge values</a:t>
            </a:r>
          </a:p>
          <a:p>
            <a:pPr lvl="1"/>
            <a:r>
              <a:rPr lang="en-US" dirty="0" smtClean="0"/>
              <a:t>A breadth-first search is the Edmonds-Karp algorithm</a:t>
            </a:r>
          </a:p>
          <a:p>
            <a:pPr lvl="2"/>
            <a:r>
              <a:rPr lang="en-US" dirty="0" smtClean="0"/>
              <a:t>Runs in O(nm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lvl="3"/>
            <a:r>
              <a:rPr lang="en-US" dirty="0" smtClean="0"/>
              <a:t>Total number of augmentations is O(nm)</a:t>
            </a:r>
          </a:p>
          <a:p>
            <a:pPr lvl="3"/>
            <a:r>
              <a:rPr lang="en-US" dirty="0" smtClean="0"/>
              <a:t>And finding each augmentation takes O(m)</a:t>
            </a:r>
          </a:p>
          <a:p>
            <a:pPr lvl="2"/>
            <a:r>
              <a:rPr lang="en-US" dirty="0" smtClean="0"/>
              <a:t>Guaranteed termination with irrational edge values</a:t>
            </a:r>
          </a:p>
          <a:p>
            <a:pPr lvl="2"/>
            <a:r>
              <a:rPr lang="en-US" dirty="0" smtClean="0"/>
              <a:t>Run-time is independent of the maximum flow of the graph</a:t>
            </a:r>
            <a:endParaRPr 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Our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67</a:t>
            </a:fld>
            <a:endParaRPr lang="en-US"/>
          </a:p>
        </p:txBody>
      </p:sp>
      <p:pic>
        <p:nvPicPr>
          <p:cNvPr id="5" name="Picture 2" descr="C:\WINDOWS\Desktop\Oh_type\kleinberg_GIF_01to10\kleinberg_07F03.gif"/>
          <p:cNvPicPr preferRelativeResize="0">
            <a:picLocks noGrp="1" noChangeAspect="1" noChangeArrowheads="1"/>
          </p:cNvPicPr>
          <p:nvPr>
            <p:ph sz="quarter" idx="1"/>
            <p:custDataLst>
              <p:tags r:id="rId1"/>
            </p:custDataLst>
          </p:nvPr>
        </p:nvPicPr>
        <p:blipFill>
          <a:blip r:embed="rId3"/>
          <a:srcRect b="15088"/>
          <a:stretch>
            <a:fillRect/>
          </a:stretch>
        </p:blipFill>
        <p:spPr bwMode="auto">
          <a:xfrm>
            <a:off x="457200" y="2084103"/>
            <a:ext cx="8229600" cy="3021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Minimum Cut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Minimum Cut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Given a flow network, we want to </a:t>
            </a:r>
            <a:r>
              <a:rPr lang="en-US" i="1" smtClean="0"/>
              <a:t>cut</a:t>
            </a:r>
            <a:r>
              <a:rPr lang="en-US" smtClean="0"/>
              <a:t> edges…</a:t>
            </a:r>
          </a:p>
          <a:p>
            <a:pPr lvl="1"/>
            <a:r>
              <a:rPr lang="en-US" smtClean="0"/>
              <a:t>Really, just reduce their capacities, possibly to zero</a:t>
            </a:r>
          </a:p>
          <a:p>
            <a:r>
              <a:rPr lang="en-US" smtClean="0"/>
              <a:t>… such that no flow can progress from </a:t>
            </a:r>
            <a:r>
              <a:rPr lang="en-US" i="1" smtClean="0"/>
              <a:t>s</a:t>
            </a:r>
            <a:r>
              <a:rPr lang="en-US" smtClean="0"/>
              <a:t> to </a:t>
            </a:r>
            <a:r>
              <a:rPr lang="en-US" i="1" smtClean="0"/>
              <a:t>t</a:t>
            </a:r>
            <a:endParaRPr lang="en-US" smtClean="0"/>
          </a:p>
          <a:p>
            <a:pPr lvl="1"/>
            <a:r>
              <a:rPr lang="en-US" smtClean="0"/>
              <a:t>And we want the cut to be as minimum as possible</a:t>
            </a:r>
          </a:p>
          <a:p>
            <a:endParaRPr lang="en-US" smtClean="0"/>
          </a:p>
          <a:p>
            <a:r>
              <a:rPr lang="en-US" smtClean="0"/>
              <a:t>Given a flow network, how do we determine the minimum cut?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Terms You Should Know or Learn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Vertex (plural </a:t>
            </a:r>
            <a:r>
              <a:rPr lang="en-US" sz="2400" i="1" dirty="0" smtClean="0"/>
              <a:t>vertices</a:t>
            </a:r>
            <a:r>
              <a:rPr lang="en-US" sz="2400" dirty="0" smtClean="0"/>
              <a:t>) or Node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Edge (sometimes referred to as an </a:t>
            </a:r>
            <a:r>
              <a:rPr lang="en-US" sz="2400" i="1" dirty="0" smtClean="0"/>
              <a:t>arc</a:t>
            </a:r>
            <a:r>
              <a:rPr lang="en-US" sz="2400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Note the meaning of </a:t>
            </a:r>
            <a:r>
              <a:rPr lang="en-US" sz="2000" i="1" dirty="0" smtClean="0"/>
              <a:t>incident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Degree of a vertex: how many adjacent vertices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Digraph: in-degree (num. of incoming edges) vs. out-degree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Graphs can be: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Directed or undirected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Weighted or not weighted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weights can be </a:t>
            </a:r>
            <a:r>
              <a:rPr lang="en-US" sz="1800" dirty="0" err="1" smtClean="0"/>
              <a:t>reals</a:t>
            </a:r>
            <a:r>
              <a:rPr lang="en-US" sz="1800" dirty="0" smtClean="0"/>
              <a:t>, integers, etc.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weight also known as: cost, length, distance, capacity,…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Undirected graphs: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Normally an edge can’t connect a vertex to itself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A directed graph (also known as a </a:t>
            </a:r>
            <a:r>
              <a:rPr lang="en-US" sz="2400" i="1" dirty="0" smtClean="0"/>
              <a:t>digraph</a:t>
            </a:r>
            <a:r>
              <a:rPr lang="en-US" sz="2400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“Originating” node is the </a:t>
            </a:r>
            <a:r>
              <a:rPr lang="en-US" sz="2000" i="1" dirty="0" smtClean="0"/>
              <a:t>head</a:t>
            </a:r>
            <a:r>
              <a:rPr lang="en-US" sz="2000" dirty="0" smtClean="0"/>
              <a:t>, the target the </a:t>
            </a:r>
            <a:r>
              <a:rPr lang="en-US" sz="2000" i="1" dirty="0" smtClean="0"/>
              <a:t>tail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An edge may connect a vertex to itself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Max-flow min-cut theorem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The max-flow min-cut theorem states that the maximum value of an s-t flow is equal to the minimum capacity of an s-t cut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determine the min cut?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Use the Ford-Fulkerson algorithm to determine max flow</a:t>
            </a:r>
          </a:p>
          <a:p>
            <a:pPr lvl="1"/>
            <a:r>
              <a:rPr lang="en-US" smtClean="0"/>
              <a:t>Time is O(mf)</a:t>
            </a:r>
          </a:p>
          <a:p>
            <a:r>
              <a:rPr lang="en-US" smtClean="0"/>
              <a:t>Worst case is each edge needs a cut</a:t>
            </a:r>
          </a:p>
          <a:p>
            <a:pPr lvl="1"/>
            <a:r>
              <a:rPr lang="en-US" smtClean="0"/>
              <a:t>So we can determine the min cut in O(m) additional time</a:t>
            </a:r>
          </a:p>
          <a:p>
            <a:pPr lvl="1"/>
            <a:r>
              <a:rPr lang="en-US" smtClean="0"/>
              <a:t>O(mf) + O(m) = O(mf) </a:t>
            </a:r>
            <a:endParaRPr 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Reductions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Algorithm for min-cut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Imagine that I presented you with a new algorithm to determine min-cut</a:t>
            </a:r>
          </a:p>
          <a:p>
            <a:pPr lvl="1"/>
            <a:r>
              <a:rPr lang="en-US" smtClean="0"/>
              <a:t>Everybody uses max-flow to determine min-cut, but imagine it anyway</a:t>
            </a:r>
          </a:p>
          <a:p>
            <a:endParaRPr lang="en-US" smtClean="0"/>
          </a:p>
          <a:p>
            <a:r>
              <a:rPr lang="en-US" smtClean="0"/>
              <a:t>What could you tell me about that algorithm?</a:t>
            </a:r>
          </a:p>
          <a:p>
            <a:pPr lvl="1"/>
            <a:r>
              <a:rPr lang="en-US" smtClean="0"/>
              <a:t>About it’s running time?</a:t>
            </a:r>
            <a:endParaRPr 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Max-flow vs. min-cut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These two problems are “equivalent”</a:t>
            </a:r>
          </a:p>
          <a:p>
            <a:pPr lvl="1"/>
            <a:r>
              <a:rPr lang="en-US" smtClean="0"/>
              <a:t>Specifically, if you can solve one, you can solve the other</a:t>
            </a:r>
          </a:p>
          <a:p>
            <a:r>
              <a:rPr lang="en-US" smtClean="0"/>
              <a:t>Alternatively, we can say that one problem </a:t>
            </a:r>
            <a:r>
              <a:rPr lang="en-US" i="1" smtClean="0"/>
              <a:t>reduces</a:t>
            </a:r>
            <a:r>
              <a:rPr lang="en-US" smtClean="0"/>
              <a:t> to the other</a:t>
            </a:r>
          </a:p>
          <a:p>
            <a:pPr lvl="1"/>
            <a:r>
              <a:rPr lang="en-US" smtClean="0"/>
              <a:t>The problem of finding min-cut reduces to the problem of finding max-flow (plus a polynomial time conversion)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 reduction is a transformation of one problem into another problem</a:t>
            </a:r>
          </a:p>
          <a:p>
            <a:pPr lvl="1"/>
            <a:r>
              <a:rPr lang="en-US" smtClean="0"/>
              <a:t>Min-cut is reducible to max-flow because we can use max-flow to solve min-cut</a:t>
            </a:r>
          </a:p>
          <a:p>
            <a:pPr lvl="1"/>
            <a:r>
              <a:rPr lang="en-US" smtClean="0"/>
              <a:t>Formally, problem A is reducible to problem B if we can use a solution to B to solve A</a:t>
            </a:r>
          </a:p>
          <a:p>
            <a:r>
              <a:rPr lang="en-US" smtClean="0"/>
              <a:t>We note that the reduction happens in polynomial time</a:t>
            </a:r>
          </a:p>
          <a:p>
            <a:r>
              <a:rPr lang="en-US" smtClean="0"/>
              <a:t>And signify it with a ≤</a:t>
            </a:r>
            <a:r>
              <a:rPr lang="en-US" baseline="-25000" smtClean="0"/>
              <a:t>p</a:t>
            </a:r>
            <a:r>
              <a:rPr lang="en-US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Reducing both ways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We know that:</a:t>
            </a:r>
          </a:p>
          <a:p>
            <a:pPr lvl="1"/>
            <a:r>
              <a:rPr lang="en-US" smtClean="0"/>
              <a:t>Min-cut ≤</a:t>
            </a:r>
            <a:r>
              <a:rPr lang="en-US" baseline="-25000" smtClean="0"/>
              <a:t>p</a:t>
            </a:r>
            <a:r>
              <a:rPr lang="en-US" smtClean="0"/>
              <a:t> max-flow</a:t>
            </a:r>
          </a:p>
          <a:p>
            <a:pPr lvl="1"/>
            <a:r>
              <a:rPr lang="en-US" smtClean="0"/>
              <a:t>Max-flow ≤</a:t>
            </a:r>
            <a:r>
              <a:rPr lang="en-US" baseline="-25000" smtClean="0"/>
              <a:t>p</a:t>
            </a:r>
            <a:r>
              <a:rPr lang="en-US" smtClean="0"/>
              <a:t> min-cut</a:t>
            </a:r>
          </a:p>
          <a:p>
            <a:r>
              <a:rPr lang="en-US" smtClean="0"/>
              <a:t>Because they reduce both ways, they are </a:t>
            </a:r>
            <a:r>
              <a:rPr lang="en-US" i="1" smtClean="0"/>
              <a:t>polynomial-time equivalent</a:t>
            </a:r>
          </a:p>
          <a:p>
            <a:r>
              <a:rPr lang="en-US" smtClean="0"/>
              <a:t>Often times you can’t directly compare algorithms</a:t>
            </a:r>
          </a:p>
          <a:p>
            <a:pPr lvl="1"/>
            <a:r>
              <a:rPr lang="en-US" smtClean="0"/>
              <a:t>So you show that they reduce both ways</a:t>
            </a:r>
            <a:endParaRPr lang="en-US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Bipartite Matching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Bipartite Matching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Given a bipartite graph G, can we find a matching M in G such that M </a:t>
            </a:r>
            <a:r>
              <a:rPr lang="en-US" smtClean="0">
                <a:sym typeface="Symbol"/>
              </a:rPr>
              <a:t></a:t>
            </a:r>
            <a:r>
              <a:rPr lang="en-US" smtClean="0"/>
              <a:t> E and each node appears on exactly one of M</a:t>
            </a:r>
          </a:p>
          <a:p>
            <a:pPr lvl="1" algn="l"/>
            <a:r>
              <a:rPr lang="en-US" smtClean="0"/>
              <a:t>In other words, find a subset </a:t>
            </a:r>
            <a:br>
              <a:rPr lang="en-US" smtClean="0"/>
            </a:br>
            <a:r>
              <a:rPr lang="en-US" smtClean="0"/>
              <a:t>of edges that connect every </a:t>
            </a:r>
            <a:br>
              <a:rPr lang="en-US" smtClean="0"/>
            </a:br>
            <a:r>
              <a:rPr lang="en-US" smtClean="0"/>
              <a:t>node on the left to one (and </a:t>
            </a:r>
            <a:br>
              <a:rPr lang="en-US" smtClean="0"/>
            </a:br>
            <a:r>
              <a:rPr lang="en-US" smtClean="0"/>
              <a:t>only one!) node on the right</a:t>
            </a:r>
          </a:p>
          <a:p>
            <a:pPr lvl="1" algn="l"/>
            <a:r>
              <a:rPr lang="en-US" smtClean="0"/>
              <a:t>Since the graph is bipartite, </a:t>
            </a:r>
            <a:br>
              <a:rPr lang="en-US" smtClean="0"/>
            </a:br>
            <a:r>
              <a:rPr lang="en-US" smtClean="0"/>
              <a:t>all edges connect one on the </a:t>
            </a:r>
            <a:br>
              <a:rPr lang="en-US" smtClean="0"/>
            </a:br>
            <a:r>
              <a:rPr lang="en-US" smtClean="0"/>
              <a:t>left with one on the right</a:t>
            </a:r>
          </a:p>
          <a:p>
            <a:pPr lvl="1"/>
            <a:endParaRPr lang="en-US" dirty="0"/>
          </a:p>
        </p:txBody>
      </p:sp>
      <p:pic>
        <p:nvPicPr>
          <p:cNvPr id="5" name="Picture 2" descr="C:\WINDOWS\Desktop\Oh_type\kleinberg_GIF_01to10\kleinberg_07F09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189" t="2029" r="67321" b="28994"/>
          <a:stretch>
            <a:fillRect/>
          </a:stretch>
        </p:blipFill>
        <p:spPr bwMode="auto">
          <a:xfrm>
            <a:off x="6019800" y="2836985"/>
            <a:ext cx="2667000" cy="348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Reduction!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solve this, we reduce it to a maximal flow problem by creating a graph G’:</a:t>
            </a:r>
          </a:p>
          <a:p>
            <a:pPr lvl="1"/>
            <a:r>
              <a:rPr lang="en-US" dirty="0" smtClean="0"/>
              <a:t>Direct all edges from the left to the right</a:t>
            </a:r>
          </a:p>
          <a:p>
            <a:pPr lvl="1"/>
            <a:r>
              <a:rPr lang="en-US" dirty="0" smtClean="0"/>
              <a:t>Add a source node, with edges to every node on the left side</a:t>
            </a:r>
          </a:p>
          <a:p>
            <a:pPr lvl="1"/>
            <a:r>
              <a:rPr lang="en-US" dirty="0" smtClean="0"/>
              <a:t>Add a terminus node, with edges to every node on the right side</a:t>
            </a:r>
          </a:p>
          <a:p>
            <a:r>
              <a:rPr lang="en-US" dirty="0" smtClean="0"/>
              <a:t>Compute maximal flow!</a:t>
            </a:r>
          </a:p>
          <a:p>
            <a:pPr lvl="1"/>
            <a:r>
              <a:rPr lang="en-US" dirty="0" smtClean="0"/>
              <a:t>The maximal flow in G’ is the maximum matching in G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smtClean="0"/>
              <a:t>Terms You Should Know or Learn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mtClean="0"/>
              <a:t>Size of graph? Two measures:</a:t>
            </a:r>
          </a:p>
          <a:p>
            <a:pPr lvl="1"/>
            <a:r>
              <a:rPr lang="en-US" smtClean="0"/>
              <a:t>Number of nodes.  Usually n</a:t>
            </a:r>
          </a:p>
          <a:p>
            <a:pPr lvl="1"/>
            <a:r>
              <a:rPr lang="en-US" smtClean="0"/>
              <a:t>Number of edges: usually m</a:t>
            </a:r>
          </a:p>
          <a:p>
            <a:r>
              <a:rPr lang="en-US" smtClean="0"/>
              <a:t>Dense graph: many edges</a:t>
            </a:r>
          </a:p>
          <a:p>
            <a:pPr lvl="1"/>
            <a:r>
              <a:rPr lang="en-US" smtClean="0"/>
              <a:t>Maximally dense?</a:t>
            </a:r>
          </a:p>
          <a:p>
            <a:pPr lvl="1" algn="l"/>
            <a:r>
              <a:rPr lang="en-US" smtClean="0"/>
              <a:t>Undirected: each node connects to all others, so </a:t>
            </a:r>
            <a:br>
              <a:rPr lang="en-US" smtClean="0"/>
            </a:br>
            <a:r>
              <a:rPr lang="en-US" smtClean="0"/>
              <a:t>m = n(n-1)/2</a:t>
            </a:r>
            <a:br>
              <a:rPr lang="en-US" smtClean="0"/>
            </a:br>
            <a:r>
              <a:rPr lang="en-US" smtClean="0"/>
              <a:t>Called a </a:t>
            </a:r>
            <a:r>
              <a:rPr lang="en-US" i="1" smtClean="0"/>
              <a:t>complete graph</a:t>
            </a:r>
          </a:p>
          <a:p>
            <a:pPr lvl="1"/>
            <a:r>
              <a:rPr lang="en-US" smtClean="0"/>
              <a:t>Directed:   m = n(n-1)        </a:t>
            </a:r>
            <a:r>
              <a:rPr lang="en-US" i="1" smtClean="0"/>
              <a:t>why?</a:t>
            </a:r>
          </a:p>
          <a:p>
            <a:r>
              <a:rPr lang="en-US" smtClean="0"/>
              <a:t>Sparse graph: fewer edges</a:t>
            </a:r>
          </a:p>
          <a:p>
            <a:pPr lvl="1"/>
            <a:r>
              <a:rPr lang="en-US" smtClean="0"/>
              <a:t>Could be zero edges…</a:t>
            </a:r>
            <a:endParaRPr lang="en-US" dirty="0" smtClean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Reduction, diagrammatically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80</a:t>
            </a:fld>
            <a:endParaRPr lang="en-US"/>
          </a:p>
        </p:txBody>
      </p:sp>
      <p:pic>
        <p:nvPicPr>
          <p:cNvPr id="9" name="Picture 2" descr="C:\WINDOWS\Desktop\Oh_type\kleinberg_GIF_01to10\kleinberg_07F09.gif"/>
          <p:cNvPicPr preferRelativeResize="0">
            <a:picLocks noGrp="1" noChangeAspect="1" noChangeArrowheads="1"/>
          </p:cNvPicPr>
          <p:nvPr>
            <p:ph sz="quarter" idx="1"/>
            <p:custDataLst>
              <p:tags r:id="rId1"/>
            </p:custDataLst>
          </p:nvPr>
        </p:nvPicPr>
        <p:blipFill>
          <a:blip r:embed="rId3"/>
          <a:srcRect b="26965"/>
          <a:stretch>
            <a:fillRect/>
          </a:stretch>
        </p:blipFill>
        <p:spPr>
          <a:xfrm>
            <a:off x="457200" y="2235148"/>
            <a:ext cx="8229600" cy="2905228"/>
          </a:xfr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does this work?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81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Each node on the left can be in at most one matching</a:t>
            </a:r>
          </a:p>
          <a:p>
            <a:pPr lvl="1"/>
            <a:r>
              <a:rPr lang="en-US" smtClean="0"/>
              <a:t>This is enforced by the edge of capacity one leading into it</a:t>
            </a:r>
          </a:p>
          <a:p>
            <a:r>
              <a:rPr lang="en-US" smtClean="0"/>
              <a:t>Likewise for each node on the right</a:t>
            </a:r>
          </a:p>
          <a:p>
            <a:r>
              <a:rPr lang="en-US" smtClean="0"/>
              <a:t>The bottleneck will be how it flows across the bipartite “barrier”</a:t>
            </a:r>
            <a:endParaRPr lang="en-US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Reduction details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have transformed (in polynomial time) a bipartite matching problem into a maximal flow problem</a:t>
            </a:r>
          </a:p>
          <a:p>
            <a:r>
              <a:rPr lang="en-US" dirty="0" smtClean="0"/>
              <a:t>Specifically, bipartite-matching ≤</a:t>
            </a:r>
            <a:r>
              <a:rPr lang="en-US" baseline="-25000" dirty="0" smtClean="0"/>
              <a:t>p</a:t>
            </a:r>
            <a:r>
              <a:rPr lang="en-US" dirty="0" smtClean="0"/>
              <a:t> max-flow</a:t>
            </a:r>
          </a:p>
          <a:p>
            <a:pPr lvl="1"/>
            <a:r>
              <a:rPr lang="en-US" dirty="0" smtClean="0"/>
              <a:t>Because we can transform bipartite matching to max-flow in polynomial time</a:t>
            </a:r>
          </a:p>
          <a:p>
            <a:r>
              <a:rPr lang="en-US" dirty="0" smtClean="0"/>
              <a:t>But is it the case that max-flow ≤</a:t>
            </a:r>
            <a:r>
              <a:rPr lang="en-US" baseline="-25000" dirty="0" smtClean="0"/>
              <a:t>p</a:t>
            </a:r>
            <a:r>
              <a:rPr lang="en-US" dirty="0" smtClean="0"/>
              <a:t> bipartite-matching?</a:t>
            </a:r>
          </a:p>
          <a:p>
            <a:pPr lvl="1"/>
            <a:r>
              <a:rPr lang="en-US" dirty="0" smtClean="0"/>
              <a:t>Not so much: a solution to bipartite matching does not help us with a non-bipartite graph</a:t>
            </a:r>
            <a:endParaRPr lang="en-US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Running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83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Max flow runs in O(mf)</a:t>
            </a:r>
          </a:p>
          <a:p>
            <a:pPr lvl="1"/>
            <a:r>
              <a:rPr lang="en-US" smtClean="0"/>
              <a:t>But the max flow is (at most) n/2</a:t>
            </a:r>
          </a:p>
          <a:p>
            <a:pPr lvl="2"/>
            <a:r>
              <a:rPr lang="en-US" smtClean="0"/>
              <a:t>If every node in the graph has flow through it, then there are n/2 units of flow moving through the graph</a:t>
            </a:r>
          </a:p>
          <a:p>
            <a:pPr lvl="1"/>
            <a:r>
              <a:rPr lang="en-US" smtClean="0"/>
              <a:t>So the running time is equivalent to O(mn)</a:t>
            </a:r>
            <a:endParaRPr lang="en-US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Imperfect bipartite matchings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84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These exist, and the algorithm may produce them, depending on the graph</a:t>
            </a:r>
          </a:p>
          <a:p>
            <a:pPr lvl="1"/>
            <a:r>
              <a:rPr lang="en-US" smtClean="0"/>
              <a:t>The following shows an augmenting path (in the middle) used to achieve the maximal flow on the right</a:t>
            </a:r>
            <a:endParaRPr lang="en-US" dirty="0"/>
          </a:p>
        </p:txBody>
      </p:sp>
      <p:pic>
        <p:nvPicPr>
          <p:cNvPr id="5" name="Picture 2" descr="C:\WINDOWS\Desktop\Oh_type\kleinberg_GIF_01to10\kleinberg_07F10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b="28753"/>
          <a:stretch>
            <a:fillRect/>
          </a:stretch>
        </p:blipFill>
        <p:spPr bwMode="auto">
          <a:xfrm>
            <a:off x="609600" y="3657600"/>
            <a:ext cx="7772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Max-flow variations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85</a:t>
            </a:fld>
            <a:endParaRPr 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Finding a Circulation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86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Real world applications don’t have just one source and sink</a:t>
            </a:r>
          </a:p>
          <a:p>
            <a:pPr lvl="1"/>
            <a:r>
              <a:rPr lang="en-US" smtClean="0"/>
              <a:t>Instead there are multiple ones: power production / consumption, etc.</a:t>
            </a:r>
          </a:p>
          <a:p>
            <a:r>
              <a:rPr lang="en-US" smtClean="0"/>
              <a:t>We designate a set S to be all the nodes that are sources</a:t>
            </a:r>
          </a:p>
          <a:p>
            <a:pPr lvl="1"/>
            <a:r>
              <a:rPr lang="en-US" smtClean="0"/>
              <a:t>We can also view them has having negative demand</a:t>
            </a:r>
          </a:p>
          <a:p>
            <a:r>
              <a:rPr lang="en-US" smtClean="0"/>
              <a:t>Likewise, we designate a set T to be all the nodes that are sinks</a:t>
            </a:r>
          </a:p>
          <a:p>
            <a:pPr lvl="1"/>
            <a:r>
              <a:rPr lang="en-US" smtClean="0"/>
              <a:t>They have positive demand</a:t>
            </a:r>
          </a:p>
          <a:p>
            <a:r>
              <a:rPr lang="en-US" smtClean="0"/>
              <a:t>Networks with multiple sources and sinks (modeled using demand) are called </a:t>
            </a:r>
            <a:r>
              <a:rPr lang="en-US" i="1" smtClean="0"/>
              <a:t>circulation networks</a:t>
            </a:r>
            <a:endParaRPr lang="en-US" dirty="0" smtClean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Reduction to max-flow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87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With a few modifications, we can make this a max-flow problem:</a:t>
            </a:r>
          </a:p>
          <a:p>
            <a:pPr lvl="1"/>
            <a:r>
              <a:rPr lang="en-US" smtClean="0"/>
              <a:t>Create a ‘super source’ s* with edges to each node in S</a:t>
            </a:r>
          </a:p>
          <a:p>
            <a:pPr lvl="2"/>
            <a:r>
              <a:rPr lang="en-US" smtClean="0"/>
              <a:t>The capacity of that edge is the size of the source of the node in S</a:t>
            </a:r>
          </a:p>
          <a:p>
            <a:pPr lvl="1"/>
            <a:r>
              <a:rPr lang="en-US" smtClean="0"/>
              <a:t>Likewise with the set T</a:t>
            </a:r>
            <a:endParaRPr lang="en-US" dirty="0"/>
          </a:p>
        </p:txBody>
      </p:sp>
      <p:pic>
        <p:nvPicPr>
          <p:cNvPr id="5" name="Picture 2" descr="C:\WINDOWS\Desktop\Oh_type\kleinberg_GIF_01to10\kleinberg_07F1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b="12470"/>
          <a:stretch>
            <a:fillRect/>
          </a:stretch>
        </p:blipFill>
        <p:spPr bwMode="auto">
          <a:xfrm>
            <a:off x="838200" y="3810000"/>
            <a:ext cx="7315200" cy="294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Conversion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88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Converting a graph with multiple sources and sinks to a single-source-single-sink max-flow problem:</a:t>
            </a:r>
            <a:endParaRPr lang="en-US" dirty="0"/>
          </a:p>
        </p:txBody>
      </p:sp>
      <p:pic>
        <p:nvPicPr>
          <p:cNvPr id="5" name="Picture 2" descr="C:\WINDOWS\Desktop\Oh_type\kleinberg_GIF_01to10\kleinberg_07F1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22549" b="22161"/>
          <a:stretch>
            <a:fillRect/>
          </a:stretch>
        </p:blipFill>
        <p:spPr bwMode="auto">
          <a:xfrm>
            <a:off x="761999" y="2971800"/>
            <a:ext cx="7712199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Circulation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89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circulation problem is aiming for </a:t>
            </a:r>
            <a:r>
              <a:rPr lang="en-US" i="1" dirty="0" smtClean="0"/>
              <a:t>feasibility</a:t>
            </a:r>
            <a:r>
              <a:rPr lang="en-US" dirty="0" smtClean="0"/>
              <a:t>, not max flow</a:t>
            </a:r>
          </a:p>
          <a:p>
            <a:pPr lvl="1"/>
            <a:r>
              <a:rPr lang="en-US" dirty="0" smtClean="0"/>
              <a:t>But we use max flow to solve it</a:t>
            </a:r>
          </a:p>
          <a:p>
            <a:r>
              <a:rPr lang="en-US" dirty="0" smtClean="0"/>
              <a:t>We set each edge from the super-source to each individual source to be the absolute value as the individual source’s demand</a:t>
            </a:r>
          </a:p>
          <a:p>
            <a:r>
              <a:rPr lang="en-US" dirty="0" smtClean="0"/>
              <a:t>Max-flow is then run</a:t>
            </a:r>
          </a:p>
          <a:p>
            <a:r>
              <a:rPr lang="en-US" dirty="0" smtClean="0"/>
              <a:t>If the total amount leaving the single-source is the SAME as the capacity of each outgoing edge, then the circulation is feasible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smtClean="0"/>
              <a:t>Terms You Should Know or Learn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2531" name="Rectangle 1027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mtClean="0"/>
              <a:t>Path vs. simple path</a:t>
            </a:r>
          </a:p>
          <a:p>
            <a:pPr lvl="1"/>
            <a:r>
              <a:rPr lang="en-US" smtClean="0"/>
              <a:t>One vertex is </a:t>
            </a:r>
            <a:r>
              <a:rPr lang="en-US" i="1" smtClean="0"/>
              <a:t>reachable</a:t>
            </a:r>
            <a:r>
              <a:rPr lang="en-US" smtClean="0"/>
              <a:t> from another vertex</a:t>
            </a:r>
          </a:p>
          <a:p>
            <a:r>
              <a:rPr lang="en-US" smtClean="0"/>
              <a:t>A </a:t>
            </a:r>
            <a:r>
              <a:rPr lang="en-US" i="1" smtClean="0"/>
              <a:t>connected graph</a:t>
            </a:r>
            <a:endParaRPr lang="en-US" smtClean="0"/>
          </a:p>
          <a:p>
            <a:pPr lvl="1"/>
            <a:r>
              <a:rPr lang="en-US" smtClean="0"/>
              <a:t>undirected graph, where each vertex is reachable from all others</a:t>
            </a:r>
          </a:p>
          <a:p>
            <a:r>
              <a:rPr lang="en-US" smtClean="0"/>
              <a:t>A </a:t>
            </a:r>
            <a:r>
              <a:rPr lang="en-US" i="1" smtClean="0"/>
              <a:t>strongly connected </a:t>
            </a:r>
            <a:r>
              <a:rPr lang="en-US" i="1" u="sng" smtClean="0"/>
              <a:t>di</a:t>
            </a:r>
            <a:r>
              <a:rPr lang="en-US" i="1" smtClean="0"/>
              <a:t>graph:</a:t>
            </a:r>
          </a:p>
          <a:p>
            <a:pPr lvl="1"/>
            <a:r>
              <a:rPr lang="en-US" smtClean="0"/>
              <a:t>direction affects this!</a:t>
            </a:r>
          </a:p>
          <a:p>
            <a:pPr lvl="1"/>
            <a:r>
              <a:rPr lang="en-US" smtClean="0"/>
              <a:t>node u may be reachable from v, but not v from u</a:t>
            </a:r>
          </a:p>
          <a:p>
            <a:pPr lvl="1"/>
            <a:r>
              <a:rPr lang="en-US" u="sng" smtClean="0"/>
              <a:t>Strongly</a:t>
            </a:r>
            <a:r>
              <a:rPr lang="en-US" smtClean="0"/>
              <a:t> connected means both directions</a:t>
            </a:r>
          </a:p>
          <a:p>
            <a:r>
              <a:rPr lang="en-US" smtClean="0"/>
              <a:t>Connected components for undirected graphs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Edge lower bounds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90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So far, we have considered only the capacity of an edge: the upper bound on the flow</a:t>
            </a:r>
          </a:p>
          <a:p>
            <a:r>
              <a:rPr lang="en-US" smtClean="0"/>
              <a:t>We also want to consider a lower bound on the flow on an edge</a:t>
            </a:r>
          </a:p>
          <a:p>
            <a:pPr lvl="1"/>
            <a:r>
              <a:rPr lang="en-US" smtClean="0"/>
              <a:t>i.e. forcing a certain amount of flow through an edge</a:t>
            </a:r>
          </a:p>
          <a:p>
            <a:r>
              <a:rPr lang="en-US" smtClean="0"/>
              <a:t>We will reduce this to a circulation problem</a:t>
            </a:r>
          </a:p>
          <a:p>
            <a:pPr lvl="1"/>
            <a:r>
              <a:rPr lang="en-US" smtClean="0"/>
              <a:t>Which can then be reduced to a max-flow problem</a:t>
            </a:r>
            <a:endParaRPr lang="en-US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Handling lower bounds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91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A lower bound forces flow across an edge</a:t>
            </a:r>
          </a:p>
          <a:p>
            <a:pPr lvl="1"/>
            <a:r>
              <a:rPr lang="en-US" smtClean="0"/>
              <a:t>Which increases demand at the start of the edge (to compensate for the flow across the edge)</a:t>
            </a:r>
          </a:p>
          <a:p>
            <a:pPr lvl="1"/>
            <a:r>
              <a:rPr lang="en-US" smtClean="0"/>
              <a:t>And decreases demand at the terminus of the edge (as some flow is fulfilling the demand)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Solving a flow with lower bounds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92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Given a circulation network G, construct a new graph G’ such that for each edge e from u to v with a  lower bound l</a:t>
            </a:r>
            <a:r>
              <a:rPr lang="en-US" baseline="-25000" smtClean="0"/>
              <a:t>e</a:t>
            </a:r>
            <a:r>
              <a:rPr lang="en-US" smtClean="0"/>
              <a:t>:</a:t>
            </a:r>
          </a:p>
          <a:p>
            <a:pPr lvl="1"/>
            <a:r>
              <a:rPr lang="en-US" smtClean="0"/>
              <a:t>We decrease the capacity on that edge by l</a:t>
            </a:r>
            <a:r>
              <a:rPr lang="en-US" baseline="-25000" smtClean="0"/>
              <a:t>e</a:t>
            </a:r>
            <a:r>
              <a:rPr lang="en-US" smtClean="0"/>
              <a:t> </a:t>
            </a:r>
          </a:p>
          <a:p>
            <a:pPr lvl="2"/>
            <a:r>
              <a:rPr lang="en-US" smtClean="0"/>
              <a:t>As that is the flow that is moving through the edge</a:t>
            </a:r>
          </a:p>
          <a:p>
            <a:pPr lvl="1"/>
            <a:r>
              <a:rPr lang="en-US" smtClean="0"/>
              <a:t>We increase the demand at u by l</a:t>
            </a:r>
            <a:r>
              <a:rPr lang="en-US" baseline="-25000" smtClean="0"/>
              <a:t>e</a:t>
            </a:r>
            <a:r>
              <a:rPr lang="en-US" smtClean="0"/>
              <a:t> </a:t>
            </a:r>
          </a:p>
          <a:p>
            <a:pPr lvl="1"/>
            <a:r>
              <a:rPr lang="en-US" smtClean="0"/>
              <a:t>We decrease the demand at v by l</a:t>
            </a:r>
            <a:r>
              <a:rPr lang="en-US" baseline="-25000" smtClean="0"/>
              <a:t>e</a:t>
            </a:r>
            <a:r>
              <a:rPr lang="en-US" smtClean="0"/>
              <a:t> </a:t>
            </a:r>
          </a:p>
          <a:p>
            <a:r>
              <a:rPr lang="en-US" smtClean="0"/>
              <a:t>Then solve G’ as a circulation problem</a:t>
            </a:r>
          </a:p>
          <a:p>
            <a:pPr lvl="1"/>
            <a:r>
              <a:rPr lang="en-US" smtClean="0"/>
              <a:t>i.e. add a super-sink and super-terminus, and solve as a max-flow problem</a:t>
            </a:r>
            <a:endParaRPr lang="en-US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Eliminating a lower bound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93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Diagrammatically…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62000" y="2133600"/>
            <a:ext cx="7391400" cy="3733800"/>
            <a:chOff x="762000" y="2133600"/>
            <a:chExt cx="7391400" cy="3733800"/>
          </a:xfrm>
        </p:grpSpPr>
        <p:pic>
          <p:nvPicPr>
            <p:cNvPr id="5" name="Picture 2" descr="C:\WINDOWS\Desktop\Oh_type\kleinberg_GIF_01to10\kleinberg_07F15.gif"/>
            <p:cNvPicPr preferRelativeResize="0"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3"/>
            <a:srcRect b="22093"/>
            <a:stretch>
              <a:fillRect/>
            </a:stretch>
          </p:blipFill>
          <p:spPr bwMode="auto">
            <a:xfrm>
              <a:off x="762000" y="2133600"/>
              <a:ext cx="7391400" cy="3733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Rectangle 5"/>
            <p:cNvSpPr/>
            <p:nvPr/>
          </p:nvSpPr>
          <p:spPr>
            <a:xfrm>
              <a:off x="4038600" y="2209800"/>
              <a:ext cx="190500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applications of Max-Flow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94</a:t>
            </a:fld>
            <a:endParaRPr lang="en-US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Survey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95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Data is available on multiple customers who have bought various products</a:t>
            </a:r>
          </a:p>
          <a:p>
            <a:pPr lvl="1"/>
            <a:r>
              <a:rPr lang="en-US" smtClean="0"/>
              <a:t>This is why you have ‘shoppers cards’ at various stores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Survey guidelines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96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Each customer will receive questions on products s/he has purchased</a:t>
            </a:r>
          </a:p>
          <a:p>
            <a:r>
              <a:rPr lang="en-US" smtClean="0"/>
              <a:t>Don’t ask too may questions (nobody will respond): ask between c</a:t>
            </a:r>
            <a:r>
              <a:rPr lang="en-US" baseline="-25000" smtClean="0"/>
              <a:t>i</a:t>
            </a:r>
            <a:r>
              <a:rPr lang="en-US" smtClean="0"/>
              <a:t> and c’</a:t>
            </a:r>
            <a:r>
              <a:rPr lang="en-US" baseline="-25000" smtClean="0"/>
              <a:t>i</a:t>
            </a:r>
            <a:r>
              <a:rPr lang="en-US" smtClean="0"/>
              <a:t> questions</a:t>
            </a:r>
          </a:p>
          <a:p>
            <a:r>
              <a:rPr lang="en-US" smtClean="0"/>
              <a:t>To get enough information, we need to ask a certain number of customers: ask between p</a:t>
            </a:r>
            <a:r>
              <a:rPr lang="en-US" baseline="-25000" smtClean="0"/>
              <a:t>j</a:t>
            </a:r>
            <a:r>
              <a:rPr lang="en-US" smtClean="0"/>
              <a:t> and p’</a:t>
            </a:r>
            <a:r>
              <a:rPr lang="en-US" baseline="-25000" smtClean="0"/>
              <a:t>j</a:t>
            </a:r>
            <a:r>
              <a:rPr lang="en-US" smtClean="0"/>
              <a:t> customers</a:t>
            </a:r>
            <a:endParaRPr lang="en-US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Solving the design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97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We create a bipartite graph</a:t>
            </a:r>
          </a:p>
          <a:p>
            <a:pPr lvl="1"/>
            <a:r>
              <a:rPr lang="en-US" smtClean="0"/>
              <a:t>On the left are the customers (the multiple sources), on the right are the products (the multiple sinks)</a:t>
            </a:r>
          </a:p>
          <a:p>
            <a:pPr lvl="1"/>
            <a:r>
              <a:rPr lang="en-US" smtClean="0"/>
              <a:t>Edges connect customers with products they have bought</a:t>
            </a:r>
          </a:p>
          <a:p>
            <a:pPr lvl="1"/>
            <a:r>
              <a:rPr lang="en-US" smtClean="0"/>
              <a:t>A super-source s has edges to each customer</a:t>
            </a:r>
          </a:p>
          <a:p>
            <a:pPr lvl="2"/>
            <a:r>
              <a:rPr lang="en-US" smtClean="0"/>
              <a:t>The lower bound the minimum questions to ask; the upper bound is the most questions to ask</a:t>
            </a:r>
          </a:p>
          <a:p>
            <a:pPr lvl="1"/>
            <a:r>
              <a:rPr lang="en-US" smtClean="0"/>
              <a:t>A super-sink has edges from each product</a:t>
            </a:r>
          </a:p>
          <a:p>
            <a:pPr lvl="2"/>
            <a:r>
              <a:rPr lang="en-US" smtClean="0"/>
              <a:t>The lower bound is the minimum number of questions to be asked on that product; probably no need for an upper bound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Solving the design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98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Note the edge from t to s</a:t>
            </a:r>
          </a:p>
          <a:p>
            <a:pPr lvl="1"/>
            <a:r>
              <a:rPr lang="en-US" dirty="0" smtClean="0"/>
              <a:t>The total number of questions asked</a:t>
            </a:r>
          </a:p>
          <a:p>
            <a:r>
              <a:rPr lang="en-US" dirty="0" smtClean="0"/>
              <a:t>The edges between customers and products have bounds of 0 &amp; 1</a:t>
            </a:r>
          </a:p>
          <a:p>
            <a:r>
              <a:rPr lang="en-US" dirty="0" smtClean="0"/>
              <a:t>We set all demands to </a:t>
            </a:r>
            <a:r>
              <a:rPr lang="en-US" dirty="0" smtClean="0"/>
              <a:t>zero</a:t>
            </a:r>
          </a:p>
          <a:p>
            <a:r>
              <a:rPr lang="en-US" dirty="0" smtClean="0"/>
              <a:t>This bipartite graph is not meant to be 1:1!</a:t>
            </a:r>
            <a:endParaRPr lang="en-US" dirty="0"/>
          </a:p>
        </p:txBody>
      </p:sp>
      <p:pic>
        <p:nvPicPr>
          <p:cNvPr id="9" name="Picture 2" descr="C:\WINDOWS\Desktop\Oh_type\kleinberg_GIF_01to10\kleinberg_07F16.gif"/>
          <p:cNvPicPr preferRelativeResize="0">
            <a:picLocks noGrp="1" noChangeAspect="1" noChangeArrowheads="1"/>
          </p:cNvPicPr>
          <p:nvPr>
            <p:ph sz="quarter" idx="2"/>
            <p:custDataLst>
              <p:tags r:id="rId1"/>
            </p:custDataLst>
          </p:nvPr>
        </p:nvPicPr>
        <p:blipFill>
          <a:blip r:embed="rId3"/>
          <a:srcRect l="21428" r="20408" b="20968"/>
          <a:stretch>
            <a:fillRect/>
          </a:stretch>
        </p:blipFill>
        <p:spPr>
          <a:xfrm>
            <a:off x="4632325" y="1947896"/>
            <a:ext cx="4041775" cy="3473383"/>
          </a:xfrm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Solving the design problem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99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At this point, it reduces to a the circulation problem</a:t>
            </a:r>
          </a:p>
          <a:p>
            <a:pPr lvl="1"/>
            <a:r>
              <a:rPr lang="en-US" smtClean="0"/>
              <a:t>We can worry about the edge from t to s later, and just set s and t to very low/high demands</a:t>
            </a:r>
          </a:p>
          <a:p>
            <a:pPr lvl="1"/>
            <a:r>
              <a:rPr lang="en-US" smtClean="0"/>
              <a:t>Ultimately, the flow out of s will equal the flow into t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05-sorting</Template>
  <TotalTime>35136</TotalTime>
  <Words>4698</Words>
  <Application>Microsoft Office PowerPoint</Application>
  <PresentationFormat>On-screen Show (4:3)</PresentationFormat>
  <Paragraphs>767</Paragraphs>
  <Slides>101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2" baseType="lpstr">
      <vt:lpstr>Origin</vt:lpstr>
      <vt:lpstr>Graphs</vt:lpstr>
      <vt:lpstr>Graph Basics</vt:lpstr>
      <vt:lpstr>Problems: e.g. Airline Routes</vt:lpstr>
      <vt:lpstr>Problems: e.g. Flowcharts</vt:lpstr>
      <vt:lpstr>Problems: e.g. Binary relation</vt:lpstr>
      <vt:lpstr>Problems: e.g. Computer Networks</vt:lpstr>
      <vt:lpstr>Terms You Should Know or Learn Now</vt:lpstr>
      <vt:lpstr>Terms You Should Know or Learn Now</vt:lpstr>
      <vt:lpstr>Terms You Should Know or Learn Now</vt:lpstr>
      <vt:lpstr>Terms You Should Know or Learn Now</vt:lpstr>
      <vt:lpstr>Self-test: Understand these Terms?</vt:lpstr>
      <vt:lpstr>Definition: Directed graph</vt:lpstr>
      <vt:lpstr>Definition: Undirected graph</vt:lpstr>
      <vt:lpstr>Definitions: Weighted Graph</vt:lpstr>
      <vt:lpstr>Graph Representations using Data Structures</vt:lpstr>
      <vt:lpstr>Array of Adjacency Lists Representation</vt:lpstr>
      <vt:lpstr>Adjacency Matrix for weight digraph</vt:lpstr>
      <vt:lpstr>Array of Adjacency Lists Representation</vt:lpstr>
      <vt:lpstr>Breadth-First Search</vt:lpstr>
      <vt:lpstr>Traversing Graphs</vt:lpstr>
      <vt:lpstr>Traversal Strategies</vt:lpstr>
      <vt:lpstr>BFS Strategy</vt:lpstr>
      <vt:lpstr>Breath-first search, e.g.</vt:lpstr>
      <vt:lpstr>BFS in Python</vt:lpstr>
      <vt:lpstr>Breadth- first  search:  Algorithm</vt:lpstr>
      <vt:lpstr>Breadth-first search: Analysis</vt:lpstr>
      <vt:lpstr>Bipartite Graphs</vt:lpstr>
      <vt:lpstr>Bipartite Graphs</vt:lpstr>
      <vt:lpstr>Notes and assumptions</vt:lpstr>
      <vt:lpstr>Bipartite Determination Algorithm </vt:lpstr>
      <vt:lpstr>Depth-First Search</vt:lpstr>
      <vt:lpstr>DFS: the Strategy in Words</vt:lpstr>
      <vt:lpstr>Observations about the DFS Strategy</vt:lpstr>
      <vt:lpstr>An Example of DFS</vt:lpstr>
      <vt:lpstr>Depth-first Search, e.g. trace it, in order</vt:lpstr>
      <vt:lpstr>Basic DFS in Python</vt:lpstr>
      <vt:lpstr>Recursive DFS visit function</vt:lpstr>
      <vt:lpstr>Calling Function for DFS</vt:lpstr>
      <vt:lpstr>DFS to Process all Vertices in a Graph</vt:lpstr>
      <vt:lpstr>Notes on dfs_recurs() function</vt:lpstr>
      <vt:lpstr>General  Skeleton  Similar to   DFS_recurs  (Cormen)</vt:lpstr>
      <vt:lpstr>Using DFS to Find if a Graphic is Acyclic</vt:lpstr>
      <vt:lpstr>Depth-first search tree</vt:lpstr>
      <vt:lpstr>Using Non-Tree Edges to Identify Cycles</vt:lpstr>
      <vt:lpstr>Non-tree Edges in DFS</vt:lpstr>
      <vt:lpstr>Time Complexity of DFS</vt:lpstr>
      <vt:lpstr>Topological Sort</vt:lpstr>
      <vt:lpstr>Directed Acyclic Graphs</vt:lpstr>
      <vt:lpstr>Topological Sort</vt:lpstr>
      <vt:lpstr>Getting Dressed</vt:lpstr>
      <vt:lpstr>Getting Dressed</vt:lpstr>
      <vt:lpstr>Topological Sort Algorithm</vt:lpstr>
      <vt:lpstr>Topologoical Sort, Recursive Function</vt:lpstr>
      <vt:lpstr>Topological Sort: Driver</vt:lpstr>
      <vt:lpstr>Forward vs. Reverse</vt:lpstr>
      <vt:lpstr>What’s an Edge Mean?</vt:lpstr>
      <vt:lpstr>Sort this!</vt:lpstr>
      <vt:lpstr>Maximal Flow</vt:lpstr>
      <vt:lpstr>Flow networks</vt:lpstr>
      <vt:lpstr>Applications</vt:lpstr>
      <vt:lpstr>Algorithm overview</vt:lpstr>
      <vt:lpstr>Backflow</vt:lpstr>
      <vt:lpstr>Algorithm notation</vt:lpstr>
      <vt:lpstr>Ford-Fulkerson Algorithm</vt:lpstr>
      <vt:lpstr>Running time</vt:lpstr>
      <vt:lpstr>What type of search?</vt:lpstr>
      <vt:lpstr>Our example</vt:lpstr>
      <vt:lpstr>Minimum Cut</vt:lpstr>
      <vt:lpstr>Minimum Cut</vt:lpstr>
      <vt:lpstr>Max-flow min-cut theorem</vt:lpstr>
      <vt:lpstr>How to determine the min cut?</vt:lpstr>
      <vt:lpstr>Reductions</vt:lpstr>
      <vt:lpstr>Algorithm for min-cut</vt:lpstr>
      <vt:lpstr>Max-flow vs. min-cut</vt:lpstr>
      <vt:lpstr>Reduction</vt:lpstr>
      <vt:lpstr>Reducing both ways</vt:lpstr>
      <vt:lpstr>Bipartite Matching</vt:lpstr>
      <vt:lpstr>Bipartite Matching</vt:lpstr>
      <vt:lpstr>Reduction!</vt:lpstr>
      <vt:lpstr>Reduction, diagrammatically</vt:lpstr>
      <vt:lpstr>Why does this work?</vt:lpstr>
      <vt:lpstr>Reduction details</vt:lpstr>
      <vt:lpstr>Running time</vt:lpstr>
      <vt:lpstr>Imperfect bipartite matchings</vt:lpstr>
      <vt:lpstr>Max-flow variations</vt:lpstr>
      <vt:lpstr>Finding a Circulation</vt:lpstr>
      <vt:lpstr>Reduction to max-flow</vt:lpstr>
      <vt:lpstr>Conversion example</vt:lpstr>
      <vt:lpstr>Circulation notes</vt:lpstr>
      <vt:lpstr>Edge lower bounds</vt:lpstr>
      <vt:lpstr>Handling lower bounds</vt:lpstr>
      <vt:lpstr>Solving a flow with lower bounds</vt:lpstr>
      <vt:lpstr>Eliminating a lower bound</vt:lpstr>
      <vt:lpstr>More applications of Max-Flow</vt:lpstr>
      <vt:lpstr>Survey Design</vt:lpstr>
      <vt:lpstr>Survey guidelines</vt:lpstr>
      <vt:lpstr>Solving the design problem</vt:lpstr>
      <vt:lpstr>Solving the design problem</vt:lpstr>
      <vt:lpstr>Solving the design problem</vt:lpstr>
      <vt:lpstr>Summary</vt:lpstr>
      <vt:lpstr>Graph algorithms we know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aaron</cp:lastModifiedBy>
  <cp:revision>845</cp:revision>
  <cp:lastPrinted>2010-03-04T14:04:20Z</cp:lastPrinted>
  <dcterms:created xsi:type="dcterms:W3CDTF">2010-03-16T00:09:25Z</dcterms:created>
  <dcterms:modified xsi:type="dcterms:W3CDTF">2011-03-28T12:38:38Z</dcterms:modified>
</cp:coreProperties>
</file>