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4" r:id="rId3"/>
    <p:sldId id="274" r:id="rId4"/>
    <p:sldId id="318" r:id="rId5"/>
    <p:sldId id="319" r:id="rId6"/>
    <p:sldId id="320" r:id="rId7"/>
    <p:sldId id="321" r:id="rId8"/>
    <p:sldId id="322" r:id="rId9"/>
    <p:sldId id="323" r:id="rId10"/>
    <p:sldId id="324" r:id="rId11"/>
    <p:sldId id="325" r:id="rId12"/>
    <p:sldId id="326" r:id="rId13"/>
    <p:sldId id="258" r:id="rId14"/>
  </p:sldIdLst>
  <p:sldSz cx="12190413" cy="6859588"/>
  <p:notesSz cx="6858000" cy="9144000"/>
  <p:custDataLst>
    <p:tags r:id="rId16"/>
  </p:custDataLst>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userDrawn="1">
          <p15:clr>
            <a:srgbClr val="A4A3A4"/>
          </p15:clr>
        </p15:guide>
        <p15:guide id="2" orient="horz" pos="1616">
          <p15:clr>
            <a:srgbClr val="A4A3A4"/>
          </p15:clr>
        </p15:guide>
        <p15:guide id="3" orient="horz" pos="3567" userDrawn="1">
          <p15:clr>
            <a:srgbClr val="A4A3A4"/>
          </p15:clr>
        </p15:guide>
        <p15:guide id="4" pos="3840">
          <p15:clr>
            <a:srgbClr val="A4A3A4"/>
          </p15:clr>
        </p15:guide>
        <p15:guide id="5" pos="4747" userDrawn="1">
          <p15:clr>
            <a:srgbClr val="A4A3A4"/>
          </p15:clr>
        </p15:guide>
        <p15:guide id="6" pos="29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3B"/>
    <a:srgbClr val="002434"/>
    <a:srgbClr val="861F21"/>
    <a:srgbClr val="00AD7C"/>
    <a:srgbClr val="61B390"/>
    <a:srgbClr val="242428"/>
    <a:srgbClr val="01352C"/>
    <a:srgbClr val="00B0F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5317" autoAdjust="0"/>
  </p:normalViewPr>
  <p:slideViewPr>
    <p:cSldViewPr>
      <p:cViewPr>
        <p:scale>
          <a:sx n="50" d="100"/>
          <a:sy n="50" d="100"/>
        </p:scale>
        <p:origin x="-1268" y="-380"/>
      </p:cViewPr>
      <p:guideLst>
        <p:guide orient="horz" pos="2161"/>
        <p:guide orient="horz" pos="1616"/>
        <p:guide orient="horz" pos="3567"/>
        <p:guide pos="3840"/>
        <p:guide pos="4747"/>
        <p:guide pos="2932"/>
      </p:guideLst>
    </p:cSldViewPr>
  </p:slideViewPr>
  <p:notesTextViewPr>
    <p:cViewPr>
      <p:scale>
        <a:sx n="100" d="100"/>
        <a:sy n="100" d="100"/>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D738-BC58-422D-9CB5-230D98E1A734}"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B85C5-1ADC-43AA-9DF2-BA30A261534E}" type="slidenum">
              <a:rPr lang="zh-CN" altLang="en-US" smtClean="0"/>
              <a:t>‹#›</a:t>
            </a:fld>
            <a:endParaRPr lang="zh-CN" altLang="en-US"/>
          </a:p>
        </p:txBody>
      </p:sp>
    </p:spTree>
    <p:extLst>
      <p:ext uri="{BB962C8B-B14F-4D97-AF65-F5344CB8AC3E}">
        <p14:creationId xmlns:p14="http://schemas.microsoft.com/office/powerpoint/2010/main" val="90428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a:t>
            </a:fld>
            <a:endParaRPr lang="zh-CN" altLang="en-US"/>
          </a:p>
        </p:txBody>
      </p:sp>
    </p:spTree>
    <p:extLst>
      <p:ext uri="{BB962C8B-B14F-4D97-AF65-F5344CB8AC3E}">
        <p14:creationId xmlns:p14="http://schemas.microsoft.com/office/powerpoint/2010/main" val="135735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10</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11</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12</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13</a:t>
            </a:fld>
            <a:endParaRPr lang="zh-CN" altLang="en-US"/>
          </a:p>
        </p:txBody>
      </p:sp>
    </p:spTree>
    <p:extLst>
      <p:ext uri="{BB962C8B-B14F-4D97-AF65-F5344CB8AC3E}">
        <p14:creationId xmlns:p14="http://schemas.microsoft.com/office/powerpoint/2010/main" val="211431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2</a:t>
            </a:fld>
            <a:endParaRPr lang="zh-CN" altLang="en-US"/>
          </a:p>
        </p:txBody>
      </p:sp>
    </p:spTree>
    <p:extLst>
      <p:ext uri="{BB962C8B-B14F-4D97-AF65-F5344CB8AC3E}">
        <p14:creationId xmlns:p14="http://schemas.microsoft.com/office/powerpoint/2010/main" val="262269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3</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4</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5</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6</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7</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8</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9</a:t>
            </a:fld>
            <a:endParaRPr lang="zh-CN" altLang="en-US"/>
          </a:p>
        </p:txBody>
      </p:sp>
    </p:spTree>
    <p:extLst>
      <p:ext uri="{BB962C8B-B14F-4D97-AF65-F5344CB8AC3E}">
        <p14:creationId xmlns:p14="http://schemas.microsoft.com/office/powerpoint/2010/main" val="318153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1225" y="925904"/>
            <a:ext cx="5147064" cy="5007781"/>
          </a:xfrm>
          <a:custGeom>
            <a:avLst/>
            <a:gdLst>
              <a:gd name="connsiteX0" fmla="*/ 0 w 5147734"/>
              <a:gd name="connsiteY0" fmla="*/ 0 h 5006622"/>
              <a:gd name="connsiteX1" fmla="*/ 5147734 w 5147734"/>
              <a:gd name="connsiteY1" fmla="*/ 0 h 5006622"/>
              <a:gd name="connsiteX2" fmla="*/ 5147734 w 5147734"/>
              <a:gd name="connsiteY2" fmla="*/ 5006622 h 5006622"/>
              <a:gd name="connsiteX3" fmla="*/ 0 w 5147734"/>
              <a:gd name="connsiteY3" fmla="*/ 5006622 h 5006622"/>
            </a:gdLst>
            <a:ahLst/>
            <a:cxnLst>
              <a:cxn ang="0">
                <a:pos x="connsiteX0" y="connsiteY0"/>
              </a:cxn>
              <a:cxn ang="0">
                <a:pos x="connsiteX1" y="connsiteY1"/>
              </a:cxn>
              <a:cxn ang="0">
                <a:pos x="connsiteX2" y="connsiteY2"/>
              </a:cxn>
              <a:cxn ang="0">
                <a:pos x="connsiteX3" y="connsiteY3"/>
              </a:cxn>
            </a:cxnLst>
            <a:rect l="l" t="t" r="r" b="b"/>
            <a:pathLst>
              <a:path w="5147734" h="5006622">
                <a:moveTo>
                  <a:pt x="0" y="0"/>
                </a:moveTo>
                <a:lnTo>
                  <a:pt x="5147734" y="0"/>
                </a:lnTo>
                <a:lnTo>
                  <a:pt x="5147734" y="5006622"/>
                </a:lnTo>
                <a:lnTo>
                  <a:pt x="0" y="500662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a:lvl1pPr>
          </a:lstStyle>
          <a:p>
            <a:pPr marL="0" lvl="0" indent="0">
              <a:buNone/>
            </a:pPr>
            <a:endParaRPr lang="en-US"/>
          </a:p>
        </p:txBody>
      </p:sp>
    </p:spTree>
    <p:extLst>
      <p:ext uri="{BB962C8B-B14F-4D97-AF65-F5344CB8AC3E}">
        <p14:creationId xmlns:p14="http://schemas.microsoft.com/office/powerpoint/2010/main" val="3899850340"/>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861299" y="713844"/>
            <a:ext cx="3493594" cy="6145744"/>
          </a:xfrm>
          <a:custGeom>
            <a:avLst/>
            <a:gdLst>
              <a:gd name="connsiteX0" fmla="*/ 0 w 3494049"/>
              <a:gd name="connsiteY0" fmla="*/ 0 h 6144321"/>
              <a:gd name="connsiteX1" fmla="*/ 3494049 w 3494049"/>
              <a:gd name="connsiteY1" fmla="*/ 0 h 6144321"/>
              <a:gd name="connsiteX2" fmla="*/ 3494049 w 3494049"/>
              <a:gd name="connsiteY2" fmla="*/ 6144321 h 6144321"/>
              <a:gd name="connsiteX3" fmla="*/ 0 w 3494049"/>
              <a:gd name="connsiteY3" fmla="*/ 6144321 h 6144321"/>
            </a:gdLst>
            <a:ahLst/>
            <a:cxnLst>
              <a:cxn ang="0">
                <a:pos x="connsiteX0" y="connsiteY0"/>
              </a:cxn>
              <a:cxn ang="0">
                <a:pos x="connsiteX1" y="connsiteY1"/>
              </a:cxn>
              <a:cxn ang="0">
                <a:pos x="connsiteX2" y="connsiteY2"/>
              </a:cxn>
              <a:cxn ang="0">
                <a:pos x="connsiteX3" y="connsiteY3"/>
              </a:cxn>
            </a:cxnLst>
            <a:rect l="l" t="t" r="r" b="b"/>
            <a:pathLst>
              <a:path w="3494049" h="6144321">
                <a:moveTo>
                  <a:pt x="0" y="0"/>
                </a:moveTo>
                <a:lnTo>
                  <a:pt x="3494049" y="0"/>
                </a:lnTo>
                <a:lnTo>
                  <a:pt x="3494049" y="6144321"/>
                </a:lnTo>
                <a:lnTo>
                  <a:pt x="0" y="6144321"/>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1"/>
          </p:nvPr>
        </p:nvSpPr>
        <p:spPr>
          <a:xfrm>
            <a:off x="8696819" y="713844"/>
            <a:ext cx="3493594" cy="6145744"/>
          </a:xfrm>
          <a:custGeom>
            <a:avLst/>
            <a:gdLst>
              <a:gd name="connsiteX0" fmla="*/ 0 w 3494049"/>
              <a:gd name="connsiteY0" fmla="*/ 0 h 6144321"/>
              <a:gd name="connsiteX1" fmla="*/ 3494049 w 3494049"/>
              <a:gd name="connsiteY1" fmla="*/ 0 h 6144321"/>
              <a:gd name="connsiteX2" fmla="*/ 3494049 w 3494049"/>
              <a:gd name="connsiteY2" fmla="*/ 6144321 h 6144321"/>
              <a:gd name="connsiteX3" fmla="*/ 0 w 3494049"/>
              <a:gd name="connsiteY3" fmla="*/ 6144321 h 6144321"/>
            </a:gdLst>
            <a:ahLst/>
            <a:cxnLst>
              <a:cxn ang="0">
                <a:pos x="connsiteX0" y="connsiteY0"/>
              </a:cxn>
              <a:cxn ang="0">
                <a:pos x="connsiteX1" y="connsiteY1"/>
              </a:cxn>
              <a:cxn ang="0">
                <a:pos x="connsiteX2" y="connsiteY2"/>
              </a:cxn>
              <a:cxn ang="0">
                <a:pos x="connsiteX3" y="connsiteY3"/>
              </a:cxn>
            </a:cxnLst>
            <a:rect l="l" t="t" r="r" b="b"/>
            <a:pathLst>
              <a:path w="3494049" h="6144321">
                <a:moveTo>
                  <a:pt x="0" y="0"/>
                </a:moveTo>
                <a:lnTo>
                  <a:pt x="3494049" y="0"/>
                </a:lnTo>
                <a:lnTo>
                  <a:pt x="3494049" y="6144321"/>
                </a:lnTo>
                <a:lnTo>
                  <a:pt x="0" y="6144321"/>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a:lvl1pPr>
          </a:lstStyle>
          <a:p>
            <a:pPr marL="0" lvl="0" indent="0">
              <a:buNone/>
            </a:pPr>
            <a:endParaRPr lang="en-US"/>
          </a:p>
        </p:txBody>
      </p:sp>
    </p:spTree>
    <p:extLst>
      <p:ext uri="{BB962C8B-B14F-4D97-AF65-F5344CB8AC3E}">
        <p14:creationId xmlns:p14="http://schemas.microsoft.com/office/powerpoint/2010/main" val="240409020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1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矩形 8"/>
          <p:cNvSpPr/>
          <p:nvPr userDrawn="1"/>
        </p:nvSpPr>
        <p:spPr>
          <a:xfrm>
            <a:off x="9280510" y="642393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6113" y="273114"/>
            <a:ext cx="6814779" cy="58544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89406" y="612916"/>
            <a:ext cx="7314248" cy="4115753"/>
          </a:xfrm>
        </p:spPr>
        <p:txBody>
          <a:bodyPr/>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pPr/>
              <a:t>2019/6/17</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cyzone.cn/company/list-0-1-4/"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图片 4"/>
          <p:cNvPicPr>
            <a:picLocks noChangeAspect="1"/>
          </p:cNvPicPr>
          <p:nvPr>
            <p:custDataLst>
              <p:tags r:id="rId1"/>
            </p:custDataLst>
          </p:nvPr>
        </p:nvPicPr>
        <p:blipFill>
          <a:blip r:embed="rId10">
            <a:extLst>
              <a:ext uri="{28A0092B-C50C-407E-A947-70E740481C1C}">
                <a14:useLocalDpi xmlns:a14="http://schemas.microsoft.com/office/drawing/2010/main"/>
              </a:ext>
            </a:extLst>
          </a:blip>
          <a:stretch>
            <a:fillRect/>
          </a:stretch>
        </p:blipFill>
        <p:spPr>
          <a:xfrm>
            <a:off x="-1" y="1240"/>
            <a:ext cx="12192621" cy="6858348"/>
          </a:xfrm>
          <a:prstGeom prst="rect">
            <a:avLst/>
          </a:prstGeom>
        </p:spPr>
      </p:pic>
      <p:sp>
        <p:nvSpPr>
          <p:cNvPr id="18" name="PA_任意多边形 17">
            <a:extLst>
              <a:ext uri="{FF2B5EF4-FFF2-40B4-BE49-F238E27FC236}">
                <a16:creationId xmlns="" xmlns:a16="http://schemas.microsoft.com/office/drawing/2014/main" id="{105F24FF-4AB6-43E3-848F-2E8EB0228A97}"/>
              </a:ext>
            </a:extLst>
          </p:cNvPr>
          <p:cNvSpPr/>
          <p:nvPr>
            <p:custDataLst>
              <p:tags r:id="rId2"/>
            </p:custDataLst>
          </p:nvPr>
        </p:nvSpPr>
        <p:spPr>
          <a:xfrm>
            <a:off x="718344" y="981522"/>
            <a:ext cx="5377656" cy="4896544"/>
          </a:xfrm>
          <a:custGeom>
            <a:avLst/>
            <a:gdLst>
              <a:gd name="connsiteX0" fmla="*/ 0 w 5377656"/>
              <a:gd name="connsiteY0" fmla="*/ 0 h 4896544"/>
              <a:gd name="connsiteX1" fmla="*/ 5377656 w 5377656"/>
              <a:gd name="connsiteY1" fmla="*/ 0 h 4896544"/>
              <a:gd name="connsiteX2" fmla="*/ 5377656 w 5377656"/>
              <a:gd name="connsiteY2" fmla="*/ 72272 h 4896544"/>
              <a:gd name="connsiteX3" fmla="*/ 72597 w 5377656"/>
              <a:gd name="connsiteY3" fmla="*/ 72272 h 4896544"/>
              <a:gd name="connsiteX4" fmla="*/ 72597 w 5377656"/>
              <a:gd name="connsiteY4" fmla="*/ 4824272 h 4896544"/>
              <a:gd name="connsiteX5" fmla="*/ 5377656 w 5377656"/>
              <a:gd name="connsiteY5" fmla="*/ 4824272 h 4896544"/>
              <a:gd name="connsiteX6" fmla="*/ 5377656 w 5377656"/>
              <a:gd name="connsiteY6" fmla="*/ 4896544 h 4896544"/>
              <a:gd name="connsiteX7" fmla="*/ 0 w 5377656"/>
              <a:gd name="connsiteY7" fmla="*/ 4896544 h 48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77656" h="4896544">
                <a:moveTo>
                  <a:pt x="0" y="0"/>
                </a:moveTo>
                <a:lnTo>
                  <a:pt x="5377656" y="0"/>
                </a:lnTo>
                <a:lnTo>
                  <a:pt x="5377656" y="72272"/>
                </a:lnTo>
                <a:lnTo>
                  <a:pt x="72597" y="72272"/>
                </a:lnTo>
                <a:lnTo>
                  <a:pt x="72597" y="4824272"/>
                </a:lnTo>
                <a:lnTo>
                  <a:pt x="5377656" y="4824272"/>
                </a:lnTo>
                <a:lnTo>
                  <a:pt x="5377656" y="4896544"/>
                </a:lnTo>
                <a:lnTo>
                  <a:pt x="0" y="4896544"/>
                </a:lnTo>
                <a:close/>
              </a:path>
            </a:pathLst>
          </a:cu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PA_矩形 7">
            <a:extLst>
              <a:ext uri="{FF2B5EF4-FFF2-40B4-BE49-F238E27FC236}">
                <a16:creationId xmlns="" xmlns:a16="http://schemas.microsoft.com/office/drawing/2014/main" id="{2C194E5C-64CE-4898-994E-58026E3483D8}"/>
              </a:ext>
            </a:extLst>
          </p:cNvPr>
          <p:cNvSpPr/>
          <p:nvPr>
            <p:custDataLst>
              <p:tags r:id="rId3"/>
            </p:custDataLst>
          </p:nvPr>
        </p:nvSpPr>
        <p:spPr>
          <a:xfrm>
            <a:off x="6096000" y="981522"/>
            <a:ext cx="5377656" cy="48965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文本框 12">
            <a:extLst>
              <a:ext uri="{FF2B5EF4-FFF2-40B4-BE49-F238E27FC236}">
                <a16:creationId xmlns="" xmlns:a16="http://schemas.microsoft.com/office/drawing/2014/main" id="{1D002C43-9679-42BA-B9D8-9B7B2D0E4A90}"/>
              </a:ext>
            </a:extLst>
          </p:cNvPr>
          <p:cNvSpPr txBox="1"/>
          <p:nvPr>
            <p:custDataLst>
              <p:tags r:id="rId4"/>
            </p:custDataLst>
          </p:nvPr>
        </p:nvSpPr>
        <p:spPr>
          <a:xfrm>
            <a:off x="2710830" y="2570590"/>
            <a:ext cx="8496944" cy="923330"/>
          </a:xfrm>
          <a:prstGeom prst="rect">
            <a:avLst/>
          </a:prstGeom>
          <a:noFill/>
        </p:spPr>
        <p:txBody>
          <a:bodyPr wrap="square" lIns="0" rtlCol="0">
            <a:spAutoFit/>
          </a:bodyPr>
          <a:lstStyle/>
          <a:p>
            <a:r>
              <a:rPr lang="zh-CN" altLang="en-US" sz="5400" b="1" dirty="0" smtClean="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Consolas" pitchFamily="49" charset="0"/>
              </a:rPr>
              <a:t>那些值得加入的互联网公司</a:t>
            </a:r>
            <a:endParaRPr lang="en-US" altLang="zh-CN" sz="5400" b="1" dirty="0" smtClean="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Consolas" pitchFamily="49" charset="0"/>
            </a:endParaRPr>
          </a:p>
        </p:txBody>
      </p:sp>
      <p:sp>
        <p:nvSpPr>
          <p:cNvPr id="17" name="PA_矩形 16">
            <a:extLst>
              <a:ext uri="{FF2B5EF4-FFF2-40B4-BE49-F238E27FC236}">
                <a16:creationId xmlns="" xmlns:a16="http://schemas.microsoft.com/office/drawing/2014/main" id="{8154F843-FB69-4D04-859E-BA22E4E69638}"/>
              </a:ext>
            </a:extLst>
          </p:cNvPr>
          <p:cNvSpPr/>
          <p:nvPr>
            <p:custDataLst>
              <p:tags r:id="rId5"/>
            </p:custDataLst>
          </p:nvPr>
        </p:nvSpPr>
        <p:spPr>
          <a:xfrm>
            <a:off x="9743347" y="1053794"/>
            <a:ext cx="768085" cy="1223475"/>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等腰三角形 15">
            <a:extLst>
              <a:ext uri="{FF2B5EF4-FFF2-40B4-BE49-F238E27FC236}">
                <a16:creationId xmlns="" xmlns:a16="http://schemas.microsoft.com/office/drawing/2014/main" id="{2B5ECAAF-4D34-4B18-83FC-A7157369E522}"/>
              </a:ext>
            </a:extLst>
          </p:cNvPr>
          <p:cNvSpPr/>
          <p:nvPr>
            <p:custDataLst>
              <p:tags r:id="rId6"/>
            </p:custDataLst>
          </p:nvPr>
        </p:nvSpPr>
        <p:spPr>
          <a:xfrm rot="19800000">
            <a:off x="1790213" y="4541953"/>
            <a:ext cx="648137" cy="648135"/>
          </a:xfrm>
          <a:prstGeom prst="triangle">
            <a:avLst>
              <a:gd name="adj" fmla="val 0"/>
            </a:avLst>
          </a:prstGeom>
          <a:noFill/>
          <a:ln w="127000" cap="rnd">
            <a:solidFill>
              <a:schemeClr val="bg1"/>
            </a:solidFill>
            <a:prstDash val="solid"/>
          </a:ln>
          <a:effectLst>
            <a:outerShdw blurRad="317500" dist="1524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_等腰三角形 16">
            <a:extLst>
              <a:ext uri="{FF2B5EF4-FFF2-40B4-BE49-F238E27FC236}">
                <a16:creationId xmlns="" xmlns:a16="http://schemas.microsoft.com/office/drawing/2014/main" id="{81E9F3C7-F74B-4191-AA2E-17E1C5411F6D}"/>
              </a:ext>
            </a:extLst>
          </p:cNvPr>
          <p:cNvSpPr/>
          <p:nvPr>
            <p:custDataLst>
              <p:tags r:id="rId7"/>
            </p:custDataLst>
          </p:nvPr>
        </p:nvSpPr>
        <p:spPr>
          <a:xfrm rot="19800000">
            <a:off x="1312944" y="5107347"/>
            <a:ext cx="244907" cy="244906"/>
          </a:xfrm>
          <a:prstGeom prst="triangle">
            <a:avLst>
              <a:gd name="adj" fmla="val 100000"/>
            </a:avLst>
          </a:prstGeom>
          <a:noFill/>
          <a:ln w="63500" cap="rnd">
            <a:solidFill>
              <a:schemeClr val="bg1"/>
            </a:solidFill>
            <a:prstDash val="solid"/>
          </a:ln>
          <a:effectLst>
            <a:outerShdw blurRad="317500" dist="1524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887294" y="4293890"/>
            <a:ext cx="4586362" cy="1938992"/>
          </a:xfrm>
          <a:prstGeom prst="rect">
            <a:avLst/>
          </a:prstGeom>
          <a:noFill/>
        </p:spPr>
        <p:txBody>
          <a:bodyPr wrap="square" rtlCol="0">
            <a:spAutoFit/>
          </a:bodyPr>
          <a:lstStyle/>
          <a:p>
            <a:r>
              <a:rPr lang="zh-CN" altLang="en-US" dirty="0">
                <a:solidFill>
                  <a:schemeClr val="bg1"/>
                </a:solidFill>
              </a:rPr>
              <a:t>作者：</a:t>
            </a:r>
            <a:r>
              <a:rPr lang="en-US" altLang="zh-CN" dirty="0">
                <a:solidFill>
                  <a:schemeClr val="bg1"/>
                </a:solidFill>
              </a:rPr>
              <a:t>Harold</a:t>
            </a:r>
            <a:br>
              <a:rPr lang="en-US" altLang="zh-CN" dirty="0">
                <a:solidFill>
                  <a:schemeClr val="bg1"/>
                </a:solidFill>
              </a:rPr>
            </a:br>
            <a:r>
              <a:rPr lang="zh-CN" altLang="en-US" dirty="0">
                <a:solidFill>
                  <a:schemeClr val="bg1"/>
                </a:solidFill>
              </a:rPr>
              <a:t>链接：</a:t>
            </a:r>
            <a:r>
              <a:rPr lang="en-US" altLang="zh-CN" dirty="0">
                <a:solidFill>
                  <a:schemeClr val="bg1"/>
                </a:solidFill>
              </a:rPr>
              <a:t>https://www.zhihu.com/question/58312614/answer/233498693</a:t>
            </a:r>
            <a:br>
              <a:rPr lang="en-US" altLang="zh-CN" dirty="0">
                <a:solidFill>
                  <a:schemeClr val="bg1"/>
                </a:solidFill>
              </a:rPr>
            </a:br>
            <a:r>
              <a:rPr lang="zh-CN" altLang="en-US" dirty="0">
                <a:solidFill>
                  <a:schemeClr val="bg1"/>
                </a:solidFill>
              </a:rPr>
              <a:t>来源：知乎</a:t>
            </a:r>
            <a:endParaRPr lang="zh-CN" altLang="en-US" dirty="0">
              <a:solidFill>
                <a:schemeClr val="bg1"/>
              </a:solidFill>
            </a:endParaRPr>
          </a:p>
        </p:txBody>
      </p:sp>
    </p:spTree>
    <p:extLst>
      <p:ext uri="{BB962C8B-B14F-4D97-AF65-F5344CB8AC3E}">
        <p14:creationId xmlns:p14="http://schemas.microsoft.com/office/powerpoint/2010/main" val="228880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750" fill="hold"/>
                                        <p:tgtEl>
                                          <p:spTgt spid="16"/>
                                        </p:tgtEl>
                                        <p:attrNameLst>
                                          <p:attrName>ppt_x</p:attrName>
                                        </p:attrNameLst>
                                      </p:cBhvr>
                                      <p:tavLst>
                                        <p:tav tm="0">
                                          <p:val>
                                            <p:strVal val="1+#ppt_w/2"/>
                                          </p:val>
                                        </p:tav>
                                        <p:tav tm="100000">
                                          <p:val>
                                            <p:strVal val="#ppt_x"/>
                                          </p:val>
                                        </p:tav>
                                      </p:tavLst>
                                    </p:anim>
                                    <p:anim calcmode="lin" valueType="num">
                                      <p:cBhvr additive="base">
                                        <p:cTn id="17" dur="750" fill="hold"/>
                                        <p:tgtEl>
                                          <p:spTgt spid="1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1" decel="10000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750" fill="hold"/>
                                        <p:tgtEl>
                                          <p:spTgt spid="17"/>
                                        </p:tgtEl>
                                        <p:attrNameLst>
                                          <p:attrName>ppt_x</p:attrName>
                                        </p:attrNameLst>
                                      </p:cBhvr>
                                      <p:tavLst>
                                        <p:tav tm="0">
                                          <p:val>
                                            <p:strVal val="#ppt_x"/>
                                          </p:val>
                                        </p:tav>
                                        <p:tav tm="100000">
                                          <p:val>
                                            <p:strVal val="#ppt_x"/>
                                          </p:val>
                                        </p:tav>
                                      </p:tavLst>
                                    </p:anim>
                                    <p:anim calcmode="lin" valueType="num">
                                      <p:cBhvr additive="base">
                                        <p:cTn id="22" dur="75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590" y="909514"/>
            <a:ext cx="10729192" cy="3416320"/>
          </a:xfrm>
          <a:prstGeom prst="rect">
            <a:avLst/>
          </a:prstGeom>
          <a:noFill/>
        </p:spPr>
        <p:txBody>
          <a:bodyPr wrap="square" rtlCol="0">
            <a:spAutoFit/>
          </a:bodyPr>
          <a:lstStyle/>
          <a:p>
            <a:r>
              <a:rPr lang="zh-CN" altLang="en-US" dirty="0"/>
              <a:t>第二步：翻牌</a:t>
            </a:r>
            <a:r>
              <a:rPr lang="en-US" altLang="zh-CN" dirty="0"/>
              <a:t>-</a:t>
            </a:r>
            <a:r>
              <a:rPr lang="zh-CN" altLang="en-US" dirty="0"/>
              <a:t>看哪些大佬合适自己</a:t>
            </a:r>
            <a:r>
              <a:rPr lang="zh-CN" altLang="en-US" dirty="0" smtClean="0"/>
              <a:t>？</a:t>
            </a:r>
            <a:endParaRPr lang="en-US" altLang="zh-CN" dirty="0" smtClean="0"/>
          </a:p>
          <a:p>
            <a:endParaRPr lang="en-US" altLang="zh-CN" dirty="0"/>
          </a:p>
          <a:p>
            <a:r>
              <a:rPr lang="zh-CN" altLang="en-US" dirty="0">
                <a:solidFill>
                  <a:srgbClr val="1A1A1A"/>
                </a:solidFill>
                <a:latin typeface="-apple-system"/>
              </a:rPr>
              <a:t>榜单上的机构都是中国目前最著名的创业投资机构，当然不同的创投可能专注的领域不同。</a:t>
            </a:r>
          </a:p>
          <a:p>
            <a:r>
              <a:rPr lang="zh-CN" altLang="en-US" dirty="0">
                <a:solidFill>
                  <a:srgbClr val="1A1A1A"/>
                </a:solidFill>
                <a:latin typeface="-apple-system"/>
              </a:rPr>
              <a:t>排名第一的：</a:t>
            </a:r>
            <a:r>
              <a:rPr lang="en-US" altLang="zh-CN" dirty="0">
                <a:solidFill>
                  <a:srgbClr val="1A1A1A"/>
                </a:solidFill>
                <a:latin typeface="-apple-system"/>
              </a:rPr>
              <a:t>IDG,</a:t>
            </a:r>
            <a:r>
              <a:rPr lang="zh-CN" altLang="en-US" dirty="0">
                <a:solidFill>
                  <a:srgbClr val="1A1A1A"/>
                </a:solidFill>
                <a:latin typeface="-apple-system"/>
              </a:rPr>
              <a:t>是专注于电子商务、生活消费、金融支付</a:t>
            </a:r>
          </a:p>
          <a:p>
            <a:r>
              <a:rPr lang="zh-CN" altLang="en-US" dirty="0">
                <a:solidFill>
                  <a:srgbClr val="1A1A1A"/>
                </a:solidFill>
                <a:latin typeface="-apple-system"/>
              </a:rPr>
              <a:t>排名第三的：深创投是专注于企业服务、生活消费、移动互联网</a:t>
            </a:r>
          </a:p>
          <a:p>
            <a:r>
              <a:rPr lang="en-US" altLang="zh-CN" dirty="0">
                <a:solidFill>
                  <a:srgbClr val="1A1A1A"/>
                </a:solidFill>
                <a:latin typeface="-apple-system"/>
              </a:rPr>
              <a:t>...</a:t>
            </a:r>
          </a:p>
          <a:p>
            <a:r>
              <a:rPr lang="zh-CN" altLang="en-US" dirty="0"/>
              <a:t>所以你需要的就是找到那些专注于互联网或是移动互联网的</a:t>
            </a:r>
            <a:r>
              <a:rPr lang="en-US" altLang="zh-CN" dirty="0" smtClean="0"/>
              <a:t>VC</a:t>
            </a:r>
            <a:r>
              <a:rPr lang="zh-CN" altLang="en-US" dirty="0" smtClean="0"/>
              <a:t>（风险投资人）</a:t>
            </a:r>
            <a:r>
              <a:rPr lang="en-US" altLang="zh-CN" dirty="0" smtClean="0"/>
              <a:t>,</a:t>
            </a:r>
            <a:r>
              <a:rPr lang="zh-CN" altLang="en-US" dirty="0"/>
              <a:t>并且跟踪他们。</a:t>
            </a:r>
            <a:endParaRPr lang="zh-CN" altLang="en-US" dirty="0"/>
          </a:p>
        </p:txBody>
      </p:sp>
    </p:spTree>
    <p:extLst>
      <p:ext uri="{BB962C8B-B14F-4D97-AF65-F5344CB8AC3E}">
        <p14:creationId xmlns:p14="http://schemas.microsoft.com/office/powerpoint/2010/main" val="2695907325"/>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590" y="909514"/>
            <a:ext cx="10729192" cy="1200329"/>
          </a:xfrm>
          <a:prstGeom prst="rect">
            <a:avLst/>
          </a:prstGeom>
          <a:noFill/>
        </p:spPr>
        <p:txBody>
          <a:bodyPr wrap="square" rtlCol="0">
            <a:spAutoFit/>
          </a:bodyPr>
          <a:lstStyle/>
          <a:p>
            <a:r>
              <a:rPr lang="zh-CN" altLang="en-US" dirty="0"/>
              <a:t>第三步：如何找到企业的投资动向呢</a:t>
            </a:r>
            <a:r>
              <a:rPr lang="zh-CN" altLang="en-US" dirty="0" smtClean="0"/>
              <a:t>？</a:t>
            </a:r>
            <a:endParaRPr lang="en-US" altLang="zh-CN" dirty="0" smtClean="0"/>
          </a:p>
          <a:p>
            <a:r>
              <a:rPr lang="en-US" altLang="zh-CN" dirty="0">
                <a:hlinkClick r:id="rId3"/>
              </a:rPr>
              <a:t>http://www.cyzone.cn/company/list-0-1-4</a:t>
            </a:r>
            <a:r>
              <a:rPr lang="en-US" altLang="zh-CN" dirty="0" smtClean="0">
                <a:hlinkClick r:id="rId3"/>
              </a:rPr>
              <a:t>/</a:t>
            </a:r>
            <a:r>
              <a:rPr lang="en-US" altLang="zh-CN" dirty="0" smtClean="0"/>
              <a:t>       </a:t>
            </a:r>
            <a:r>
              <a:rPr lang="zh-CN" altLang="en-US" dirty="0" smtClean="0"/>
              <a:t>投资机构</a:t>
            </a:r>
            <a:r>
              <a:rPr lang="en-US" altLang="zh-CN" dirty="0" smtClean="0"/>
              <a:t>_</a:t>
            </a:r>
            <a:r>
              <a:rPr lang="zh-CN" altLang="en-US" dirty="0" smtClean="0"/>
              <a:t>投资公司大全 </a:t>
            </a:r>
            <a:r>
              <a:rPr lang="en-US" altLang="zh-CN" dirty="0" smtClean="0"/>
              <a:t>– </a:t>
            </a:r>
            <a:r>
              <a:rPr lang="zh-CN" altLang="en-US" dirty="0" smtClean="0"/>
              <a:t>创投库</a:t>
            </a:r>
            <a:endParaRPr lang="en-US" altLang="zh-CN" dirty="0"/>
          </a:p>
          <a:p>
            <a:endParaRPr lang="zh-CN"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861" y="2102129"/>
            <a:ext cx="8133552"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8542" y="2102129"/>
            <a:ext cx="3816424" cy="3785652"/>
          </a:xfrm>
          <a:prstGeom prst="rect">
            <a:avLst/>
          </a:prstGeom>
          <a:noFill/>
        </p:spPr>
        <p:txBody>
          <a:bodyPr wrap="square" rtlCol="0">
            <a:spAutoFit/>
          </a:bodyPr>
          <a:lstStyle/>
          <a:p>
            <a:r>
              <a:rPr lang="zh-CN" altLang="en-US" dirty="0"/>
              <a:t>在这个网站里面你可以找到刚刚榜单上所有的企业及其介绍</a:t>
            </a:r>
          </a:p>
          <a:p>
            <a:endParaRPr lang="en-US" altLang="zh-CN" dirty="0" smtClean="0"/>
          </a:p>
          <a:p>
            <a:r>
              <a:rPr lang="zh-CN" altLang="en-US" dirty="0"/>
              <a:t>点击进入</a:t>
            </a:r>
            <a:r>
              <a:rPr lang="en-US" altLang="zh-CN" dirty="0"/>
              <a:t>IDG</a:t>
            </a:r>
            <a:r>
              <a:rPr lang="zh-CN" altLang="en-US" dirty="0"/>
              <a:t>你就能够得到企业的投资动向，这个时候你就能够在这众多的被投资的企业中选择你认为有价值和感兴趣的方向去投简历！！</a:t>
            </a:r>
            <a:endParaRPr lang="zh-CN" altLang="en-US" dirty="0"/>
          </a:p>
        </p:txBody>
      </p:sp>
    </p:spTree>
    <p:extLst>
      <p:ext uri="{BB962C8B-B14F-4D97-AF65-F5344CB8AC3E}">
        <p14:creationId xmlns:p14="http://schemas.microsoft.com/office/powerpoint/2010/main" val="2458509129"/>
      </p:ext>
    </p:extLst>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590" y="909514"/>
            <a:ext cx="10729192" cy="1815882"/>
          </a:xfrm>
          <a:prstGeom prst="rect">
            <a:avLst/>
          </a:prstGeom>
          <a:noFill/>
        </p:spPr>
        <p:txBody>
          <a:bodyPr wrap="square" rtlCol="0">
            <a:spAutoFit/>
          </a:bodyPr>
          <a:lstStyle/>
          <a:p>
            <a:r>
              <a:rPr lang="zh-CN" altLang="en-US" sz="3200" b="1" dirty="0"/>
              <a:t>最后一步：</a:t>
            </a:r>
          </a:p>
          <a:p>
            <a:r>
              <a:rPr lang="zh-CN" altLang="en-US" sz="3200" b="1" dirty="0"/>
              <a:t>那一般这些互联网企业都在哪里招聘呢？</a:t>
            </a:r>
          </a:p>
          <a:p>
            <a:endParaRPr lang="zh-CN" altLang="en-US" dirty="0"/>
          </a:p>
          <a:p>
            <a:r>
              <a:rPr lang="zh-CN" altLang="en-US" dirty="0"/>
              <a:t>大部分都会在拉勾网招聘</a:t>
            </a:r>
            <a:r>
              <a:rPr lang="zh-CN" altLang="en-US" dirty="0" smtClean="0"/>
              <a:t>：</a:t>
            </a:r>
            <a:r>
              <a:rPr lang="en-US" altLang="zh-CN" dirty="0"/>
              <a:t>https://www.lagou.com/</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90" y="2925739"/>
            <a:ext cx="9531423" cy="39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272933"/>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1240"/>
            <a:ext cx="12192621" cy="6858348"/>
          </a:xfrm>
          <a:prstGeom prst="rect">
            <a:avLst/>
          </a:prstGeom>
        </p:spPr>
      </p:pic>
      <p:sp>
        <p:nvSpPr>
          <p:cNvPr id="2" name="TextBox 1"/>
          <p:cNvSpPr txBox="1"/>
          <p:nvPr/>
        </p:nvSpPr>
        <p:spPr>
          <a:xfrm>
            <a:off x="1738598" y="1363065"/>
            <a:ext cx="8713216" cy="2154432"/>
          </a:xfrm>
          <a:prstGeom prst="rect">
            <a:avLst/>
          </a:prstGeom>
          <a:noFill/>
        </p:spPr>
        <p:txBody>
          <a:bodyPr wrap="square" lIns="121917" tIns="60958" rIns="121917" bIns="60958" rtlCol="0">
            <a:spAutoFit/>
          </a:bodyPr>
          <a:lstStyle/>
          <a:p>
            <a:pPr algn="ctr"/>
            <a:r>
              <a:rPr lang="zh-CN" altLang="en-US" sz="6600" spc="300" dirty="0" smtClean="0">
                <a:solidFill>
                  <a:schemeClr val="bg1"/>
                </a:solidFill>
                <a:latin typeface="方正悠黑_508R" panose="02000000000000000000" pitchFamily="2" charset="-122"/>
                <a:ea typeface="方正悠黑_508R" panose="02000000000000000000" pitchFamily="2" charset="-122"/>
                <a:cs typeface="Consolas" pitchFamily="49" charset="0"/>
              </a:rPr>
              <a:t>祝大家找到心仪的</a:t>
            </a:r>
            <a:r>
              <a:rPr lang="en-US" altLang="zh-CN" sz="6600" spc="300" dirty="0" smtClean="0">
                <a:solidFill>
                  <a:schemeClr val="bg1"/>
                </a:solidFill>
                <a:latin typeface="方正悠黑_508R" panose="02000000000000000000" pitchFamily="2" charset="-122"/>
                <a:ea typeface="方正悠黑_508R" panose="02000000000000000000" pitchFamily="2" charset="-122"/>
                <a:cs typeface="Consolas" pitchFamily="49" charset="0"/>
              </a:rPr>
              <a:t>offer</a:t>
            </a:r>
            <a:endParaRPr lang="zh-CN" altLang="en-US" sz="6600" spc="300" dirty="0">
              <a:solidFill>
                <a:schemeClr val="bg1"/>
              </a:solidFill>
              <a:latin typeface="方正悠黑_508R" panose="02000000000000000000" pitchFamily="2" charset="-122"/>
              <a:ea typeface="方正悠黑_508R" panose="02000000000000000000" pitchFamily="2" charset="-122"/>
              <a:cs typeface="Consolas" pitchFamily="49" charset="0"/>
            </a:endParaRPr>
          </a:p>
        </p:txBody>
      </p:sp>
      <p:sp>
        <p:nvSpPr>
          <p:cNvPr id="3" name="TextBox 2"/>
          <p:cNvSpPr txBox="1"/>
          <p:nvPr/>
        </p:nvSpPr>
        <p:spPr>
          <a:xfrm>
            <a:off x="3288084" y="3573891"/>
            <a:ext cx="5615831" cy="1138769"/>
          </a:xfrm>
          <a:prstGeom prst="rect">
            <a:avLst/>
          </a:prstGeom>
          <a:noFill/>
        </p:spPr>
        <p:txBody>
          <a:bodyPr wrap="square" lIns="121917" tIns="60958" rIns="121917" bIns="60958" rtlCol="0">
            <a:spAutoFit/>
          </a:bodyPr>
          <a:lstStyle/>
          <a:p>
            <a:pPr algn="ctr"/>
            <a:r>
              <a:rPr lang="en-US" altLang="zh-CN" sz="6600" spc="300" dirty="0">
                <a:solidFill>
                  <a:schemeClr val="bg1"/>
                </a:solidFill>
                <a:latin typeface="Century Gothic" pitchFamily="34" charset="0"/>
                <a:ea typeface="MS Gothic" pitchFamily="49" charset="-128"/>
                <a:cs typeface="Consolas" pitchFamily="49" charset="0"/>
              </a:rPr>
              <a:t>THANKS</a:t>
            </a:r>
            <a:endParaRPr lang="zh-CN" altLang="en-US" sz="6600" spc="300" dirty="0">
              <a:solidFill>
                <a:schemeClr val="bg1"/>
              </a:solidFill>
              <a:latin typeface="Century Gothic" pitchFamily="34" charset="0"/>
              <a:ea typeface="MS Gothic" pitchFamily="49" charset="-128"/>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434"/>
        </a:solidFill>
        <a:effectLst/>
      </p:bgPr>
    </p:bg>
    <p:spTree>
      <p:nvGrpSpPr>
        <p:cNvPr id="1" name=""/>
        <p:cNvGrpSpPr/>
        <p:nvPr/>
      </p:nvGrpSpPr>
      <p:grpSpPr>
        <a:xfrm>
          <a:off x="0" y="0"/>
          <a:ext cx="0" cy="0"/>
          <a:chOff x="0" y="0"/>
          <a:chExt cx="0" cy="0"/>
        </a:xfrm>
      </p:grpSpPr>
      <p:sp>
        <p:nvSpPr>
          <p:cNvPr id="2" name="Rectangle 1"/>
          <p:cNvSpPr/>
          <p:nvPr/>
        </p:nvSpPr>
        <p:spPr>
          <a:xfrm>
            <a:off x="420359" y="421600"/>
            <a:ext cx="11349694" cy="6016389"/>
          </a:xfrm>
          <a:prstGeom prst="rect">
            <a:avLst/>
          </a:prstGeom>
          <a:solidFill>
            <a:srgbClr val="861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占位符 4">
            <a:extLst>
              <a:ext uri="{FF2B5EF4-FFF2-40B4-BE49-F238E27FC236}">
                <a16:creationId xmlns="" xmlns:a16="http://schemas.microsoft.com/office/drawing/2014/main" id="{A4992830-A203-4658-9DC9-F24374CBAA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5270500" y="927100"/>
            <a:ext cx="5148263" cy="5005388"/>
          </a:xfrm>
        </p:spPr>
      </p:pic>
      <p:sp>
        <p:nvSpPr>
          <p:cNvPr id="8" name="Rectangle 7"/>
          <p:cNvSpPr/>
          <p:nvPr/>
        </p:nvSpPr>
        <p:spPr>
          <a:xfrm>
            <a:off x="2566814" y="1378305"/>
            <a:ext cx="4032448" cy="2517094"/>
          </a:xfrm>
          <a:prstGeom prst="rect">
            <a:avLst/>
          </a:prstGeom>
          <a:gradFill flip="none" rotWithShape="1">
            <a:gsLst>
              <a:gs pos="1000">
                <a:schemeClr val="accent2"/>
              </a:gs>
              <a:gs pos="100000">
                <a:schemeClr val="accent1"/>
              </a:gs>
            </a:gsLst>
            <a:lin ang="13500000" scaled="1"/>
            <a:tileRect/>
          </a:gradFill>
          <a:ln>
            <a:noFill/>
          </a:ln>
          <a:effectLst>
            <a:outerShdw blurRad="1270000" dist="635000" dir="8100000" sx="90000" sy="9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 xmlns:a16="http://schemas.microsoft.com/office/drawing/2014/main" id="{ADDCB183-EF98-47AF-8823-20F1990F4E6A}"/>
              </a:ext>
            </a:extLst>
          </p:cNvPr>
          <p:cNvSpPr txBox="1"/>
          <p:nvPr/>
        </p:nvSpPr>
        <p:spPr>
          <a:xfrm>
            <a:off x="2566814" y="2265135"/>
            <a:ext cx="4320479" cy="830997"/>
          </a:xfrm>
          <a:prstGeom prst="rect">
            <a:avLst/>
          </a:prstGeom>
          <a:noFill/>
        </p:spPr>
        <p:txBody>
          <a:bodyPr wrap="square" rtlCol="0">
            <a:spAutoFit/>
          </a:bodyPr>
          <a:lstStyle/>
          <a:p>
            <a:r>
              <a:rPr lang="zh-CN" altLang="en-US" sz="4800" b="1" dirty="0" smtClean="0">
                <a:solidFill>
                  <a:schemeClr val="bg1">
                    <a:alpha val="40000"/>
                  </a:schemeClr>
                </a:solidFill>
                <a:latin typeface="造字工房朗宋（非商用）常规体" pitchFamily="2" charset="-122"/>
                <a:ea typeface="造字工房朗宋（非商用）常规体" pitchFamily="2" charset="-122"/>
                <a:cs typeface="Lato Heavy" panose="020F0902020204030203" pitchFamily="34" charset="0"/>
              </a:rPr>
              <a:t>写在前面的话</a:t>
            </a:r>
            <a:endParaRPr lang="id-ID" sz="4800" b="1" dirty="0">
              <a:solidFill>
                <a:schemeClr val="bg1">
                  <a:alpha val="40000"/>
                </a:schemeClr>
              </a:solidFill>
              <a:latin typeface="造字工房朗宋（非商用）常规体" pitchFamily="2" charset="-122"/>
              <a:ea typeface="造字工房朗宋（非商用）常规体" pitchFamily="2" charset="-122"/>
              <a:cs typeface="Lato Heavy" panose="020F0902020204030203" pitchFamily="34" charset="0"/>
            </a:endParaRPr>
          </a:p>
        </p:txBody>
      </p:sp>
      <p:cxnSp>
        <p:nvCxnSpPr>
          <p:cNvPr id="16" name="Straight Connector 15">
            <a:extLst>
              <a:ext uri="{FF2B5EF4-FFF2-40B4-BE49-F238E27FC236}">
                <a16:creationId xmlns="" xmlns:a16="http://schemas.microsoft.com/office/drawing/2014/main" id="{3C0B60A5-6935-4BBC-B0FA-64F044C6D4B4}"/>
              </a:ext>
            </a:extLst>
          </p:cNvPr>
          <p:cNvCxnSpPr>
            <a:cxnSpLocks/>
          </p:cNvCxnSpPr>
          <p:nvPr/>
        </p:nvCxnSpPr>
        <p:spPr>
          <a:xfrm>
            <a:off x="3828406" y="2194675"/>
            <a:ext cx="609521"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 xmlns:a16="http://schemas.microsoft.com/office/drawing/2014/main" id="{CC56CD85-2B1F-4843-9AF5-3DCEFA92660D}"/>
              </a:ext>
            </a:extLst>
          </p:cNvPr>
          <p:cNvSpPr/>
          <p:nvPr/>
        </p:nvSpPr>
        <p:spPr>
          <a:xfrm rot="6300000">
            <a:off x="2934403" y="1509111"/>
            <a:ext cx="648053" cy="648051"/>
          </a:xfrm>
          <a:prstGeom prst="triangle">
            <a:avLst>
              <a:gd name="adj" fmla="val 0"/>
            </a:avLst>
          </a:prstGeom>
          <a:noFill/>
          <a:ln w="127000" cap="rnd">
            <a:solidFill>
              <a:schemeClr val="bg1"/>
            </a:solidFill>
            <a:prstDash val="solid"/>
          </a:ln>
          <a:effectLst>
            <a:outerShdw blurRad="317500" dist="1524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 xmlns:a16="http://schemas.microsoft.com/office/drawing/2014/main" id="{82A713E1-3783-4048-8E7D-17ECF27E3A2E}"/>
              </a:ext>
            </a:extLst>
          </p:cNvPr>
          <p:cNvSpPr/>
          <p:nvPr/>
        </p:nvSpPr>
        <p:spPr>
          <a:xfrm rot="6300000">
            <a:off x="4160682" y="1163895"/>
            <a:ext cx="244875" cy="244874"/>
          </a:xfrm>
          <a:prstGeom prst="triangle">
            <a:avLst>
              <a:gd name="adj" fmla="val 100000"/>
            </a:avLst>
          </a:prstGeom>
          <a:noFill/>
          <a:ln w="63500" cap="rnd">
            <a:solidFill>
              <a:schemeClr val="bg1"/>
            </a:solidFill>
            <a:prstDash val="solid"/>
          </a:ln>
          <a:effectLst>
            <a:outerShdw blurRad="317500" dist="1524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99">
            <a:extLst>
              <a:ext uri="{FF2B5EF4-FFF2-40B4-BE49-F238E27FC236}">
                <a16:creationId xmlns="" xmlns:a16="http://schemas.microsoft.com/office/drawing/2014/main" id="{77BB34C4-E94F-4582-ABAA-FA53098191D6}"/>
              </a:ext>
            </a:extLst>
          </p:cNvPr>
          <p:cNvSpPr>
            <a:spLocks noEditPoints="1"/>
          </p:cNvSpPr>
          <p:nvPr/>
        </p:nvSpPr>
        <p:spPr bwMode="auto">
          <a:xfrm>
            <a:off x="895557" y="4569825"/>
            <a:ext cx="364503" cy="336932"/>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a:extLst/>
        </p:spPr>
        <p:txBody>
          <a:bodyPr vert="horz" wrap="square" lIns="91428" tIns="45714" rIns="91428" bIns="45714" numCol="1" anchor="t" anchorCtr="0" compatLnSpc="1">
            <a:prstTxWarp prst="textNoShape">
              <a:avLst/>
            </a:prstTxWarp>
          </a:bodyPr>
          <a:lstStyle/>
          <a:p>
            <a:endParaRPr lang="en-US"/>
          </a:p>
        </p:txBody>
      </p:sp>
      <p:sp>
        <p:nvSpPr>
          <p:cNvPr id="12" name="Isosceles Triangle 11">
            <a:extLst>
              <a:ext uri="{FF2B5EF4-FFF2-40B4-BE49-F238E27FC236}">
                <a16:creationId xmlns="" xmlns:a16="http://schemas.microsoft.com/office/drawing/2014/main" id="{3A399D5E-48BE-43C0-95ED-BBE0CDA955AA}"/>
              </a:ext>
            </a:extLst>
          </p:cNvPr>
          <p:cNvSpPr/>
          <p:nvPr/>
        </p:nvSpPr>
        <p:spPr>
          <a:xfrm rot="16200000">
            <a:off x="10750587" y="3382932"/>
            <a:ext cx="168947" cy="145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7673201"/>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750" fill="hold"/>
                                        <p:tgtEl>
                                          <p:spTgt spid="8"/>
                                        </p:tgtEl>
                                        <p:attrNameLst>
                                          <p:attrName>ppt_x</p:attrName>
                                        </p:attrNameLst>
                                      </p:cBhvr>
                                      <p:tavLst>
                                        <p:tav tm="0">
                                          <p:val>
                                            <p:strVal val="#ppt_x"/>
                                          </p:val>
                                        </p:tav>
                                        <p:tav tm="100000">
                                          <p:val>
                                            <p:strVal val="#ppt_x"/>
                                          </p:val>
                                        </p:tav>
                                      </p:tavLst>
                                    </p:anim>
                                    <p:anim calcmode="lin" valueType="num">
                                      <p:cBhvr additive="base">
                                        <p:cTn id="17" dur="750" fill="hold"/>
                                        <p:tgtEl>
                                          <p:spTgt spid="8"/>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ppt_x"/>
                                          </p:val>
                                        </p:tav>
                                        <p:tav tm="100000">
                                          <p:val>
                                            <p:strVal val="#ppt_x"/>
                                          </p:val>
                                        </p:tav>
                                      </p:tavLst>
                                    </p:anim>
                                    <p:anim calcmode="lin" valueType="num">
                                      <p:cBhvr additive="base">
                                        <p:cTn id="21" dur="75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750" fill="hold"/>
                                        <p:tgtEl>
                                          <p:spTgt spid="16"/>
                                        </p:tgtEl>
                                        <p:attrNameLst>
                                          <p:attrName>ppt_x</p:attrName>
                                        </p:attrNameLst>
                                      </p:cBhvr>
                                      <p:tavLst>
                                        <p:tav tm="0">
                                          <p:val>
                                            <p:strVal val="#ppt_x"/>
                                          </p:val>
                                        </p:tav>
                                        <p:tav tm="100000">
                                          <p:val>
                                            <p:strVal val="#ppt_x"/>
                                          </p:val>
                                        </p:tav>
                                      </p:tavLst>
                                    </p:anim>
                                    <p:anim calcmode="lin" valueType="num">
                                      <p:cBhvr additive="base">
                                        <p:cTn id="25" dur="75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750" fill="hold"/>
                                        <p:tgtEl>
                                          <p:spTgt spid="19"/>
                                        </p:tgtEl>
                                        <p:attrNameLst>
                                          <p:attrName>ppt_x</p:attrName>
                                        </p:attrNameLst>
                                      </p:cBhvr>
                                      <p:tavLst>
                                        <p:tav tm="0">
                                          <p:val>
                                            <p:strVal val="#ppt_x"/>
                                          </p:val>
                                        </p:tav>
                                        <p:tav tm="100000">
                                          <p:val>
                                            <p:strVal val="#ppt_x"/>
                                          </p:val>
                                        </p:tav>
                                      </p:tavLst>
                                    </p:anim>
                                    <p:anim calcmode="lin" valueType="num">
                                      <p:cBhvr additive="base">
                                        <p:cTn id="29" dur="75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750" fill="hold"/>
                                        <p:tgtEl>
                                          <p:spTgt spid="20"/>
                                        </p:tgtEl>
                                        <p:attrNameLst>
                                          <p:attrName>ppt_x</p:attrName>
                                        </p:attrNameLst>
                                      </p:cBhvr>
                                      <p:tavLst>
                                        <p:tav tm="0">
                                          <p:val>
                                            <p:strVal val="#ppt_x"/>
                                          </p:val>
                                        </p:tav>
                                        <p:tav tm="100000">
                                          <p:val>
                                            <p:strVal val="#ppt_x"/>
                                          </p:val>
                                        </p:tav>
                                      </p:tavLst>
                                    </p:anim>
                                    <p:anim calcmode="lin" valueType="num">
                                      <p:cBhvr additive="base">
                                        <p:cTn id="33" dur="750" fill="hold"/>
                                        <p:tgtEl>
                                          <p:spTgt spid="20"/>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750" fill="hold"/>
                                        <p:tgtEl>
                                          <p:spTgt spid="21"/>
                                        </p:tgtEl>
                                        <p:attrNameLst>
                                          <p:attrName>ppt_x</p:attrName>
                                        </p:attrNameLst>
                                      </p:cBhvr>
                                      <p:tavLst>
                                        <p:tav tm="0">
                                          <p:val>
                                            <p:strVal val="#ppt_x"/>
                                          </p:val>
                                        </p:tav>
                                        <p:tav tm="100000">
                                          <p:val>
                                            <p:strVal val="#ppt_x"/>
                                          </p:val>
                                        </p:tav>
                                      </p:tavLst>
                                    </p:anim>
                                    <p:anim calcmode="lin" valueType="num">
                                      <p:cBhvr additive="base">
                                        <p:cTn id="37"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4" grpId="0"/>
      <p:bldP spid="19" grpId="0" animBg="1"/>
      <p:bldP spid="20" grpId="0" animBg="1"/>
      <p:bldP spid="2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8662" y="675194"/>
            <a:ext cx="9649072" cy="4154984"/>
          </a:xfrm>
          <a:prstGeom prst="rect">
            <a:avLst/>
          </a:prstGeom>
          <a:noFill/>
        </p:spPr>
        <p:txBody>
          <a:bodyPr wrap="square" rtlCol="0">
            <a:spAutoFit/>
          </a:bodyPr>
          <a:lstStyle/>
          <a:p>
            <a:r>
              <a:rPr lang="en-US" altLang="zh-CN" sz="4400" dirty="0"/>
              <a:t>BAT</a:t>
            </a:r>
            <a:r>
              <a:rPr lang="zh-CN" altLang="en-US" sz="4400" dirty="0"/>
              <a:t>和一些成熟的小巨头</a:t>
            </a:r>
            <a:r>
              <a:rPr lang="zh-CN" altLang="en-US" sz="4400" dirty="0" smtClean="0"/>
              <a:t>（头条、京</a:t>
            </a:r>
            <a:r>
              <a:rPr lang="zh-CN" altLang="en-US" sz="4400" dirty="0"/>
              <a:t>东、滴滴、美团等等）只是排名前</a:t>
            </a:r>
            <a:r>
              <a:rPr lang="en-US" altLang="zh-CN" sz="4400" dirty="0"/>
              <a:t>5%</a:t>
            </a:r>
            <a:r>
              <a:rPr lang="zh-CN" altLang="en-US" sz="4400" dirty="0"/>
              <a:t>应届生的机会</a:t>
            </a:r>
          </a:p>
          <a:p>
            <a:endParaRPr lang="zh-CN" altLang="en-US" sz="4400" dirty="0"/>
          </a:p>
          <a:p>
            <a:r>
              <a:rPr lang="zh-CN" altLang="en-US" sz="4400" dirty="0"/>
              <a:t>那</a:t>
            </a:r>
            <a:r>
              <a:rPr lang="en-US" altLang="zh-CN" sz="4400" dirty="0"/>
              <a:t>95%</a:t>
            </a:r>
            <a:r>
              <a:rPr lang="zh-CN" altLang="en-US" sz="4400" dirty="0"/>
              <a:t>想在互联网有所作为的应届生应该关注哪里呢？</a:t>
            </a:r>
          </a:p>
        </p:txBody>
      </p:sp>
    </p:spTree>
    <p:extLst>
      <p:ext uri="{BB962C8B-B14F-4D97-AF65-F5344CB8AC3E}">
        <p14:creationId xmlns:p14="http://schemas.microsoft.com/office/powerpoint/2010/main" val="1064713768"/>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8742" y="693490"/>
            <a:ext cx="3663183"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独角兽公司</a:t>
            </a: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55" y="2421682"/>
            <a:ext cx="11912468" cy="1962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884146"/>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4.zhimg.com/80/v2-e9fb6bf52bf20b07deb17535d86f2b30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966" y="150368"/>
            <a:ext cx="668655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551069"/>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614" y="477466"/>
            <a:ext cx="10441160" cy="6494085"/>
          </a:xfrm>
          <a:prstGeom prst="rect">
            <a:avLst/>
          </a:prstGeom>
          <a:noFill/>
        </p:spPr>
        <p:txBody>
          <a:bodyPr wrap="square" rtlCol="0">
            <a:spAutoFit/>
          </a:bodyPr>
          <a:lstStyle/>
          <a:p>
            <a:r>
              <a:rPr lang="zh-CN" altLang="en-US" sz="2800" dirty="0"/>
              <a:t>（</a:t>
            </a:r>
            <a:r>
              <a:rPr lang="en-US" altLang="zh-CN" sz="2800" dirty="0"/>
              <a:t>1</a:t>
            </a:r>
            <a:r>
              <a:rPr lang="zh-CN" altLang="en-US" sz="2800" dirty="0"/>
              <a:t>）</a:t>
            </a:r>
            <a:r>
              <a:rPr lang="zh-CN" altLang="en-US" sz="2800" dirty="0">
                <a:solidFill>
                  <a:srgbClr val="FF0000"/>
                </a:solidFill>
              </a:rPr>
              <a:t>独角兽公司会快速成长，给予年轻人话语权和发挥空间</a:t>
            </a:r>
          </a:p>
          <a:p>
            <a:r>
              <a:rPr lang="zh-CN" altLang="en-US" sz="2800" dirty="0"/>
              <a:t>能够从普通创业公司成长为独角兽的企业，必定是一家有潜力而且未来还将会高速成长的企业，所以深处于这样的企业机会会不断的来临和被赋予，这时候你将会拥有更多自己的话语权和自主发挥的机会。随着时间的推移，你会逐渐与别人拉开差距，因为你得到历练的机会比别人多好几倍。</a:t>
            </a:r>
          </a:p>
          <a:p>
            <a:endParaRPr lang="zh-CN" altLang="en-US" sz="2800" dirty="0"/>
          </a:p>
          <a:p>
            <a:r>
              <a:rPr lang="zh-CN" altLang="en-US" sz="2800" dirty="0"/>
              <a:t>（</a:t>
            </a:r>
            <a:r>
              <a:rPr lang="en-US" altLang="zh-CN" sz="2800" dirty="0"/>
              <a:t>2</a:t>
            </a:r>
            <a:r>
              <a:rPr lang="zh-CN" altLang="en-US" sz="2800" dirty="0"/>
              <a:t>）</a:t>
            </a:r>
            <a:r>
              <a:rPr lang="zh-CN" altLang="en-US" sz="2800" dirty="0">
                <a:solidFill>
                  <a:srgbClr val="FF0000"/>
                </a:solidFill>
              </a:rPr>
              <a:t>独角兽公司一般处于风口之上，拥有大量的资源进行试错</a:t>
            </a:r>
          </a:p>
          <a:p>
            <a:r>
              <a:rPr lang="zh-CN" altLang="en-US" sz="2800" dirty="0"/>
              <a:t>能够从普通创业公司成长为独角兽的企业，经常容易是出于风口的企业。出于风口之上的企业会受到社会各方面的持续关注，关注带来流量，流量带来资源或者可以换资源。</a:t>
            </a:r>
          </a:p>
          <a:p>
            <a:r>
              <a:rPr lang="zh-CN" altLang="en-US" sz="2800" dirty="0"/>
              <a:t>那么这个时候你可以利用你自身的“流量”去积累更广泛的人脉，去促成更多你脑海中的想法，实践之后总结出来的经验就是你的竞争力了。</a:t>
            </a:r>
          </a:p>
          <a:p>
            <a:endParaRPr lang="zh-CN" altLang="en-US" dirty="0"/>
          </a:p>
        </p:txBody>
      </p:sp>
    </p:spTree>
    <p:extLst>
      <p:ext uri="{BB962C8B-B14F-4D97-AF65-F5344CB8AC3E}">
        <p14:creationId xmlns:p14="http://schemas.microsoft.com/office/powerpoint/2010/main" val="3546655295"/>
      </p:ext>
    </p:extLst>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614" y="477466"/>
            <a:ext cx="10441160" cy="2985433"/>
          </a:xfrm>
          <a:prstGeom prst="rect">
            <a:avLst/>
          </a:prstGeom>
          <a:noFill/>
        </p:spPr>
        <p:txBody>
          <a:bodyPr wrap="square" rtlCol="0">
            <a:spAutoFit/>
          </a:bodyPr>
          <a:lstStyle/>
          <a:p>
            <a:r>
              <a:rPr lang="en-US" altLang="zh-CN" sz="2800" dirty="0"/>
              <a:t>3</a:t>
            </a:r>
            <a:r>
              <a:rPr lang="zh-CN" altLang="en-US" sz="2800" dirty="0"/>
              <a:t>）</a:t>
            </a:r>
            <a:r>
              <a:rPr lang="zh-CN" altLang="en-US" sz="2800" b="1" dirty="0"/>
              <a:t>独角兽公司对于人才筛选的标准更加弹性</a:t>
            </a:r>
            <a:endParaRPr lang="zh-CN" altLang="en-US" sz="2800" dirty="0"/>
          </a:p>
          <a:p>
            <a:r>
              <a:rPr lang="zh-CN" altLang="en-US" sz="2800" dirty="0"/>
              <a:t>因为独角兽还属于创业公司，所以存在很多不确定性，那么他们招人的时候秉承的标准就是谁愿意更我干，谁更了解我们，谁更符合我们的拼搏的信仰，而不是一定卡死</a:t>
            </a:r>
            <a:r>
              <a:rPr lang="en-US" altLang="zh-CN" sz="2800" dirty="0"/>
              <a:t>211</a:t>
            </a:r>
            <a:r>
              <a:rPr lang="zh-CN" altLang="en-US" sz="2800" dirty="0"/>
              <a:t>、</a:t>
            </a:r>
            <a:r>
              <a:rPr lang="en-US" altLang="zh-CN" sz="2800" dirty="0"/>
              <a:t>985</a:t>
            </a:r>
            <a:r>
              <a:rPr lang="zh-CN" altLang="en-US" sz="2800" dirty="0"/>
              <a:t>或者是海归等学历背景。那这对于</a:t>
            </a:r>
            <a:r>
              <a:rPr lang="en-US" altLang="zh-CN" sz="2800" dirty="0"/>
              <a:t>95%</a:t>
            </a:r>
            <a:r>
              <a:rPr lang="zh-CN" altLang="en-US" sz="2800" dirty="0"/>
              <a:t>的人来说，能够加入的概率会更大。</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2254181234"/>
      </p:ext>
    </p:extLst>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590" y="909514"/>
            <a:ext cx="10729192" cy="4001095"/>
          </a:xfrm>
          <a:prstGeom prst="rect">
            <a:avLst/>
          </a:prstGeom>
          <a:noFill/>
        </p:spPr>
        <p:txBody>
          <a:bodyPr wrap="square" rtlCol="0">
            <a:spAutoFit/>
          </a:bodyPr>
          <a:lstStyle/>
          <a:p>
            <a:r>
              <a:rPr lang="zh-CN" altLang="en-US" sz="11500" b="1" dirty="0"/>
              <a:t>除了独角兽还有什么好推荐的？</a:t>
            </a:r>
            <a:r>
              <a:rPr lang="zh-CN" altLang="en-US" dirty="0"/>
              <a:t/>
            </a:r>
            <a:br>
              <a:rPr lang="zh-CN" altLang="en-US" dirty="0"/>
            </a:br>
            <a:endParaRPr lang="zh-CN" altLang="en-US" dirty="0"/>
          </a:p>
        </p:txBody>
      </p:sp>
    </p:spTree>
    <p:extLst>
      <p:ext uri="{BB962C8B-B14F-4D97-AF65-F5344CB8AC3E}">
        <p14:creationId xmlns:p14="http://schemas.microsoft.com/office/powerpoint/2010/main" val="1122973179"/>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614" y="477466"/>
            <a:ext cx="10441160" cy="3046988"/>
          </a:xfrm>
          <a:prstGeom prst="rect">
            <a:avLst/>
          </a:prstGeom>
          <a:noFill/>
        </p:spPr>
        <p:txBody>
          <a:bodyPr wrap="square" rtlCol="0">
            <a:spAutoFit/>
          </a:bodyPr>
          <a:lstStyle/>
          <a:p>
            <a:r>
              <a:rPr lang="zh-CN" altLang="en-US" dirty="0" smtClean="0"/>
              <a:t>毕竟独角兽也是少数，僧多</a:t>
            </a:r>
            <a:r>
              <a:rPr lang="zh-CN" altLang="en-US" dirty="0"/>
              <a:t>粥</a:t>
            </a:r>
            <a:r>
              <a:rPr lang="zh-CN" altLang="en-US" dirty="0" smtClean="0"/>
              <a:t>少。</a:t>
            </a:r>
            <a:endParaRPr lang="en-US" altLang="zh-CN" dirty="0" smtClean="0"/>
          </a:p>
          <a:p>
            <a:endParaRPr lang="en-US" altLang="zh-CN" dirty="0"/>
          </a:p>
          <a:p>
            <a:r>
              <a:rPr lang="zh-CN" altLang="en-US" dirty="0" smtClean="0"/>
              <a:t>把目标投向那</a:t>
            </a:r>
            <a:r>
              <a:rPr lang="zh-CN" altLang="en-US" dirty="0"/>
              <a:t>些可能成为独角兽的企业</a:t>
            </a:r>
            <a:endParaRPr lang="en-US" altLang="zh-CN" dirty="0" smtClean="0"/>
          </a:p>
          <a:p>
            <a:endParaRPr lang="en-US" altLang="zh-CN" b="1" i="1" dirty="0"/>
          </a:p>
          <a:p>
            <a:r>
              <a:rPr lang="zh-CN" altLang="en-US" b="1" i="1" dirty="0" smtClean="0"/>
              <a:t>我</a:t>
            </a:r>
            <a:r>
              <a:rPr lang="zh-CN" altLang="en-US" b="1" i="1" dirty="0"/>
              <a:t>的回答是“抱大腿”，直白说就是看中国顶尖投资机构的投资动向</a:t>
            </a:r>
            <a:r>
              <a:rPr lang="zh-CN" altLang="en-US" b="1" i="1" dirty="0" smtClean="0"/>
              <a:t>。</a:t>
            </a:r>
            <a:endParaRPr lang="en-US" altLang="zh-CN" b="1" i="1" dirty="0" smtClean="0"/>
          </a:p>
          <a:p>
            <a:endParaRPr lang="en-US" altLang="zh-CN" b="1" i="1" dirty="0"/>
          </a:p>
          <a:p>
            <a:r>
              <a:rPr lang="zh-CN" altLang="en-US" dirty="0"/>
              <a:t>第一步：先确定跟哪些大佬？</a:t>
            </a:r>
            <a:r>
              <a:rPr lang="zh-CN" altLang="en-US" dirty="0" smtClean="0"/>
              <a:t/>
            </a:r>
            <a:br>
              <a:rPr lang="zh-CN" altLang="en-US" dirty="0" smtClean="0"/>
            </a:b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086" y="2421682"/>
            <a:ext cx="6457950" cy="432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973179"/>
      </p:ext>
    </p:extLst>
  </p:cSld>
  <p:clrMapOvr>
    <a:masterClrMapping/>
  </p:clrMapOvr>
  <p:transition spd="slow">
    <p:push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323232"/>
      </a:dk2>
      <a:lt2>
        <a:srgbClr val="000000"/>
      </a:lt2>
      <a:accent1>
        <a:srgbClr val="A5300F"/>
      </a:accent1>
      <a:accent2>
        <a:srgbClr val="323232"/>
      </a:accent2>
      <a:accent3>
        <a:srgbClr val="323232"/>
      </a:accent3>
      <a:accent4>
        <a:srgbClr val="A5300F"/>
      </a:accent4>
      <a:accent5>
        <a:srgbClr val="323232"/>
      </a:accent5>
      <a:accent6>
        <a:srgbClr val="A5300F"/>
      </a:accent6>
      <a:hlink>
        <a:srgbClr val="A5300F"/>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966</Words>
  <Application>Microsoft Office PowerPoint</Application>
  <PresentationFormat>自定义</PresentationFormat>
  <Paragraphs>55</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杂志</dc:title>
  <dc:creator>第一PPT</dc:creator>
  <cp:keywords>www.1ppt.com</cp:keywords>
  <cp:lastModifiedBy>谢远光</cp:lastModifiedBy>
  <cp:revision>26</cp:revision>
  <dcterms:created xsi:type="dcterms:W3CDTF">2016-12-27T01:47:58Z</dcterms:created>
  <dcterms:modified xsi:type="dcterms:W3CDTF">2019-06-17T00:56:24Z</dcterms:modified>
</cp:coreProperties>
</file>