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0" r:id="rId4"/>
    <p:sldId id="30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9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61" autoAdjust="0"/>
  </p:normalViewPr>
  <p:slideViewPr>
    <p:cSldViewPr snapToGrid="0" snapToObjects="1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9_OwcG6B-w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972670" y="3159331"/>
            <a:ext cx="3864197" cy="996535"/>
            <a:chOff x="0" y="0"/>
            <a:chExt cx="3864196" cy="996534"/>
          </a:xfrm>
        </p:grpSpPr>
        <p:sp>
          <p:nvSpPr>
            <p:cNvPr id="315" name="TextBox 13"/>
            <p:cNvSpPr txBox="1"/>
            <p:nvPr/>
          </p:nvSpPr>
          <p:spPr>
            <a:xfrm>
              <a:off x="0" y="0"/>
              <a:ext cx="3864196" cy="769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mtClean="0"/>
                <a:t>About </a:t>
              </a:r>
              <a:r>
                <a:rPr lang="ko-KR" altLang="en-US" dirty="0" smtClean="0"/>
                <a:t>한승엽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0" y="688759"/>
              <a:ext cx="277896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en-US" dirty="0" smtClean="0"/>
                <a:t>okayhan89@gmail.com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 ADMIN PAGE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LDAP </a:t>
            </a:r>
            <a:r>
              <a:rPr lang="ko-KR" altLang="en-US" sz="1400" b="1" dirty="0">
                <a:solidFill>
                  <a:schemeClr val="bg1"/>
                </a:solidFill>
              </a:rPr>
              <a:t>서버를 통하여 앱과 유저 그룹을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관리할 수 있는 웹 애플리케이션 개발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>
                <a:solidFill>
                  <a:schemeClr val="bg1"/>
                </a:solidFill>
              </a:rPr>
              <a:t>개발언어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</a:rPr>
              <a:t>NodeJS</a:t>
            </a:r>
            <a:r>
              <a:rPr lang="en-US" altLang="ko-KR" sz="1400" b="1" dirty="0">
                <a:solidFill>
                  <a:schemeClr val="bg1"/>
                </a:solidFill>
              </a:rPr>
              <a:t>, HTML5, </a:t>
            </a:r>
            <a:r>
              <a:rPr lang="en-US" altLang="ko-KR" sz="1400" b="1" dirty="0" err="1">
                <a:solidFill>
                  <a:schemeClr val="bg1"/>
                </a:solidFill>
              </a:rPr>
              <a:t>BootStrap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Javascript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LDAP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>
                <a:solidFill>
                  <a:schemeClr val="bg1"/>
                </a:solidFill>
              </a:rPr>
              <a:t>개발내용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로그인 정보 관리를 위해 </a:t>
            </a:r>
            <a:r>
              <a:rPr lang="en-US" altLang="ko-KR" sz="1400" b="1" dirty="0">
                <a:solidFill>
                  <a:schemeClr val="bg1"/>
                </a:solidFill>
              </a:rPr>
              <a:t>ADMIN </a:t>
            </a:r>
            <a:r>
              <a:rPr lang="ko-KR" altLang="en-US" sz="1400" b="1" dirty="0">
                <a:solidFill>
                  <a:schemeClr val="bg1"/>
                </a:solidFill>
              </a:rPr>
              <a:t>계정으로만 로그인 가능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선택한 </a:t>
            </a:r>
            <a:r>
              <a:rPr lang="en-US" altLang="ko-KR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그룹으로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기본 정보 수정 기능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패스워드 초기화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등록 정보 속성 관리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APP </a:t>
            </a:r>
            <a:r>
              <a:rPr lang="ko-KR" altLang="en-US" sz="1400" b="1" dirty="0">
                <a:solidFill>
                  <a:schemeClr val="bg1"/>
                </a:solidFill>
              </a:rPr>
              <a:t>및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등록사용자</a:t>
            </a:r>
            <a:r>
              <a:rPr lang="ko-KR" altLang="en-US" sz="1400" b="1" dirty="0">
                <a:solidFill>
                  <a:schemeClr val="bg1"/>
                </a:solidFill>
              </a:rPr>
              <a:t> 리스트 조회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</a:rPr>
              <a:t>일괄 </a:t>
            </a:r>
            <a:r>
              <a:rPr lang="en-US" altLang="ko-KR" sz="1400" b="1" dirty="0">
                <a:solidFill>
                  <a:schemeClr val="bg1"/>
                </a:solidFill>
              </a:rPr>
              <a:t>IMPORT / EXPORT </a:t>
            </a:r>
            <a:r>
              <a:rPr lang="ko-KR" altLang="en-US" sz="1400" b="1" dirty="0">
                <a:solidFill>
                  <a:schemeClr val="bg1"/>
                </a:solidFill>
              </a:rPr>
              <a:t>기능</a:t>
            </a:r>
          </a:p>
          <a:p>
            <a:r>
              <a:rPr lang="ko-KR" altLang="en-US" sz="1400" b="1" dirty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</a:rPr>
              <a:t>도움말 페이지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6" y="135552"/>
            <a:ext cx="5413455" cy="29518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56" y="3510245"/>
            <a:ext cx="5444000" cy="24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56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409022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11</a:t>
            </a:r>
            <a:r>
              <a:rPr lang="ko-KR" altLang="en-US" b="1" dirty="0" smtClean="0"/>
              <a:t>번가 </a:t>
            </a:r>
            <a:r>
              <a:rPr lang="en-US" altLang="ko-KR" b="1" dirty="0" smtClean="0"/>
              <a:t>SNAPSHOT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11</a:t>
            </a:r>
            <a:r>
              <a:rPr lang="ko-KR" altLang="en-US" sz="1400" b="1" dirty="0">
                <a:solidFill>
                  <a:schemeClr val="tx1"/>
                </a:solidFill>
              </a:rPr>
              <a:t>번가 시스템 </a:t>
            </a:r>
            <a:r>
              <a:rPr lang="en-US" altLang="ko-KR" sz="1400" b="1" dirty="0">
                <a:solidFill>
                  <a:schemeClr val="tx1"/>
                </a:solidFill>
              </a:rPr>
              <a:t>Cloud (SaaS)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2019.03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자유 </a:t>
            </a:r>
            <a:r>
              <a:rPr lang="ko-KR" altLang="en-US" sz="1400" b="1" dirty="0">
                <a:solidFill>
                  <a:schemeClr val="tx1"/>
                </a:solidFill>
              </a:rPr>
              <a:t>형식으로 업로드한 이미지 및 </a:t>
            </a:r>
            <a:r>
              <a:rPr lang="en-US" altLang="ko-KR" sz="1400" b="1" dirty="0">
                <a:solidFill>
                  <a:schemeClr val="tx1"/>
                </a:solidFill>
              </a:rPr>
              <a:t>html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페이지를 규격에 </a:t>
            </a:r>
            <a:r>
              <a:rPr lang="ko-KR" altLang="en-US" sz="1400" b="1" dirty="0">
                <a:solidFill>
                  <a:schemeClr val="tx1"/>
                </a:solidFill>
              </a:rPr>
              <a:t>맞게 가상 브라우저에서 </a:t>
            </a:r>
            <a:r>
              <a:rPr lang="en-US" altLang="ko-KR" sz="1400" b="1" dirty="0">
                <a:solidFill>
                  <a:schemeClr val="tx1"/>
                </a:solidFill>
              </a:rPr>
              <a:t>html</a:t>
            </a:r>
            <a:r>
              <a:rPr lang="ko-KR" altLang="en-US" sz="1400" b="1" dirty="0">
                <a:solidFill>
                  <a:schemeClr val="tx1"/>
                </a:solidFill>
              </a:rPr>
              <a:t>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load</a:t>
            </a:r>
            <a:r>
              <a:rPr lang="ko-KR" altLang="en-US" sz="1400" b="1" dirty="0">
                <a:solidFill>
                  <a:schemeClr val="tx1"/>
                </a:solidFill>
              </a:rPr>
              <a:t>하여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스크린샷을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저장하는 일련의 과정을 ‘</a:t>
            </a:r>
            <a:r>
              <a:rPr lang="en-US" altLang="ko-KR" sz="1400" b="1" dirty="0">
                <a:solidFill>
                  <a:schemeClr val="tx1"/>
                </a:solidFill>
              </a:rPr>
              <a:t>snapshot’ </a:t>
            </a:r>
            <a:r>
              <a:rPr lang="ko-KR" altLang="en-US" sz="1400" b="1" dirty="0">
                <a:solidFill>
                  <a:schemeClr val="tx1"/>
                </a:solidFill>
              </a:rPr>
              <a:t>이라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통칭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- 11</a:t>
            </a:r>
            <a:r>
              <a:rPr lang="ko-KR" altLang="en-US" sz="1400" b="1" dirty="0">
                <a:solidFill>
                  <a:schemeClr val="tx1"/>
                </a:solidFill>
              </a:rPr>
              <a:t>번가의 </a:t>
            </a:r>
            <a:r>
              <a:rPr lang="en-US" altLang="ko-KR" sz="1400" b="1" dirty="0">
                <a:solidFill>
                  <a:schemeClr val="tx1"/>
                </a:solidFill>
              </a:rPr>
              <a:t>legacy </a:t>
            </a:r>
            <a:r>
              <a:rPr lang="ko-KR" altLang="en-US" sz="1400" b="1" dirty="0">
                <a:solidFill>
                  <a:schemeClr val="tx1"/>
                </a:solidFill>
              </a:rPr>
              <a:t>환경에서 운영되고 있던 </a:t>
            </a:r>
            <a:r>
              <a:rPr lang="en-US" altLang="ko-KR" sz="1400" b="1" dirty="0">
                <a:solidFill>
                  <a:schemeClr val="tx1"/>
                </a:solidFill>
              </a:rPr>
              <a:t>snapshot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en-US" altLang="ko-KR" sz="1400" b="1" dirty="0">
                <a:solidFill>
                  <a:schemeClr val="tx1"/>
                </a:solidFill>
              </a:rPr>
              <a:t>SK C&amp;C</a:t>
            </a:r>
            <a:r>
              <a:rPr lang="ko-KR" altLang="en-US" sz="1400" b="1" dirty="0">
                <a:solidFill>
                  <a:schemeClr val="tx1"/>
                </a:solidFill>
              </a:rPr>
              <a:t>의 </a:t>
            </a:r>
            <a:r>
              <a:rPr lang="en-US" altLang="ko-KR" sz="1400" b="1" dirty="0" err="1">
                <a:solidFill>
                  <a:schemeClr val="tx1"/>
                </a:solidFill>
              </a:rPr>
              <a:t>cloudZ</a:t>
            </a:r>
            <a:r>
              <a:rPr lang="ko-KR" altLang="en-US" sz="1400" b="1" dirty="0">
                <a:solidFill>
                  <a:schemeClr val="tx1"/>
                </a:solidFill>
              </a:rPr>
              <a:t>로 이전</a:t>
            </a:r>
            <a:r>
              <a:rPr lang="en-US" altLang="ko-KR" sz="1400" b="1" dirty="0">
                <a:solidFill>
                  <a:schemeClr val="tx1"/>
                </a:solidFill>
              </a:rPr>
              <a:t>, SaaS</a:t>
            </a:r>
            <a:r>
              <a:rPr lang="ko-KR" altLang="en-US" sz="1400" b="1" dirty="0">
                <a:solidFill>
                  <a:schemeClr val="tx1"/>
                </a:solidFill>
              </a:rPr>
              <a:t>의 형태로 제공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API G/W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모니터링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91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프로그램 설명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개발개요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SNAPSHOT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통해 빠른 속도로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로드하며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일정한 크기 이미지를 보기 위해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RESIZE / ENCODING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처리하여 고객에게 노출시킴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개발언어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API G/W : Spring Boot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Snapshot : Python ( QT Framework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Monitoring : ELK, HTML5, JAVASCRIPT, CSS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기타 프로그램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REDIS, Object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Stroage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(SK C&amp;C ICOS)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" y="458717"/>
            <a:ext cx="5265932" cy="57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9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316290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11</a:t>
              </a:r>
              <a:r>
                <a:rPr lang="ko-KR" altLang="en-US" b="1" dirty="0" smtClean="0"/>
                <a:t>번가 </a:t>
              </a:r>
              <a:r>
                <a:rPr lang="en-US" altLang="ko-KR" b="1" dirty="0" smtClean="0"/>
                <a:t>SNAPSHOT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INFRA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설계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     컨셉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최소한의 자원으로 최대의 효율을 보도록 구성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G/W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KeepAlive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Active – Standby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Main VM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활용도 높임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G/W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JAVA (Spring) :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인증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health-check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REDIS : Master/Slave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Snapshot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python : Snapshot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처리후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ICOS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적재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             REDIS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응답 적재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              VM 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개당 프로세스 여러 개 수행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스택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NGINX / Spring 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 REDIS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Sentinal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: REDIS M-S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 위해 함께 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2" descr="https://lh4.googleusercontent.com/XKhGd1pO-2rY4QU2nEwtSI60lJdBYnSo3YX00GTT_3oCEjGDiMg9_y95SYHMD-nJGECAcoTmwAXKaC0UYhI6vc3P_-9b2IzN3foep2xDx6NQCE9R3gJ--MDX9hAhAkVMTPWyw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8" y="513577"/>
            <a:ext cx="4664676" cy="583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81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42934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G/W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암호화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KEY I/F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개발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SaaS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요청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KEY TOKEN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방식을 통해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생성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생성요청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유효성검증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이후 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요청값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적재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조회 요청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I/F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조회요청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암복호화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/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유효성검증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이후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응답값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조회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HEALTH-CHECK API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Health-check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을 통해 호출 여부 판단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</a:t>
              </a: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REDIS Queue Count API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Redis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Queue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에 대한 정보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API 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개발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94026" y="219905"/>
            <a:ext cx="5171446" cy="5827977"/>
            <a:chOff x="374772" y="587763"/>
            <a:chExt cx="5171446" cy="5827977"/>
          </a:xfrm>
        </p:grpSpPr>
        <p:pic>
          <p:nvPicPr>
            <p:cNvPr id="8" name="Picture 2" descr="https://lh6.googleusercontent.com/loJeyMkzXebFeok7jq26OmIrDjtcmUwjgwvZofbBPQVljQPDk8ejfJBFQ4dOy56U3PsI3Zn79WeeORlMvQacw2DM5cGdtnNpEbAiviH-6Awu7zIgT6FrHHQd0WGRIVK7BqAbT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72" y="587763"/>
              <a:ext cx="5171446" cy="373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56" y="4780530"/>
              <a:ext cx="2886076" cy="163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4265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6188364" cy="6858000"/>
            <a:chOff x="6003637" y="0"/>
            <a:chExt cx="6188364" cy="6858000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3637" y="0"/>
              <a:ext cx="6188364" cy="6858000"/>
              <a:chOff x="-2" y="0"/>
              <a:chExt cx="4785362" cy="6858000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-2" y="0"/>
                <a:ext cx="4785362" cy="6858000"/>
              </a:xfrm>
              <a:prstGeom prst="rect">
                <a:avLst/>
              </a:prstGeom>
              <a:solidFill>
                <a:srgbClr val="1E1E1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19" name="TextBox 5"/>
              <p:cNvSpPr txBox="1"/>
              <p:nvPr/>
            </p:nvSpPr>
            <p:spPr>
              <a:xfrm>
                <a:off x="912229" y="135552"/>
                <a:ext cx="3162901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rPr lang="en-US" altLang="ko-KR" b="1" dirty="0" smtClean="0"/>
                  <a:t>11</a:t>
                </a:r>
                <a:r>
                  <a:rPr lang="ko-KR" altLang="en-US" b="1" dirty="0" smtClean="0"/>
                  <a:t>번가 </a:t>
                </a:r>
                <a:r>
                  <a:rPr lang="en-US" altLang="ko-KR" b="1" dirty="0" smtClean="0"/>
                  <a:t>SNAPSHOT</a:t>
                </a:r>
                <a:endParaRPr b="1" dirty="0"/>
              </a:p>
            </p:txBody>
          </p:sp>
        </p:grpSp>
        <p:sp>
          <p:nvSpPr>
            <p:cNvPr id="20" name="Rectangle 2"/>
            <p:cNvSpPr txBox="1"/>
            <p:nvPr/>
          </p:nvSpPr>
          <p:spPr>
            <a:xfrm>
              <a:off x="6293406" y="1278530"/>
              <a:ext cx="5821900" cy="5262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rgbClr val="FFC000"/>
                  </a:solidFill>
                </a:rPr>
                <a:t>담당업무</a:t>
              </a:r>
              <a:endParaRPr lang="en-US" altLang="ko-KR" sz="14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모니터링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개발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Object </a:t>
              </a:r>
              <a:r>
                <a:rPr lang="en-US" altLang="ko-KR" sz="1400" b="1" dirty="0" err="1" smtClean="0">
                  <a:solidFill>
                    <a:schemeClr val="accent1"/>
                  </a:solidFill>
                </a:rPr>
                <a:t>Stroage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사용량 화면 개발 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IBM API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 Class A/B/C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등의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HTTP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콜에 따라 사용량 계산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 KIBANA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화면 조정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이슈정리를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위해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KIBANA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화면 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기타 운영개선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ko-KR" altLang="en-US" sz="1400" b="1" dirty="0" err="1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오류코드</a:t>
              </a:r>
              <a:r>
                <a:rPr lang="ko-KR" altLang="en-US" sz="1400" b="1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 추가 개선</a:t>
              </a:r>
              <a:endParaRPr lang="en-US" altLang="ko-KR" sz="1400" b="1" dirty="0" smtClean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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네트워크의 에러로 이미지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로딩시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sym typeface="Wingdings" panose="05000000000000000000" pitchFamily="2" charset="2"/>
                </a:rPr>
                <a:t>엑박이</a:t>
              </a:r>
              <a:r>
                <a:rPr lang="ko-KR" altLang="en-US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도래될 가능성을 예외처리 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REDIS Queue NAME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      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기존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스태틱하게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관리한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Queue name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유연하게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로 관리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        WEBP </a:t>
              </a:r>
              <a:r>
                <a:rPr lang="ko-KR" altLang="en-US" sz="1400" b="1" dirty="0" smtClean="0">
                  <a:solidFill>
                    <a:schemeClr val="accent1"/>
                  </a:solidFill>
                </a:rPr>
                <a:t>개선</a:t>
              </a:r>
              <a:endParaRPr lang="en-US" altLang="ko-KR" sz="1400" b="1" dirty="0" smtClean="0">
                <a:solidFill>
                  <a:schemeClr val="accent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   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Cloud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처리시간을 단축 위해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jpg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이미지를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            google 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image format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인 </a:t>
              </a:r>
              <a:r>
                <a:rPr lang="en-US" altLang="ko-KR" sz="1400" b="1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webP</a:t>
              </a:r>
              <a:r>
                <a:rPr lang="en-US" altLang="ko-KR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사용하도록 변경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     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8" y="458718"/>
            <a:ext cx="5226902" cy="19437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38" y="2577697"/>
            <a:ext cx="4383682" cy="40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36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2314457" y="666813"/>
            <a:ext cx="74469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OK </a:t>
            </a:r>
            <a:r>
              <a:rPr lang="en-US" b="1" dirty="0" err="1" smtClean="0"/>
              <a:t>Cashbag</a:t>
            </a:r>
            <a:r>
              <a:rPr lang="en-US" b="1" dirty="0" smtClean="0"/>
              <a:t> </a:t>
            </a:r>
            <a:r>
              <a:rPr lang="ko-KR" altLang="en-US" b="1" dirty="0" smtClean="0"/>
              <a:t>시스템 운영 프로젝트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Cashbag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 운영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2018. </a:t>
            </a:r>
            <a:r>
              <a:rPr lang="en-US" altLang="ko-KR" sz="1400" b="1" dirty="0">
                <a:solidFill>
                  <a:schemeClr val="tx1"/>
                </a:solidFill>
              </a:rPr>
              <a:t>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2020.02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오픈형 마일리지 시스템 </a:t>
            </a:r>
            <a:r>
              <a:rPr lang="en-US" altLang="ko-KR" sz="1400" b="1" dirty="0">
                <a:solidFill>
                  <a:schemeClr val="tx1"/>
                </a:solidFill>
              </a:rPr>
              <a:t>OK </a:t>
            </a:r>
            <a:r>
              <a:rPr lang="en-US" altLang="ko-KR" sz="1400" b="1" dirty="0" err="1">
                <a:solidFill>
                  <a:schemeClr val="tx1"/>
                </a:solidFill>
              </a:rPr>
              <a:t>Cashbag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운영 및 유지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보수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정 가맹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>
                <a:solidFill>
                  <a:schemeClr val="tx1"/>
                </a:solidFill>
              </a:rPr>
              <a:t>부 회원 업무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담당자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규모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3,000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만명 회원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TPS 1,1000 TR</a:t>
            </a:r>
          </a:p>
        </p:txBody>
      </p:sp>
    </p:spTree>
    <p:extLst>
      <p:ext uri="{BB962C8B-B14F-4D97-AF65-F5344CB8AC3E}">
        <p14:creationId xmlns:p14="http://schemas.microsoft.com/office/powerpoint/2010/main" val="27582808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개발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Spring (JAVA 1.8) , JEUS (1.4)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가맹점등록시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FDS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정책을 활용할 수 있도록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SKP FDS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시스템과의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이슈 상황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OK </a:t>
            </a:r>
            <a:r>
              <a:rPr lang="en-US" altLang="ko-KR" sz="1400" b="1" dirty="0" err="1">
                <a:solidFill>
                  <a:schemeClr val="bg1"/>
                </a:solidFill>
              </a:rPr>
              <a:t>Cashbag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의 기존 시스템의 </a:t>
            </a:r>
            <a:r>
              <a:rPr lang="en-US" altLang="ko-KR" sz="1400" b="1" dirty="0">
                <a:solidFill>
                  <a:schemeClr val="bg1"/>
                </a:solidFill>
              </a:rPr>
              <a:t>JAVA </a:t>
            </a:r>
            <a:r>
              <a:rPr lang="ko-KR" altLang="en-US" sz="1400" b="1" dirty="0">
                <a:solidFill>
                  <a:schemeClr val="bg1"/>
                </a:solidFill>
              </a:rPr>
              <a:t>버전이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낮은 </a:t>
            </a:r>
            <a:r>
              <a:rPr lang="ko-KR" altLang="en-US" sz="1400" b="1" dirty="0">
                <a:solidFill>
                  <a:schemeClr val="bg1"/>
                </a:solidFill>
              </a:rPr>
              <a:t>이유로 외부와의 </a:t>
            </a:r>
            <a:r>
              <a:rPr lang="en-US" altLang="ko-KR" sz="1400" b="1" dirty="0">
                <a:solidFill>
                  <a:schemeClr val="bg1"/>
                </a:solidFill>
              </a:rPr>
              <a:t>JSON I/F </a:t>
            </a:r>
            <a:r>
              <a:rPr lang="ko-KR" altLang="en-US" sz="1400" b="1" dirty="0">
                <a:solidFill>
                  <a:schemeClr val="bg1"/>
                </a:solidFill>
              </a:rPr>
              <a:t>시 많은 예외처리 필요하였음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따라서 </a:t>
            </a:r>
            <a:r>
              <a:rPr lang="ko-KR" altLang="en-US" sz="1400" b="1" dirty="0">
                <a:solidFill>
                  <a:schemeClr val="bg1"/>
                </a:solidFill>
              </a:rPr>
              <a:t>해당 이슈해결하기 위해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GW</a:t>
            </a:r>
            <a:r>
              <a:rPr lang="ko-KR" altLang="en-US" sz="1400" b="1" dirty="0">
                <a:solidFill>
                  <a:schemeClr val="bg1"/>
                </a:solidFill>
              </a:rPr>
              <a:t>형식의 </a:t>
            </a:r>
            <a:r>
              <a:rPr lang="en-US" altLang="ko-KR" sz="1400" b="1" dirty="0">
                <a:solidFill>
                  <a:schemeClr val="bg1"/>
                </a:solidFill>
              </a:rPr>
              <a:t>Spring </a:t>
            </a:r>
            <a:r>
              <a:rPr lang="ko-KR" altLang="en-US" sz="1400" b="1" dirty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>
                <a:solidFill>
                  <a:schemeClr val="bg1"/>
                </a:solidFill>
              </a:rPr>
              <a:t>I/F </a:t>
            </a:r>
            <a:r>
              <a:rPr lang="ko-KR" altLang="en-US" sz="1400" b="1" dirty="0">
                <a:solidFill>
                  <a:schemeClr val="bg1"/>
                </a:solidFill>
              </a:rPr>
              <a:t>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b="1" dirty="0">
                <a:solidFill>
                  <a:srgbClr val="FFC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해결 방안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   JAVA 1.4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에서의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하여야 될 것들에 대해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JAVA 1.8 FDS G/W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I/F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되도록 변경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6" y="301555"/>
            <a:ext cx="2612345" cy="2448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" y="5269707"/>
            <a:ext cx="4954480" cy="1154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76" y="3154772"/>
            <a:ext cx="5040205" cy="1593781"/>
          </a:xfrm>
          <a:prstGeom prst="rect">
            <a:avLst/>
          </a:prstGeom>
        </p:spPr>
      </p:pic>
      <p:sp>
        <p:nvSpPr>
          <p:cNvPr id="10" name="Rectangle 8"/>
          <p:cNvSpPr txBox="1"/>
          <p:nvPr/>
        </p:nvSpPr>
        <p:spPr>
          <a:xfrm>
            <a:off x="3092754" y="1278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[OCB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JAVA 1.4]</a:t>
            </a:r>
            <a:endParaRPr dirty="0"/>
          </a:p>
        </p:txBody>
      </p:sp>
      <p:sp>
        <p:nvSpPr>
          <p:cNvPr id="11" name="Rectangle 8"/>
          <p:cNvSpPr txBox="1"/>
          <p:nvPr/>
        </p:nvSpPr>
        <p:spPr>
          <a:xfrm>
            <a:off x="3029965" y="476085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Swagger JAVA 1.8 Spring]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92754" y="6436126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기존 </a:t>
            </a:r>
            <a:r>
              <a:rPr lang="en-US" altLang="ko-KR" dirty="0" smtClean="0"/>
              <a:t>FDS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JSON I/F]</a:t>
            </a:r>
            <a:endParaRPr dirty="0"/>
          </a:p>
        </p:txBody>
      </p:sp>
      <p:cxnSp>
        <p:nvCxnSpPr>
          <p:cNvPr id="5" name="직선 화살표 연결선 4"/>
          <p:cNvCxnSpPr>
            <a:stCxn id="8" idx="2"/>
          </p:cNvCxnSpPr>
          <p:nvPr/>
        </p:nvCxnSpPr>
        <p:spPr>
          <a:xfrm>
            <a:off x="1602349" y="2750344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/>
          <p:nvPr/>
        </p:nvCxnSpPr>
        <p:spPr>
          <a:xfrm>
            <a:off x="1602349" y="4806055"/>
            <a:ext cx="4995" cy="3000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2074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1352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 smtClean="0"/>
                <a:t>OK </a:t>
              </a:r>
              <a:r>
                <a:rPr lang="en-US" altLang="ko-KR" b="1" dirty="0" err="1" smtClean="0"/>
                <a:t>Cashbag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558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개발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개선 건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언어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Pro*C (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Proframe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Tmaxsoft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   SKT </a:t>
            </a:r>
            <a:r>
              <a:rPr lang="ko-KR" altLang="en-US" sz="1400" b="1" dirty="0">
                <a:solidFill>
                  <a:schemeClr val="bg1"/>
                </a:solidFill>
              </a:rPr>
              <a:t>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등록배치</a:t>
            </a:r>
            <a:r>
              <a:rPr lang="ko-KR" altLang="en-US" sz="1400" b="1" dirty="0">
                <a:solidFill>
                  <a:schemeClr val="bg1"/>
                </a:solidFill>
              </a:rPr>
              <a:t> 개발 </a:t>
            </a:r>
            <a:r>
              <a:rPr lang="en-US" altLang="ko-KR" sz="1400" b="1" dirty="0">
                <a:solidFill>
                  <a:schemeClr val="bg1"/>
                </a:solidFill>
              </a:rPr>
              <a:t>( 2019.01 ~ 2019.03 )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가맹점 </a:t>
            </a:r>
            <a:r>
              <a:rPr lang="ko-KR" altLang="en-US" sz="1400" b="1" dirty="0" err="1">
                <a:solidFill>
                  <a:schemeClr val="bg1"/>
                </a:solidFill>
              </a:rPr>
              <a:t>계약등록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 err="1">
                <a:solidFill>
                  <a:schemeClr val="bg1"/>
                </a:solidFill>
              </a:rPr>
              <a:t>년제어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( 2019.03 ~ 2019.05)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무실적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가맹점 계약 종료 처리 </a:t>
            </a:r>
            <a:r>
              <a:rPr lang="en-US" altLang="ko-KR" sz="1400" b="1" dirty="0">
                <a:solidFill>
                  <a:schemeClr val="bg1"/>
                </a:solidFill>
              </a:rPr>
              <a:t>( 2019.05 ~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2019.06 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제휴사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FDS </a:t>
            </a:r>
            <a:r>
              <a:rPr lang="ko-KR" altLang="en-US" sz="1400" b="1" dirty="0">
                <a:solidFill>
                  <a:schemeClr val="bg1"/>
                </a:solidFill>
              </a:rPr>
              <a:t>시스템 연동 </a:t>
            </a:r>
            <a:r>
              <a:rPr lang="en-US" altLang="ko-KR" sz="1400" b="1" dirty="0">
                <a:solidFill>
                  <a:schemeClr val="bg1"/>
                </a:solidFill>
              </a:rPr>
              <a:t>( 2019.07 ~ 2019.08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유정별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고객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등급관리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개발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( 2019.08 ~ 2019.09)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         이메일 </a:t>
            </a:r>
            <a:r>
              <a:rPr lang="ko-KR" altLang="en-US" sz="1400" b="1" dirty="0">
                <a:solidFill>
                  <a:schemeClr val="bg1"/>
                </a:solidFill>
              </a:rPr>
              <a:t>전자결재 변경 </a:t>
            </a:r>
            <a:r>
              <a:rPr lang="en-US" altLang="ko-KR" sz="1400" b="1" dirty="0">
                <a:solidFill>
                  <a:schemeClr val="bg1"/>
                </a:solidFill>
              </a:rPr>
              <a:t>( 2019.10 ~ 2019.11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운영성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모니터링 메일 정리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( 2019.11 ~ 2019.12 )</a:t>
            </a:r>
          </a:p>
          <a:p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운영 체계화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운영 업무 프로세스 내용 정리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10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년이상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동안 운영되는 시스템이나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구전으로 운영되는 인수인계 내용 정리 및 체계화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 txBox="1"/>
          <p:nvPr/>
        </p:nvSpPr>
        <p:spPr>
          <a:xfrm>
            <a:off x="357187" y="313922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수작업 처리 내용 정리 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2" name="Rectangle 8"/>
          <p:cNvSpPr txBox="1"/>
          <p:nvPr/>
        </p:nvSpPr>
        <p:spPr>
          <a:xfrm>
            <a:off x="304935" y="604664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 운영 매뉴얼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프로세스 정리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54779"/>
            <a:ext cx="3212927" cy="292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5" y="3604920"/>
            <a:ext cx="5138604" cy="23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89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464723" y="602520"/>
            <a:ext cx="31059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TOY </a:t>
            </a:r>
            <a:r>
              <a:rPr lang="ko-KR" altLang="en-US" b="1" dirty="0" smtClean="0"/>
              <a:t>프로젝트 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1735492" y="1995188"/>
            <a:ext cx="9526868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Don’t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Sleeep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2017.06 ~ 2017.08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차량의 생활데이터와 운전자의 눈동자의 데이터를 통해 운전자 수면 방지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구성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IoT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 수집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카메라 데이터 수집 및 수면 인식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모바일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서비스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웹서버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구축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PM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및 아키텍처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동영상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://youtu.be/9_OwcG6B-w8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25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-2" y="0"/>
            <a:ext cx="478536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197671" y="917435"/>
            <a:ext cx="4018729" cy="364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한승엽 </a:t>
            </a:r>
            <a:r>
              <a:rPr lang="en-US" altLang="ko-KR" sz="1400" b="1" dirty="0"/>
              <a:t>(Han </a:t>
            </a:r>
            <a:r>
              <a:rPr lang="en-US" altLang="ko-KR" sz="1400" b="1" dirty="0" err="1"/>
              <a:t>SeungYeob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okayhan89@gmail.com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https://github.com/okayhan89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아주대학교 </a:t>
            </a:r>
            <a:r>
              <a:rPr lang="ko-KR" altLang="en-US" sz="1400" b="1" dirty="0" err="1"/>
              <a:t>미디어학과</a:t>
            </a:r>
            <a:r>
              <a:rPr lang="ko-KR" altLang="en-US" sz="1400" b="1" dirty="0"/>
              <a:t> 학사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( </a:t>
            </a:r>
            <a:r>
              <a:rPr lang="en-US" altLang="ko-KR" sz="1400" b="1" dirty="0"/>
              <a:t>2010.03 ~ 2016.08 )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Melephant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( </a:t>
            </a:r>
            <a:r>
              <a:rPr lang="en-US" altLang="ko-KR" sz="1400" b="1" dirty="0"/>
              <a:t>2016.01 ~ 2016.03 )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SK </a:t>
            </a:r>
            <a:r>
              <a:rPr lang="ko-KR" altLang="en-US" sz="1400" b="1" dirty="0"/>
              <a:t>주식회사</a:t>
            </a:r>
            <a:r>
              <a:rPr lang="en-US" altLang="ko-KR" sz="1400" b="1" dirty="0"/>
              <a:t>C&amp;C </a:t>
            </a:r>
            <a:r>
              <a:rPr lang="ko-KR" altLang="en-US" sz="1400" b="1" dirty="0"/>
              <a:t>통신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미디어</a:t>
            </a:r>
            <a:r>
              <a:rPr lang="en-US" altLang="ko-KR" sz="1400" b="1" dirty="0"/>
              <a:t>Digital </a:t>
            </a:r>
            <a:r>
              <a:rPr lang="ko-KR" altLang="en-US" sz="1400" b="1" dirty="0" err="1"/>
              <a:t>추진그룹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2017.01 ~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MSA / </a:t>
            </a:r>
            <a:r>
              <a:rPr lang="en-US" altLang="ko-KR" sz="1400" b="1" dirty="0" err="1"/>
              <a:t>Devops</a:t>
            </a:r>
            <a:r>
              <a:rPr lang="en-US" altLang="ko-KR" sz="1400" b="1" dirty="0"/>
              <a:t> / Spring / WEB-Frontend / REDIS / ELK / Oracle </a:t>
            </a:r>
            <a:endParaRPr lang="ko-KR" altLang="en-US" sz="1400" b="1" dirty="0"/>
          </a:p>
        </p:txBody>
      </p:sp>
      <p:pic>
        <p:nvPicPr>
          <p:cNvPr id="8" name="Picture 5" descr="C:\Users\lemon\Documents\카카오톡 받은 파일\KakaoTalk_20200203_22005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49" y="797361"/>
            <a:ext cx="5107949" cy="5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912229" y="135552"/>
            <a:ext cx="14340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Profile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1195515" y="3204982"/>
            <a:ext cx="7362697" cy="143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330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331" name="Rectangle 2"/>
            <p:cNvSpPr txBox="1"/>
            <p:nvPr/>
          </p:nvSpPr>
          <p:spPr>
            <a:xfrm>
              <a:off x="197671" y="917435"/>
              <a:ext cx="4501981" cy="39703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just">
                <a:lnSpc>
                  <a:spcPct val="150000"/>
                </a:lnSpc>
                <a:defRPr sz="900">
                  <a:solidFill>
                    <a:srgbClr val="FFFFFF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주요 활동</a:t>
              </a:r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 smtClean="0"/>
                <a:t>- </a:t>
              </a:r>
              <a:r>
                <a:rPr lang="en-US" altLang="ko-KR" sz="1400" b="1" dirty="0" smtClean="0">
                  <a:solidFill>
                    <a:srgbClr val="FFC000"/>
                  </a:solidFill>
                </a:rPr>
                <a:t>IEEE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VIS 2015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학회 </a:t>
              </a:r>
              <a:r>
                <a:rPr lang="ko-KR" altLang="en-US" sz="1400" b="1" dirty="0" err="1"/>
                <a:t>포스터논문</a:t>
              </a:r>
              <a:r>
                <a:rPr lang="ko-KR" altLang="en-US" sz="1400" b="1" dirty="0"/>
                <a:t> </a:t>
              </a:r>
              <a:r>
                <a:rPr lang="ko-KR" altLang="en-US" sz="1400" b="1" dirty="0" smtClean="0"/>
                <a:t>기</a:t>
              </a:r>
              <a:r>
                <a:rPr lang="ko-KR" altLang="en-US" sz="1400" b="1" dirty="0"/>
                <a:t>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제목</a:t>
              </a:r>
            </a:p>
            <a:p>
              <a:r>
                <a:rPr lang="ko-KR" altLang="en-US" sz="1400" b="1" dirty="0"/>
                <a:t>   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- Mapping </a:t>
              </a:r>
              <a:r>
                <a:rPr lang="en-US" altLang="ko-KR" sz="1400" b="1" dirty="0"/>
                <a:t>&amp; Parallel visualization of traffic </a:t>
              </a:r>
              <a:r>
                <a:rPr lang="en-US" altLang="ko-KR" sz="1400" b="1" dirty="0" smtClean="0"/>
                <a:t>accident pattern </a:t>
              </a:r>
              <a:r>
                <a:rPr lang="en-US" altLang="ko-KR" sz="1400" b="1" dirty="0"/>
                <a:t>analysis in highway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/>
                <a:t>논문 요약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parallel coordinates </a:t>
              </a:r>
              <a:r>
                <a:rPr lang="ko-KR" altLang="en-US" sz="1400" b="1" dirty="0" smtClean="0"/>
                <a:t>와 </a:t>
              </a:r>
              <a:r>
                <a:rPr lang="en-US" altLang="ko-KR" sz="1400" b="1" dirty="0" smtClean="0"/>
                <a:t>map </a:t>
              </a:r>
              <a:r>
                <a:rPr lang="ko-KR" altLang="en-US" sz="1400" b="1" dirty="0" smtClean="0"/>
                <a:t>의 </a:t>
              </a:r>
              <a:r>
                <a:rPr lang="ko-KR" altLang="en-US" sz="1400" b="1" dirty="0" err="1" smtClean="0"/>
                <a:t>연동처리를</a:t>
              </a:r>
              <a:r>
                <a:rPr lang="ko-KR" altLang="en-US" sz="1400" b="1" dirty="0" smtClean="0"/>
                <a:t> 통한 데이터 시각화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    </a:t>
              </a:r>
              <a:r>
                <a:rPr lang="en-US" altLang="ko-KR" sz="1400" b="1" dirty="0"/>
                <a:t>- </a:t>
              </a:r>
              <a:r>
                <a:rPr lang="ko-KR" altLang="en-US" sz="1400" b="1" dirty="0"/>
                <a:t>교통 사고 </a:t>
              </a:r>
              <a:r>
                <a:rPr lang="ko-KR" altLang="en-US" sz="1400" b="1" dirty="0" smtClean="0"/>
                <a:t>데이터를 통한 사고지역 예측</a:t>
              </a:r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err="1" smtClean="0"/>
                <a:t>수행환경</a:t>
              </a:r>
              <a:r>
                <a:rPr lang="ko-KR" altLang="en-US" sz="1400" b="1" dirty="0" smtClean="0"/>
                <a:t> </a:t>
              </a:r>
              <a:endParaRPr lang="en-US" altLang="ko-KR" sz="1400" b="1" dirty="0"/>
            </a:p>
            <a:p>
              <a:r>
                <a:rPr lang="en-US" altLang="ko-KR" sz="1400" b="1" dirty="0" smtClean="0"/>
                <a:t>    - </a:t>
              </a:r>
              <a:r>
                <a:rPr lang="en-US" altLang="ko-KR" sz="1400" b="1" dirty="0" err="1" smtClean="0"/>
                <a:t>javascript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( D3.js ) / Google App engine / Spring </a:t>
              </a:r>
              <a:r>
                <a:rPr lang="en-US" altLang="ko-KR" sz="1400" b="1" dirty="0" smtClean="0"/>
                <a:t>MVC</a:t>
              </a:r>
            </a:p>
            <a:p>
              <a:endParaRPr lang="en-US" altLang="ko-KR" sz="1400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12229" y="135552"/>
              <a:ext cx="2687593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Experiments</a:t>
              </a:r>
              <a:endParaRPr b="1" dirty="0"/>
            </a:p>
          </p:txBody>
        </p:sp>
      </p:grpSp>
      <p:pic>
        <p:nvPicPr>
          <p:cNvPr id="7" name="Picture 2"/>
          <p:cNvPicPr>
            <a:picLocks noGrp="1" noChangeAspect="1" noChangeArrowheads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" b="2611"/>
          <a:stretch>
            <a:fillRect/>
          </a:stretch>
        </p:blipFill>
        <p:spPr bwMode="auto">
          <a:xfrm>
            <a:off x="406665" y="204825"/>
            <a:ext cx="4213818" cy="578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3" y="3164469"/>
            <a:ext cx="2540000" cy="34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9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4006097" y="666813"/>
            <a:ext cx="37648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b="1" dirty="0" smtClean="0"/>
              <a:t>SKB G2 </a:t>
            </a:r>
            <a:r>
              <a:rPr lang="ko-KR" altLang="en-US" b="1" dirty="0" smtClean="0"/>
              <a:t>프로젝트</a:t>
            </a:r>
            <a:endParaRPr b="1" dirty="0"/>
          </a:p>
        </p:txBody>
      </p:sp>
      <p:sp>
        <p:nvSpPr>
          <p:cNvPr id="5" name="Rectangle 2"/>
          <p:cNvSpPr txBox="1"/>
          <p:nvPr/>
        </p:nvSpPr>
        <p:spPr>
          <a:xfrm>
            <a:off x="2977552" y="2056148"/>
            <a:ext cx="5821900" cy="417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설명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SKB </a:t>
            </a:r>
            <a:r>
              <a:rPr lang="ko-KR" altLang="en-US" sz="1400" b="1" dirty="0">
                <a:solidFill>
                  <a:schemeClr val="tx1"/>
                </a:solidFill>
              </a:rPr>
              <a:t>시스템 </a:t>
            </a:r>
            <a:r>
              <a:rPr lang="en-US" altLang="ko-KR" sz="1400" b="1" dirty="0">
                <a:solidFill>
                  <a:schemeClr val="tx1"/>
                </a:solidFill>
              </a:rPr>
              <a:t>MSA, Cloud (</a:t>
            </a:r>
            <a:r>
              <a:rPr lang="en-US" altLang="ko-KR" sz="1400" b="1" dirty="0" err="1">
                <a:solidFill>
                  <a:srgbClr val="FFC000"/>
                </a:solidFill>
              </a:rPr>
              <a:t>Paas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</a:rPr>
              <a:t>구축 및 전환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수행 기간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2017</a:t>
            </a:r>
            <a:r>
              <a:rPr lang="en-US" altLang="ko-KR" sz="1400" b="1" dirty="0">
                <a:solidFill>
                  <a:schemeClr val="tx1"/>
                </a:solidFill>
              </a:rPr>
              <a:t>. 02 ~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2018.03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프로젝트 상세 업무 설명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SKB TV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메뉴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시청내역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구매내역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SKB Private Cloud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환경의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PaaS Infra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SKB DevOps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적용을 통한 통합운영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담당 업무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Arch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</a:t>
            </a:r>
            <a:r>
              <a:rPr lang="en-US" altLang="ko-KR" sz="1400" b="1" dirty="0">
                <a:solidFill>
                  <a:srgbClr val="FFC000"/>
                </a:solidFill>
              </a:rPr>
              <a:t>Technical Arch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타 </a:t>
            </a:r>
            <a:r>
              <a:rPr lang="ko-KR" altLang="en-US" sz="1400" b="1" dirty="0">
                <a:solidFill>
                  <a:schemeClr val="tx1"/>
                </a:solidFill>
              </a:rPr>
              <a:t>파트에서의 이슈 트러블 슈팅 및 가이드라인 제시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-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Backing </a:t>
            </a:r>
            <a:r>
              <a:rPr lang="en-US" altLang="ko-KR" sz="1400" b="1" dirty="0">
                <a:solidFill>
                  <a:srgbClr val="FFC000"/>
                </a:solidFill>
              </a:rPr>
              <a:t>Service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구축 및 가이드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800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8" y="78205"/>
            <a:ext cx="5401537" cy="3105637"/>
          </a:xfrm>
          <a:prstGeom prst="rect">
            <a:avLst/>
          </a:prstGeom>
        </p:spPr>
      </p:pic>
      <p:pic>
        <p:nvPicPr>
          <p:cNvPr id="9" name="Picture 2" descr="C:\Users\lemon\Desktop\포폴\G2_아키텍처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/>
          <a:stretch/>
        </p:blipFill>
        <p:spPr bwMode="auto">
          <a:xfrm>
            <a:off x="361191" y="3352803"/>
            <a:ext cx="5141373" cy="32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"/>
          <p:cNvSpPr txBox="1"/>
          <p:nvPr/>
        </p:nvSpPr>
        <p:spPr>
          <a:xfrm>
            <a:off x="6293406" y="1278530"/>
            <a:ext cx="5821900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Infra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환경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설치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IaaS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NAT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VPN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LDAP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연동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아키텍처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구성 설계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PaaS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개발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로그 표준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Backing Service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연동 가이드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단위 테스트 가이드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통합 성능 테스트 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개발환경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23" name="Rectangle 8"/>
          <p:cNvSpPr txBox="1"/>
          <p:nvPr/>
        </p:nvSpPr>
        <p:spPr>
          <a:xfrm>
            <a:off x="556722" y="6533530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DNS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하나의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Master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vLB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/GSLB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Domain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분기처리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외부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내부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DNS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따로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HA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구성을 통해 서버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8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ko-KR" altLang="en-US" sz="1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C000"/>
                </a:solidFill>
              </a:rPr>
              <a:t>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및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시스템 통합 로그인 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openLDAP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도메인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서비스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구분값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DevOps (JIRA/Confluence/GIT…)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수정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DEV/STG/PRD LDAP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Ubuntu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CentOS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로 변경관리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171017"/>
            <a:ext cx="5178057" cy="2889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4" y="3718496"/>
            <a:ext cx="5178057" cy="2739885"/>
          </a:xfrm>
          <a:prstGeom prst="rect">
            <a:avLst/>
          </a:prstGeom>
        </p:spPr>
      </p:pic>
      <p:sp>
        <p:nvSpPr>
          <p:cNvPr id="12" name="Rectangle 8"/>
          <p:cNvSpPr txBox="1"/>
          <p:nvPr/>
        </p:nvSpPr>
        <p:spPr>
          <a:xfrm>
            <a:off x="556723" y="3060767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[DNS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  <p:sp>
        <p:nvSpPr>
          <p:cNvPr id="13" name="Rectangle 8"/>
          <p:cNvSpPr txBox="1"/>
          <p:nvPr/>
        </p:nvSpPr>
        <p:spPr>
          <a:xfrm>
            <a:off x="556722" y="6533530"/>
            <a:ext cx="246829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[LDAP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8893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REDIS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DEV/STG/PRD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전부 다른 구성으로 진행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PRD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국사간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동기화를 통해 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- 12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중화로 서버의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부하시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IMDB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단점을  최소화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 구축가이드를 통해 기본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IMAGE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제작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REDIS Fail-over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테스트를 통해 서버스펙산정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REDIS-STAT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페이지를 통해 모니터링 진행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78657"/>
            <a:ext cx="5010241" cy="25752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162238"/>
            <a:ext cx="2565041" cy="2482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343" y="3138233"/>
            <a:ext cx="2822071" cy="1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1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289769" y="1278530"/>
            <a:ext cx="58219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Backing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Servie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구축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Obejct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Stroage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Openstack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SWIFT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KEYSTONE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MSA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별 파트 계정 인증 시스템 활용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VLB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HAProxy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NODE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구성을 통한 관리 체계 도입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당 동기화는 진행하지 않게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API G/W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세션 관리를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Object Storage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에서 관리</a:t>
            </a:r>
            <a:endParaRPr lang="en-US" altLang="ko-KR" sz="1400" b="1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- Fail-over 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테스트를 통해 </a:t>
            </a:r>
            <a:r>
              <a:rPr lang="ko-KR" altLang="en-US" sz="14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서버스펙</a:t>
            </a:r>
            <a:r>
              <a:rPr lang="ko-KR" altLang="en-US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산정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33" y="276603"/>
            <a:ext cx="4823943" cy="2885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33" y="3399985"/>
            <a:ext cx="2883999" cy="2893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94" y="3429000"/>
            <a:ext cx="2773205" cy="1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03637" y="0"/>
            <a:ext cx="6188364" cy="6858000"/>
            <a:chOff x="-2" y="0"/>
            <a:chExt cx="4785362" cy="6858000"/>
          </a:xfrm>
        </p:grpSpPr>
        <p:sp>
          <p:nvSpPr>
            <p:cNvPr id="17" name="Rectangle 5"/>
            <p:cNvSpPr/>
            <p:nvPr/>
          </p:nvSpPr>
          <p:spPr>
            <a:xfrm>
              <a:off x="-2" y="0"/>
              <a:ext cx="4785362" cy="6858000"/>
            </a:xfrm>
            <a:prstGeom prst="rect">
              <a:avLst/>
            </a:prstGeom>
            <a:solidFill>
              <a:srgbClr val="1E1E1E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912229" y="135552"/>
              <a:ext cx="2860445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altLang="ko-KR" b="1" dirty="0"/>
                <a:t>SKB G2 </a:t>
              </a:r>
              <a:r>
                <a:rPr lang="ko-KR" altLang="en-US" b="1" dirty="0"/>
                <a:t>프로젝트</a:t>
              </a:r>
              <a:endParaRPr b="1" dirty="0"/>
            </a:p>
          </p:txBody>
        </p:sp>
      </p:grpSp>
      <p:sp>
        <p:nvSpPr>
          <p:cNvPr id="20" name="Rectangle 2"/>
          <p:cNvSpPr txBox="1"/>
          <p:nvPr/>
        </p:nvSpPr>
        <p:spPr>
          <a:xfrm>
            <a:off x="6293406" y="1278530"/>
            <a:ext cx="5821900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트러블 슈팅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일정하지 않은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TR)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환경 구성도 분석을 통해 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Flow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 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모니터링 시스템을 통한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Timeout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체계 구축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 :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Grafana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/ ELK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 통해 오류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TR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분석 강화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패킷 분석을 통한 에러 원인 확인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C000"/>
                </a:solidFill>
              </a:rPr>
              <a:t>원인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      - LEGACY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서버와의 연동 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일정하지 않는 구간 발생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 txBox="1"/>
          <p:nvPr/>
        </p:nvSpPr>
        <p:spPr>
          <a:xfrm>
            <a:off x="364839" y="3168101"/>
            <a:ext cx="2468291" cy="24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구간 분석</a:t>
            </a:r>
            <a:r>
              <a:rPr lang="en-US" altLang="ko-KR" dirty="0" smtClean="0"/>
              <a:t>]</a:t>
            </a:r>
            <a:endParaRPr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152959"/>
            <a:ext cx="4677410" cy="30433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9" y="4418773"/>
            <a:ext cx="5374957" cy="22138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9" y="3497120"/>
            <a:ext cx="5320347" cy="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43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1515</Words>
  <Application>Microsoft Office PowerPoint</Application>
  <PresentationFormat>와이드스크린</PresentationFormat>
  <Paragraphs>237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Lato Regular</vt:lpstr>
      <vt:lpstr>Montserrat</vt:lpstr>
      <vt:lpstr>Montserrat Bold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한승엽(HAN SEOUNG YEOB)/통신/미디어Digital추진그룹/SK</dc:creator>
  <cp:lastModifiedBy>한승엽(HAN SEOUNG YEOB)/통신/미디어Digital추진그룹/SK</cp:lastModifiedBy>
  <cp:revision>32</cp:revision>
  <dcterms:modified xsi:type="dcterms:W3CDTF">2020-02-12T09:21:46Z</dcterms:modified>
</cp:coreProperties>
</file>