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4" r:id="rId3"/>
    <p:sldId id="305" r:id="rId4"/>
    <p:sldId id="306" r:id="rId5"/>
    <p:sldId id="310" r:id="rId6"/>
    <p:sldId id="318" r:id="rId7"/>
    <p:sldId id="313" r:id="rId8"/>
    <p:sldId id="314" r:id="rId9"/>
    <p:sldId id="315" r:id="rId10"/>
    <p:sldId id="317" r:id="rId11"/>
    <p:sldId id="316" r:id="rId12"/>
    <p:sldId id="319" r:id="rId13"/>
    <p:sldId id="309" r:id="rId14"/>
    <p:sldId id="320" r:id="rId15"/>
    <p:sldId id="323" r:id="rId16"/>
    <p:sldId id="321" r:id="rId17"/>
    <p:sldId id="324" r:id="rId18"/>
    <p:sldId id="303" r:id="rId19"/>
    <p:sldId id="298" r:id="rId20"/>
    <p:sldId id="29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9" autoAdjust="0"/>
    <p:restoredTop sz="94660"/>
  </p:normalViewPr>
  <p:slideViewPr>
    <p:cSldViewPr snapToGrid="0">
      <p:cViewPr>
        <p:scale>
          <a:sx n="75" d="100"/>
          <a:sy n="75" d="100"/>
        </p:scale>
        <p:origin x="1190" y="3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.xlsx"/><Relationship Id="rId1" Type="http://schemas.openxmlformats.org/officeDocument/2006/relationships/image" Target="../media/image25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9525">
                <a:noFill/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AA-47C1-979A-FE95B368EF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1476352"/>
        <c:axId val="137871936"/>
      </c:lineChart>
      <c:catAx>
        <c:axId val="14147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871936"/>
        <c:crosses val="autoZero"/>
        <c:auto val="1"/>
        <c:lblAlgn val="ctr"/>
        <c:lblOffset val="100"/>
        <c:noMultiLvlLbl val="0"/>
      </c:catAx>
      <c:valAx>
        <c:axId val="1378719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147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okayhan89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kayhan8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Portfolio 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white"/>
                </a:solidFill>
              </a:rPr>
              <a:t>한승엽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>
                    <a:lumMod val="75000"/>
                  </a:prstClr>
                </a:solidFill>
              </a:rPr>
              <a:t>okayhan89@gmail.com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10812" y="2509015"/>
            <a:ext cx="80829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Spring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( JAVA 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524500" y="4089400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22895" y="4089400"/>
            <a:ext cx="236475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Front-end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(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AngularJS</a:t>
            </a:r>
            <a:r>
              <a:rPr lang="en-US" altLang="ko-KR" sz="1400" dirty="0" smtClean="0">
                <a:solidFill>
                  <a:schemeClr val="bg1"/>
                </a:solidFill>
              </a:rPr>
              <a:t> / REACT / D3 )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451450" y="4963430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869989" y="4818145"/>
            <a:ext cx="24647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Cloud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(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IaaS</a:t>
            </a:r>
            <a:r>
              <a:rPr lang="en-US" altLang="ko-KR" sz="1400" dirty="0" smtClean="0">
                <a:solidFill>
                  <a:schemeClr val="bg1"/>
                </a:solidFill>
              </a:rPr>
              <a:t>/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PaaS</a:t>
            </a:r>
            <a:r>
              <a:rPr lang="en-US" altLang="ko-KR" sz="1400" dirty="0" smtClean="0">
                <a:solidFill>
                  <a:schemeClr val="bg1"/>
                </a:solidFill>
              </a:rPr>
              <a:t> /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SaaS</a:t>
            </a:r>
            <a:r>
              <a:rPr lang="en-US" altLang="ko-KR" sz="1400" dirty="0" smtClean="0">
                <a:solidFill>
                  <a:schemeClr val="bg1"/>
                </a:solidFill>
              </a:rPr>
              <a:t> 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533392"/>
            <a:ext cx="10581640" cy="125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ko-KR" altLang="en-US" sz="1200" dirty="0"/>
              <a:t>◆</a:t>
            </a:r>
            <a:r>
              <a:rPr lang="ko-KR" altLang="en-US" dirty="0"/>
              <a:t> </a:t>
            </a:r>
            <a:r>
              <a:rPr lang="en-US" altLang="ko-KR" sz="1700" dirty="0" smtClean="0"/>
              <a:t>Backing Service </a:t>
            </a:r>
            <a:r>
              <a:rPr lang="ko-KR" altLang="en-US" sz="1700" dirty="0" smtClean="0"/>
              <a:t>구축</a:t>
            </a:r>
            <a:endParaRPr lang="en-US" altLang="ko-KR" sz="1700" dirty="0" smtClean="0"/>
          </a:p>
          <a:p>
            <a:pPr lvl="1" fontAlgn="base">
              <a:spcBef>
                <a:spcPts val="300"/>
              </a:spcBef>
            </a:pPr>
            <a:r>
              <a:rPr lang="en-US" altLang="ko-KR" dirty="0"/>
              <a:t>	</a:t>
            </a:r>
            <a:r>
              <a:rPr lang="en-US" altLang="ko-KR" sz="1600" dirty="0" smtClean="0"/>
              <a:t>[Object Storage </a:t>
            </a:r>
            <a:r>
              <a:rPr lang="ko-KR" altLang="en-US" sz="1600" dirty="0" smtClean="0"/>
              <a:t>구축</a:t>
            </a:r>
            <a:r>
              <a:rPr lang="en-US" altLang="ko-KR" sz="1600" dirty="0" smtClean="0"/>
              <a:t>]</a:t>
            </a:r>
          </a:p>
          <a:p>
            <a:pPr lvl="1" fontAlgn="base">
              <a:spcBef>
                <a:spcPts val="300"/>
              </a:spcBef>
            </a:pPr>
            <a:r>
              <a:rPr lang="en-US" altLang="ko-KR" sz="1600" dirty="0" smtClean="0">
                <a:sym typeface="Wingdings" panose="05000000000000000000" pitchFamily="2" charset="2"/>
              </a:rPr>
              <a:t>      - </a:t>
            </a:r>
            <a:r>
              <a:rPr lang="ko-KR" altLang="en-US" sz="1600" dirty="0" smtClean="0">
                <a:sym typeface="Wingdings" panose="05000000000000000000" pitchFamily="2" charset="2"/>
              </a:rPr>
              <a:t>설명 </a:t>
            </a:r>
            <a:r>
              <a:rPr lang="en-US" altLang="ko-KR" sz="1600" dirty="0" smtClean="0"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ym typeface="Wingdings" panose="05000000000000000000" pitchFamily="2" charset="2"/>
              </a:rPr>
              <a:t>데이터 파일 계층 구조로 관리하며 </a:t>
            </a:r>
            <a:r>
              <a:rPr lang="en-US" altLang="ko-KR" sz="1600" dirty="0" smtClean="0">
                <a:sym typeface="Wingdings" panose="05000000000000000000" pitchFamily="2" charset="2"/>
              </a:rPr>
              <a:t>Swift </a:t>
            </a:r>
            <a:r>
              <a:rPr lang="ko-KR" altLang="en-US" sz="1600" dirty="0" smtClean="0">
                <a:sym typeface="Wingdings" panose="05000000000000000000" pitchFamily="2" charset="2"/>
              </a:rPr>
              <a:t>사용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 fontAlgn="base">
              <a:spcBef>
                <a:spcPts val="300"/>
              </a:spcBef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- </a:t>
            </a:r>
            <a:r>
              <a:rPr lang="ko-KR" altLang="en-US" sz="1600" dirty="0" smtClean="0">
                <a:sym typeface="Wingdings" panose="05000000000000000000" pitchFamily="2" charset="2"/>
              </a:rPr>
              <a:t>필요 </a:t>
            </a:r>
            <a:r>
              <a:rPr lang="en-US" altLang="ko-KR" sz="1600" dirty="0" smtClean="0"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ym typeface="Wingdings" panose="05000000000000000000" pitchFamily="2" charset="2"/>
              </a:rPr>
              <a:t>셋톱박스에서 파일을 읽어 내리기 위한 </a:t>
            </a:r>
            <a:r>
              <a:rPr lang="en-US" altLang="ko-KR" sz="1600" dirty="0" smtClean="0">
                <a:sym typeface="Wingdings" panose="05000000000000000000" pitchFamily="2" charset="2"/>
              </a:rPr>
              <a:t>Read </a:t>
            </a:r>
            <a:r>
              <a:rPr lang="ko-KR" altLang="en-US" sz="1600" dirty="0" smtClean="0">
                <a:sym typeface="Wingdings" panose="05000000000000000000" pitchFamily="2" charset="2"/>
              </a:rPr>
              <a:t>성능 보장 및 안정성 보장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63355" y="42531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- SKB G2 (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06/08</a:t>
            </a:r>
            <a:r>
              <a:rPr lang="en-US" altLang="ko-KR" sz="1600" b="1" dirty="0">
                <a:solidFill>
                  <a:schemeClr val="bg1"/>
                </a:solidFill>
              </a:rPr>
              <a:t>)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520" y="2913416"/>
            <a:ext cx="2854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[Object Storage </a:t>
            </a:r>
            <a:r>
              <a:rPr lang="ko-KR" altLang="en-US" sz="1600" dirty="0" smtClean="0"/>
              <a:t>구성안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4876883" y="2943805"/>
            <a:ext cx="32648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[</a:t>
            </a:r>
            <a:r>
              <a:rPr lang="en-US" altLang="ko-KR" sz="1600" dirty="0"/>
              <a:t>Object Storage </a:t>
            </a:r>
            <a:r>
              <a:rPr lang="ko-KR" altLang="en-US" sz="1600" dirty="0" smtClean="0"/>
              <a:t>가이드라인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8042380" y="2943805"/>
            <a:ext cx="33369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[Object Storage </a:t>
            </a:r>
            <a:r>
              <a:rPr lang="ko-KR" altLang="en-US" sz="1600" dirty="0" smtClean="0"/>
              <a:t>성능 테스트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33" y="3407805"/>
            <a:ext cx="4823943" cy="288563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638" y="3399985"/>
            <a:ext cx="2883999" cy="289345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403" y="3407805"/>
            <a:ext cx="3221195" cy="182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5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533391"/>
            <a:ext cx="9756197" cy="1254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ko-KR" altLang="en-US" sz="1200" dirty="0"/>
              <a:t>◆</a:t>
            </a:r>
            <a:r>
              <a:rPr lang="ko-KR" altLang="en-US" dirty="0"/>
              <a:t> </a:t>
            </a:r>
            <a:r>
              <a:rPr lang="ko-KR" altLang="en-US" sz="1700" dirty="0" smtClean="0"/>
              <a:t>트러블 슈팅 리스트</a:t>
            </a:r>
            <a:endParaRPr lang="en-US" altLang="ko-KR" sz="1700" dirty="0" smtClean="0"/>
          </a:p>
          <a:p>
            <a:pPr lvl="1" fontAlgn="base">
              <a:spcBef>
                <a:spcPts val="300"/>
              </a:spcBef>
            </a:pPr>
            <a:r>
              <a:rPr lang="en-US" altLang="ko-KR" dirty="0"/>
              <a:t>	</a:t>
            </a:r>
            <a:r>
              <a:rPr lang="en-US" altLang="ko-KR" sz="1600" dirty="0" smtClean="0"/>
              <a:t>[QA </a:t>
            </a:r>
            <a:r>
              <a:rPr lang="ko-KR" altLang="en-US" sz="1600" dirty="0" smtClean="0"/>
              <a:t>성능테스트</a:t>
            </a:r>
            <a:r>
              <a:rPr lang="en-US" altLang="ko-KR" sz="1600" dirty="0" smtClean="0"/>
              <a:t>]</a:t>
            </a:r>
          </a:p>
          <a:p>
            <a:pPr lvl="1" fontAlgn="base">
              <a:spcBef>
                <a:spcPts val="300"/>
              </a:spcBef>
            </a:pPr>
            <a:r>
              <a:rPr lang="en-US" altLang="ko-KR" sz="1600" dirty="0"/>
              <a:t>	</a:t>
            </a:r>
            <a:r>
              <a:rPr lang="ko-KR" altLang="en-US" sz="1600" dirty="0" err="1" smtClean="0"/>
              <a:t>통합성능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테스트시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응답 지연 현상 발견</a:t>
            </a:r>
            <a:endParaRPr lang="en-US" altLang="ko-KR" sz="1600" dirty="0" smtClean="0"/>
          </a:p>
          <a:p>
            <a:pPr lvl="1" fontAlgn="base">
              <a:spcBef>
                <a:spcPts val="300"/>
              </a:spcBef>
            </a:pPr>
            <a:r>
              <a:rPr lang="en-US" altLang="ko-KR" sz="1600" dirty="0"/>
              <a:t>	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첫 </a:t>
            </a:r>
            <a:r>
              <a:rPr lang="en-US" altLang="ko-KR" sz="1600" dirty="0" smtClean="0">
                <a:sym typeface="Wingdings" panose="05000000000000000000" pitchFamily="2" charset="2"/>
              </a:rPr>
              <a:t>TR </a:t>
            </a:r>
            <a:r>
              <a:rPr lang="ko-KR" altLang="en-US" sz="1600" dirty="0" smtClean="0">
                <a:sym typeface="Wingdings" panose="05000000000000000000" pitchFamily="2" charset="2"/>
              </a:rPr>
              <a:t>맺을 시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외부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연동시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응답지연</a:t>
            </a:r>
            <a:r>
              <a:rPr lang="ko-KR" altLang="en-US" sz="1600" dirty="0" smtClean="0">
                <a:sym typeface="Wingdings" panose="05000000000000000000" pitchFamily="2" charset="2"/>
              </a:rPr>
              <a:t> 현상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가상네트워크 </a:t>
            </a:r>
            <a:r>
              <a:rPr lang="en-US" altLang="ko-KR" sz="1600" dirty="0" smtClean="0">
                <a:sym typeface="Wingdings" panose="05000000000000000000" pitchFamily="2" charset="2"/>
              </a:rPr>
              <a:t>NSX</a:t>
            </a:r>
            <a:r>
              <a:rPr lang="ko-KR" altLang="en-US" sz="1600" dirty="0" smtClean="0">
                <a:sym typeface="Wingdings" panose="05000000000000000000" pitchFamily="2" charset="2"/>
              </a:rPr>
              <a:t>에서의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캐싱처리</a:t>
            </a:r>
            <a:r>
              <a:rPr lang="ko-KR" altLang="en-US" sz="1600" dirty="0" smtClean="0">
                <a:sym typeface="Wingdings" panose="05000000000000000000" pitchFamily="2" charset="2"/>
              </a:rPr>
              <a:t> 방식 변경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63355" y="42531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- SKB G2 (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07/08</a:t>
            </a:r>
            <a:r>
              <a:rPr lang="en-US" altLang="ko-KR" sz="1600" b="1" dirty="0">
                <a:solidFill>
                  <a:schemeClr val="bg1"/>
                </a:solidFill>
              </a:rPr>
              <a:t>)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6724" y="3055346"/>
            <a:ext cx="2762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구간별 응답속도 측정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5705320" y="3065506"/>
            <a:ext cx="2526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문제 되는 </a:t>
            </a:r>
            <a:r>
              <a:rPr lang="en-US" altLang="ko-KR" sz="1600" dirty="0" smtClean="0"/>
              <a:t>API </a:t>
            </a:r>
            <a:r>
              <a:rPr lang="ko-KR" altLang="en-US" sz="1600" dirty="0" smtClean="0"/>
              <a:t>확인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39" y="3425208"/>
            <a:ext cx="4677410" cy="30433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440" y="3472787"/>
            <a:ext cx="5320347" cy="71286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134" y="4267325"/>
            <a:ext cx="5374957" cy="221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38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533391"/>
            <a:ext cx="10002675" cy="3854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ko-KR" altLang="en-US" sz="1200" dirty="0"/>
              <a:t>◆</a:t>
            </a:r>
            <a:r>
              <a:rPr lang="ko-KR" altLang="en-US" dirty="0"/>
              <a:t> </a:t>
            </a:r>
            <a:r>
              <a:rPr lang="en-US" altLang="ko-KR" sz="1700" dirty="0"/>
              <a:t>LDAP ADMIN </a:t>
            </a:r>
            <a:r>
              <a:rPr lang="en-US" altLang="ko-KR" sz="1700" dirty="0" smtClean="0"/>
              <a:t>PAGE </a:t>
            </a:r>
            <a:r>
              <a:rPr lang="ko-KR" altLang="en-US" sz="1700" dirty="0" smtClean="0"/>
              <a:t>개발</a:t>
            </a:r>
            <a:endParaRPr lang="en-US" altLang="ko-KR" sz="1700" dirty="0" smtClean="0"/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sym typeface="Wingdings" panose="05000000000000000000" pitchFamily="2" charset="2"/>
              </a:rPr>
              <a:t>업무분류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ym typeface="Wingdings" panose="05000000000000000000" pitchFamily="2" charset="2"/>
              </a:rPr>
              <a:t>운영 효율화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sym typeface="Wingdings" panose="05000000000000000000" pitchFamily="2" charset="2"/>
              </a:rPr>
              <a:t>개발개요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: </a:t>
            </a:r>
            <a:r>
              <a:rPr lang="ko-KR" altLang="en-US" sz="1600" dirty="0"/>
              <a:t> </a:t>
            </a:r>
            <a:r>
              <a:rPr lang="en-US" altLang="ko-KR" sz="1600" dirty="0"/>
              <a:t>LDAP </a:t>
            </a:r>
            <a:r>
              <a:rPr lang="ko-KR" altLang="en-US" sz="1600" dirty="0"/>
              <a:t>서버를 통하여 앱과 유저 그룹을 등록</a:t>
            </a:r>
            <a:r>
              <a:rPr lang="en-US" altLang="ko-KR" sz="1600" dirty="0"/>
              <a:t>/</a:t>
            </a:r>
            <a:r>
              <a:rPr lang="ko-KR" altLang="en-US" sz="1600" dirty="0"/>
              <a:t>관리할 수 있는 웹 </a:t>
            </a:r>
            <a:r>
              <a:rPr lang="ko-KR" altLang="en-US" sz="1600" dirty="0" smtClean="0"/>
              <a:t>애플리케이션 개발</a:t>
            </a:r>
            <a:endParaRPr lang="en-US" altLang="ko-KR" sz="1600" dirty="0" smtClean="0"/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개발언어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NodeJS</a:t>
            </a:r>
            <a:r>
              <a:rPr lang="en-US" altLang="ko-KR" sz="1600" dirty="0" smtClean="0"/>
              <a:t>, HTML5, </a:t>
            </a:r>
            <a:r>
              <a:rPr lang="en-US" altLang="ko-KR" sz="1600" dirty="0" err="1" smtClean="0"/>
              <a:t>BootStrap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, LDAP</a:t>
            </a:r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개발내용</a:t>
            </a:r>
            <a:endParaRPr lang="en-US" altLang="ko-KR" sz="1600" dirty="0"/>
          </a:p>
          <a:p>
            <a:pPr lvl="2" fontAlgn="base">
              <a:spcBef>
                <a:spcPts val="300"/>
              </a:spcBef>
            </a:pPr>
            <a:r>
              <a:rPr lang="en-US" altLang="ko-KR" sz="1400" dirty="0" smtClean="0"/>
              <a:t>  - </a:t>
            </a:r>
            <a:r>
              <a:rPr lang="ko-KR" altLang="en-US" sz="1400" dirty="0" smtClean="0"/>
              <a:t>로그인 정보 관리를 위해 </a:t>
            </a:r>
            <a:r>
              <a:rPr lang="en-US" altLang="ko-KR" sz="1400" dirty="0" smtClean="0"/>
              <a:t>ADMIN </a:t>
            </a:r>
            <a:r>
              <a:rPr lang="ko-KR" altLang="en-US" sz="1400" dirty="0" smtClean="0"/>
              <a:t>계정으로만 로그인 가능</a:t>
            </a:r>
            <a:endParaRPr lang="en-US" altLang="ko-KR" sz="1400" dirty="0" smtClean="0"/>
          </a:p>
          <a:p>
            <a:pPr lvl="2" fontAlgn="base">
              <a:spcBef>
                <a:spcPts val="300"/>
              </a:spcBef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선택한 </a:t>
            </a:r>
            <a:r>
              <a:rPr lang="en-US" altLang="ko-KR" sz="1400" dirty="0" smtClean="0"/>
              <a:t>APPLICATION </a:t>
            </a:r>
            <a:r>
              <a:rPr lang="ko-KR" altLang="en-US" sz="1400" dirty="0" smtClean="0"/>
              <a:t>그룹으로 </a:t>
            </a:r>
            <a:r>
              <a:rPr lang="en-US" altLang="ko-KR" sz="1400" dirty="0" smtClean="0"/>
              <a:t>USER </a:t>
            </a:r>
            <a:r>
              <a:rPr lang="ko-KR" altLang="en-US" sz="1400" dirty="0" smtClean="0"/>
              <a:t>등록</a:t>
            </a:r>
            <a:endParaRPr lang="en-US" altLang="ko-KR" sz="1400" dirty="0" smtClean="0"/>
          </a:p>
          <a:p>
            <a:pPr lvl="2" fontAlgn="base">
              <a:spcBef>
                <a:spcPts val="300"/>
              </a:spcBef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USER </a:t>
            </a:r>
            <a:r>
              <a:rPr lang="ko-KR" altLang="en-US" sz="1400" dirty="0" smtClean="0"/>
              <a:t>기본 정보 수정 기능</a:t>
            </a:r>
            <a:endParaRPr lang="en-US" altLang="ko-KR" sz="1400" dirty="0" smtClean="0"/>
          </a:p>
          <a:p>
            <a:pPr lvl="2" fontAlgn="base">
              <a:spcBef>
                <a:spcPts val="300"/>
              </a:spcBef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USER </a:t>
            </a:r>
            <a:r>
              <a:rPr lang="ko-KR" altLang="en-US" sz="1400" dirty="0" smtClean="0"/>
              <a:t>패스워드 초기화</a:t>
            </a:r>
            <a:endParaRPr lang="en-US" altLang="ko-KR" sz="1400" dirty="0" smtClean="0"/>
          </a:p>
          <a:p>
            <a:pPr lvl="2" fontAlgn="base">
              <a:spcBef>
                <a:spcPts val="300"/>
              </a:spcBef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USER </a:t>
            </a:r>
            <a:r>
              <a:rPr lang="ko-KR" altLang="en-US" sz="1400" dirty="0" smtClean="0"/>
              <a:t>등록 정보 속성 관리</a:t>
            </a:r>
            <a:endParaRPr lang="en-US" altLang="ko-KR" sz="1400" dirty="0" smtClean="0"/>
          </a:p>
          <a:p>
            <a:pPr lvl="2" fontAlgn="base">
              <a:spcBef>
                <a:spcPts val="300"/>
              </a:spcBef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APP </a:t>
            </a:r>
            <a:r>
              <a:rPr lang="ko-KR" altLang="en-US" sz="1400" dirty="0" smtClean="0"/>
              <a:t>및 </a:t>
            </a:r>
            <a:r>
              <a:rPr lang="ko-KR" altLang="en-US" sz="1400" dirty="0" err="1" smtClean="0"/>
              <a:t>등록사용자</a:t>
            </a:r>
            <a:r>
              <a:rPr lang="ko-KR" altLang="en-US" sz="1400" dirty="0" smtClean="0"/>
              <a:t> 리스트 조회</a:t>
            </a:r>
            <a:endParaRPr lang="en-US" altLang="ko-KR" sz="1400" dirty="0" smtClean="0"/>
          </a:p>
          <a:p>
            <a:pPr lvl="2" fontAlgn="base">
              <a:spcBef>
                <a:spcPts val="300"/>
              </a:spcBef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USER </a:t>
            </a:r>
            <a:r>
              <a:rPr lang="ko-KR" altLang="en-US" sz="1400" dirty="0" smtClean="0"/>
              <a:t>일괄 </a:t>
            </a:r>
            <a:r>
              <a:rPr lang="en-US" altLang="ko-KR" sz="1400" dirty="0" smtClean="0"/>
              <a:t>IMPORT / EXPORT </a:t>
            </a:r>
            <a:r>
              <a:rPr lang="ko-KR" altLang="en-US" sz="1400" dirty="0" smtClean="0"/>
              <a:t>기능</a:t>
            </a:r>
            <a:endParaRPr lang="en-US" altLang="ko-KR" sz="1400" dirty="0"/>
          </a:p>
          <a:p>
            <a:pPr lvl="2" fontAlgn="base">
              <a:spcBef>
                <a:spcPts val="300"/>
              </a:spcBef>
            </a:pPr>
            <a:r>
              <a:rPr lang="en-US" altLang="ko-KR" sz="1400" dirty="0" smtClean="0"/>
              <a:t>  - </a:t>
            </a:r>
            <a:r>
              <a:rPr lang="ko-KR" altLang="en-US" sz="1400" dirty="0" smtClean="0"/>
              <a:t>도움말 페이지 제공</a:t>
            </a:r>
            <a:endParaRPr lang="ko-KR" altLang="en-US" sz="1600" dirty="0"/>
          </a:p>
          <a:p>
            <a:pPr lvl="1" fontAlgn="base">
              <a:spcBef>
                <a:spcPts val="300"/>
              </a:spcBef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63355" y="42531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- SKB G2 (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08/08</a:t>
            </a:r>
            <a:r>
              <a:rPr lang="en-US" altLang="ko-KR" sz="1600" b="1" dirty="0">
                <a:solidFill>
                  <a:schemeClr val="bg1"/>
                </a:solidFill>
              </a:rPr>
              <a:t>)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40" y="2694580"/>
            <a:ext cx="3323795" cy="18123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40" y="4516085"/>
            <a:ext cx="3866349" cy="174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49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63355" y="425311"/>
            <a:ext cx="4826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</a:rPr>
              <a:t>- 11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번가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SNAPSHOT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13658" y="1516587"/>
            <a:ext cx="10707782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altLang="ko-KR" dirty="0"/>
              <a:t>11</a:t>
            </a:r>
            <a:r>
              <a:rPr lang="ko-KR" altLang="en-US" dirty="0"/>
              <a:t>번가 </a:t>
            </a:r>
            <a:r>
              <a:rPr lang="en-US" altLang="ko-KR" dirty="0"/>
              <a:t>SNAPSHOT </a:t>
            </a:r>
            <a:r>
              <a:rPr lang="ko-KR" altLang="en-US" dirty="0"/>
              <a:t>이전 프로젝트</a:t>
            </a:r>
            <a:endParaRPr lang="en-US" altLang="ko-KR" dirty="0"/>
          </a:p>
          <a:p>
            <a:pPr lvl="1" fontAlgn="base">
              <a:spcBef>
                <a:spcPts val="300"/>
              </a:spcBef>
            </a:pPr>
            <a:r>
              <a:rPr lang="ko-KR" altLang="en-US" sz="1200" dirty="0" smtClean="0"/>
              <a:t>◆ </a:t>
            </a:r>
            <a:r>
              <a:rPr lang="ko-KR" altLang="en-US" sz="1700" dirty="0"/>
              <a:t>목표</a:t>
            </a:r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11</a:t>
            </a:r>
            <a:r>
              <a:rPr lang="ko-KR" altLang="en-US" sz="1600" dirty="0" smtClean="0"/>
              <a:t>번가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시스템 </a:t>
            </a:r>
            <a:r>
              <a:rPr lang="en-US" altLang="ko-KR" sz="1600" dirty="0" smtClean="0"/>
              <a:t>Cloud (SaaS) </a:t>
            </a:r>
            <a:r>
              <a:rPr lang="ko-KR" altLang="en-US" sz="1600" dirty="0"/>
              <a:t>구축 및 전환</a:t>
            </a:r>
          </a:p>
          <a:p>
            <a:pPr lvl="1" fontAlgn="base">
              <a:spcBef>
                <a:spcPts val="300"/>
              </a:spcBef>
            </a:pPr>
            <a:r>
              <a:rPr lang="ko-KR" altLang="en-US" sz="1200" dirty="0"/>
              <a:t>◆ </a:t>
            </a:r>
            <a:r>
              <a:rPr lang="ko-KR" altLang="en-US" sz="1700" dirty="0"/>
              <a:t>수행 기간</a:t>
            </a:r>
            <a:r>
              <a:rPr lang="en-US" altLang="ko-KR" sz="1700" dirty="0"/>
              <a:t>: </a:t>
            </a:r>
            <a:r>
              <a:rPr lang="en-US" altLang="ko-KR" sz="1700" dirty="0" smtClean="0"/>
              <a:t>2018. </a:t>
            </a:r>
            <a:r>
              <a:rPr lang="en-US" altLang="ko-KR" sz="1700" dirty="0"/>
              <a:t>02 ~</a:t>
            </a:r>
            <a:r>
              <a:rPr lang="en-US" altLang="ko-KR" sz="1700" dirty="0" smtClean="0"/>
              <a:t>2019.03</a:t>
            </a:r>
            <a:endParaRPr lang="ko-KR" altLang="en-US" sz="1700" dirty="0"/>
          </a:p>
          <a:p>
            <a:pPr lvl="1" fontAlgn="base">
              <a:spcBef>
                <a:spcPts val="300"/>
              </a:spcBef>
            </a:pPr>
            <a:r>
              <a:rPr lang="ko-KR" altLang="en-US" sz="1200" dirty="0"/>
              <a:t>◆</a:t>
            </a:r>
            <a:r>
              <a:rPr lang="ko-KR" altLang="en-US" dirty="0"/>
              <a:t> </a:t>
            </a:r>
            <a:r>
              <a:rPr lang="ko-KR" altLang="en-US" sz="1700" dirty="0"/>
              <a:t>프로젝트 </a:t>
            </a:r>
            <a:r>
              <a:rPr lang="ko-KR" altLang="en-US" sz="1700" dirty="0" smtClean="0"/>
              <a:t>설명</a:t>
            </a:r>
            <a:endParaRPr lang="ko-KR" altLang="en-US" sz="1700" dirty="0"/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판매자들이</a:t>
            </a:r>
            <a:r>
              <a:rPr lang="ko-KR" altLang="en-US" sz="1600" dirty="0"/>
              <a:t> 자유 형식으로 업로드한 이미지 및 </a:t>
            </a:r>
            <a:r>
              <a:rPr lang="en-US" altLang="ko-KR" sz="1600" dirty="0"/>
              <a:t>html </a:t>
            </a:r>
            <a:r>
              <a:rPr lang="ko-KR" altLang="en-US" sz="1600" dirty="0"/>
              <a:t>페이지를 규격에 맞게 가상 브라우저에서 </a:t>
            </a:r>
            <a:r>
              <a:rPr lang="en-US" altLang="ko-KR" sz="1600" dirty="0"/>
              <a:t>html</a:t>
            </a:r>
            <a:r>
              <a:rPr lang="ko-KR" altLang="en-US" sz="1600" dirty="0"/>
              <a:t>로 </a:t>
            </a:r>
            <a:br>
              <a:rPr lang="ko-KR" altLang="en-US" sz="1600" dirty="0"/>
            </a:br>
            <a:r>
              <a:rPr lang="en-US" altLang="ko-KR" sz="1600" dirty="0"/>
              <a:t>load</a:t>
            </a:r>
            <a:r>
              <a:rPr lang="ko-KR" altLang="en-US" sz="1600" dirty="0"/>
              <a:t>하여 </a:t>
            </a:r>
            <a:r>
              <a:rPr lang="ko-KR" altLang="en-US" sz="1600" dirty="0" err="1"/>
              <a:t>스크린샷을</a:t>
            </a:r>
            <a:r>
              <a:rPr lang="ko-KR" altLang="en-US" sz="1600" dirty="0"/>
              <a:t> 저장하는 일련의 과정을 ‘</a:t>
            </a:r>
            <a:r>
              <a:rPr lang="en-US" altLang="ko-KR" sz="1600" dirty="0"/>
              <a:t>snapshot’ </a:t>
            </a:r>
            <a:r>
              <a:rPr lang="ko-KR" altLang="en-US" sz="1600" dirty="0"/>
              <a:t>이라 </a:t>
            </a:r>
            <a:r>
              <a:rPr lang="ko-KR" altLang="en-US" sz="1600" dirty="0" smtClean="0"/>
              <a:t>통칭</a:t>
            </a:r>
            <a:endParaRPr lang="en-US" altLang="ko-KR" sz="1600" dirty="0" smtClean="0"/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700" dirty="0"/>
              <a:t>11</a:t>
            </a:r>
            <a:r>
              <a:rPr lang="ko-KR" altLang="en-US" sz="1700" dirty="0"/>
              <a:t>번가의 </a:t>
            </a:r>
            <a:r>
              <a:rPr lang="en-US" altLang="ko-KR" sz="1700" dirty="0"/>
              <a:t>legacy </a:t>
            </a:r>
            <a:r>
              <a:rPr lang="ko-KR" altLang="en-US" sz="1700" dirty="0"/>
              <a:t>환경에서 운영되고 있던 </a:t>
            </a:r>
            <a:r>
              <a:rPr lang="en-US" altLang="ko-KR" sz="1700" dirty="0"/>
              <a:t>snapshot</a:t>
            </a:r>
            <a:r>
              <a:rPr lang="ko-KR" altLang="en-US" sz="1700" dirty="0"/>
              <a:t>을 </a:t>
            </a:r>
            <a:r>
              <a:rPr lang="en-US" altLang="ko-KR" sz="1700" dirty="0"/>
              <a:t>SK C&amp;C</a:t>
            </a:r>
            <a:r>
              <a:rPr lang="ko-KR" altLang="en-US" sz="1700" dirty="0"/>
              <a:t>의 </a:t>
            </a:r>
            <a:r>
              <a:rPr lang="en-US" altLang="ko-KR" sz="1700" dirty="0" err="1"/>
              <a:t>cloudZ</a:t>
            </a:r>
            <a:r>
              <a:rPr lang="ko-KR" altLang="en-US" sz="1700" dirty="0"/>
              <a:t>로 이전</a:t>
            </a:r>
            <a:r>
              <a:rPr lang="en-US" altLang="ko-KR" sz="1700" dirty="0"/>
              <a:t>, SaaS</a:t>
            </a:r>
            <a:r>
              <a:rPr lang="ko-KR" altLang="en-US" sz="1700" dirty="0"/>
              <a:t>의 형태로 </a:t>
            </a:r>
            <a:r>
              <a:rPr lang="ko-KR" altLang="en-US" sz="1700" dirty="0" smtClean="0"/>
              <a:t>제공</a:t>
            </a:r>
            <a:endParaRPr lang="en-US" altLang="ko-KR" sz="1700" dirty="0" smtClean="0"/>
          </a:p>
          <a:p>
            <a:pPr lvl="1" fontAlgn="base">
              <a:spcBef>
                <a:spcPts val="300"/>
              </a:spcBef>
            </a:pPr>
            <a:r>
              <a:rPr lang="ko-KR" altLang="en-US" sz="1200" dirty="0" smtClean="0"/>
              <a:t>◆</a:t>
            </a:r>
            <a:r>
              <a:rPr lang="ko-KR" altLang="en-US" dirty="0" smtClean="0"/>
              <a:t> </a:t>
            </a:r>
            <a:r>
              <a:rPr lang="ko-KR" altLang="en-US" sz="1700" dirty="0" smtClean="0"/>
              <a:t>담당 업무</a:t>
            </a:r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API G/W </a:t>
            </a:r>
            <a:r>
              <a:rPr lang="ko-KR" altLang="en-US" sz="1600" dirty="0" smtClean="0"/>
              <a:t>설계 및 개발</a:t>
            </a:r>
            <a:endParaRPr lang="en-US" altLang="ko-KR" sz="1600" dirty="0" smtClean="0"/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REDIS </a:t>
            </a:r>
            <a:r>
              <a:rPr lang="ko-KR" altLang="en-US" sz="1600" dirty="0" smtClean="0"/>
              <a:t>설계 </a:t>
            </a:r>
            <a:endParaRPr lang="en-US" altLang="ko-KR" sz="1600" dirty="0" smtClean="0"/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모니터링 시스템 구축</a:t>
            </a:r>
            <a:endParaRPr lang="en-US" altLang="ko-KR" dirty="0"/>
          </a:p>
          <a:p>
            <a:pPr lvl="1" fontAlgn="base">
              <a:spcBef>
                <a:spcPts val="300"/>
              </a:spcBef>
            </a:pPr>
            <a:r>
              <a:rPr lang="ko-KR" altLang="en-US" sz="1200" dirty="0"/>
              <a:t>◆</a:t>
            </a:r>
            <a:r>
              <a:rPr lang="ko-KR" altLang="en-US" dirty="0"/>
              <a:t> </a:t>
            </a:r>
            <a:r>
              <a:rPr lang="ko-KR" altLang="en-US" sz="1700" dirty="0"/>
              <a:t>사용 기술</a:t>
            </a:r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/>
              <a:t>Infra : </a:t>
            </a:r>
            <a:r>
              <a:rPr lang="en-US" altLang="ko-KR" sz="1600" dirty="0" smtClean="0"/>
              <a:t>CloudZ (IBM &amp; SKC&amp;C) , CentOS</a:t>
            </a:r>
            <a:endParaRPr lang="en-US" altLang="ko-KR" sz="1600" dirty="0"/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/>
              <a:t>Middleware : Spring Boot, </a:t>
            </a:r>
            <a:r>
              <a:rPr lang="en-US" altLang="ko-KR" sz="1600" dirty="0" err="1" smtClean="0"/>
              <a:t>Redis</a:t>
            </a:r>
            <a:r>
              <a:rPr lang="en-US" altLang="ko-KR" sz="1600" dirty="0" smtClean="0"/>
              <a:t>, ELK </a:t>
            </a:r>
            <a:endParaRPr lang="en-US" altLang="ko-KR" sz="1600" dirty="0"/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/>
              <a:t>Front-end : HTML5, JavaScript, </a:t>
            </a:r>
            <a:r>
              <a:rPr lang="en-US" altLang="ko-KR" sz="1600" dirty="0" err="1"/>
              <a:t>css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1348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63355" y="425311"/>
            <a:ext cx="4826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</a:rPr>
              <a:t>- 11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번가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SNAPSHOT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lh4.googleusercontent.com/XKhGd1pO-2rY4QU2nEwtSI60lJdBYnSo3YX00GTT_3oCEjGDiMg9_y95SYHMD-nJGECAcoTmwAXKaC0UYhI6vc3P_-9b2IzN3foep2xDx6NQCE9R3gJ--MDX9hAhAkVMTPWyw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80" y="3377805"/>
            <a:ext cx="2507784" cy="313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917" y="3258661"/>
            <a:ext cx="2933417" cy="32538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1533392"/>
            <a:ext cx="10581640" cy="125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ko-KR" altLang="en-US" sz="1200" dirty="0" smtClean="0"/>
              <a:t>◆</a:t>
            </a:r>
            <a:r>
              <a:rPr lang="ko-KR" altLang="en-US" dirty="0" smtClean="0"/>
              <a:t> </a:t>
            </a:r>
            <a:r>
              <a:rPr lang="en-US" altLang="ko-KR" sz="1700" dirty="0" smtClean="0"/>
              <a:t>API </a:t>
            </a:r>
            <a:r>
              <a:rPr lang="en-US" altLang="ko-KR" sz="1700" dirty="0" smtClean="0"/>
              <a:t>G/W </a:t>
            </a:r>
            <a:r>
              <a:rPr lang="ko-KR" altLang="en-US" sz="1700" dirty="0"/>
              <a:t>설계 및 </a:t>
            </a:r>
            <a:r>
              <a:rPr lang="ko-KR" altLang="en-US" sz="1700" dirty="0" smtClean="0"/>
              <a:t>개발 </a:t>
            </a:r>
            <a:r>
              <a:rPr lang="en-US" altLang="ko-KR" sz="1700" dirty="0" smtClean="0"/>
              <a:t>/ REDIS </a:t>
            </a:r>
            <a:r>
              <a:rPr lang="ko-KR" altLang="en-US" sz="1700" dirty="0" smtClean="0"/>
              <a:t>설계</a:t>
            </a:r>
          </a:p>
          <a:p>
            <a:pPr lvl="1" fontAlgn="base">
              <a:spcBef>
                <a:spcPts val="300"/>
              </a:spcBef>
            </a:pPr>
            <a:r>
              <a:rPr lang="en-US" altLang="ko-KR" dirty="0" smtClean="0"/>
              <a:t>	</a:t>
            </a:r>
            <a:r>
              <a:rPr lang="en-US" altLang="ko-KR" sz="1600" dirty="0" smtClean="0"/>
              <a:t>[API GW </a:t>
            </a:r>
            <a:r>
              <a:rPr lang="en-US" altLang="ko-KR" sz="1600" dirty="0" smtClean="0"/>
              <a:t>/ REDIS</a:t>
            </a:r>
            <a:r>
              <a:rPr lang="en-US" altLang="ko-KR" sz="1600" dirty="0" smtClean="0"/>
              <a:t>]</a:t>
            </a:r>
          </a:p>
          <a:p>
            <a:pPr lvl="1" fontAlgn="base">
              <a:spcBef>
                <a:spcPts val="300"/>
              </a:spcBef>
            </a:pPr>
            <a:r>
              <a:rPr lang="en-US" altLang="ko-KR" sz="1600" dirty="0" smtClean="0">
                <a:sym typeface="Wingdings" panose="05000000000000000000" pitchFamily="2" charset="2"/>
              </a:rPr>
              <a:t>      </a:t>
            </a:r>
            <a:r>
              <a:rPr lang="en-US" altLang="ko-KR" sz="1600" dirty="0" smtClean="0">
                <a:sym typeface="Wingdings" panose="05000000000000000000" pitchFamily="2" charset="2"/>
              </a:rPr>
              <a:t>- </a:t>
            </a:r>
            <a:r>
              <a:rPr lang="ko-KR" altLang="en-US" sz="1600" dirty="0" smtClean="0">
                <a:sym typeface="Wingdings" panose="05000000000000000000" pitchFamily="2" charset="2"/>
              </a:rPr>
              <a:t>설명 </a:t>
            </a:r>
            <a:r>
              <a:rPr lang="en-US" altLang="ko-KR" sz="1600" dirty="0" smtClean="0">
                <a:sym typeface="Wingdings" panose="05000000000000000000" pitchFamily="2" charset="2"/>
              </a:rPr>
              <a:t>: </a:t>
            </a:r>
            <a:r>
              <a:rPr lang="en-US" altLang="ko-KR" sz="1600" dirty="0" smtClean="0">
                <a:sym typeface="Wingdings" panose="05000000000000000000" pitchFamily="2" charset="2"/>
              </a:rPr>
              <a:t>REDIS 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en-US" altLang="ko-KR" sz="1600" dirty="0" smtClean="0">
                <a:sym typeface="Wingdings" panose="05000000000000000000" pitchFamily="2" charset="2"/>
              </a:rPr>
              <a:t>QUEUE</a:t>
            </a:r>
            <a:r>
              <a:rPr lang="ko-KR" altLang="en-US" sz="1600" dirty="0" smtClean="0">
                <a:sym typeface="Wingdings" panose="05000000000000000000" pitchFamily="2" charset="2"/>
              </a:rPr>
              <a:t>로 활용 </a:t>
            </a:r>
            <a:r>
              <a:rPr lang="en-US" altLang="ko-KR" sz="1600" dirty="0" smtClean="0">
                <a:sym typeface="Wingdings" panose="05000000000000000000" pitchFamily="2" charset="2"/>
              </a:rPr>
              <a:t>/ L7 </a:t>
            </a:r>
            <a:r>
              <a:rPr lang="ko-KR" altLang="en-US" sz="1600" dirty="0" smtClean="0">
                <a:sym typeface="Wingdings" panose="05000000000000000000" pitchFamily="2" charset="2"/>
              </a:rPr>
              <a:t>활용을 통해 </a:t>
            </a:r>
            <a:r>
              <a:rPr lang="en-US" altLang="ko-KR" sz="1600" dirty="0" smtClean="0">
                <a:sym typeface="Wingdings" panose="05000000000000000000" pitchFamily="2" charset="2"/>
              </a:rPr>
              <a:t>HA </a:t>
            </a:r>
            <a:r>
              <a:rPr lang="ko-KR" altLang="en-US" sz="1600" dirty="0" smtClean="0">
                <a:sym typeface="Wingdings" panose="05000000000000000000" pitchFamily="2" charset="2"/>
              </a:rPr>
              <a:t>구성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 fontAlgn="base">
              <a:spcBef>
                <a:spcPts val="300"/>
              </a:spcBef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- </a:t>
            </a:r>
            <a:r>
              <a:rPr lang="ko-KR" altLang="en-US" sz="1600" dirty="0" smtClean="0">
                <a:sym typeface="Wingdings" panose="05000000000000000000" pitchFamily="2" charset="2"/>
              </a:rPr>
              <a:t>필요 </a:t>
            </a:r>
            <a:r>
              <a:rPr lang="en-US" altLang="ko-KR" sz="1600" dirty="0" smtClean="0"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ym typeface="Wingdings" panose="05000000000000000000" pitchFamily="2" charset="2"/>
              </a:rPr>
              <a:t>서버 비용 절감 필요 및 최대 안정성 보장 구조 필요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pic>
        <p:nvPicPr>
          <p:cNvPr id="13" name="Picture 2" descr="https://lh6.googleusercontent.com/loJeyMkzXebFeok7jq26OmIrDjtcmUwjgwvZofbBPQVljQPDk8ejfJBFQ4dOy56U3PsI3Zn79WeeORlMvQacw2DM5cGdtnNpEbAiviH-6Awu7zIgT6FrHHQd0WGRIVK7BqAbT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585" y="3223806"/>
            <a:ext cx="4602782" cy="33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9520" y="2913416"/>
            <a:ext cx="1673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[Infra </a:t>
            </a:r>
            <a:r>
              <a:rPr lang="ko-KR" altLang="en-US" sz="1600" dirty="0" smtClean="0"/>
              <a:t>구성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3205266" y="2920107"/>
            <a:ext cx="20746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프로그램 설명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6281420" y="2901339"/>
            <a:ext cx="230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[Application </a:t>
            </a:r>
            <a:r>
              <a:rPr lang="ko-KR" altLang="en-US" sz="1600" dirty="0" smtClean="0"/>
              <a:t>구성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27415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63355" y="425311"/>
            <a:ext cx="4826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</a:rPr>
              <a:t>- 11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번가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SNAPSHOT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1533392"/>
            <a:ext cx="10581640" cy="125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ko-KR" altLang="en-US" sz="1200" dirty="0" smtClean="0"/>
              <a:t>◆</a:t>
            </a:r>
            <a:r>
              <a:rPr lang="ko-KR" altLang="en-US" dirty="0" smtClean="0"/>
              <a:t> </a:t>
            </a:r>
            <a:r>
              <a:rPr lang="ko-KR" altLang="en-US" sz="1700" dirty="0" smtClean="0"/>
              <a:t>모니터링 시스템 구축</a:t>
            </a:r>
          </a:p>
          <a:p>
            <a:pPr lvl="1" fontAlgn="base">
              <a:spcBef>
                <a:spcPts val="300"/>
              </a:spcBef>
            </a:pPr>
            <a:r>
              <a:rPr lang="en-US" altLang="ko-KR" dirty="0" smtClean="0"/>
              <a:t>	</a:t>
            </a:r>
            <a:r>
              <a:rPr lang="en-US" altLang="ko-KR" sz="1600" dirty="0" smtClean="0"/>
              <a:t>[ELK / QUEUE / Object Storage / Ha Proxy]</a:t>
            </a:r>
          </a:p>
          <a:p>
            <a:pPr lvl="1" fontAlgn="base">
              <a:spcBef>
                <a:spcPts val="300"/>
              </a:spcBef>
            </a:pPr>
            <a:r>
              <a:rPr lang="en-US" altLang="ko-KR" sz="1600" dirty="0" smtClean="0">
                <a:sym typeface="Wingdings" panose="05000000000000000000" pitchFamily="2" charset="2"/>
              </a:rPr>
              <a:t>      </a:t>
            </a:r>
            <a:r>
              <a:rPr lang="en-US" altLang="ko-KR" sz="1600" dirty="0" smtClean="0">
                <a:sym typeface="Wingdings" panose="05000000000000000000" pitchFamily="2" charset="2"/>
              </a:rPr>
              <a:t>- </a:t>
            </a:r>
            <a:r>
              <a:rPr lang="ko-KR" altLang="en-US" sz="1600" dirty="0" smtClean="0">
                <a:sym typeface="Wingdings" panose="05000000000000000000" pitchFamily="2" charset="2"/>
              </a:rPr>
              <a:t>설명 </a:t>
            </a:r>
            <a:r>
              <a:rPr lang="en-US" altLang="ko-KR" sz="1600" dirty="0" smtClean="0"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ym typeface="Wingdings" panose="05000000000000000000" pitchFamily="2" charset="2"/>
              </a:rPr>
              <a:t>시스템의 상황을 모니터링 할 수 있는 페이지 구축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 fontAlgn="base">
              <a:spcBef>
                <a:spcPts val="300"/>
              </a:spcBef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- </a:t>
            </a:r>
            <a:r>
              <a:rPr lang="ko-KR" altLang="en-US" sz="1600" dirty="0" smtClean="0">
                <a:sym typeface="Wingdings" panose="05000000000000000000" pitchFamily="2" charset="2"/>
              </a:rPr>
              <a:t>필요 </a:t>
            </a:r>
            <a:r>
              <a:rPr lang="en-US" altLang="ko-KR" sz="1600" dirty="0" smtClean="0">
                <a:sym typeface="Wingdings" panose="05000000000000000000" pitchFamily="2" charset="2"/>
              </a:rPr>
              <a:t>: </a:t>
            </a:r>
            <a:r>
              <a:rPr lang="en-US" altLang="ko-KR" sz="1600" dirty="0" smtClean="0">
                <a:sym typeface="Wingdings" panose="05000000000000000000" pitchFamily="2" charset="2"/>
              </a:rPr>
              <a:t>Queue </a:t>
            </a:r>
            <a:r>
              <a:rPr lang="ko-KR" altLang="en-US" sz="1600" dirty="0" smtClean="0">
                <a:sym typeface="Wingdings" panose="05000000000000000000" pitchFamily="2" charset="2"/>
              </a:rPr>
              <a:t>카운트에 대한 고객정보 필요</a:t>
            </a:r>
            <a:r>
              <a:rPr lang="en-US" altLang="ko-KR" sz="1600" dirty="0" smtClean="0">
                <a:sym typeface="Wingdings" panose="05000000000000000000" pitchFamily="2" charset="2"/>
              </a:rPr>
              <a:t>, Cloud </a:t>
            </a:r>
            <a:r>
              <a:rPr lang="ko-KR" altLang="en-US" sz="1600" dirty="0" smtClean="0">
                <a:sym typeface="Wingdings" panose="05000000000000000000" pitchFamily="2" charset="2"/>
              </a:rPr>
              <a:t>사용량에 대한 정의 필요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3980" y="2980621"/>
            <a:ext cx="2854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[Object Storage </a:t>
            </a:r>
            <a:r>
              <a:rPr lang="ko-KR" altLang="en-US" sz="1600" dirty="0" smtClean="0"/>
              <a:t>사용량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78" y="3319175"/>
            <a:ext cx="6614768" cy="24598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62" y="3370088"/>
            <a:ext cx="4277678" cy="172944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728460" y="2980621"/>
            <a:ext cx="2061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[ELK </a:t>
            </a:r>
            <a:r>
              <a:rPr lang="ko-KR" altLang="en-US" sz="1600" dirty="0" smtClean="0"/>
              <a:t>모니터링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37361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63355" y="425311"/>
            <a:ext cx="4826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</a:rPr>
              <a:t>- 11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번가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SNAPSHOT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1533392"/>
            <a:ext cx="10581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ko-KR" altLang="en-US" sz="1200" dirty="0" smtClean="0"/>
              <a:t>◆</a:t>
            </a:r>
            <a:r>
              <a:rPr lang="ko-KR" altLang="en-US" dirty="0" smtClean="0"/>
              <a:t> </a:t>
            </a:r>
            <a:r>
              <a:rPr lang="ko-KR" altLang="en-US" sz="1700" dirty="0" err="1" smtClean="0"/>
              <a:t>운영성</a:t>
            </a:r>
            <a:r>
              <a:rPr lang="ko-KR" altLang="en-US" sz="1700" dirty="0" smtClean="0"/>
              <a:t> 개선</a:t>
            </a:r>
          </a:p>
          <a:p>
            <a:pPr lvl="1" fontAlgn="base">
              <a:spcBef>
                <a:spcPts val="300"/>
              </a:spcBef>
            </a:pPr>
            <a:r>
              <a:rPr lang="en-US" altLang="ko-KR" dirty="0" smtClean="0"/>
              <a:t>	</a:t>
            </a:r>
            <a:r>
              <a:rPr lang="en-US" altLang="ko-KR" sz="1600" dirty="0" smtClean="0"/>
              <a:t>[Queue </a:t>
            </a:r>
            <a:r>
              <a:rPr lang="ko-KR" altLang="en-US" sz="1600" dirty="0" smtClean="0"/>
              <a:t>개선</a:t>
            </a:r>
            <a:r>
              <a:rPr lang="en-US" altLang="ko-KR" sz="1600" dirty="0" smtClean="0"/>
              <a:t>]</a:t>
            </a:r>
          </a:p>
          <a:p>
            <a:pPr lvl="1" fontAlgn="base">
              <a:spcBef>
                <a:spcPts val="300"/>
              </a:spcBef>
            </a:pPr>
            <a:r>
              <a:rPr lang="en-US" altLang="ko-KR" sz="1600" dirty="0" smtClean="0">
                <a:sym typeface="Wingdings" panose="05000000000000000000" pitchFamily="2" charset="2"/>
              </a:rPr>
              <a:t>      </a:t>
            </a:r>
            <a:r>
              <a:rPr lang="en-US" altLang="ko-KR" sz="1600" dirty="0" smtClean="0">
                <a:sym typeface="Wingdings" panose="05000000000000000000" pitchFamily="2" charset="2"/>
              </a:rPr>
              <a:t>- </a:t>
            </a:r>
            <a:r>
              <a:rPr lang="ko-KR" altLang="en-US" sz="1600" dirty="0" smtClean="0">
                <a:sym typeface="Wingdings" panose="05000000000000000000" pitchFamily="2" charset="2"/>
              </a:rPr>
              <a:t>설명 </a:t>
            </a:r>
            <a:r>
              <a:rPr lang="en-US" altLang="ko-KR" sz="1600" dirty="0" smtClean="0">
                <a:sym typeface="Wingdings" panose="05000000000000000000" pitchFamily="2" charset="2"/>
              </a:rPr>
              <a:t>: </a:t>
            </a:r>
            <a:r>
              <a:rPr lang="en-US" altLang="ko-KR" sz="1600" dirty="0" smtClean="0">
                <a:sym typeface="Wingdings" panose="05000000000000000000" pitchFamily="2" charset="2"/>
              </a:rPr>
              <a:t>Queue </a:t>
            </a:r>
            <a:r>
              <a:rPr lang="ko-KR" altLang="en-US" sz="1600" dirty="0" smtClean="0">
                <a:sym typeface="Wingdings" panose="05000000000000000000" pitchFamily="2" charset="2"/>
              </a:rPr>
              <a:t>에 대한 정보를 </a:t>
            </a:r>
            <a:r>
              <a:rPr lang="en-US" altLang="ko-KR" sz="1600" dirty="0" smtClean="0">
                <a:sym typeface="Wingdings" panose="05000000000000000000" pitchFamily="2" charset="2"/>
              </a:rPr>
              <a:t>DB</a:t>
            </a:r>
            <a:r>
              <a:rPr lang="ko-KR" altLang="en-US" sz="1600" dirty="0" smtClean="0">
                <a:sym typeface="Wingdings" panose="05000000000000000000" pitchFamily="2" charset="2"/>
              </a:rPr>
              <a:t>로 관리 하여 유연하게 </a:t>
            </a:r>
            <a:r>
              <a:rPr lang="en-US" altLang="ko-KR" sz="1600" dirty="0" smtClean="0">
                <a:sym typeface="Wingdings" panose="05000000000000000000" pitchFamily="2" charset="2"/>
              </a:rPr>
              <a:t>Queue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설정를</a:t>
            </a:r>
            <a:r>
              <a:rPr lang="ko-KR" altLang="en-US" sz="1600" dirty="0" smtClean="0">
                <a:sym typeface="Wingdings" panose="05000000000000000000" pitchFamily="2" charset="2"/>
              </a:rPr>
              <a:t> 변경가능하도록 변경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 fontAlgn="base">
              <a:spcBef>
                <a:spcPts val="300"/>
              </a:spcBef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	</a:t>
            </a:r>
            <a:r>
              <a:rPr lang="en-US" altLang="ko-KR" sz="1600" dirty="0" smtClean="0"/>
              <a:t>[</a:t>
            </a:r>
            <a:r>
              <a:rPr lang="ko-KR" altLang="en-US" sz="1600" dirty="0" err="1" smtClean="0"/>
              <a:t>오류코드</a:t>
            </a:r>
            <a:r>
              <a:rPr lang="ko-KR" altLang="en-US" sz="1600" dirty="0" smtClean="0"/>
              <a:t> 추가 개선</a:t>
            </a:r>
            <a:r>
              <a:rPr lang="en-US" altLang="ko-KR" sz="1600" dirty="0" smtClean="0"/>
              <a:t>]</a:t>
            </a:r>
            <a:endParaRPr lang="en-US" altLang="ko-KR" sz="1600" dirty="0"/>
          </a:p>
          <a:p>
            <a:pPr lvl="1" fontAlgn="base">
              <a:spcBef>
                <a:spcPts val="300"/>
              </a:spcBef>
            </a:pPr>
            <a:r>
              <a:rPr lang="en-US" altLang="ko-KR" sz="1600" dirty="0">
                <a:sym typeface="Wingdings" panose="05000000000000000000" pitchFamily="2" charset="2"/>
              </a:rPr>
              <a:t>      - </a:t>
            </a:r>
            <a:r>
              <a:rPr lang="ko-KR" altLang="en-US" sz="1600" dirty="0">
                <a:sym typeface="Wingdings" panose="05000000000000000000" pitchFamily="2" charset="2"/>
              </a:rPr>
              <a:t>설명 </a:t>
            </a:r>
            <a:r>
              <a:rPr lang="en-US" altLang="ko-KR" sz="1600" dirty="0"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ym typeface="Wingdings" panose="05000000000000000000" pitchFamily="2" charset="2"/>
              </a:rPr>
              <a:t>네트워크의 에러로 이미지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로딩시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엑박이</a:t>
            </a:r>
            <a:r>
              <a:rPr lang="ko-KR" altLang="en-US" sz="1600" dirty="0" smtClean="0">
                <a:sym typeface="Wingdings" panose="05000000000000000000" pitchFamily="2" charset="2"/>
              </a:rPr>
              <a:t> 도래될 가능성을 예외처리 되도록 변경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 fontAlgn="base">
              <a:spcBef>
                <a:spcPts val="300"/>
              </a:spcBef>
            </a:pPr>
            <a:r>
              <a:rPr lang="en-US" altLang="ko-KR" sz="1600" dirty="0">
                <a:sym typeface="Wingdings" panose="05000000000000000000" pitchFamily="2" charset="2"/>
              </a:rPr>
              <a:t>	</a:t>
            </a:r>
            <a:r>
              <a:rPr lang="en-US" altLang="ko-KR" sz="1600" dirty="0" smtClean="0">
                <a:sym typeface="Wingdings" panose="05000000000000000000" pitchFamily="2" charset="2"/>
              </a:rPr>
              <a:t>[</a:t>
            </a:r>
            <a:r>
              <a:rPr lang="ko-KR" altLang="en-US" sz="1600" dirty="0" smtClean="0">
                <a:sym typeface="Wingdings" panose="05000000000000000000" pitchFamily="2" charset="2"/>
              </a:rPr>
              <a:t>사용량 개선</a:t>
            </a:r>
            <a:r>
              <a:rPr lang="en-US" altLang="ko-KR" sz="1600" dirty="0" smtClean="0">
                <a:sym typeface="Wingdings" panose="05000000000000000000" pitchFamily="2" charset="2"/>
              </a:rPr>
              <a:t>]</a:t>
            </a:r>
          </a:p>
          <a:p>
            <a:pPr lvl="1" fontAlgn="base">
              <a:spcBef>
                <a:spcPts val="300"/>
              </a:spcBef>
            </a:pPr>
            <a:r>
              <a:rPr lang="en-US" altLang="ko-KR" sz="1600" dirty="0">
                <a:sym typeface="Wingdings" panose="05000000000000000000" pitchFamily="2" charset="2"/>
              </a:rPr>
              <a:t>      - </a:t>
            </a:r>
            <a:r>
              <a:rPr lang="ko-KR" altLang="en-US" sz="1600" dirty="0">
                <a:sym typeface="Wingdings" panose="05000000000000000000" pitchFamily="2" charset="2"/>
              </a:rPr>
              <a:t>설명 </a:t>
            </a:r>
            <a:r>
              <a:rPr lang="en-US" altLang="ko-KR" sz="1600" dirty="0">
                <a:sym typeface="Wingdings" panose="05000000000000000000" pitchFamily="2" charset="2"/>
              </a:rPr>
              <a:t>: </a:t>
            </a:r>
            <a:r>
              <a:rPr lang="en-US" altLang="ko-KR" sz="1600" dirty="0" smtClean="0">
                <a:sym typeface="Wingdings" panose="05000000000000000000" pitchFamily="2" charset="2"/>
              </a:rPr>
              <a:t>Object Storage GET/POST COUNT </a:t>
            </a:r>
            <a:r>
              <a:rPr lang="ko-KR" altLang="en-US" sz="1600" dirty="0" smtClean="0">
                <a:sym typeface="Wingdings" panose="05000000000000000000" pitchFamily="2" charset="2"/>
              </a:rPr>
              <a:t>를 통해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과금모델</a:t>
            </a:r>
            <a:r>
              <a:rPr lang="ko-KR" altLang="en-US" sz="1600" dirty="0" smtClean="0">
                <a:sym typeface="Wingdings" panose="05000000000000000000" pitchFamily="2" charset="2"/>
              </a:rPr>
              <a:t> 방향에 대한 정의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 fontAlgn="base">
              <a:spcBef>
                <a:spcPts val="300"/>
              </a:spcBef>
            </a:pPr>
            <a:r>
              <a:rPr lang="en-US" altLang="ko-KR" sz="1600" dirty="0">
                <a:sym typeface="Wingdings" panose="05000000000000000000" pitchFamily="2" charset="2"/>
              </a:rPr>
              <a:t>	</a:t>
            </a:r>
            <a:r>
              <a:rPr lang="en-US" altLang="ko-KR" sz="1600" dirty="0" smtClean="0">
                <a:sym typeface="Wingdings" panose="05000000000000000000" pitchFamily="2" charset="2"/>
              </a:rPr>
              <a:t>[WEBP </a:t>
            </a:r>
            <a:r>
              <a:rPr lang="ko-KR" altLang="en-US" sz="1600" dirty="0" smtClean="0">
                <a:sym typeface="Wingdings" panose="05000000000000000000" pitchFamily="2" charset="2"/>
              </a:rPr>
              <a:t>개선</a:t>
            </a:r>
            <a:r>
              <a:rPr lang="en-US" altLang="ko-KR" sz="1600" dirty="0" smtClean="0">
                <a:sym typeface="Wingdings" panose="05000000000000000000" pitchFamily="2" charset="2"/>
              </a:rPr>
              <a:t>]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 fontAlgn="base">
              <a:spcBef>
                <a:spcPts val="300"/>
              </a:spcBef>
            </a:pPr>
            <a:r>
              <a:rPr lang="en-US" altLang="ko-KR" sz="1600" dirty="0">
                <a:sym typeface="Wingdings" panose="05000000000000000000" pitchFamily="2" charset="2"/>
              </a:rPr>
              <a:t>      - </a:t>
            </a:r>
            <a:r>
              <a:rPr lang="ko-KR" altLang="en-US" sz="1600" dirty="0">
                <a:sym typeface="Wingdings" panose="05000000000000000000" pitchFamily="2" charset="2"/>
              </a:rPr>
              <a:t>설명 </a:t>
            </a:r>
            <a:r>
              <a:rPr lang="en-US" altLang="ko-KR" sz="1600" dirty="0">
                <a:sym typeface="Wingdings" panose="05000000000000000000" pitchFamily="2" charset="2"/>
              </a:rPr>
              <a:t>: </a:t>
            </a:r>
            <a:r>
              <a:rPr lang="en-US" altLang="ko-KR" sz="1600" dirty="0" smtClean="0">
                <a:sym typeface="Wingdings" panose="05000000000000000000" pitchFamily="2" charset="2"/>
              </a:rPr>
              <a:t>Cloud </a:t>
            </a:r>
            <a:r>
              <a:rPr lang="ko-KR" altLang="en-US" sz="1600" dirty="0" smtClean="0">
                <a:sym typeface="Wingdings" panose="05000000000000000000" pitchFamily="2" charset="2"/>
              </a:rPr>
              <a:t>처리시간을 단축 위해 </a:t>
            </a:r>
            <a:r>
              <a:rPr lang="en-US" altLang="ko-KR" sz="1600" dirty="0" smtClean="0">
                <a:sym typeface="Wingdings" panose="05000000000000000000" pitchFamily="2" charset="2"/>
              </a:rPr>
              <a:t>jpg </a:t>
            </a:r>
            <a:r>
              <a:rPr lang="ko-KR" altLang="en-US" sz="1600" dirty="0" smtClean="0">
                <a:sym typeface="Wingdings" panose="05000000000000000000" pitchFamily="2" charset="2"/>
              </a:rPr>
              <a:t>이미지를 </a:t>
            </a:r>
            <a:r>
              <a:rPr lang="en-US" altLang="ko-KR" sz="1600" dirty="0" smtClean="0">
                <a:sym typeface="Wingdings" panose="05000000000000000000" pitchFamily="2" charset="2"/>
              </a:rPr>
              <a:t>google image format</a:t>
            </a:r>
            <a:r>
              <a:rPr lang="ko-KR" altLang="en-US" sz="1600" dirty="0" smtClean="0">
                <a:sym typeface="Wingdings" panose="05000000000000000000" pitchFamily="2" charset="2"/>
              </a:rPr>
              <a:t>인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webP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사용하도록 변경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04989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63355" y="42531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</a:rPr>
              <a:t>-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OK </a:t>
            </a:r>
            <a:r>
              <a:rPr lang="en-US" altLang="ko-KR" sz="1600" b="1" dirty="0" err="1" smtClean="0">
                <a:solidFill>
                  <a:schemeClr val="bg1"/>
                </a:solidFill>
              </a:rPr>
              <a:t>Cashbag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3658" y="1516587"/>
            <a:ext cx="10707782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altLang="ko-KR" dirty="0" smtClean="0"/>
              <a:t>OK </a:t>
            </a:r>
            <a:r>
              <a:rPr lang="en-US" altLang="ko-KR" dirty="0" err="1" smtClean="0"/>
              <a:t>Cashbag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 fontAlgn="base">
              <a:spcBef>
                <a:spcPts val="300"/>
              </a:spcBef>
            </a:pPr>
            <a:r>
              <a:rPr lang="ko-KR" altLang="en-US" sz="1200" dirty="0" smtClean="0"/>
              <a:t>◆ </a:t>
            </a:r>
            <a:r>
              <a:rPr lang="ko-KR" altLang="en-US" sz="1700" dirty="0"/>
              <a:t>목표</a:t>
            </a:r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11</a:t>
            </a:r>
            <a:r>
              <a:rPr lang="ko-KR" altLang="en-US" sz="1600" dirty="0" smtClean="0"/>
              <a:t>번가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시스템 </a:t>
            </a:r>
            <a:r>
              <a:rPr lang="en-US" altLang="ko-KR" sz="1600" dirty="0" smtClean="0"/>
              <a:t>Cloud (SaaS) </a:t>
            </a:r>
            <a:r>
              <a:rPr lang="ko-KR" altLang="en-US" sz="1600" dirty="0"/>
              <a:t>구축 및 전환</a:t>
            </a:r>
          </a:p>
          <a:p>
            <a:pPr lvl="1" fontAlgn="base">
              <a:spcBef>
                <a:spcPts val="300"/>
              </a:spcBef>
            </a:pPr>
            <a:r>
              <a:rPr lang="ko-KR" altLang="en-US" sz="1200" dirty="0"/>
              <a:t>◆ </a:t>
            </a:r>
            <a:r>
              <a:rPr lang="ko-KR" altLang="en-US" sz="1700" dirty="0"/>
              <a:t>수행 기간</a:t>
            </a:r>
            <a:r>
              <a:rPr lang="en-US" altLang="ko-KR" sz="1700" dirty="0"/>
              <a:t>: </a:t>
            </a:r>
            <a:r>
              <a:rPr lang="en-US" altLang="ko-KR" sz="1700" dirty="0" smtClean="0"/>
              <a:t>2019. 01 </a:t>
            </a:r>
            <a:r>
              <a:rPr lang="en-US" altLang="ko-KR" sz="1700" dirty="0"/>
              <a:t>~</a:t>
            </a:r>
            <a:r>
              <a:rPr lang="en-US" altLang="ko-KR" sz="1700" dirty="0" smtClean="0"/>
              <a:t>2019.03</a:t>
            </a:r>
            <a:endParaRPr lang="ko-KR" altLang="en-US" sz="1700" dirty="0"/>
          </a:p>
          <a:p>
            <a:pPr lvl="1" fontAlgn="base">
              <a:spcBef>
                <a:spcPts val="300"/>
              </a:spcBef>
            </a:pPr>
            <a:r>
              <a:rPr lang="ko-KR" altLang="en-US" sz="1200" dirty="0"/>
              <a:t>◆</a:t>
            </a:r>
            <a:r>
              <a:rPr lang="ko-KR" altLang="en-US" dirty="0"/>
              <a:t> </a:t>
            </a:r>
            <a:r>
              <a:rPr lang="ko-KR" altLang="en-US" sz="1700" dirty="0"/>
              <a:t>프로젝트 </a:t>
            </a:r>
            <a:r>
              <a:rPr lang="ko-KR" altLang="en-US" sz="1700" dirty="0" smtClean="0"/>
              <a:t>설명</a:t>
            </a:r>
            <a:endParaRPr lang="ko-KR" altLang="en-US" sz="1700" dirty="0"/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판매자들이</a:t>
            </a:r>
            <a:r>
              <a:rPr lang="ko-KR" altLang="en-US" sz="1600" dirty="0"/>
              <a:t> 자유 형식으로 업로드한 이미지 및 </a:t>
            </a:r>
            <a:r>
              <a:rPr lang="en-US" altLang="ko-KR" sz="1600" dirty="0"/>
              <a:t>html </a:t>
            </a:r>
            <a:r>
              <a:rPr lang="ko-KR" altLang="en-US" sz="1600" dirty="0"/>
              <a:t>페이지를 규격에 맞게 가상 브라우저에서 </a:t>
            </a:r>
            <a:r>
              <a:rPr lang="en-US" altLang="ko-KR" sz="1600" dirty="0"/>
              <a:t>html</a:t>
            </a:r>
            <a:r>
              <a:rPr lang="ko-KR" altLang="en-US" sz="1600" dirty="0"/>
              <a:t>로 </a:t>
            </a:r>
            <a:br>
              <a:rPr lang="ko-KR" altLang="en-US" sz="1600" dirty="0"/>
            </a:br>
            <a:r>
              <a:rPr lang="en-US" altLang="ko-KR" sz="1600" dirty="0"/>
              <a:t>load</a:t>
            </a:r>
            <a:r>
              <a:rPr lang="ko-KR" altLang="en-US" sz="1600" dirty="0"/>
              <a:t>하여 </a:t>
            </a:r>
            <a:r>
              <a:rPr lang="ko-KR" altLang="en-US" sz="1600" dirty="0" err="1"/>
              <a:t>스크린샷을</a:t>
            </a:r>
            <a:r>
              <a:rPr lang="ko-KR" altLang="en-US" sz="1600" dirty="0"/>
              <a:t> 저장하는 일련의 과정을 ‘</a:t>
            </a:r>
            <a:r>
              <a:rPr lang="en-US" altLang="ko-KR" sz="1600" dirty="0"/>
              <a:t>snapshot’ </a:t>
            </a:r>
            <a:r>
              <a:rPr lang="ko-KR" altLang="en-US" sz="1600" dirty="0"/>
              <a:t>이라 </a:t>
            </a:r>
            <a:r>
              <a:rPr lang="ko-KR" altLang="en-US" sz="1600" dirty="0" smtClean="0"/>
              <a:t>통칭</a:t>
            </a:r>
            <a:endParaRPr lang="en-US" altLang="ko-KR" sz="1600" dirty="0" smtClean="0"/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700" dirty="0"/>
              <a:t>11</a:t>
            </a:r>
            <a:r>
              <a:rPr lang="ko-KR" altLang="en-US" sz="1700" dirty="0"/>
              <a:t>번가의 </a:t>
            </a:r>
            <a:r>
              <a:rPr lang="en-US" altLang="ko-KR" sz="1700" dirty="0"/>
              <a:t>legacy </a:t>
            </a:r>
            <a:r>
              <a:rPr lang="ko-KR" altLang="en-US" sz="1700" dirty="0"/>
              <a:t>환경에서 운영되고 있던 </a:t>
            </a:r>
            <a:r>
              <a:rPr lang="en-US" altLang="ko-KR" sz="1700" dirty="0"/>
              <a:t>snapshot</a:t>
            </a:r>
            <a:r>
              <a:rPr lang="ko-KR" altLang="en-US" sz="1700" dirty="0"/>
              <a:t>을 </a:t>
            </a:r>
            <a:r>
              <a:rPr lang="en-US" altLang="ko-KR" sz="1700" dirty="0"/>
              <a:t>SK C&amp;C</a:t>
            </a:r>
            <a:r>
              <a:rPr lang="ko-KR" altLang="en-US" sz="1700" dirty="0"/>
              <a:t>의 </a:t>
            </a:r>
            <a:r>
              <a:rPr lang="en-US" altLang="ko-KR" sz="1700" dirty="0" err="1"/>
              <a:t>cloudZ</a:t>
            </a:r>
            <a:r>
              <a:rPr lang="ko-KR" altLang="en-US" sz="1700" dirty="0"/>
              <a:t>로 이전</a:t>
            </a:r>
            <a:r>
              <a:rPr lang="en-US" altLang="ko-KR" sz="1700" dirty="0"/>
              <a:t>, SaaS</a:t>
            </a:r>
            <a:r>
              <a:rPr lang="ko-KR" altLang="en-US" sz="1700" dirty="0"/>
              <a:t>의 형태로 </a:t>
            </a:r>
            <a:r>
              <a:rPr lang="ko-KR" altLang="en-US" sz="1700" dirty="0" smtClean="0"/>
              <a:t>제공</a:t>
            </a:r>
            <a:endParaRPr lang="en-US" altLang="ko-KR" sz="1700" dirty="0" smtClean="0"/>
          </a:p>
          <a:p>
            <a:pPr lvl="1" fontAlgn="base">
              <a:spcBef>
                <a:spcPts val="300"/>
              </a:spcBef>
            </a:pPr>
            <a:r>
              <a:rPr lang="ko-KR" altLang="en-US" sz="1200" dirty="0" smtClean="0"/>
              <a:t>◆</a:t>
            </a:r>
            <a:r>
              <a:rPr lang="ko-KR" altLang="en-US" dirty="0" smtClean="0"/>
              <a:t> </a:t>
            </a:r>
            <a:r>
              <a:rPr lang="ko-KR" altLang="en-US" sz="1700" dirty="0" smtClean="0"/>
              <a:t>담당 업무</a:t>
            </a:r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API G/W </a:t>
            </a:r>
            <a:r>
              <a:rPr lang="ko-KR" altLang="en-US" sz="1600" dirty="0" smtClean="0"/>
              <a:t>설계 및 개발</a:t>
            </a:r>
            <a:endParaRPr lang="en-US" altLang="ko-KR" sz="1600" dirty="0" smtClean="0"/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REDIS </a:t>
            </a:r>
            <a:r>
              <a:rPr lang="ko-KR" altLang="en-US" sz="1600" dirty="0" smtClean="0"/>
              <a:t>설계 </a:t>
            </a:r>
            <a:endParaRPr lang="en-US" altLang="ko-KR" sz="1600" dirty="0" smtClean="0"/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모니터링 시스템 구축</a:t>
            </a:r>
            <a:endParaRPr lang="en-US" altLang="ko-KR" dirty="0"/>
          </a:p>
          <a:p>
            <a:pPr lvl="1" fontAlgn="base">
              <a:spcBef>
                <a:spcPts val="300"/>
              </a:spcBef>
            </a:pPr>
            <a:r>
              <a:rPr lang="ko-KR" altLang="en-US" sz="1200" dirty="0"/>
              <a:t>◆</a:t>
            </a:r>
            <a:r>
              <a:rPr lang="ko-KR" altLang="en-US" dirty="0"/>
              <a:t> </a:t>
            </a:r>
            <a:r>
              <a:rPr lang="ko-KR" altLang="en-US" sz="1700" dirty="0"/>
              <a:t>사용 기술</a:t>
            </a:r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/>
              <a:t>Infra : </a:t>
            </a:r>
            <a:r>
              <a:rPr lang="en-US" altLang="ko-KR" sz="1600" dirty="0" smtClean="0"/>
              <a:t>CloudZ (IBM &amp; SKC&amp;C) , CentOS</a:t>
            </a:r>
            <a:endParaRPr lang="en-US" altLang="ko-KR" sz="1600" dirty="0"/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/>
              <a:t>Middleware : Spring Boot, </a:t>
            </a:r>
            <a:r>
              <a:rPr lang="en-US" altLang="ko-KR" sz="1600" dirty="0" err="1" smtClean="0"/>
              <a:t>Redis</a:t>
            </a:r>
            <a:r>
              <a:rPr lang="en-US" altLang="ko-KR" sz="1600" dirty="0" smtClean="0"/>
              <a:t>, ELK </a:t>
            </a:r>
            <a:endParaRPr lang="en-US" altLang="ko-KR" sz="1600" dirty="0"/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/>
              <a:t>Front-end : HTML5, JavaScript, </a:t>
            </a:r>
            <a:r>
              <a:rPr lang="en-US" altLang="ko-KR" sz="1600" dirty="0" err="1"/>
              <a:t>css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5503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895590" y="234844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</a:rPr>
              <a:t>POWER </a:t>
            </a:r>
            <a:r>
              <a:rPr lang="en-US" altLang="ko-KR" sz="1600" dirty="0" smtClean="0">
                <a:solidFill>
                  <a:prstClr val="white"/>
                </a:solidFill>
              </a:rPr>
              <a:t>POINT 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PRESENTATION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b="1" dirty="0" smtClean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prstClr val="white">
                    <a:lumMod val="75000"/>
                  </a:prstClr>
                </a:solidFill>
              </a:rPr>
              <a:t>PowerPoint </a:t>
            </a: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is </a:t>
            </a:r>
            <a:r>
              <a:rPr lang="en-US" altLang="ko-KR" sz="1000" b="1" dirty="0" smtClean="0">
                <a:solidFill>
                  <a:prstClr val="white">
                    <a:lumMod val="75000"/>
                  </a:prstClr>
                </a:solidFill>
              </a:rPr>
              <a:t>the </a:t>
            </a: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presentation </a:t>
            </a:r>
            <a:r>
              <a:rPr lang="en-US" altLang="ko-KR" sz="1000" b="1" dirty="0" smtClean="0">
                <a:solidFill>
                  <a:prstClr val="white">
                    <a:lumMod val="75000"/>
                  </a:prstClr>
                </a:solidFill>
              </a:rPr>
              <a:t>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prstClr val="white">
                    <a:lumMod val="75000"/>
                  </a:prstClr>
                </a:solidFill>
              </a:rPr>
              <a:t>used </a:t>
            </a: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the most </a:t>
            </a:r>
            <a:r>
              <a:rPr lang="en-US" altLang="ko-KR" sz="1000" b="1" dirty="0" smtClean="0">
                <a:solidFill>
                  <a:prstClr val="white">
                    <a:lumMod val="75000"/>
                  </a:prstClr>
                </a:solidFill>
              </a:rPr>
              <a:t>in </a:t>
            </a: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the world.</a:t>
            </a:r>
            <a:r>
              <a:rPr lang="ko-KR" altLang="en-US" sz="1000" b="1" dirty="0">
                <a:solidFill>
                  <a:prstClr val="white">
                    <a:lumMod val="75000"/>
                  </a:prstClr>
                </a:solidFill>
              </a:rPr>
              <a:t> </a:t>
            </a:r>
          </a:p>
        </p:txBody>
      </p:sp>
      <p:sp>
        <p:nvSpPr>
          <p:cNvPr id="21" name="원호 20"/>
          <p:cNvSpPr/>
          <p:nvPr/>
        </p:nvSpPr>
        <p:spPr>
          <a:xfrm>
            <a:off x="1408042" y="2406689"/>
            <a:ext cx="2011034" cy="2011034"/>
          </a:xfrm>
          <a:prstGeom prst="arc">
            <a:avLst>
              <a:gd name="adj1" fmla="val 16096352"/>
              <a:gd name="adj2" fmla="val 6379516"/>
            </a:avLst>
          </a:prstGeom>
          <a:ln w="190500"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44600" y="2068879"/>
            <a:ext cx="108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%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80834" y="3203603"/>
            <a:ext cx="146544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schemeClr val="bg1"/>
                </a:solidFill>
                <a:latin typeface="+mn-ea"/>
              </a:rPr>
              <a:t>CONTENTS A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4220639537"/>
              </p:ext>
            </p:extLst>
          </p:nvPr>
        </p:nvGraphicFramePr>
        <p:xfrm>
          <a:off x="4139514" y="1304338"/>
          <a:ext cx="7738418" cy="3559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사각형 설명선 25"/>
          <p:cNvSpPr/>
          <p:nvPr/>
        </p:nvSpPr>
        <p:spPr>
          <a:xfrm>
            <a:off x="6663000" y="3770022"/>
            <a:ext cx="3505316" cy="1295401"/>
          </a:xfrm>
          <a:prstGeom prst="wedgeRectCallout">
            <a:avLst>
              <a:gd name="adj1" fmla="val 75963"/>
              <a:gd name="adj2" fmla="val -57915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CONTENTS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27" name="타원 26"/>
          <p:cNvSpPr/>
          <p:nvPr/>
        </p:nvSpPr>
        <p:spPr>
          <a:xfrm>
            <a:off x="11058525" y="3055331"/>
            <a:ext cx="670428" cy="6704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60815" y="5472996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  <a:latin typeface="+mn-ea"/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73439" y="5472996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  <a:latin typeface="+mn-ea"/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51327" y="5472996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  <a:latin typeface="+mn-ea"/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947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90790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34872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43856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0791" y="4808634"/>
            <a:ext cx="2249428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0987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415069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424053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70988" y="4808634"/>
            <a:ext cx="2249428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51184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895266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904250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51185" y="4808634"/>
            <a:ext cx="2249428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44694" y="2774879"/>
            <a:ext cx="376888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1212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144694" y="4149652"/>
            <a:ext cx="376888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1212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132863" y="1965305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613060" y="1966873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093257" y="1965305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95590" y="234844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2121"/>
                </a:solidFill>
              </a:rPr>
              <a:t>POWER </a:t>
            </a:r>
            <a:r>
              <a:rPr lang="en-US" altLang="ko-KR" sz="1600" dirty="0" smtClean="0">
                <a:solidFill>
                  <a:srgbClr val="212121"/>
                </a:solidFill>
              </a:rPr>
              <a:t>POINT </a:t>
            </a:r>
            <a:r>
              <a:rPr lang="en-US" altLang="ko-KR" sz="1600" b="1" dirty="0" smtClean="0">
                <a:solidFill>
                  <a:srgbClr val="212121"/>
                </a:solidFill>
              </a:rPr>
              <a:t>PRESENTATION</a:t>
            </a:r>
            <a:endParaRPr lang="en-US" altLang="ko-KR" sz="16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b="1" dirty="0" smtClean="0">
              <a:solidFill>
                <a:srgbClr val="21212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PowerPoint </a:t>
            </a: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is 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the </a:t>
            </a: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presentation 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used </a:t>
            </a: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the most 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in </a:t>
            </a: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the world.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90790" y="5832887"/>
            <a:ext cx="7209822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66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8402" y="5826930"/>
            <a:ext cx="4722013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6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95590" y="968284"/>
            <a:ext cx="4108210" cy="893467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Profile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95590" y="2001918"/>
            <a:ext cx="4108210" cy="12954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Experiment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 경험을 소개합니다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95590" y="3501081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Projects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95590" y="234844"/>
            <a:ext cx="4826185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</a:rPr>
              <a:t>Contents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b="1" dirty="0" smtClean="0">
              <a:solidFill>
                <a:srgbClr val="21212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807102" y="2936105"/>
            <a:ext cx="1129952" cy="112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6093827" y="3171298"/>
            <a:ext cx="556502" cy="659566"/>
            <a:chOff x="2536" y="613"/>
            <a:chExt cx="2608" cy="3091"/>
          </a:xfrm>
          <a:solidFill>
            <a:srgbClr val="21212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151" y="613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536" y="2370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4" name="왼쪽 대괄호 43"/>
          <p:cNvSpPr/>
          <p:nvPr/>
        </p:nvSpPr>
        <p:spPr>
          <a:xfrm flipH="1">
            <a:off x="5025938" y="1602246"/>
            <a:ext cx="629883" cy="4005679"/>
          </a:xfrm>
          <a:prstGeom prst="leftBracket">
            <a:avLst>
              <a:gd name="adj" fmla="val 6456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95590" y="4948882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Toy Projects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21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95590" y="2425351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CONTENTS </a:t>
            </a:r>
            <a:r>
              <a:rPr lang="en-US" altLang="ko-KR" sz="1400" dirty="0" smtClean="0">
                <a:solidFill>
                  <a:schemeClr val="bg1"/>
                </a:solidFill>
              </a:rPr>
              <a:t>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95590" y="1886232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0032268" y="1886232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51104" y="2425351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CONTENTS </a:t>
            </a:r>
            <a:r>
              <a:rPr lang="en-US" altLang="ko-KR" sz="1400" b="1" dirty="0" smtClean="0">
                <a:solidFill>
                  <a:srgbClr val="424242"/>
                </a:solidFill>
              </a:rPr>
              <a:t>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rgbClr val="424242"/>
                </a:solidFill>
              </a:rPr>
              <a:t>컨텐츠에</a:t>
            </a:r>
            <a:r>
              <a:rPr lang="ko-KR" altLang="en-US" sz="1200" dirty="0">
                <a:solidFill>
                  <a:srgbClr val="424242"/>
                </a:solidFill>
              </a:rPr>
              <a:t> 대한 내용을 적어요</a:t>
            </a:r>
            <a:endParaRPr lang="en-US" altLang="ko-KR" sz="1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rgbClr val="424242"/>
                </a:solidFill>
              </a:rPr>
              <a:t>Enjoy your stylish business and campus life with BIZCAM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551104" y="3789344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CONTENTS </a:t>
            </a:r>
            <a:r>
              <a:rPr lang="en-US" altLang="ko-KR" sz="1400" b="1" dirty="0" smtClean="0">
                <a:solidFill>
                  <a:srgbClr val="424242"/>
                </a:solidFill>
              </a:rPr>
              <a:t>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rgbClr val="424242"/>
                </a:solidFill>
              </a:rPr>
              <a:t>컨텐츠에</a:t>
            </a:r>
            <a:r>
              <a:rPr lang="ko-KR" altLang="en-US" sz="1200" dirty="0">
                <a:solidFill>
                  <a:srgbClr val="424242"/>
                </a:solidFill>
              </a:rPr>
              <a:t> 대한 내용을 적어요</a:t>
            </a:r>
            <a:endParaRPr lang="en-US" altLang="ko-KR" sz="1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rgbClr val="424242"/>
                </a:solidFill>
              </a:rPr>
              <a:t>Enjoy your stylish business and campus life with BIZCAM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551104" y="5153337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CONTENTS </a:t>
            </a:r>
            <a:r>
              <a:rPr lang="en-US" altLang="ko-KR" sz="1400" b="1" dirty="0" smtClean="0">
                <a:solidFill>
                  <a:srgbClr val="424242"/>
                </a:solidFill>
              </a:rPr>
              <a:t>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rgbClr val="424242"/>
                </a:solidFill>
              </a:rPr>
              <a:t>컨텐츠에</a:t>
            </a:r>
            <a:r>
              <a:rPr lang="ko-KR" altLang="en-US" sz="1200" dirty="0">
                <a:solidFill>
                  <a:srgbClr val="424242"/>
                </a:solidFill>
              </a:rPr>
              <a:t> 대한 내용을 적어요</a:t>
            </a:r>
            <a:endParaRPr lang="en-US" altLang="ko-KR" sz="1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rgbClr val="424242"/>
                </a:solidFill>
              </a:rPr>
              <a:t>Enjoy your stylish business and campus life with BIZCAM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95590" y="3789343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CONTENTS </a:t>
            </a:r>
            <a:r>
              <a:rPr lang="en-US" altLang="ko-KR" sz="1400" dirty="0" smtClean="0">
                <a:solidFill>
                  <a:schemeClr val="bg1"/>
                </a:solidFill>
              </a:rPr>
              <a:t>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95590" y="5168966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CONTENTS </a:t>
            </a:r>
            <a:r>
              <a:rPr lang="en-US" altLang="ko-KR" sz="1400" dirty="0" smtClean="0">
                <a:solidFill>
                  <a:schemeClr val="bg1"/>
                </a:solidFill>
              </a:rPr>
              <a:t>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cxnSp>
        <p:nvCxnSpPr>
          <p:cNvPr id="3" name="직선 연결선 2"/>
          <p:cNvCxnSpPr>
            <a:stCxn id="8" idx="3"/>
            <a:endCxn id="32" idx="1"/>
          </p:cNvCxnSpPr>
          <p:nvPr/>
        </p:nvCxnSpPr>
        <p:spPr>
          <a:xfrm>
            <a:off x="5537200" y="3073052"/>
            <a:ext cx="1013904" cy="13639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4" idx="3"/>
            <a:endCxn id="33" idx="1"/>
          </p:cNvCxnSpPr>
          <p:nvPr/>
        </p:nvCxnSpPr>
        <p:spPr>
          <a:xfrm>
            <a:off x="5537200" y="4437044"/>
            <a:ext cx="1013904" cy="13639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3"/>
            <a:endCxn id="40" idx="2"/>
          </p:cNvCxnSpPr>
          <p:nvPr/>
        </p:nvCxnSpPr>
        <p:spPr>
          <a:xfrm flipV="1">
            <a:off x="5537200" y="4995279"/>
            <a:ext cx="327540" cy="8213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왼쪽 대괄호 39"/>
          <p:cNvSpPr/>
          <p:nvPr/>
        </p:nvSpPr>
        <p:spPr>
          <a:xfrm rot="1424790">
            <a:off x="5800471" y="4742215"/>
            <a:ext cx="117475" cy="239552"/>
          </a:xfrm>
          <a:prstGeom prst="leftBracket">
            <a:avLst>
              <a:gd name="adj" fmla="val 10195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stCxn id="31" idx="1"/>
            <a:endCxn id="47" idx="0"/>
          </p:cNvCxnSpPr>
          <p:nvPr/>
        </p:nvCxnSpPr>
        <p:spPr>
          <a:xfrm flipH="1">
            <a:off x="6287436" y="3073052"/>
            <a:ext cx="263668" cy="8305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왼쪽 대괄호 46"/>
          <p:cNvSpPr/>
          <p:nvPr/>
        </p:nvSpPr>
        <p:spPr>
          <a:xfrm rot="1424790">
            <a:off x="6126701" y="3869816"/>
            <a:ext cx="117475" cy="239552"/>
          </a:xfrm>
          <a:prstGeom prst="leftBracket">
            <a:avLst>
              <a:gd name="adj" fmla="val 10195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>
            <a:stCxn id="40" idx="0"/>
            <a:endCxn id="47" idx="2"/>
          </p:cNvCxnSpPr>
          <p:nvPr/>
        </p:nvCxnSpPr>
        <p:spPr>
          <a:xfrm flipV="1">
            <a:off x="5961206" y="4122880"/>
            <a:ext cx="229764" cy="6531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95590" y="234844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2121"/>
                </a:solidFill>
              </a:rPr>
              <a:t>POWER </a:t>
            </a:r>
            <a:r>
              <a:rPr lang="en-US" altLang="ko-KR" sz="1600" dirty="0" smtClean="0">
                <a:solidFill>
                  <a:srgbClr val="212121"/>
                </a:solidFill>
              </a:rPr>
              <a:t>POINT </a:t>
            </a:r>
            <a:r>
              <a:rPr lang="en-US" altLang="ko-KR" sz="1600" b="1" dirty="0" smtClean="0">
                <a:solidFill>
                  <a:srgbClr val="212121"/>
                </a:solidFill>
              </a:rPr>
              <a:t>PRESENTATION</a:t>
            </a:r>
            <a:endParaRPr lang="en-US" altLang="ko-KR" sz="16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b="1" dirty="0" smtClean="0">
              <a:solidFill>
                <a:srgbClr val="21212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PowerPoint </a:t>
            </a: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is 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the </a:t>
            </a: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presentation 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used </a:t>
            </a: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the most 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in </a:t>
            </a: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the world.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47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97424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Profile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1029" name="Picture 5" descr="C:\Users\lemon\Documents\카카오톡 받은 파일\KakaoTalk_20200203_2200596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91129"/>
            <a:ext cx="3320621" cy="332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13383" y="1772508"/>
            <a:ext cx="7128875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한승엽 </a:t>
            </a:r>
            <a:r>
              <a:rPr lang="en-US" altLang="ko-KR" dirty="0" smtClean="0"/>
              <a:t>(Han </a:t>
            </a:r>
            <a:r>
              <a:rPr lang="en-US" altLang="ko-KR" dirty="0" err="1" smtClean="0"/>
              <a:t>SeungYeob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3"/>
              </a:rPr>
              <a:t>okayhan89@gmail.com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github.com/okayhan89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아주대학교 미디어학과 학사 </a:t>
            </a:r>
            <a:r>
              <a:rPr lang="en-US" altLang="ko-KR" dirty="0" smtClean="0"/>
              <a:t>( 2010.03 ~ 2016.08 )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Melephant</a:t>
            </a:r>
            <a:r>
              <a:rPr lang="en-US" altLang="ko-KR" dirty="0" smtClean="0"/>
              <a:t> ( 2016.01 ~ 2016.03 )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SK </a:t>
            </a:r>
            <a:r>
              <a:rPr lang="ko-KR" altLang="en-US" dirty="0" smtClean="0"/>
              <a:t>주식회사</a:t>
            </a:r>
            <a:r>
              <a:rPr lang="en-US" altLang="ko-KR" dirty="0" smtClean="0"/>
              <a:t>C&amp;C </a:t>
            </a:r>
            <a:r>
              <a:rPr lang="ko-KR" altLang="en-US" dirty="0" smtClean="0"/>
              <a:t>통신</a:t>
            </a:r>
            <a:r>
              <a:rPr lang="en-US" altLang="ko-KR" dirty="0" smtClean="0"/>
              <a:t>/</a:t>
            </a:r>
            <a:r>
              <a:rPr lang="ko-KR" altLang="en-US" dirty="0" smtClean="0"/>
              <a:t>미디어</a:t>
            </a:r>
            <a:r>
              <a:rPr lang="en-US" altLang="ko-KR" dirty="0" smtClean="0"/>
              <a:t>Digital </a:t>
            </a:r>
            <a:r>
              <a:rPr lang="ko-KR" altLang="en-US" dirty="0" smtClean="0"/>
              <a:t>추진그룹 소속 </a:t>
            </a:r>
            <a:r>
              <a:rPr lang="en-US" altLang="ko-KR" dirty="0" smtClean="0"/>
              <a:t>(2017.01 ~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MSA / </a:t>
            </a:r>
            <a:r>
              <a:rPr lang="en-US" altLang="ko-KR" dirty="0" err="1" smtClean="0"/>
              <a:t>Devops</a:t>
            </a:r>
            <a:r>
              <a:rPr lang="en-US" altLang="ko-KR" dirty="0" smtClean="0"/>
              <a:t> / Spring / WEB-Frontend / REDIS / ELK / Oracle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29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774140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Experiments 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8900" y="1685791"/>
            <a:ext cx="7284302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/>
              <a:t>주요 활동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IEEE </a:t>
            </a:r>
            <a:r>
              <a:rPr lang="en-US" altLang="ko-KR" dirty="0"/>
              <a:t>VIS 2015 </a:t>
            </a:r>
            <a:r>
              <a:rPr lang="ko-KR" altLang="en-US" dirty="0" smtClean="0"/>
              <a:t>학회 포스터논문 기제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/>
              <a:t>논문 제목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en-US" altLang="ko-KR" dirty="0" smtClean="0"/>
              <a:t>Mapping &amp; Parallel visualization of traffic accident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pattern analysis in highway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/>
              <a:t>논문 요약 </a:t>
            </a:r>
            <a:r>
              <a:rPr lang="en-US" altLang="ko-KR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교통 사고 데이터 시각화로 위험사고예측을 효율적으로 관리</a:t>
            </a:r>
            <a:endParaRPr lang="en-US" altLang="ko-KR" dirty="0" smtClean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>
                <a:solidFill>
                  <a:prstClr val="black"/>
                </a:solidFill>
              </a:rPr>
              <a:t>수행환경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dirty="0" err="1" smtClean="0">
                <a:solidFill>
                  <a:prstClr val="black"/>
                </a:solidFill>
              </a:rPr>
              <a:t>javascript</a:t>
            </a:r>
            <a:r>
              <a:rPr lang="en-US" altLang="ko-KR" dirty="0" smtClean="0">
                <a:solidFill>
                  <a:prstClr val="black"/>
                </a:solidFill>
              </a:rPr>
              <a:t> ( D3.js ) / Google App engine / Spring MVC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56358"/>
            <a:ext cx="2717250" cy="3939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32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533391"/>
            <a:ext cx="7598619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altLang="ko-KR" dirty="0" smtClean="0"/>
              <a:t>SKB G2 </a:t>
            </a:r>
            <a:r>
              <a:rPr lang="ko-KR" altLang="en-US" dirty="0" smtClean="0"/>
              <a:t>차세대 프로젝트</a:t>
            </a:r>
            <a:endParaRPr lang="en-US" altLang="ko-KR" dirty="0" smtClean="0"/>
          </a:p>
          <a:p>
            <a:pPr lvl="1" fontAlgn="base">
              <a:spcBef>
                <a:spcPts val="300"/>
              </a:spcBef>
            </a:pPr>
            <a:r>
              <a:rPr lang="ko-KR" altLang="en-US" sz="1200" dirty="0"/>
              <a:t>◆ </a:t>
            </a:r>
            <a:r>
              <a:rPr lang="ko-KR" altLang="en-US" sz="1700" dirty="0" smtClean="0"/>
              <a:t>목표</a:t>
            </a:r>
            <a:endParaRPr lang="ko-KR" altLang="en-US" sz="1700" dirty="0"/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SKB </a:t>
            </a:r>
            <a:r>
              <a:rPr lang="ko-KR" altLang="en-US" sz="1600" dirty="0" smtClean="0"/>
              <a:t>시스템 </a:t>
            </a:r>
            <a:r>
              <a:rPr lang="en-US" altLang="ko-KR" sz="1600" dirty="0" smtClean="0"/>
              <a:t>MSA, Cloud (</a:t>
            </a:r>
            <a:r>
              <a:rPr lang="en-US" altLang="ko-KR" sz="1600" dirty="0" err="1" smtClean="0"/>
              <a:t>Paas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구축 및 전환</a:t>
            </a:r>
            <a:endParaRPr lang="ko-KR" altLang="en-US" sz="1600" dirty="0"/>
          </a:p>
          <a:p>
            <a:pPr lvl="1" fontAlgn="base">
              <a:spcBef>
                <a:spcPts val="300"/>
              </a:spcBef>
            </a:pPr>
            <a:r>
              <a:rPr lang="ko-KR" altLang="en-US" sz="1200" dirty="0"/>
              <a:t>◆</a:t>
            </a:r>
            <a:r>
              <a:rPr lang="ko-KR" altLang="en-US" sz="1200" dirty="0" smtClean="0"/>
              <a:t> </a:t>
            </a:r>
            <a:r>
              <a:rPr lang="ko-KR" altLang="en-US" sz="1700" dirty="0" smtClean="0"/>
              <a:t>수행 </a:t>
            </a:r>
            <a:r>
              <a:rPr lang="ko-KR" altLang="en-US" sz="1700" dirty="0"/>
              <a:t>기간</a:t>
            </a:r>
            <a:r>
              <a:rPr lang="en-US" altLang="ko-KR" sz="1700" dirty="0"/>
              <a:t>: 2017. </a:t>
            </a:r>
            <a:r>
              <a:rPr lang="en-US" altLang="ko-KR" sz="1700" dirty="0" smtClean="0"/>
              <a:t>02 ~2018.03</a:t>
            </a:r>
            <a:endParaRPr lang="ko-KR" altLang="en-US" sz="1700" dirty="0"/>
          </a:p>
          <a:p>
            <a:pPr lvl="1" fontAlgn="base">
              <a:spcBef>
                <a:spcPts val="300"/>
              </a:spcBef>
            </a:pPr>
            <a:r>
              <a:rPr lang="ko-KR" altLang="en-US" sz="1200" dirty="0"/>
              <a:t>◆</a:t>
            </a:r>
            <a:r>
              <a:rPr lang="ko-KR" altLang="en-US" dirty="0"/>
              <a:t> </a:t>
            </a:r>
            <a:r>
              <a:rPr lang="ko-KR" altLang="en-US" sz="1700" dirty="0" smtClean="0"/>
              <a:t>프로젝트 </a:t>
            </a:r>
            <a:r>
              <a:rPr lang="ko-KR" altLang="en-US" sz="1700" dirty="0"/>
              <a:t>설명</a:t>
            </a:r>
            <a:r>
              <a:rPr lang="en-US" altLang="ko-KR" sz="1700" dirty="0" smtClean="0"/>
              <a:t>: SKB TV </a:t>
            </a:r>
            <a:r>
              <a:rPr lang="ko-KR" altLang="en-US" sz="1700" dirty="0" smtClean="0"/>
              <a:t>메뉴 </a:t>
            </a:r>
            <a:r>
              <a:rPr lang="en-US" altLang="ko-KR" sz="1700" dirty="0" smtClean="0"/>
              <a:t>/ </a:t>
            </a:r>
            <a:r>
              <a:rPr lang="ko-KR" altLang="en-US" sz="1700" dirty="0" smtClean="0"/>
              <a:t>구매 </a:t>
            </a:r>
            <a:r>
              <a:rPr lang="en-US" altLang="ko-KR" sz="1700" dirty="0" smtClean="0"/>
              <a:t>/ </a:t>
            </a:r>
            <a:r>
              <a:rPr lang="ko-KR" altLang="en-US" sz="1700" dirty="0" smtClean="0"/>
              <a:t>인증 시스템에 대한 </a:t>
            </a:r>
            <a:r>
              <a:rPr lang="en-US" altLang="ko-KR" sz="1700" dirty="0" smtClean="0"/>
              <a:t>Cloud </a:t>
            </a:r>
            <a:r>
              <a:rPr lang="ko-KR" altLang="en-US" sz="1700" dirty="0" smtClean="0"/>
              <a:t>전환</a:t>
            </a:r>
            <a:endParaRPr lang="en-US" altLang="ko-KR" sz="1700" dirty="0" smtClean="0"/>
          </a:p>
          <a:p>
            <a:pPr lvl="1" fontAlgn="base">
              <a:spcBef>
                <a:spcPts val="300"/>
              </a:spcBef>
            </a:pPr>
            <a:r>
              <a:rPr lang="ko-KR" altLang="en-US" sz="1200" dirty="0"/>
              <a:t>◆</a:t>
            </a:r>
            <a:r>
              <a:rPr lang="ko-KR" altLang="en-US" dirty="0"/>
              <a:t> </a:t>
            </a:r>
            <a:r>
              <a:rPr lang="ko-KR" altLang="en-US" sz="1700" dirty="0" smtClean="0"/>
              <a:t>담당 업무</a:t>
            </a:r>
            <a:endParaRPr lang="ko-KR" altLang="en-US" sz="1700" dirty="0"/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통합 </a:t>
            </a:r>
            <a:r>
              <a:rPr lang="en-US" altLang="ko-KR" sz="1600" dirty="0" smtClean="0"/>
              <a:t>Arch </a:t>
            </a:r>
            <a:r>
              <a:rPr lang="ko-KR" altLang="en-US" sz="1600" dirty="0" smtClean="0"/>
              <a:t>파트에서의 </a:t>
            </a:r>
            <a:r>
              <a:rPr lang="en-US" altLang="ko-KR" sz="1600" dirty="0" smtClean="0"/>
              <a:t>Technical Arch</a:t>
            </a:r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타 파트에서의 이슈 트러블 슈팅 및 가이드라인 제시</a:t>
            </a:r>
            <a:endParaRPr lang="en-US" altLang="ko-KR" sz="1600" dirty="0" smtClean="0"/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Backing Service </a:t>
            </a:r>
            <a:r>
              <a:rPr lang="ko-KR" altLang="en-US" sz="1600" dirty="0" smtClean="0"/>
              <a:t>구축 및 가이드</a:t>
            </a:r>
            <a:endParaRPr lang="en-US" altLang="ko-KR" dirty="0" smtClean="0"/>
          </a:p>
          <a:p>
            <a:pPr lvl="1" fontAlgn="base">
              <a:spcBef>
                <a:spcPts val="300"/>
              </a:spcBef>
            </a:pPr>
            <a:r>
              <a:rPr lang="ko-KR" altLang="en-US" sz="1200" dirty="0" smtClean="0"/>
              <a:t>◆</a:t>
            </a:r>
            <a:r>
              <a:rPr lang="ko-KR" altLang="en-US" dirty="0" smtClean="0"/>
              <a:t> </a:t>
            </a:r>
            <a:r>
              <a:rPr lang="ko-KR" altLang="en-US" sz="1700" dirty="0" smtClean="0"/>
              <a:t>사용 기술</a:t>
            </a:r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Infra : Cloud Foundry(</a:t>
            </a:r>
            <a:r>
              <a:rPr lang="en-US" altLang="ko-KR" sz="1600" dirty="0" err="1" smtClean="0"/>
              <a:t>Bluemix</a:t>
            </a:r>
            <a:r>
              <a:rPr lang="en-US" altLang="ko-KR" sz="1600" dirty="0" smtClean="0"/>
              <a:t>), VMWare, CentOS, Ubuntu</a:t>
            </a:r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Middleware : Spring Boot, Node.js</a:t>
            </a:r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Front-end : React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763355" y="425311"/>
            <a:ext cx="4826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</a:rPr>
              <a:t>- SKB G2 (01/08)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72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533391"/>
            <a:ext cx="798167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ko-KR" altLang="en-US" sz="1200" dirty="0"/>
              <a:t>◆</a:t>
            </a:r>
            <a:r>
              <a:rPr lang="ko-KR" altLang="en-US" dirty="0"/>
              <a:t> </a:t>
            </a:r>
            <a:r>
              <a:rPr lang="ko-KR" altLang="en-US" sz="1700" dirty="0" smtClean="0"/>
              <a:t>통합 </a:t>
            </a:r>
            <a:r>
              <a:rPr lang="en-US" altLang="ko-KR" sz="1700" dirty="0" smtClean="0"/>
              <a:t>Arch</a:t>
            </a:r>
          </a:p>
          <a:p>
            <a:pPr lvl="1" fontAlgn="base">
              <a:spcBef>
                <a:spcPts val="300"/>
              </a:spcBef>
            </a:pPr>
            <a:r>
              <a:rPr lang="en-US" altLang="ko-KR" dirty="0"/>
              <a:t>	</a:t>
            </a:r>
            <a:r>
              <a:rPr lang="en-US" altLang="ko-KR" sz="1600" dirty="0" smtClean="0"/>
              <a:t>[Infra </a:t>
            </a:r>
            <a:r>
              <a:rPr lang="ko-KR" altLang="en-US" sz="1600" dirty="0" smtClean="0"/>
              <a:t>환경 구성 가이드</a:t>
            </a:r>
            <a:r>
              <a:rPr lang="en-US" altLang="ko-KR" sz="1600" dirty="0" smtClean="0"/>
              <a:t>]</a:t>
            </a:r>
          </a:p>
          <a:p>
            <a:pPr lvl="1" fontAlgn="base">
              <a:spcBef>
                <a:spcPts val="300"/>
              </a:spcBef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설명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개발자가 환경에 접근에 접근하기 위한 전반적인 가이드 라인 제공</a:t>
            </a:r>
            <a:endParaRPr lang="en-US" altLang="ko-KR" sz="1600" dirty="0" smtClean="0"/>
          </a:p>
          <a:p>
            <a:pPr lvl="1" fontAlgn="base">
              <a:spcBef>
                <a:spcPts val="300"/>
              </a:spcBef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[</a:t>
            </a:r>
            <a:r>
              <a:rPr lang="ko-KR" altLang="en-US" sz="1600" dirty="0" smtClean="0"/>
              <a:t>각 시스템 구성 설계</a:t>
            </a:r>
            <a:r>
              <a:rPr lang="en-US" altLang="ko-KR" sz="1600" dirty="0" smtClean="0"/>
              <a:t>]</a:t>
            </a:r>
          </a:p>
          <a:p>
            <a:pPr lvl="1" fontAlgn="base">
              <a:spcBef>
                <a:spcPts val="300"/>
              </a:spcBef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설명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각 개발 설계 방향에 대한 토론 및 방향 제안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763355" y="425311"/>
            <a:ext cx="48261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</a:rPr>
              <a:t>- SKB G2 (02/08</a:t>
            </a:r>
            <a:r>
              <a:rPr lang="en-US" altLang="ko-KR" sz="1600" b="1" dirty="0">
                <a:solidFill>
                  <a:schemeClr val="bg1"/>
                </a:solidFill>
              </a:rPr>
              <a:t>) </a:t>
            </a:r>
            <a:endParaRPr lang="ko-KR" altLang="en-US" sz="1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5" name="Picture 2" descr="C:\Users\lemon\Desktop\포폴\G2_아키텍처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3"/>
          <a:stretch/>
        </p:blipFill>
        <p:spPr bwMode="auto">
          <a:xfrm>
            <a:off x="6096000" y="3664466"/>
            <a:ext cx="4804267" cy="301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63" y="3572452"/>
            <a:ext cx="5401537" cy="31056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71375" y="3203120"/>
            <a:ext cx="2557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개발자 접근 설계서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5755199" y="3233898"/>
            <a:ext cx="23519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시스템 아키텍처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8513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533391"/>
            <a:ext cx="9585829" cy="180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ko-KR" altLang="en-US" sz="1200" dirty="0"/>
              <a:t>◆</a:t>
            </a:r>
            <a:r>
              <a:rPr lang="ko-KR" altLang="en-US" dirty="0"/>
              <a:t> </a:t>
            </a:r>
            <a:r>
              <a:rPr lang="ko-KR" altLang="en-US" sz="1700" dirty="0" smtClean="0"/>
              <a:t>공통 업무 구성</a:t>
            </a:r>
            <a:endParaRPr lang="en-US" altLang="ko-KR" sz="1700" dirty="0" smtClean="0"/>
          </a:p>
          <a:p>
            <a:pPr lvl="1" fontAlgn="base">
              <a:spcBef>
                <a:spcPts val="300"/>
              </a:spcBef>
            </a:pPr>
            <a:r>
              <a:rPr lang="en-US" altLang="ko-KR" dirty="0" smtClean="0"/>
              <a:t>	</a:t>
            </a:r>
            <a:r>
              <a:rPr lang="en-US" altLang="ko-KR" sz="1600" dirty="0" smtClean="0"/>
              <a:t>[DNS </a:t>
            </a:r>
            <a:r>
              <a:rPr lang="ko-KR" altLang="en-US" sz="1600" dirty="0" smtClean="0"/>
              <a:t>구축</a:t>
            </a:r>
            <a:r>
              <a:rPr lang="en-US" altLang="ko-KR" sz="1600" dirty="0" smtClean="0"/>
              <a:t>]</a:t>
            </a:r>
          </a:p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	- </a:t>
            </a:r>
            <a:r>
              <a:rPr lang="ko-KR" altLang="en-US" sz="1600" dirty="0" smtClean="0"/>
              <a:t>설명 </a:t>
            </a:r>
            <a:r>
              <a:rPr lang="en-US" altLang="ko-KR" sz="1600" dirty="0" smtClean="0"/>
              <a:t>: Domain Name System</a:t>
            </a:r>
            <a:r>
              <a:rPr lang="ko-KR" altLang="en-US" sz="1600" dirty="0" smtClean="0"/>
              <a:t>으로 호스트의 도메인 이름을 호스트의 네트워크 주소로 변경</a:t>
            </a:r>
            <a:endParaRPr lang="en-US" altLang="ko-KR" sz="1600" dirty="0" smtClean="0"/>
          </a:p>
          <a:p>
            <a:pPr lvl="1" fontAlgn="base">
              <a:spcBef>
                <a:spcPts val="300"/>
              </a:spcBef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- </a:t>
            </a:r>
            <a:r>
              <a:rPr lang="ko-KR" altLang="en-US" sz="1600" dirty="0" smtClean="0">
                <a:sym typeface="Wingdings" panose="05000000000000000000" pitchFamily="2" charset="2"/>
              </a:rPr>
              <a:t>필요성 </a:t>
            </a:r>
            <a:r>
              <a:rPr lang="en-US" altLang="ko-KR" sz="1600" dirty="0" smtClean="0">
                <a:sym typeface="Wingdings" panose="05000000000000000000" pitchFamily="2" charset="2"/>
              </a:rPr>
              <a:t>: INFRA</a:t>
            </a:r>
            <a:r>
              <a:rPr lang="ko-KR" altLang="en-US" sz="1600" dirty="0" smtClean="0">
                <a:sym typeface="Wingdings" panose="05000000000000000000" pitchFamily="2" charset="2"/>
              </a:rPr>
              <a:t>가 다른 구성도에서 </a:t>
            </a:r>
            <a:r>
              <a:rPr lang="en-US" altLang="ko-KR" sz="1600" dirty="0" smtClean="0">
                <a:sym typeface="Wingdings" panose="05000000000000000000" pitchFamily="2" charset="2"/>
              </a:rPr>
              <a:t>DEV/STG/PRD </a:t>
            </a:r>
            <a:r>
              <a:rPr lang="ko-KR" altLang="en-US" sz="1600" dirty="0" smtClean="0">
                <a:sym typeface="Wingdings" panose="05000000000000000000" pitchFamily="2" charset="2"/>
              </a:rPr>
              <a:t>배포하기 위한 구성도 필요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 fontAlgn="base">
              <a:spcBef>
                <a:spcPts val="300"/>
              </a:spcBef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           : </a:t>
            </a:r>
            <a:r>
              <a:rPr lang="ko-KR" altLang="en-US" sz="1600" dirty="0" smtClean="0">
                <a:sym typeface="Wingdings" panose="05000000000000000000" pitchFamily="2" charset="2"/>
              </a:rPr>
              <a:t>기존 </a:t>
            </a:r>
            <a:r>
              <a:rPr lang="en-US" altLang="ko-KR" sz="1600" dirty="0" smtClean="0">
                <a:sym typeface="Wingdings" panose="05000000000000000000" pitchFamily="2" charset="2"/>
              </a:rPr>
              <a:t>SKB DNS</a:t>
            </a:r>
            <a:r>
              <a:rPr lang="ko-KR" altLang="en-US" sz="1600" dirty="0" smtClean="0">
                <a:sym typeface="Wingdings" panose="05000000000000000000" pitchFamily="2" charset="2"/>
              </a:rPr>
              <a:t>와 </a:t>
            </a:r>
            <a:r>
              <a:rPr lang="en-US" altLang="ko-KR" sz="1600" dirty="0" smtClean="0">
                <a:sym typeface="Wingdings" panose="05000000000000000000" pitchFamily="2" charset="2"/>
              </a:rPr>
              <a:t>I/F </a:t>
            </a:r>
            <a:r>
              <a:rPr lang="ko-KR" altLang="en-US" sz="1600" dirty="0" smtClean="0">
                <a:sym typeface="Wingdings" panose="05000000000000000000" pitchFamily="2" charset="2"/>
              </a:rPr>
              <a:t>되기 위해 </a:t>
            </a:r>
            <a:r>
              <a:rPr lang="en-US" altLang="ko-KR" sz="1600" dirty="0" smtClean="0">
                <a:sym typeface="Wingdings" panose="05000000000000000000" pitchFamily="2" charset="2"/>
              </a:rPr>
              <a:t>Private /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Publiec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도메인 분리 구성</a:t>
            </a:r>
            <a:endParaRPr lang="en-US" altLang="ko-KR" dirty="0" smtClean="0"/>
          </a:p>
          <a:p>
            <a:pPr lvl="1" fontAlgn="base">
              <a:spcBef>
                <a:spcPts val="300"/>
              </a:spcBef>
            </a:pPr>
            <a:endParaRPr lang="ko-KR" altLang="en-US" sz="1080" dirty="0"/>
          </a:p>
        </p:txBody>
      </p:sp>
      <p:sp>
        <p:nvSpPr>
          <p:cNvPr id="9" name="직사각형 8"/>
          <p:cNvSpPr/>
          <p:nvPr/>
        </p:nvSpPr>
        <p:spPr>
          <a:xfrm>
            <a:off x="2763355" y="42531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- SKB G2 (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03/08</a:t>
            </a:r>
            <a:r>
              <a:rPr lang="en-US" altLang="ko-KR" sz="1600" b="1" dirty="0">
                <a:solidFill>
                  <a:schemeClr val="bg1"/>
                </a:solidFill>
              </a:rPr>
              <a:t>)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378" y="3663908"/>
            <a:ext cx="4088209" cy="283602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95590" y="3294576"/>
            <a:ext cx="18758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[DNS </a:t>
            </a:r>
            <a:r>
              <a:rPr lang="ko-KR" altLang="en-US" sz="1600" dirty="0" smtClean="0"/>
              <a:t>구성안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6256193" y="3294576"/>
            <a:ext cx="22862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[DNS </a:t>
            </a:r>
            <a:r>
              <a:rPr lang="ko-KR" altLang="en-US" sz="1600" dirty="0" smtClean="0"/>
              <a:t>가이드라인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444" y="3711017"/>
            <a:ext cx="5044440" cy="281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3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533391"/>
            <a:ext cx="10520680" cy="14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ko-KR" altLang="en-US" sz="1200" dirty="0"/>
              <a:t>◆</a:t>
            </a:r>
            <a:r>
              <a:rPr lang="ko-KR" altLang="en-US" dirty="0"/>
              <a:t> </a:t>
            </a:r>
            <a:r>
              <a:rPr lang="ko-KR" altLang="en-US" sz="1700" dirty="0" smtClean="0"/>
              <a:t>공통 업무 구성</a:t>
            </a:r>
            <a:endParaRPr lang="en-US" altLang="ko-KR" sz="1700" dirty="0" smtClean="0"/>
          </a:p>
          <a:p>
            <a:pPr lvl="1" fontAlgn="base">
              <a:spcBef>
                <a:spcPts val="300"/>
              </a:spcBef>
            </a:pPr>
            <a:r>
              <a:rPr lang="en-US" altLang="ko-KR" dirty="0" smtClean="0"/>
              <a:t>	</a:t>
            </a:r>
            <a:r>
              <a:rPr lang="en-US" altLang="ko-KR" sz="1600" dirty="0" smtClean="0"/>
              <a:t>[LDAP </a:t>
            </a:r>
            <a:r>
              <a:rPr lang="ko-KR" altLang="en-US" sz="1600" dirty="0" smtClean="0"/>
              <a:t>구축</a:t>
            </a:r>
            <a:r>
              <a:rPr lang="en-US" altLang="ko-KR" sz="1600" dirty="0" smtClean="0"/>
              <a:t>]</a:t>
            </a:r>
          </a:p>
          <a:p>
            <a:pPr lvl="1" fontAlgn="base">
              <a:spcBef>
                <a:spcPts val="300"/>
              </a:spcBef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설명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경량 디렉터리 </a:t>
            </a:r>
            <a:r>
              <a:rPr lang="ko-KR" altLang="en-US" sz="1600" dirty="0" err="1" smtClean="0"/>
              <a:t>엑세스</a:t>
            </a:r>
            <a:r>
              <a:rPr lang="ko-KR" altLang="en-US" sz="1600" dirty="0" smtClean="0"/>
              <a:t> 프로토콜로 사내 로그인 시스템에서 많이 활용  </a:t>
            </a:r>
            <a:endParaRPr lang="en-US" altLang="ko-KR" sz="1600" dirty="0" smtClean="0"/>
          </a:p>
          <a:p>
            <a:pPr lvl="1" fontAlgn="base">
              <a:spcBef>
                <a:spcPts val="300"/>
              </a:spcBef>
            </a:pPr>
            <a:r>
              <a:rPr lang="en-US" altLang="ko-KR" sz="1600" dirty="0"/>
              <a:t>	</a:t>
            </a:r>
            <a:r>
              <a:rPr lang="en-US" altLang="ko-KR" sz="1600" dirty="0" smtClean="0">
                <a:sym typeface="Wingdings" panose="05000000000000000000" pitchFamily="2" charset="2"/>
              </a:rPr>
              <a:t>- </a:t>
            </a:r>
            <a:r>
              <a:rPr lang="ko-KR" altLang="en-US" sz="1600" dirty="0" smtClean="0">
                <a:sym typeface="Wingdings" panose="05000000000000000000" pitchFamily="2" charset="2"/>
              </a:rPr>
              <a:t>필요성 </a:t>
            </a:r>
            <a:r>
              <a:rPr lang="en-US" altLang="ko-KR" sz="1600" dirty="0" smtClean="0">
                <a:sym typeface="Wingdings" panose="05000000000000000000" pitchFamily="2" charset="2"/>
              </a:rPr>
              <a:t>: PaaS / </a:t>
            </a:r>
            <a:r>
              <a:rPr lang="ko-KR" altLang="en-US" sz="1600" dirty="0" smtClean="0">
                <a:sym typeface="Wingdings" panose="05000000000000000000" pitchFamily="2" charset="2"/>
              </a:rPr>
              <a:t>통합운영시스템 </a:t>
            </a:r>
            <a:r>
              <a:rPr lang="en-US" altLang="ko-KR" sz="1600" dirty="0" smtClean="0">
                <a:sym typeface="Wingdings" panose="05000000000000000000" pitchFamily="2" charset="2"/>
              </a:rPr>
              <a:t>/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Devops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등 다른 </a:t>
            </a:r>
            <a:r>
              <a:rPr lang="en-US" altLang="ko-KR" sz="1600" dirty="0" smtClean="0">
                <a:sym typeface="Wingdings" panose="05000000000000000000" pitchFamily="2" charset="2"/>
              </a:rPr>
              <a:t>Tools </a:t>
            </a:r>
            <a:r>
              <a:rPr lang="ko-KR" altLang="en-US" sz="1600" dirty="0" smtClean="0">
                <a:sym typeface="Wingdings" panose="05000000000000000000" pitchFamily="2" charset="2"/>
              </a:rPr>
              <a:t>에서 통합 로그인 체계 필요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 fontAlgn="base">
              <a:spcBef>
                <a:spcPts val="300"/>
              </a:spcBef>
            </a:pPr>
            <a:endParaRPr lang="ko-KR" altLang="en-US" sz="1080" dirty="0"/>
          </a:p>
        </p:txBody>
      </p:sp>
      <p:sp>
        <p:nvSpPr>
          <p:cNvPr id="9" name="직사각형 8"/>
          <p:cNvSpPr/>
          <p:nvPr/>
        </p:nvSpPr>
        <p:spPr>
          <a:xfrm>
            <a:off x="2763355" y="42531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- SKB G2 (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04/08</a:t>
            </a:r>
            <a:r>
              <a:rPr lang="en-US" altLang="ko-KR" sz="1600" b="1" dirty="0">
                <a:solidFill>
                  <a:schemeClr val="bg1"/>
                </a:solidFill>
              </a:rPr>
              <a:t>)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9085" y="3055346"/>
            <a:ext cx="3718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[LDAP </a:t>
            </a:r>
            <a:r>
              <a:rPr lang="ko-KR" altLang="en-US" sz="1600" dirty="0" smtClean="0"/>
              <a:t>구성안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6884377" y="3055346"/>
            <a:ext cx="3662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[LDAP </a:t>
            </a:r>
            <a:r>
              <a:rPr lang="ko-KR" altLang="en-US" sz="1600" dirty="0" smtClean="0"/>
              <a:t>가이드라인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02" y="3576690"/>
            <a:ext cx="5178057" cy="273988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835" y="3576690"/>
            <a:ext cx="3908106" cy="288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533392"/>
            <a:ext cx="10581640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ko-KR" altLang="en-US" sz="1200" dirty="0"/>
              <a:t>◆</a:t>
            </a:r>
            <a:r>
              <a:rPr lang="ko-KR" altLang="en-US" sz="1700" dirty="0"/>
              <a:t> </a:t>
            </a:r>
            <a:r>
              <a:rPr lang="en-US" altLang="ko-KR" sz="1700" dirty="0" smtClean="0"/>
              <a:t>Backing Service </a:t>
            </a:r>
            <a:r>
              <a:rPr lang="ko-KR" altLang="en-US" sz="1700" dirty="0" smtClean="0"/>
              <a:t>구축</a:t>
            </a:r>
            <a:endParaRPr lang="en-US" altLang="ko-KR" sz="1700" dirty="0" smtClean="0"/>
          </a:p>
          <a:p>
            <a:pPr lvl="1" fontAlgn="base">
              <a:spcBef>
                <a:spcPts val="300"/>
              </a:spcBef>
            </a:pPr>
            <a:r>
              <a:rPr lang="en-US" altLang="ko-KR" dirty="0"/>
              <a:t>	</a:t>
            </a:r>
            <a:r>
              <a:rPr lang="en-US" altLang="ko-KR" sz="1600" dirty="0" smtClean="0"/>
              <a:t>[REDIS </a:t>
            </a:r>
            <a:r>
              <a:rPr lang="ko-KR" altLang="en-US" sz="1600" dirty="0" smtClean="0"/>
              <a:t>구축</a:t>
            </a:r>
            <a:r>
              <a:rPr lang="en-US" altLang="ko-KR" sz="1600" dirty="0" smtClean="0"/>
              <a:t>]</a:t>
            </a:r>
          </a:p>
          <a:p>
            <a:pPr lvl="1" fontAlgn="base">
              <a:spcBef>
                <a:spcPts val="300"/>
              </a:spcBef>
            </a:pPr>
            <a:r>
              <a:rPr lang="en-US" altLang="ko-KR" sz="1600" dirty="0" smtClean="0">
                <a:sym typeface="Wingdings" panose="05000000000000000000" pitchFamily="2" charset="2"/>
              </a:rPr>
              <a:t>      - </a:t>
            </a:r>
            <a:r>
              <a:rPr lang="ko-KR" altLang="en-US" sz="1600" dirty="0" smtClean="0">
                <a:sym typeface="Wingdings" panose="05000000000000000000" pitchFamily="2" charset="2"/>
              </a:rPr>
              <a:t>설명 </a:t>
            </a:r>
            <a:r>
              <a:rPr lang="en-US" altLang="ko-KR" sz="1600" dirty="0" smtClean="0"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ym typeface="Wingdings" panose="05000000000000000000" pitchFamily="2" charset="2"/>
              </a:rPr>
              <a:t>비정형 데이터를 저장하고 관리하기 위한 오픈소스 기반 데이터 베이스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 fontAlgn="base">
              <a:spcBef>
                <a:spcPts val="300"/>
              </a:spcBef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- </a:t>
            </a:r>
            <a:r>
              <a:rPr lang="ko-KR" altLang="en-US" sz="1600" dirty="0" smtClean="0">
                <a:sym typeface="Wingdings" panose="05000000000000000000" pitchFamily="2" charset="2"/>
              </a:rPr>
              <a:t>필요 </a:t>
            </a:r>
            <a:r>
              <a:rPr lang="en-US" altLang="ko-KR" sz="1600" dirty="0" smtClean="0"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ym typeface="Wingdings" panose="05000000000000000000" pitchFamily="2" charset="2"/>
              </a:rPr>
              <a:t>최대한 </a:t>
            </a:r>
            <a:r>
              <a:rPr lang="en-US" altLang="ko-KR" sz="1600" dirty="0" smtClean="0">
                <a:sym typeface="Wingdings" panose="05000000000000000000" pitchFamily="2" charset="2"/>
              </a:rPr>
              <a:t>Fail-over </a:t>
            </a:r>
            <a:r>
              <a:rPr lang="ko-KR" altLang="en-US" sz="1600" dirty="0" smtClean="0">
                <a:sym typeface="Wingdings" panose="05000000000000000000" pitchFamily="2" charset="2"/>
              </a:rPr>
              <a:t>시 문제없는 시스템 보장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63355" y="42531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- SKB G2 (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05/08</a:t>
            </a:r>
            <a:r>
              <a:rPr lang="en-US" altLang="ko-KR" sz="1600" b="1" dirty="0">
                <a:solidFill>
                  <a:schemeClr val="bg1"/>
                </a:solidFill>
              </a:rPr>
              <a:t>)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8124" y="2913416"/>
            <a:ext cx="2005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[REDIS </a:t>
            </a:r>
            <a:r>
              <a:rPr lang="ko-KR" altLang="en-US" sz="1600" dirty="0" smtClean="0"/>
              <a:t>구성안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5387427" y="2943805"/>
            <a:ext cx="24160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[REDIS </a:t>
            </a:r>
            <a:r>
              <a:rPr lang="ko-KR" altLang="en-US" sz="1600" dirty="0" smtClean="0"/>
              <a:t>가이드라인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37" y="3343526"/>
            <a:ext cx="5010241" cy="25752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788" y="3424678"/>
            <a:ext cx="2981027" cy="288563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4815" y="3424679"/>
            <a:ext cx="2822071" cy="172761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8270984" y="2943805"/>
            <a:ext cx="28440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[REDIS HA </a:t>
            </a:r>
            <a:r>
              <a:rPr lang="ko-KR" altLang="en-US" sz="1600" dirty="0" smtClean="0"/>
              <a:t>성능 테스트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2957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1416</Words>
  <Application>Microsoft Office PowerPoint</Application>
  <PresentationFormat>와이드스크린</PresentationFormat>
  <Paragraphs>273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야놀자 야체 B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한승엽(HAN SEOUNG YEOB)/통신/미디어Digital추진그룹/SK</cp:lastModifiedBy>
  <cp:revision>153</cp:revision>
  <dcterms:created xsi:type="dcterms:W3CDTF">2017-10-09T06:24:25Z</dcterms:created>
  <dcterms:modified xsi:type="dcterms:W3CDTF">2020-02-11T08:45:11Z</dcterms:modified>
</cp:coreProperties>
</file>