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  <p:sldMasterId id="2147484470" r:id="rId2"/>
    <p:sldMasterId id="2147484494" r:id="rId3"/>
  </p:sldMasterIdLst>
  <p:notesMasterIdLst>
    <p:notesMasterId r:id="rId9"/>
  </p:notesMasterIdLst>
  <p:sldIdLst>
    <p:sldId id="301" r:id="rId4"/>
    <p:sldId id="302" r:id="rId5"/>
    <p:sldId id="445" r:id="rId6"/>
    <p:sldId id="448" r:id="rId7"/>
    <p:sldId id="461" r:id="rId8"/>
  </p:sldIdLst>
  <p:sldSz cx="11315700" cy="8001000"/>
  <p:notesSz cx="6858000" cy="9144000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26786" algn="ctr" rtl="0" eaLnBrk="0" fontAlgn="base" hangingPunct="0">
      <a:spcBef>
        <a:spcPct val="0"/>
      </a:spcBef>
      <a:spcAft>
        <a:spcPct val="0"/>
      </a:spcAft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053572" algn="ctr" rtl="0" eaLnBrk="0" fontAlgn="base" hangingPunct="0">
      <a:spcBef>
        <a:spcPct val="0"/>
      </a:spcBef>
      <a:spcAft>
        <a:spcPct val="0"/>
      </a:spcAft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580358" algn="ctr" rtl="0" eaLnBrk="0" fontAlgn="base" hangingPunct="0">
      <a:spcBef>
        <a:spcPct val="0"/>
      </a:spcBef>
      <a:spcAft>
        <a:spcPct val="0"/>
      </a:spcAft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107143" algn="ctr" rtl="0" eaLnBrk="0" fontAlgn="base" hangingPunct="0">
      <a:spcBef>
        <a:spcPct val="0"/>
      </a:spcBef>
      <a:spcAft>
        <a:spcPct val="0"/>
      </a:spcAft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633929" algn="l" defTabSz="1053572" rtl="0" eaLnBrk="1" latinLnBrk="1" hangingPunct="1"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3160715" algn="l" defTabSz="1053572" rtl="0" eaLnBrk="1" latinLnBrk="1" hangingPunct="1"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687501" algn="l" defTabSz="1053572" rtl="0" eaLnBrk="1" latinLnBrk="1" hangingPunct="1"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4214287" algn="l" defTabSz="1053572" rtl="0" eaLnBrk="1" latinLnBrk="1" hangingPunct="1">
      <a:defRPr sz="15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">
          <p15:clr>
            <a:srgbClr val="A4A3A4"/>
          </p15:clr>
        </p15:guide>
        <p15:guide id="2" orient="horz" pos="827">
          <p15:clr>
            <a:srgbClr val="A4A3A4"/>
          </p15:clr>
        </p15:guide>
        <p15:guide id="3" orient="horz" pos="4901">
          <p15:clr>
            <a:srgbClr val="A4A3A4"/>
          </p15:clr>
        </p15:guide>
        <p15:guide id="4" orient="horz" pos="1197">
          <p15:clr>
            <a:srgbClr val="A4A3A4"/>
          </p15:clr>
        </p15:guide>
        <p15:guide id="5" pos="3564">
          <p15:clr>
            <a:srgbClr val="A4A3A4"/>
          </p15:clr>
        </p15:guide>
        <p15:guide id="6" pos="6930">
          <p15:clr>
            <a:srgbClr val="A4A3A4"/>
          </p15:clr>
        </p15:guide>
        <p15:guide id="7" pos="274">
          <p15:clr>
            <a:srgbClr val="A4A3A4"/>
          </p15:clr>
        </p15:guide>
        <p15:guide id="8" pos="2761">
          <p15:clr>
            <a:srgbClr val="A4A3A4"/>
          </p15:clr>
        </p15:guide>
        <p15:guide id="9" pos="6724">
          <p15:clr>
            <a:srgbClr val="A4A3A4"/>
          </p15:clr>
        </p15:guide>
        <p15:guide id="10" pos="4885">
          <p15:clr>
            <a:srgbClr val="A4A3A4"/>
          </p15:clr>
        </p15:guide>
        <p15:guide id="11" pos="65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BDBDB"/>
    <a:srgbClr val="EDEDED"/>
    <a:srgbClr val="FFFFFF"/>
    <a:srgbClr val="AFD3ED"/>
    <a:srgbClr val="EBF4FA"/>
    <a:srgbClr val="DDDDDD"/>
    <a:srgbClr val="FF6600"/>
    <a:srgbClr val="009900"/>
    <a:srgbClr val="FFFF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9779" autoAdjust="0"/>
  </p:normalViewPr>
  <p:slideViewPr>
    <p:cSldViewPr>
      <p:cViewPr varScale="1">
        <p:scale>
          <a:sx n="49" d="100"/>
          <a:sy n="49" d="100"/>
        </p:scale>
        <p:origin x="1430" y="48"/>
      </p:cViewPr>
      <p:guideLst>
        <p:guide orient="horz" pos="139"/>
        <p:guide orient="horz" pos="827"/>
        <p:guide orient="horz" pos="4901"/>
        <p:guide orient="horz" pos="1197"/>
        <p:guide pos="3564"/>
        <p:guide pos="6930"/>
        <p:guide pos="274"/>
        <p:guide pos="2761"/>
        <p:guide pos="6724"/>
        <p:guide pos="4885"/>
        <p:guide pos="6542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>
        <p:scale>
          <a:sx n="125" d="100"/>
          <a:sy n="125" d="100"/>
        </p:scale>
        <p:origin x="1212" y="-12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8435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18436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2" name="Rectangle 4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492308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17641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4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1pPr>
    <a:lvl2pPr marL="856027" indent="-329241" algn="l" defTabSz="517641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4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2pPr>
    <a:lvl3pPr marL="1316965" indent="-263393" algn="l" defTabSz="517641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4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3pPr>
    <a:lvl4pPr marL="1843750" indent="-263393" algn="l" defTabSz="517641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4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4pPr>
    <a:lvl5pPr marL="2370536" indent="-263393" algn="l" defTabSz="517641" rtl="0" eaLnBrk="0" fontAlgn="base" latinLnBrk="1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kumimoji="1" sz="1400" kern="1200">
        <a:solidFill>
          <a:srgbClr val="000000"/>
        </a:solidFill>
        <a:latin typeface="굴림" pitchFamily="50" charset="-127"/>
        <a:ea typeface="굴림" pitchFamily="50" charset="-127"/>
        <a:cs typeface="+mn-cs"/>
      </a:defRPr>
    </a:lvl5pPr>
    <a:lvl6pPr marL="2633929" algn="l" defTabSz="10535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0715" algn="l" defTabSz="10535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87501" algn="l" defTabSz="10535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14287" algn="l" defTabSz="1053572" rtl="0" eaLnBrk="1" latinLnBrk="1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ln/>
        </p:spPr>
      </p:sp>
      <p:sp>
        <p:nvSpPr>
          <p:cNvPr id="19459" name="슬라이드 노트 개체 틀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ln/>
        </p:spPr>
      </p:sp>
      <p:sp>
        <p:nvSpPr>
          <p:cNvPr id="20483" name="슬라이드 노트 개체 틀 2"/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ln/>
        </p:spPr>
      </p:sp>
      <p:sp>
        <p:nvSpPr>
          <p:cNvPr id="225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ln/>
        </p:spPr>
      </p:sp>
      <p:sp>
        <p:nvSpPr>
          <p:cNvPr id="225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ln/>
        </p:spPr>
      </p:sp>
      <p:sp>
        <p:nvSpPr>
          <p:cNvPr id="225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13149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48542" y="2485498"/>
            <a:ext cx="9618617" cy="17150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05357" tIns="52679" rIns="105357" bIns="52679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083" y="4533900"/>
            <a:ext cx="7921534" cy="20447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65785" y="7286096"/>
            <a:ext cx="2640330" cy="555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05357" tIns="52679" rIns="105357" bIns="52679" numCol="1" anchor="t" anchorCtr="0" compatLnSpc="1">
            <a:prstTxWarp prst="textNoShape">
              <a:avLst/>
            </a:prstTxWarp>
          </a:bodyPr>
          <a:lstStyle>
            <a:lvl1pPr algn="l">
              <a:defRPr sz="16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66198" y="7286096"/>
            <a:ext cx="3583305" cy="555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05357" tIns="52679" rIns="105357" bIns="52679" numCol="1" anchor="t" anchorCtr="0" compatLnSpc="1">
            <a:prstTxWarp prst="textNoShape">
              <a:avLst/>
            </a:prstTxWarp>
          </a:bodyPr>
          <a:lstStyle>
            <a:lvl1pPr>
              <a:defRPr sz="16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9585" y="7286096"/>
            <a:ext cx="2640330" cy="555625"/>
          </a:xfrm>
          <a:prstGeom prst="rect">
            <a:avLst/>
          </a:prstGeom>
        </p:spPr>
        <p:txBody>
          <a:bodyPr lIns="105357" tIns="52679" rIns="105357" bIns="52679" anchor="t"/>
          <a:lstStyle>
            <a:lvl1pPr algn="r">
              <a:defRPr sz="16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33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65695" y="320413"/>
            <a:ext cx="10184312" cy="6826779"/>
          </a:xfrm>
        </p:spPr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233512" y="7663921"/>
            <a:ext cx="839611" cy="251883"/>
          </a:xfrm>
          <a:prstGeom prst="rect">
            <a:avLst/>
          </a:prstGeom>
        </p:spPr>
        <p:txBody>
          <a:bodyPr lIns="105357" tIns="52679" rIns="105357" bIns="52679"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5AF3D5F-AFF6-4241-B84B-A5553342A8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8346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DW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8596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48542" y="2485498"/>
            <a:ext cx="9618617" cy="17150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105357" tIns="52679" rIns="105357" bIns="52679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083" y="4533900"/>
            <a:ext cx="7921534" cy="204470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65785" y="7286096"/>
            <a:ext cx="2640330" cy="555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05357" tIns="52679" rIns="105357" bIns="52679" numCol="1" anchor="t" anchorCtr="0" compatLnSpc="1">
            <a:prstTxWarp prst="textNoShape">
              <a:avLst/>
            </a:prstTxWarp>
          </a:bodyPr>
          <a:lstStyle>
            <a:lvl1pPr algn="l">
              <a:defRPr sz="16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66198" y="7286096"/>
            <a:ext cx="3583305" cy="5556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05357" tIns="52679" rIns="105357" bIns="52679" numCol="1" anchor="t" anchorCtr="0" compatLnSpc="1">
            <a:prstTxWarp prst="textNoShape">
              <a:avLst/>
            </a:prstTxWarp>
          </a:bodyPr>
          <a:lstStyle>
            <a:lvl1pPr>
              <a:defRPr sz="1600" b="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109585" y="7286096"/>
            <a:ext cx="2640330" cy="555625"/>
          </a:xfrm>
          <a:prstGeom prst="rect">
            <a:avLst/>
          </a:prstGeom>
        </p:spPr>
        <p:txBody>
          <a:bodyPr lIns="105357" tIns="52679" rIns="105357" bIns="52679" anchor="t"/>
          <a:lstStyle>
            <a:lvl1pPr algn="r">
              <a:defRPr sz="16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286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DW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7479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5785" y="1018169"/>
            <a:ext cx="10184130" cy="6129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5357" tIns="52679" rIns="105357" bIns="526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7" name="Line 169"/>
          <p:cNvSpPr>
            <a:spLocks noChangeShapeType="1"/>
          </p:cNvSpPr>
          <p:nvPr userDrawn="1"/>
        </p:nvSpPr>
        <p:spPr bwMode="auto">
          <a:xfrm>
            <a:off x="3612320" y="370417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5357" tIns="52679" rIns="105357" bIns="52679" anchor="ctr"/>
          <a:lstStyle/>
          <a:p>
            <a:endParaRPr lang="ko-KR" altLang="en-US"/>
          </a:p>
        </p:txBody>
      </p:sp>
      <p:graphicFrame>
        <p:nvGraphicFramePr>
          <p:cNvPr id="125155" name="Group 22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2236627"/>
              </p:ext>
            </p:extLst>
          </p:nvPr>
        </p:nvGraphicFramePr>
        <p:xfrm>
          <a:off x="516824" y="177801"/>
          <a:ext cx="10240345" cy="746706"/>
        </p:xfrm>
        <a:graphic>
          <a:graphicData uri="http://schemas.openxmlformats.org/drawingml/2006/table">
            <a:tbl>
              <a:tblPr/>
              <a:tblGrid>
                <a:gridCol w="1024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670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ko-KR" alt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화면설계서</a:t>
                      </a:r>
                      <a:endParaRPr kumimoji="0" lang="ko-KR" alt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SK</a:t>
                      </a:r>
                      <a:r>
                        <a:rPr kumimoji="0" lang="ko-KR" alt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스토아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차세대 구축</a:t>
                      </a:r>
                    </a:p>
                  </a:txBody>
                  <a:tcPr marL="104431" marR="104431" marT="53313" marB="533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4" name="Rectangle 477"/>
          <p:cNvSpPr>
            <a:spLocks noChangeArrowheads="1"/>
          </p:cNvSpPr>
          <p:nvPr userDrawn="1"/>
        </p:nvSpPr>
        <p:spPr bwMode="auto">
          <a:xfrm>
            <a:off x="5450751" y="7702815"/>
            <a:ext cx="405132" cy="291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357" tIns="52679" rIns="105357" bIns="52679">
            <a:spAutoFit/>
          </a:bodyPr>
          <a:lstStyle>
            <a:lvl1pPr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3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1"/>
            <a:fld id="{0CD675DE-58B9-4FA2-90B7-279BE7761BF8}" type="slidenum">
              <a:rPr kumimoji="1" lang="en-US" altLang="ko-KR" sz="1200" b="0">
                <a:latin typeface="맑은 고딕" pitchFamily="50" charset="-127"/>
                <a:ea typeface="맑은 고딕" pitchFamily="50" charset="-127"/>
              </a:rPr>
              <a:pPr latinLnBrk="1"/>
              <a:t>‹#›</a:t>
            </a:fld>
            <a:endParaRPr kumimoji="1" lang="en-US" altLang="ko-KR" sz="1200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5" name="Line 34"/>
          <p:cNvSpPr>
            <a:spLocks noChangeShapeType="1"/>
          </p:cNvSpPr>
          <p:nvPr userDrawn="1"/>
        </p:nvSpPr>
        <p:spPr bwMode="auto">
          <a:xfrm flipV="1">
            <a:off x="284707" y="7571317"/>
            <a:ext cx="10753542" cy="12965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3698" tIns="53923" rIns="103698" bIns="53923" anchor="ctr"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8" r:id="rId1"/>
    <p:sldLayoutId id="2147484469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26786" algn="ctr" rtl="0" fontAlgn="base" latinLnBrk="1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053572" algn="ctr" rtl="0" fontAlgn="base" latinLnBrk="1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580358" algn="ctr" rtl="0" fontAlgn="base" latinLnBrk="1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107143" algn="ctr" rtl="0" fontAlgn="base" latinLnBrk="1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5089" indent="-39508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56027" indent="-32924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16965" indent="-26339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43750" indent="-26339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70536" indent="-26339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897322" indent="-263393" algn="l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6pPr>
      <a:lvl7pPr marL="3424108" indent="-263393" algn="l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7pPr>
      <a:lvl8pPr marL="3950894" indent="-263393" algn="l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8pPr>
      <a:lvl9pPr marL="4477680" indent="-263393" algn="l" rtl="0" fontAlgn="base" latinLnBrk="1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786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572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0358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7143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29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0715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7501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4287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4447117" y="7720821"/>
            <a:ext cx="2421466" cy="245482"/>
          </a:xfrm>
          <a:prstGeom prst="rect">
            <a:avLst/>
          </a:prstGeom>
        </p:spPr>
        <p:txBody>
          <a:bodyPr vert="horz" lIns="105357" tIns="52679" rIns="105357" bIns="52679" rtlCol="0" anchor="ctr"/>
          <a:lstStyle>
            <a:lvl1pPr algn="ctr">
              <a:defRPr sz="900"/>
            </a:lvl1pPr>
          </a:lstStyle>
          <a:p>
            <a:pPr>
              <a:defRPr/>
            </a:pPr>
            <a:fld id="{007DADFC-95A4-42ED-8F68-FF5CA5ECCF0C}" type="slidenum">
              <a:rPr lang="ko-KR" altLang="en-US" sz="12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797" y="7712382"/>
            <a:ext cx="4814025" cy="291053"/>
          </a:xfrm>
          <a:prstGeom prst="rect">
            <a:avLst/>
          </a:prstGeom>
          <a:noFill/>
        </p:spPr>
        <p:txBody>
          <a:bodyPr wrap="square" lIns="105357" tIns="52679" rIns="105357" bIns="52679">
            <a:spAutoFit/>
          </a:bodyPr>
          <a:lstStyle/>
          <a:p>
            <a:pPr algn="l" latinLnBrk="0">
              <a:spcBef>
                <a:spcPct val="0"/>
              </a:spcBef>
              <a:buFontTx/>
              <a:buNone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SK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스토아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차세대 구축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94730" y="7696079"/>
            <a:ext cx="11144354" cy="42000"/>
          </a:xfrm>
          <a:prstGeom prst="rect">
            <a:avLst/>
          </a:prstGeom>
          <a:solidFill>
            <a:srgbClr val="FF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57" tIns="52679" rIns="105357" bIns="52679" rtlCol="0" anchor="ctr"/>
          <a:lstStyle/>
          <a:p>
            <a:pPr algn="ctr"/>
            <a:endParaRPr lang="ko-KR" altLang="en-US"/>
          </a:p>
        </p:txBody>
      </p:sp>
      <p:sp>
        <p:nvSpPr>
          <p:cNvPr id="7" name="Line 169"/>
          <p:cNvSpPr>
            <a:spLocks noChangeShapeType="1"/>
          </p:cNvSpPr>
          <p:nvPr userDrawn="1"/>
        </p:nvSpPr>
        <p:spPr bwMode="auto">
          <a:xfrm>
            <a:off x="3612320" y="370417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5357" tIns="52679" rIns="105357" bIns="52679" anchor="ctr"/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2799658"/>
              </p:ext>
            </p:extLst>
          </p:nvPr>
        </p:nvGraphicFramePr>
        <p:xfrm>
          <a:off x="105618" y="61633"/>
          <a:ext cx="11104465" cy="759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2387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 userDrawn="1"/>
        </p:nvSpPr>
        <p:spPr>
          <a:xfrm>
            <a:off x="8086776" y="284310"/>
            <a:ext cx="3060171" cy="251351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lvl="0" algn="l"/>
            <a:r>
              <a:rPr kumimoji="1" lang="ko-KR" altLang="en-US" sz="900" b="0" dirty="0">
                <a:latin typeface="맑은 고딕" pitchFamily="50" charset="-127"/>
                <a:ea typeface="맑은 고딕" pitchFamily="50" charset="-127"/>
              </a:rPr>
              <a:t>□ 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메인 □ 서브 □ </a:t>
            </a:r>
            <a:r>
              <a:rPr kumimoji="1"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레이어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  □ </a:t>
            </a:r>
            <a:r>
              <a:rPr kumimoji="1"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새창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 □ 보고서 □ 기타</a:t>
            </a:r>
            <a:endParaRPr kumimoji="1"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 bwMode="auto">
          <a:xfrm>
            <a:off x="8681929" y="743916"/>
            <a:ext cx="0" cy="688800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extBox 1"/>
          <p:cNvSpPr txBox="1"/>
          <p:nvPr userDrawn="1"/>
        </p:nvSpPr>
        <p:spPr>
          <a:xfrm>
            <a:off x="8688116" y="755028"/>
            <a:ext cx="2516732" cy="25135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lIns="105357" tIns="52679" rIns="105357" bIns="52679" rtlCol="0">
            <a:spAutoFit/>
          </a:bodyPr>
          <a:lstStyle/>
          <a:p>
            <a:pPr marL="0" marR="0" indent="0" algn="ctr" defTabSz="10535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 smtClean="0">
                <a:latin typeface="+mn-ea"/>
                <a:ea typeface="+mn-ea"/>
              </a:rPr>
              <a:t>Description</a:t>
            </a:r>
            <a:endParaRPr lang="ko-KR" altLang="en-US" sz="9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003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92" r:id="rId2"/>
  </p:sldLayoutIdLst>
  <p:timing>
    <p:tnLst>
      <p:par>
        <p:cTn id="1" dur="indefinite" restart="never" nodeType="tmRoot"/>
      </p:par>
    </p:tnLst>
  </p:timing>
  <p:txStyles>
    <p:titleStyle>
      <a:lvl1pPr algn="ctr" defTabSz="1053572" rtl="0" eaLnBrk="1" latinLnBrk="1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089" indent="-395089" algn="l" defTabSz="1053572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6027" indent="-329241" algn="l" defTabSz="1053572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6965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3750" indent="-263393" algn="l" defTabSz="1053572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0536" indent="-263393" algn="l" defTabSz="1053572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7322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4108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0894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7680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786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572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0358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7143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29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0715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7501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4287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4447117" y="7720821"/>
            <a:ext cx="2421466" cy="245482"/>
          </a:xfrm>
          <a:prstGeom prst="rect">
            <a:avLst/>
          </a:prstGeom>
        </p:spPr>
        <p:txBody>
          <a:bodyPr vert="horz" lIns="105357" tIns="52679" rIns="105357" bIns="52679" rtlCol="0" anchor="ctr"/>
          <a:lstStyle>
            <a:lvl1pPr algn="ctr">
              <a:defRPr sz="900"/>
            </a:lvl1pPr>
          </a:lstStyle>
          <a:p>
            <a:pPr>
              <a:defRPr/>
            </a:pPr>
            <a:fld id="{007DADFC-95A4-42ED-8F68-FF5CA5ECCF0C}" type="slidenum">
              <a:rPr lang="ko-KR" altLang="en-US" sz="1200" b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>
                <a:defRPr/>
              </a:pPr>
              <a:t>‹#›</a:t>
            </a:fld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7797" y="7712382"/>
            <a:ext cx="4814025" cy="291053"/>
          </a:xfrm>
          <a:prstGeom prst="rect">
            <a:avLst/>
          </a:prstGeom>
          <a:noFill/>
        </p:spPr>
        <p:txBody>
          <a:bodyPr wrap="square" lIns="105357" tIns="52679" rIns="105357" bIns="52679">
            <a:spAutoFit/>
          </a:bodyPr>
          <a:lstStyle/>
          <a:p>
            <a:pPr algn="l" latinLnBrk="0">
              <a:spcBef>
                <a:spcPct val="0"/>
              </a:spcBef>
              <a:buFontTx/>
              <a:buNone/>
            </a:pPr>
            <a:r>
              <a:rPr kumimoji="0" lang="en-US" altLang="ko-KR" sz="1200" dirty="0" smtClean="0">
                <a:latin typeface="맑은 고딕" pitchFamily="50" charset="-127"/>
                <a:ea typeface="맑은 고딕" pitchFamily="50" charset="-127"/>
              </a:rPr>
              <a:t>SK</a:t>
            </a:r>
            <a:r>
              <a:rPr kumimoji="0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스토아</a:t>
            </a:r>
            <a:r>
              <a:rPr kumimoji="0" lang="ko-KR" altLang="en-US" sz="1200" dirty="0" smtClean="0">
                <a:latin typeface="맑은 고딕" pitchFamily="50" charset="-127"/>
                <a:ea typeface="맑은 고딕" pitchFamily="50" charset="-127"/>
              </a:rPr>
              <a:t> 차세대 구축</a:t>
            </a:r>
            <a:endParaRPr kumimoji="0"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 userDrawn="1"/>
        </p:nvSpPr>
        <p:spPr>
          <a:xfrm>
            <a:off x="94730" y="7696079"/>
            <a:ext cx="11144354" cy="42000"/>
          </a:xfrm>
          <a:prstGeom prst="rect">
            <a:avLst/>
          </a:prstGeom>
          <a:solidFill>
            <a:srgbClr val="FF7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5357" tIns="52679" rIns="105357" bIns="52679" rtlCol="0" anchor="ctr"/>
          <a:lstStyle/>
          <a:p>
            <a:pPr algn="ctr"/>
            <a:endParaRPr lang="ko-KR" altLang="en-US"/>
          </a:p>
        </p:txBody>
      </p:sp>
      <p:sp>
        <p:nvSpPr>
          <p:cNvPr id="7" name="Line 169"/>
          <p:cNvSpPr>
            <a:spLocks noChangeShapeType="1"/>
          </p:cNvSpPr>
          <p:nvPr userDrawn="1"/>
        </p:nvSpPr>
        <p:spPr bwMode="auto">
          <a:xfrm>
            <a:off x="3612320" y="370417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5357" tIns="52679" rIns="105357" bIns="52679" anchor="ctr"/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 userDrawn="1">
            <p:extLst/>
          </p:nvPr>
        </p:nvGraphicFramePr>
        <p:xfrm>
          <a:off x="105618" y="61633"/>
          <a:ext cx="11104465" cy="7593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2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5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메뉴명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화면명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화면유형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2387"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1123" marR="41123" marT="42000" marB="4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 userDrawn="1"/>
        </p:nvSpPr>
        <p:spPr>
          <a:xfrm>
            <a:off x="8086776" y="284310"/>
            <a:ext cx="3060171" cy="251351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lvl="0" algn="l"/>
            <a:r>
              <a:rPr kumimoji="1" lang="ko-KR" altLang="en-US" sz="900" b="0" dirty="0">
                <a:latin typeface="맑은 고딕" pitchFamily="50" charset="-127"/>
                <a:ea typeface="맑은 고딕" pitchFamily="50" charset="-127"/>
              </a:rPr>
              <a:t>□ 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메인 □ 서브 □ </a:t>
            </a:r>
            <a:r>
              <a:rPr kumimoji="1"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레이어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  □ </a:t>
            </a:r>
            <a:r>
              <a:rPr kumimoji="1"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새창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 □ 보고서 □ 기타</a:t>
            </a:r>
            <a:endParaRPr kumimoji="1"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3093" y="783845"/>
            <a:ext cx="1245106" cy="291053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algn="l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이벤트 처리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97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5" r:id="rId1"/>
  </p:sldLayoutIdLst>
  <p:timing>
    <p:tnLst>
      <p:par>
        <p:cTn id="1" dur="indefinite" restart="never" nodeType="tmRoot"/>
      </p:par>
    </p:tnLst>
  </p:timing>
  <p:txStyles>
    <p:titleStyle>
      <a:lvl1pPr algn="ctr" defTabSz="1053572" rtl="0" eaLnBrk="1" latinLnBrk="1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089" indent="-395089" algn="l" defTabSz="1053572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6027" indent="-329241" algn="l" defTabSz="1053572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6965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3750" indent="-263393" algn="l" defTabSz="1053572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0536" indent="-263393" algn="l" defTabSz="1053572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7322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4108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0894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7680" indent="-263393" algn="l" defTabSz="1053572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786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572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0358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7143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929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0715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7501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4287" algn="l" defTabSz="1053572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7"/>
          <p:cNvSpPr txBox="1">
            <a:spLocks noChangeArrowheads="1"/>
          </p:cNvSpPr>
          <p:nvPr/>
        </p:nvSpPr>
        <p:spPr bwMode="auto">
          <a:xfrm>
            <a:off x="3895213" y="1807634"/>
            <a:ext cx="6642534" cy="272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698" tIns="53923" rIns="103698" bIns="53923">
            <a:spAutoFit/>
          </a:bodyPr>
          <a:lstStyle>
            <a:lvl1pPr algn="l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spcBef>
                <a:spcPct val="20000"/>
              </a:spcBef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2300" dirty="0" smtClean="0">
                <a:latin typeface="맑은 고딕" pitchFamily="50" charset="-127"/>
                <a:ea typeface="맑은 고딕" pitchFamily="50" charset="-127"/>
              </a:rPr>
              <a:t>SK</a:t>
            </a:r>
            <a:r>
              <a:rPr kumimoji="0" lang="ko-KR" altLang="en-US" sz="2300" dirty="0" err="1" smtClean="0">
                <a:latin typeface="맑은 고딕" pitchFamily="50" charset="-127"/>
                <a:ea typeface="맑은 고딕" pitchFamily="50" charset="-127"/>
              </a:rPr>
              <a:t>스토아</a:t>
            </a:r>
            <a:r>
              <a:rPr kumimoji="0" lang="ko-KR" altLang="en-US" sz="2300" dirty="0" smtClean="0">
                <a:latin typeface="맑은 고딕" pitchFamily="50" charset="-127"/>
                <a:ea typeface="맑은 고딕" pitchFamily="50" charset="-127"/>
              </a:rPr>
              <a:t> 차세대 구축</a:t>
            </a:r>
            <a:endParaRPr kumimoji="0" lang="en-US" altLang="ko-KR" sz="2300" dirty="0"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0"/>
              </a:spcBef>
              <a:buFontTx/>
              <a:buNone/>
            </a:pP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ko-KR" altLang="en-US" dirty="0" err="1" smtClean="0">
                <a:latin typeface="맑은 고딕" pitchFamily="50" charset="-127"/>
                <a:ea typeface="맑은 고딕" pitchFamily="50" charset="-127"/>
              </a:rPr>
              <a:t>화면설계서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0"/>
              </a:spcBef>
              <a:buFontTx/>
              <a:buNone/>
            </a:pPr>
            <a:endParaRPr kumimoji="0" lang="en-US" altLang="ko-KR" sz="900" dirty="0"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23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2300" dirty="0" smtClean="0">
                <a:latin typeface="맑은 고딕" pitchFamily="50" charset="-127"/>
                <a:ea typeface="맑은 고딕" pitchFamily="50" charset="-127"/>
              </a:rPr>
              <a:t>무이자할부 </a:t>
            </a:r>
            <a:r>
              <a:rPr kumimoji="0" lang="ko-KR" altLang="en-US" sz="2300" dirty="0" err="1" smtClean="0">
                <a:latin typeface="맑은 고딕" pitchFamily="50" charset="-127"/>
                <a:ea typeface="맑은 고딕" pitchFamily="50" charset="-127"/>
              </a:rPr>
              <a:t>분담율</a:t>
            </a:r>
            <a:r>
              <a:rPr kumimoji="0" lang="ko-KR" altLang="en-US" sz="2300" dirty="0" smtClean="0">
                <a:latin typeface="맑은 고딕" pitchFamily="50" charset="-127"/>
                <a:ea typeface="맑은 고딕" pitchFamily="50" charset="-127"/>
              </a:rPr>
              <a:t> 중도 변경 프로세스</a:t>
            </a:r>
            <a:r>
              <a:rPr kumimoji="0" lang="en-US" altLang="ko-KR" sz="2300" dirty="0" smtClean="0"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2300" dirty="0"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ko-KR" altLang="en-GB" sz="15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kumimoji="0" lang="ko-KR" altLang="en-GB" sz="1500" dirty="0">
                <a:latin typeface="맑은 고딕" pitchFamily="50" charset="-127"/>
                <a:ea typeface="맑은 고딕" pitchFamily="50" charset="-127"/>
              </a:rPr>
            </a:br>
            <a:endParaRPr kumimoji="0" lang="en-US" altLang="ko-KR" sz="1500" dirty="0"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0"/>
              </a:spcBef>
              <a:buFontTx/>
              <a:buNone/>
            </a:pPr>
            <a:endParaRPr kumimoji="0" lang="ko-KR" altLang="en-US" sz="2100" dirty="0">
              <a:latin typeface="맑은 고딕" pitchFamily="50" charset="-127"/>
              <a:ea typeface="맑은 고딕" pitchFamily="50" charset="-127"/>
            </a:endParaRPr>
          </a:p>
          <a:p>
            <a:pPr algn="r" latinLnBrk="0">
              <a:spcBef>
                <a:spcPct val="0"/>
              </a:spcBef>
              <a:buFontTx/>
              <a:buNone/>
            </a:pPr>
            <a:r>
              <a:rPr kumimoji="0" lang="en-US" altLang="ko-KR" sz="2300" dirty="0">
                <a:latin typeface="맑은 고딕" pitchFamily="50" charset="-127"/>
                <a:ea typeface="맑은 고딕" pitchFamily="50" charset="-127"/>
              </a:rPr>
              <a:t>Version </a:t>
            </a:r>
            <a:r>
              <a:rPr kumimoji="0" lang="en-US" altLang="ko-KR" sz="2300" dirty="0" smtClean="0">
                <a:latin typeface="맑은 고딕" pitchFamily="50" charset="-127"/>
                <a:ea typeface="맑은 고딕" pitchFamily="50" charset="-127"/>
              </a:rPr>
              <a:t>1.0</a:t>
            </a:r>
            <a:endParaRPr kumimoji="0" lang="en-US" altLang="ko-KR" sz="2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Line 19"/>
          <p:cNvSpPr>
            <a:spLocks noChangeShapeType="1"/>
          </p:cNvSpPr>
          <p:nvPr/>
        </p:nvSpPr>
        <p:spPr bwMode="auto">
          <a:xfrm>
            <a:off x="4464624" y="3665274"/>
            <a:ext cx="59643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05357" tIns="52679" rIns="105357" bIns="52679" anchor="ctr"/>
          <a:lstStyle/>
          <a:p>
            <a:endParaRPr lang="ko-KR" altLang="en-US"/>
          </a:p>
        </p:txBody>
      </p:sp>
      <p:pic>
        <p:nvPicPr>
          <p:cNvPr id="14341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989" y="6597121"/>
            <a:ext cx="164295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8"/>
          <p:cNvSpPr txBox="1">
            <a:spLocks noChangeArrowheads="1"/>
          </p:cNvSpPr>
          <p:nvPr/>
        </p:nvSpPr>
        <p:spPr bwMode="auto">
          <a:xfrm>
            <a:off x="558532" y="1289051"/>
            <a:ext cx="10198637" cy="35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57" tIns="52679" rIns="105357" bIns="52679">
            <a:spAutoFit/>
          </a:bodyPr>
          <a:lstStyle>
            <a:lvl1pPr algn="l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ko-KR" altLang="ko-KR" sz="1600">
                <a:latin typeface="맑은 고딕" pitchFamily="50" charset="-127"/>
                <a:ea typeface="맑은 고딕" pitchFamily="50" charset="-127"/>
              </a:rPr>
              <a:t>승</a:t>
            </a:r>
            <a:r>
              <a:rPr kumimoji="0" lang="en-US" altLang="ko-KR" sz="1600">
                <a:latin typeface="맑은 고딕" pitchFamily="50" charset="-127"/>
                <a:ea typeface="맑은 고딕" pitchFamily="50" charset="-127"/>
              </a:rPr>
              <a:t>   </a:t>
            </a:r>
            <a:r>
              <a:rPr kumimoji="0" lang="ko-KR" altLang="ko-KR" sz="1600">
                <a:latin typeface="맑은 고딕" pitchFamily="50" charset="-127"/>
                <a:ea typeface="맑은 고딕" pitchFamily="50" charset="-127"/>
              </a:rPr>
              <a:t>인</a:t>
            </a:r>
            <a:endParaRPr kumimoji="0" lang="ko-KR" altLang="en-US" sz="16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Text Box 68"/>
          <p:cNvSpPr txBox="1">
            <a:spLocks noChangeArrowheads="1"/>
          </p:cNvSpPr>
          <p:nvPr/>
        </p:nvSpPr>
        <p:spPr bwMode="auto">
          <a:xfrm>
            <a:off x="516824" y="5050632"/>
            <a:ext cx="10240345" cy="35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57" tIns="52679" rIns="105357" bIns="52679">
            <a:spAutoFit/>
          </a:bodyPr>
          <a:lstStyle>
            <a:lvl1pPr algn="l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FontTx/>
              <a:buNone/>
            </a:pPr>
            <a:r>
              <a:rPr kumimoji="0" lang="ko-KR" altLang="en-US" sz="16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제.개정 이력</a:t>
            </a:r>
          </a:p>
        </p:txBody>
      </p:sp>
      <p:graphicFrame>
        <p:nvGraphicFramePr>
          <p:cNvPr id="100" name="Group 8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7911"/>
              </p:ext>
            </p:extLst>
          </p:nvPr>
        </p:nvGraphicFramePr>
        <p:xfrm>
          <a:off x="516824" y="5491428"/>
          <a:ext cx="10240345" cy="1920612"/>
        </p:xfrm>
        <a:graphic>
          <a:graphicData uri="http://schemas.openxmlformats.org/drawingml/2006/table">
            <a:tbl>
              <a:tblPr/>
              <a:tblGrid>
                <a:gridCol w="134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3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4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변경일자</a:t>
                      </a: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</a:t>
                      </a:r>
                      <a:r>
                        <a:rPr kumimoji="1" lang="en-US" altLang="ko-KR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.</a:t>
                      </a: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개정  내역</a:t>
                      </a:r>
                      <a:endParaRPr kumimoji="1" lang="en-US" altLang="ko-KR" sz="1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0.1</a:t>
                      </a: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2020-06-30</a:t>
                      </a: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등록</a:t>
                      </a: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한승엽</a:t>
                      </a: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04430" marR="104430" marT="53351" marB="5335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00502" y="2109524"/>
          <a:ext cx="10240345" cy="1076061"/>
        </p:xfrm>
        <a:graphic>
          <a:graphicData uri="http://schemas.openxmlformats.org/drawingml/2006/table">
            <a:tbl>
              <a:tblPr/>
              <a:tblGrid>
                <a:gridCol w="2763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6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4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Times New Roman"/>
                          <a:ea typeface="맑은 고딕"/>
                          <a:cs typeface="Times New Roman"/>
                        </a:rPr>
                        <a:t>구분</a:t>
                      </a: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Times New Roman"/>
                          <a:ea typeface="맑은 고딕"/>
                          <a:cs typeface="Times New Roman"/>
                        </a:rPr>
                        <a:t>성명</a:t>
                      </a: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Times New Roman"/>
                          <a:ea typeface="맑은 고딕"/>
                          <a:cs typeface="Times New Roman"/>
                        </a:rPr>
                        <a:t>일자</a:t>
                      </a: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Times New Roman"/>
                          <a:ea typeface="맑은 고딕"/>
                          <a:cs typeface="Times New Roman"/>
                        </a:rPr>
                        <a:t>서명</a:t>
                      </a: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81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Times New Roman"/>
                          <a:ea typeface="맑은 고딕"/>
                          <a:cs typeface="Times New Roman"/>
                        </a:rPr>
                        <a:t>승인자</a:t>
                      </a: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4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Times New Roman"/>
                          <a:ea typeface="맑은 고딕"/>
                          <a:cs typeface="Times New Roman"/>
                        </a:rPr>
                        <a:t>검토자</a:t>
                      </a: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23" name="Text Box 28"/>
          <p:cNvSpPr txBox="1">
            <a:spLocks noChangeArrowheads="1"/>
          </p:cNvSpPr>
          <p:nvPr/>
        </p:nvSpPr>
        <p:spPr bwMode="auto">
          <a:xfrm>
            <a:off x="516824" y="1774296"/>
            <a:ext cx="1410836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57" tIns="52679" rIns="105357" bIns="52679">
            <a:spAutoFit/>
          </a:bodyPr>
          <a:lstStyle>
            <a:lvl1pPr algn="l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ko-KR" altLang="en-US" sz="14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고객사</a:t>
            </a:r>
            <a:endParaRPr kumimoji="0"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424" name="Text Box 28"/>
          <p:cNvSpPr txBox="1">
            <a:spLocks noChangeArrowheads="1"/>
          </p:cNvSpPr>
          <p:nvPr/>
        </p:nvSpPr>
        <p:spPr bwMode="auto">
          <a:xfrm>
            <a:off x="516824" y="3298561"/>
            <a:ext cx="1410836" cy="32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57" tIns="52679" rIns="105357" bIns="52679">
            <a:spAutoFit/>
          </a:bodyPr>
          <a:lstStyle>
            <a:lvl1pPr algn="l"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algn="l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algn="l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algn="l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algn="l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FontTx/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SK(</a:t>
            </a:r>
            <a:r>
              <a:rPr kumimoji="0" lang="ko-KR" altLang="en-US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</a:t>
            </a:r>
            <a:r>
              <a:rPr kumimoji="0" lang="en-US" altLang="ko-KR" sz="140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C&amp;C</a:t>
            </a:r>
            <a:endParaRPr kumimoji="0" lang="ko-KR" altLang="en-US" sz="140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16824" y="3622676"/>
          <a:ext cx="10240343" cy="1076061"/>
        </p:xfrm>
        <a:graphic>
          <a:graphicData uri="http://schemas.openxmlformats.org/drawingml/2006/table">
            <a:tbl>
              <a:tblPr/>
              <a:tblGrid>
                <a:gridCol w="2763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6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4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Times New Roman"/>
                          <a:ea typeface="맑은 고딕"/>
                          <a:cs typeface="Times New Roman"/>
                        </a:rPr>
                        <a:t>구분</a:t>
                      </a: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Times New Roman"/>
                          <a:ea typeface="맑은 고딕"/>
                          <a:cs typeface="Times New Roman"/>
                        </a:rPr>
                        <a:t>성명</a:t>
                      </a: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Times New Roman"/>
                          <a:ea typeface="맑은 고딕"/>
                          <a:cs typeface="Times New Roman"/>
                        </a:rPr>
                        <a:t>일자</a:t>
                      </a: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Times New Roman"/>
                          <a:ea typeface="맑은 고딕"/>
                          <a:cs typeface="Times New Roman"/>
                        </a:rPr>
                        <a:t>서명</a:t>
                      </a: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81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latin typeface="Times New Roman"/>
                          <a:ea typeface="맑은 고딕"/>
                          <a:cs typeface="Times New Roman"/>
                        </a:rPr>
                        <a:t>승인자</a:t>
                      </a: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440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latin typeface="Times New Roman"/>
                          <a:ea typeface="맑은 고딕"/>
                          <a:cs typeface="Times New Roman"/>
                        </a:rPr>
                        <a:t>검토자</a:t>
                      </a: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endParaRPr lang="ko-KR" sz="1300" kern="100" dirty="0">
                        <a:latin typeface="Times New Roman"/>
                        <a:ea typeface="맑은 고딕"/>
                        <a:cs typeface="Times New Roman"/>
                      </a:endParaRPr>
                    </a:p>
                  </a:txBody>
                  <a:tcPr marL="78336" marR="7833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Group 5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469739"/>
              </p:ext>
            </p:extLst>
          </p:nvPr>
        </p:nvGraphicFramePr>
        <p:xfrm>
          <a:off x="545282" y="1084176"/>
          <a:ext cx="10189134" cy="3463978"/>
        </p:xfrm>
        <a:graphic>
          <a:graphicData uri="http://schemas.openxmlformats.org/drawingml/2006/table">
            <a:tbl>
              <a:tblPr/>
              <a:tblGrid>
                <a:gridCol w="1205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214">
                  <a:extLst>
                    <a:ext uri="{9D8B030D-6E8A-4147-A177-3AD203B41FA5}">
                      <a16:colId xmlns:a16="http://schemas.microsoft.com/office/drawing/2014/main" val="2497422739"/>
                    </a:ext>
                  </a:extLst>
                </a:gridCol>
                <a:gridCol w="13358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08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1560">
                  <a:extLst>
                    <a:ext uri="{9D8B030D-6E8A-4147-A177-3AD203B41FA5}">
                      <a16:colId xmlns:a16="http://schemas.microsoft.com/office/drawing/2014/main" val="411554429"/>
                    </a:ext>
                  </a:extLst>
                </a:gridCol>
              </a:tblGrid>
              <a:tr h="452658"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Level1</a:t>
                      </a: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Level2</a:t>
                      </a: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Level3</a:t>
                      </a: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Level4</a:t>
                      </a: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상품관리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상품관리</a:t>
                      </a: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상품등록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Goods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r>
                        <a:rPr kumimoji="1" lang="ko-KR" altLang="en-US" sz="1000" b="0" dirty="0" smtClean="0">
                          <a:latin typeface="맑은 고딕" pitchFamily="50" charset="-127"/>
                          <a:ea typeface="+mn-ea"/>
                        </a:rPr>
                        <a:t>상품등록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635798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163381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8242623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625597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57185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216566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457905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289818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460609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135175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761842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6530"/>
                  </a:ext>
                </a:extLst>
              </a:tr>
              <a:tr h="231640"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90500" rtl="0" eaLnBrk="0" fontAlgn="base" latinLnBrk="0" hangingPunct="0">
                        <a:lnSpc>
                          <a:spcPct val="100000"/>
                        </a:lnSpc>
                        <a:spcBef>
                          <a:spcPct val="4500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100000"/>
                        <a:buFontTx/>
                        <a:buNone/>
                        <a:tabLst>
                          <a:tab pos="228600" algn="l"/>
                        </a:tabLst>
                      </a:pPr>
                      <a:endParaRPr kumimoji="1" lang="en-US" altLang="ko-KR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79200" marR="79200" marT="39607" marB="396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63765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57250" y="616124"/>
            <a:ext cx="1235488" cy="321830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algn="l"/>
            <a:r>
              <a:rPr lang="ko-KR" altLang="en-US" sz="1400" dirty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kumimoji="1" lang="ko-KR" altLang="en-US" sz="1400" dirty="0" smtClean="0">
                <a:latin typeface="맑은 고딕" pitchFamily="50" charset="-127"/>
                <a:ea typeface="맑은 고딕" pitchFamily="50" charset="-127"/>
              </a:rPr>
              <a:t>화면 목록</a:t>
            </a:r>
            <a:endParaRPr lang="en-US" altLang="ko-KR" sz="14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993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58" y="1209554"/>
            <a:ext cx="7593189" cy="519534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086776" y="513436"/>
            <a:ext cx="559020" cy="244886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lvl="0" algn="l"/>
            <a:r>
              <a:rPr kumimoji="1" lang="ko-KR" altLang="en-US" sz="900" b="0" smtClean="0">
                <a:latin typeface="맑은 고딕" pitchFamily="50" charset="-127"/>
                <a:ea typeface="맑은 고딕" pitchFamily="50" charset="-127"/>
              </a:rPr>
              <a:t>한승엽</a:t>
            </a:r>
            <a:endParaRPr kumimoji="1"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2962" y="284310"/>
            <a:ext cx="1065569" cy="244886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lvl="0" algn="l"/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상품등록 </a:t>
            </a:r>
            <a:r>
              <a:rPr kumimoji="1" lang="en-US" altLang="ko-KR" sz="900" b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가격</a:t>
            </a:r>
            <a:endParaRPr kumimoji="1"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94401" y="284310"/>
            <a:ext cx="328137" cy="251351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algn="l"/>
            <a:r>
              <a:rPr kumimoji="1" lang="ko-KR" altLang="en-US" sz="900" b="0" dirty="0">
                <a:latin typeface="맑은 고딕" pitchFamily="50" charset="-127"/>
                <a:ea typeface="맑은 고딕" pitchFamily="50" charset="-127"/>
              </a:rPr>
              <a:t>■</a:t>
            </a:r>
          </a:p>
        </p:txBody>
      </p:sp>
      <p:graphicFrame>
        <p:nvGraphicFramePr>
          <p:cNvPr id="40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16291"/>
              </p:ext>
            </p:extLst>
          </p:nvPr>
        </p:nvGraphicFramePr>
        <p:xfrm>
          <a:off x="8689738" y="1007057"/>
          <a:ext cx="2511718" cy="3814901"/>
        </p:xfrm>
        <a:graphic>
          <a:graphicData uri="http://schemas.openxmlformats.org/drawingml/2006/table">
            <a:tbl>
              <a:tblPr/>
              <a:tblGrid>
                <a:gridCol w="260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취소코드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무이자할부 관련하여 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값은 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개월</a:t>
                      </a: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상품 판매가 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50000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원 이상일 경우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무이자할부 버튼 활성화</a:t>
                      </a: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상품 기초정보에서의 카드결제불가값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체크시</a:t>
                      </a:r>
                      <a:r>
                        <a:rPr lang="en-US" altLang="ko-KR" sz="8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b="0" dirty="0" smtClean="0">
                          <a:latin typeface="+mn-ea"/>
                          <a:ea typeface="+mn-ea"/>
                        </a:rPr>
                        <a:t>무이자할부는 결제불가상태</a:t>
                      </a: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무이자할부에 </a:t>
                      </a:r>
                      <a:r>
                        <a:rPr lang="ko-KR" altLang="en-US" sz="800" b="0" baseline="0" dirty="0" err="1" smtClean="0">
                          <a:latin typeface="+mn-ea"/>
                          <a:ea typeface="+mn-ea"/>
                        </a:rPr>
                        <a:t>설정값이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개월이 아닌 경우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당사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업체부담금은 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Default 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로 </a:t>
                      </a:r>
                      <a:r>
                        <a:rPr lang="en-US" altLang="ko-KR" sz="800" b="0" baseline="0" dirty="0" smtClean="0">
                          <a:latin typeface="+mn-ea"/>
                          <a:ea typeface="+mn-ea"/>
                        </a:rPr>
                        <a:t>50:50</a:t>
                      </a:r>
                      <a:r>
                        <a:rPr lang="ko-KR" altLang="en-US" sz="800" b="0" baseline="0" dirty="0" smtClean="0">
                          <a:latin typeface="+mn-ea"/>
                          <a:ea typeface="+mn-ea"/>
                        </a:rPr>
                        <a:t> 설정</a:t>
                      </a:r>
                      <a:endParaRPr lang="en-US" altLang="ko-KR" sz="800" b="0" baseline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상품가격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List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 무이자할부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당사부담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업체부담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데이터 조회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21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2929" y="757024"/>
            <a:ext cx="1564104" cy="291053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algn="l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상품등록 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가격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62"/>
          <p:cNvSpPr>
            <a:spLocks noChangeArrowheads="1"/>
          </p:cNvSpPr>
          <p:nvPr/>
        </p:nvSpPr>
        <p:spPr bwMode="auto">
          <a:xfrm>
            <a:off x="2633514" y="5728692"/>
            <a:ext cx="153725" cy="15800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pPr algn="ctr" defTabSz="1054100">
              <a:spcBef>
                <a:spcPct val="50000"/>
              </a:spcBef>
            </a:pPr>
            <a:r>
              <a:rPr lang="en-US" altLang="ko-KR" sz="7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17492" y="515254"/>
            <a:ext cx="821913" cy="244886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lvl="0" algn="l"/>
            <a:r>
              <a:rPr kumimoji="1" lang="en-US" altLang="ko-KR" sz="900" b="0" dirty="0" smtClean="0">
                <a:latin typeface="맑은 고딕" pitchFamily="50" charset="-127"/>
                <a:ea typeface="맑은 고딕" pitchFamily="50" charset="-127"/>
              </a:rPr>
              <a:t>2020-07-01</a:t>
            </a:r>
            <a:endParaRPr kumimoji="1"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00764" y="5701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dirty="0" smtClean="0">
                <a:latin typeface="+mj-lt"/>
              </a:rPr>
              <a:t>Goods</a:t>
            </a:r>
            <a:endParaRPr lang="ko-KR" altLang="en-US" sz="900" b="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2962" y="53204"/>
            <a:ext cx="2309500" cy="244886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algn="l"/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상품 </a:t>
            </a:r>
            <a:r>
              <a:rPr kumimoji="1" lang="en-US" altLang="ko-KR" sz="900" b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상품관리 </a:t>
            </a:r>
            <a:r>
              <a:rPr kumimoji="1" lang="en-US" altLang="ko-KR" sz="900" b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상품관리 </a:t>
            </a:r>
            <a:r>
              <a:rPr kumimoji="1" lang="en-US" altLang="ko-KR" sz="900" b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상품등록</a:t>
            </a:r>
            <a:endParaRPr kumimoji="1"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AutoShape 62"/>
          <p:cNvSpPr>
            <a:spLocks noChangeArrowheads="1"/>
          </p:cNvSpPr>
          <p:nvPr/>
        </p:nvSpPr>
        <p:spPr bwMode="auto">
          <a:xfrm>
            <a:off x="2489498" y="5933352"/>
            <a:ext cx="153725" cy="15800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pPr algn="ctr" defTabSz="1054100">
              <a:spcBef>
                <a:spcPct val="50000"/>
              </a:spcBef>
            </a:pPr>
            <a:r>
              <a:rPr lang="en-US" altLang="ko-KR" sz="7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en-US" altLang="ko-KR" sz="7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101566" y="5948463"/>
            <a:ext cx="678361" cy="104265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6</a:t>
            </a:r>
            <a:r>
              <a:rPr lang="ko-KR" altLang="en-US" sz="500" dirty="0" smtClean="0">
                <a:solidFill>
                  <a:schemeClr val="tx1"/>
                </a:solidFill>
              </a:rPr>
              <a:t>개월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7510" y="5919455"/>
            <a:ext cx="504055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0" dirty="0" smtClean="0">
                <a:latin typeface="+mn-ea"/>
                <a:ea typeface="+mn-ea"/>
              </a:rPr>
              <a:t>무이자할부</a:t>
            </a:r>
            <a:endParaRPr lang="ko-KR" altLang="en-US" sz="500" b="0" dirty="0">
              <a:latin typeface="+mn-ea"/>
              <a:ea typeface="+mn-ea"/>
            </a:endParaRPr>
          </a:p>
        </p:txBody>
      </p:sp>
      <p:sp>
        <p:nvSpPr>
          <p:cNvPr id="5" name="갈매기형 수장 4"/>
          <p:cNvSpPr/>
          <p:nvPr/>
        </p:nvSpPr>
        <p:spPr>
          <a:xfrm rot="5400000">
            <a:off x="3647283" y="5950373"/>
            <a:ext cx="90982" cy="113727"/>
          </a:xfrm>
          <a:prstGeom prst="chevron">
            <a:avLst/>
          </a:prstGeom>
          <a:solidFill>
            <a:srgbClr val="DDDDD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778021" y="5908712"/>
            <a:ext cx="61206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0" dirty="0" smtClean="0">
                <a:latin typeface="+mn-ea"/>
                <a:ea typeface="+mn-ea"/>
              </a:rPr>
              <a:t>당사</a:t>
            </a:r>
            <a:r>
              <a:rPr lang="en-US" altLang="ko-KR" sz="500" b="0" dirty="0" smtClean="0">
                <a:latin typeface="+mn-ea"/>
                <a:ea typeface="+mn-ea"/>
              </a:rPr>
              <a:t>/</a:t>
            </a:r>
            <a:r>
              <a:rPr lang="ko-KR" altLang="en-US" sz="500" b="0" dirty="0" err="1" smtClean="0">
                <a:latin typeface="+mn-ea"/>
                <a:ea typeface="+mn-ea"/>
              </a:rPr>
              <a:t>업체부담</a:t>
            </a:r>
            <a:endParaRPr lang="ko-KR" altLang="en-US" sz="500" b="0" dirty="0">
              <a:latin typeface="+mn-ea"/>
              <a:ea typeface="+mn-ea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26953" y="5946275"/>
            <a:ext cx="279160" cy="10645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50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748462" y="5946275"/>
            <a:ext cx="279160" cy="10645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50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524530" y="5908712"/>
            <a:ext cx="31837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0" dirty="0" smtClean="0">
                <a:latin typeface="+mn-ea"/>
                <a:ea typeface="+mn-ea"/>
              </a:rPr>
              <a:t>% /</a:t>
            </a:r>
            <a:endParaRPr lang="ko-KR" altLang="en-US" sz="500" b="0" dirty="0"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022992" y="5908712"/>
            <a:ext cx="1591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b="0" dirty="0" smtClean="0">
                <a:latin typeface="+mn-ea"/>
                <a:ea typeface="+mn-ea"/>
              </a:rPr>
              <a:t>%</a:t>
            </a:r>
            <a:endParaRPr lang="ko-KR" altLang="en-US" sz="500" b="0" dirty="0">
              <a:latin typeface="+mn-ea"/>
              <a:ea typeface="+mn-ea"/>
            </a:endParaRPr>
          </a:p>
        </p:txBody>
      </p:sp>
      <p:sp>
        <p:nvSpPr>
          <p:cNvPr id="43" name="AutoShape 62"/>
          <p:cNvSpPr>
            <a:spLocks noChangeArrowheads="1"/>
          </p:cNvSpPr>
          <p:nvPr/>
        </p:nvSpPr>
        <p:spPr bwMode="auto">
          <a:xfrm>
            <a:off x="3859632" y="5807695"/>
            <a:ext cx="153725" cy="15800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pPr algn="ctr" defTabSz="1054100">
              <a:spcBef>
                <a:spcPct val="50000"/>
              </a:spcBef>
            </a:pPr>
            <a:r>
              <a:rPr lang="en-US" altLang="ko-KR" sz="7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</a:t>
            </a:r>
            <a:endParaRPr lang="en-US" altLang="ko-KR" sz="7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73332" y="2196490"/>
            <a:ext cx="594842" cy="168164"/>
          </a:xfrm>
          <a:prstGeom prst="rect">
            <a:avLst/>
          </a:prstGeom>
          <a:solidFill>
            <a:srgbClr val="EBF4FA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smtClean="0">
                <a:solidFill>
                  <a:schemeClr val="tx1"/>
                </a:solidFill>
              </a:rPr>
              <a:t>무이자할부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672167" y="2196490"/>
            <a:ext cx="568350" cy="168164"/>
          </a:xfrm>
          <a:prstGeom prst="rect">
            <a:avLst/>
          </a:prstGeom>
          <a:solidFill>
            <a:srgbClr val="EBF4FA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당사부담</a:t>
            </a:r>
            <a:r>
              <a:rPr lang="en-US" altLang="ko-KR" sz="500" dirty="0" smtClean="0">
                <a:solidFill>
                  <a:schemeClr val="tx1"/>
                </a:solidFill>
              </a:rPr>
              <a:t>(%)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246135" y="2196490"/>
            <a:ext cx="568350" cy="168164"/>
          </a:xfrm>
          <a:prstGeom prst="rect">
            <a:avLst/>
          </a:prstGeom>
          <a:solidFill>
            <a:srgbClr val="EBF4FA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 err="1" smtClean="0">
                <a:solidFill>
                  <a:schemeClr val="tx1"/>
                </a:solidFill>
              </a:rPr>
              <a:t>업체부담</a:t>
            </a:r>
            <a:r>
              <a:rPr lang="en-US" altLang="ko-KR" sz="500" dirty="0" smtClean="0">
                <a:solidFill>
                  <a:schemeClr val="tx1"/>
                </a:solidFill>
              </a:rPr>
              <a:t>(%)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76937" y="2370947"/>
            <a:ext cx="594842" cy="146910"/>
          </a:xfrm>
          <a:prstGeom prst="rect">
            <a:avLst/>
          </a:prstGeom>
          <a:solidFill>
            <a:srgbClr val="AFD3ED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6</a:t>
            </a:r>
            <a:r>
              <a:rPr lang="ko-KR" altLang="en-US" sz="500" dirty="0" smtClean="0">
                <a:solidFill>
                  <a:schemeClr val="tx1"/>
                </a:solidFill>
              </a:rPr>
              <a:t>개월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675772" y="2370947"/>
            <a:ext cx="568350" cy="146910"/>
          </a:xfrm>
          <a:prstGeom prst="rect">
            <a:avLst/>
          </a:prstGeom>
          <a:solidFill>
            <a:srgbClr val="AFD3ED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50%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249740" y="2370947"/>
            <a:ext cx="568350" cy="146910"/>
          </a:xfrm>
          <a:prstGeom prst="rect">
            <a:avLst/>
          </a:prstGeom>
          <a:solidFill>
            <a:srgbClr val="AFD3ED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50%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0" name="AutoShape 62"/>
          <p:cNvSpPr>
            <a:spLocks noChangeArrowheads="1"/>
          </p:cNvSpPr>
          <p:nvPr/>
        </p:nvSpPr>
        <p:spPr bwMode="auto">
          <a:xfrm>
            <a:off x="6080189" y="2020280"/>
            <a:ext cx="153725" cy="15800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pPr algn="ctr" defTabSz="1054100">
              <a:spcBef>
                <a:spcPct val="50000"/>
              </a:spcBef>
            </a:pPr>
            <a:r>
              <a:rPr lang="en-US" altLang="ko-KR" sz="7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04</a:t>
            </a:r>
            <a:endParaRPr lang="en-US" altLang="ko-KR" sz="7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AutoShape 62"/>
          <p:cNvSpPr>
            <a:spLocks noChangeArrowheads="1"/>
          </p:cNvSpPr>
          <p:nvPr/>
        </p:nvSpPr>
        <p:spPr bwMode="auto">
          <a:xfrm>
            <a:off x="2633513" y="5114953"/>
            <a:ext cx="153725" cy="15800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pPr algn="ctr" defTabSz="1054100">
              <a:spcBef>
                <a:spcPct val="50000"/>
              </a:spcBef>
            </a:pPr>
            <a:r>
              <a:rPr lang="en-US" altLang="ko-KR" sz="7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05</a:t>
            </a:r>
            <a:endParaRPr lang="en-US" altLang="ko-KR" sz="7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6890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8086776" y="513436"/>
            <a:ext cx="559020" cy="244886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lvl="0" algn="l"/>
            <a:r>
              <a:rPr kumimoji="1" lang="ko-KR" altLang="en-US" sz="900" b="0" smtClean="0">
                <a:latin typeface="맑은 고딕" pitchFamily="50" charset="-127"/>
                <a:ea typeface="맑은 고딕" pitchFamily="50" charset="-127"/>
              </a:rPr>
              <a:t>한승엽</a:t>
            </a:r>
            <a:endParaRPr kumimoji="1"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92962" y="284310"/>
            <a:ext cx="1296402" cy="244886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lvl="0" algn="l"/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상품등록 </a:t>
            </a:r>
            <a:r>
              <a:rPr kumimoji="1" lang="en-US" altLang="ko-KR" sz="900" b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900" b="0" dirty="0" err="1" smtClean="0">
                <a:latin typeface="맑은 고딕" pitchFamily="50" charset="-127"/>
                <a:ea typeface="맑은 고딕" pitchFamily="50" charset="-127"/>
              </a:rPr>
              <a:t>기초정보</a:t>
            </a:r>
            <a:endParaRPr kumimoji="1"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94401" y="284310"/>
            <a:ext cx="328137" cy="251351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algn="l"/>
            <a:r>
              <a:rPr kumimoji="1" lang="ko-KR" altLang="en-US" sz="900" b="0" dirty="0">
                <a:latin typeface="맑은 고딕" pitchFamily="50" charset="-127"/>
                <a:ea typeface="맑은 고딕" pitchFamily="50" charset="-127"/>
              </a:rPr>
              <a:t>■</a:t>
            </a:r>
          </a:p>
        </p:txBody>
      </p:sp>
      <p:graphicFrame>
        <p:nvGraphicFramePr>
          <p:cNvPr id="40" name="Group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017539"/>
              </p:ext>
            </p:extLst>
          </p:nvPr>
        </p:nvGraphicFramePr>
        <p:xfrm>
          <a:off x="8689738" y="1007057"/>
          <a:ext cx="2511718" cy="2778581"/>
        </p:xfrm>
        <a:graphic>
          <a:graphicData uri="http://schemas.openxmlformats.org/drawingml/2006/table">
            <a:tbl>
              <a:tblPr/>
              <a:tblGrid>
                <a:gridCol w="260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무이자할부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당사업체부담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UI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04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21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08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eaLnBrk="1" hangingPunct="1"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ko-KR" sz="800" b="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4240">
                <a:tc>
                  <a:txBody>
                    <a:bodyPr/>
                    <a:lstStyle/>
                    <a:p>
                      <a:pPr marL="0" marR="0" lvl="0" indent="0" algn="ctr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75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0562" marR="20562" marT="21000" marB="21000" anchor="ctr"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2929" y="757024"/>
            <a:ext cx="1871880" cy="291053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algn="l"/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■ </a:t>
            </a:r>
            <a:r>
              <a:rPr kumimoji="1" lang="ko-KR" altLang="en-US" sz="1200" dirty="0" smtClean="0">
                <a:latin typeface="맑은 고딕" pitchFamily="50" charset="-127"/>
                <a:ea typeface="맑은 고딕" pitchFamily="50" charset="-127"/>
              </a:rPr>
              <a:t>상품등록 </a:t>
            </a:r>
            <a:r>
              <a:rPr kumimoji="1" lang="en-US" altLang="ko-KR" sz="120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1200" dirty="0" err="1" smtClean="0">
                <a:latin typeface="맑은 고딕" pitchFamily="50" charset="-127"/>
                <a:ea typeface="맑은 고딕" pitchFamily="50" charset="-127"/>
              </a:rPr>
              <a:t>기초정보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17492" y="515254"/>
            <a:ext cx="821913" cy="244886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lvl="0" algn="l"/>
            <a:r>
              <a:rPr kumimoji="1" lang="en-US" altLang="ko-KR" sz="900" b="0" dirty="0" smtClean="0">
                <a:latin typeface="맑은 고딕" pitchFamily="50" charset="-127"/>
                <a:ea typeface="맑은 고딕" pitchFamily="50" charset="-127"/>
              </a:rPr>
              <a:t>2020-07-01</a:t>
            </a:r>
            <a:endParaRPr kumimoji="1"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00764" y="5701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0" dirty="0" smtClean="0">
                <a:latin typeface="+mj-lt"/>
              </a:rPr>
              <a:t>Goods</a:t>
            </a:r>
            <a:endParaRPr lang="ko-KR" altLang="en-US" sz="900" b="0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2962" y="53204"/>
            <a:ext cx="2309500" cy="244886"/>
          </a:xfrm>
          <a:prstGeom prst="rect">
            <a:avLst/>
          </a:prstGeom>
          <a:noFill/>
        </p:spPr>
        <p:txBody>
          <a:bodyPr wrap="none" lIns="105357" tIns="52679" rIns="105357" bIns="52679" rtlCol="0">
            <a:spAutoFit/>
          </a:bodyPr>
          <a:lstStyle/>
          <a:p>
            <a:pPr algn="l"/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상품 </a:t>
            </a:r>
            <a:r>
              <a:rPr kumimoji="1" lang="en-US" altLang="ko-KR" sz="900" b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상품관리 </a:t>
            </a:r>
            <a:r>
              <a:rPr kumimoji="1" lang="en-US" altLang="ko-KR" sz="900" b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상품관리 </a:t>
            </a:r>
            <a:r>
              <a:rPr kumimoji="1" lang="en-US" altLang="ko-KR" sz="900" b="0" dirty="0" smtClean="0">
                <a:latin typeface="맑은 고딕" pitchFamily="50" charset="-127"/>
                <a:ea typeface="맑은 고딕" pitchFamily="50" charset="-127"/>
              </a:rPr>
              <a:t>&gt; </a:t>
            </a:r>
            <a:r>
              <a:rPr kumimoji="1" lang="ko-KR" altLang="en-US" sz="900" b="0" dirty="0" smtClean="0">
                <a:latin typeface="맑은 고딕" pitchFamily="50" charset="-127"/>
                <a:ea typeface="맑은 고딕" pitchFamily="50" charset="-127"/>
              </a:rPr>
              <a:t>상품등록</a:t>
            </a:r>
            <a:endParaRPr kumimoji="1" lang="ko-KR" altLang="en-US" sz="900" b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405" y="1219074"/>
            <a:ext cx="7590974" cy="5225583"/>
          </a:xfrm>
          <a:prstGeom prst="rect">
            <a:avLst/>
          </a:prstGeom>
        </p:spPr>
      </p:pic>
      <p:sp>
        <p:nvSpPr>
          <p:cNvPr id="44" name="AutoShape 62"/>
          <p:cNvSpPr>
            <a:spLocks noChangeArrowheads="1"/>
          </p:cNvSpPr>
          <p:nvPr/>
        </p:nvSpPr>
        <p:spPr bwMode="auto">
          <a:xfrm>
            <a:off x="4829758" y="4576564"/>
            <a:ext cx="153725" cy="15800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18000" tIns="18000" rIns="18000" bIns="18000" anchor="ctr">
            <a:spAutoFit/>
          </a:bodyPr>
          <a:lstStyle/>
          <a:p>
            <a:pPr algn="ctr" defTabSz="1054100">
              <a:spcBef>
                <a:spcPct val="50000"/>
              </a:spcBef>
            </a:pPr>
            <a:r>
              <a:rPr lang="en-US" altLang="ko-KR" sz="7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384793" y="4573151"/>
            <a:ext cx="587643" cy="124569"/>
          </a:xfrm>
          <a:prstGeom prst="flowChartProcess">
            <a:avLst/>
          </a:prstGeom>
          <a:solidFill>
            <a:srgbClr val="EDEDED"/>
          </a:solidFill>
          <a:ln w="9525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6</a:t>
            </a:r>
            <a:r>
              <a:rPr lang="ko-KR" altLang="en-US" sz="700" dirty="0" smtClean="0">
                <a:solidFill>
                  <a:schemeClr val="tx1"/>
                </a:solidFill>
              </a:rPr>
              <a:t>개월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" name="순서도: 처리 13"/>
          <p:cNvSpPr/>
          <p:nvPr/>
        </p:nvSpPr>
        <p:spPr>
          <a:xfrm>
            <a:off x="6701967" y="4573151"/>
            <a:ext cx="252028" cy="124569"/>
          </a:xfrm>
          <a:prstGeom prst="flowChartProcess">
            <a:avLst/>
          </a:prstGeom>
          <a:solidFill>
            <a:srgbClr val="EDEDED"/>
          </a:solidFill>
          <a:ln w="9525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smtClean="0">
                <a:solidFill>
                  <a:schemeClr val="tx1"/>
                </a:solidFill>
              </a:rPr>
              <a:t>100</a:t>
            </a:r>
            <a:endParaRPr lang="ko-KR" altLang="en-US" sz="300" dirty="0">
              <a:solidFill>
                <a:schemeClr val="tx1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7180178" y="4573151"/>
            <a:ext cx="252028" cy="124569"/>
          </a:xfrm>
          <a:prstGeom prst="flowChartProcess">
            <a:avLst/>
          </a:prstGeom>
          <a:solidFill>
            <a:srgbClr val="EDEDED"/>
          </a:solidFill>
          <a:ln w="9525">
            <a:solidFill>
              <a:srgbClr val="DBDB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" dirty="0" smtClean="0">
                <a:solidFill>
                  <a:schemeClr val="tx1"/>
                </a:solidFill>
              </a:rPr>
              <a:t>0</a:t>
            </a:r>
            <a:endParaRPr lang="ko-KR" altLang="en-US" sz="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92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12599</TotalTime>
  <Words>211</Words>
  <Application>Microsoft Office PowerPoint</Application>
  <PresentationFormat>사용자 지정</PresentationFormat>
  <Paragraphs>112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맑은 고딕</vt:lpstr>
      <vt:lpstr>Arial</vt:lpstr>
      <vt:lpstr>Times New Roman</vt:lpstr>
      <vt:lpstr>디자인 사용자 지정</vt:lpstr>
      <vt:lpstr>1_디자인 사용자 지정</vt:lpstr>
      <vt:lpstr>2_디자인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문서양식(파워포인트-가로템플릿)</dc:title>
  <dc:subject>LH공사-건설기술정보시스템</dc:subject>
  <dc:creator>김남진</dc:creator>
  <cp:lastModifiedBy>한승엽(HAN SEOUNG YEOB)/통신/미디어Digital추진그룹/SK</cp:lastModifiedBy>
  <cp:revision>1735</cp:revision>
  <dcterms:modified xsi:type="dcterms:W3CDTF">2020-07-13T10:43:16Z</dcterms:modified>
</cp:coreProperties>
</file>