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00" r:id="rId1"/>
  </p:sldMasterIdLst>
  <p:notesMasterIdLst>
    <p:notesMasterId r:id="rId16"/>
  </p:notesMasterIdLst>
  <p:sldIdLst>
    <p:sldId id="257" r:id="rId2"/>
    <p:sldId id="258" r:id="rId3"/>
    <p:sldId id="964" r:id="rId4"/>
    <p:sldId id="966" r:id="rId5"/>
    <p:sldId id="967" r:id="rId6"/>
    <p:sldId id="965" r:id="rId7"/>
    <p:sldId id="960" r:id="rId8"/>
    <p:sldId id="968" r:id="rId9"/>
    <p:sldId id="969" r:id="rId10"/>
    <p:sldId id="970" r:id="rId11"/>
    <p:sldId id="973" r:id="rId12"/>
    <p:sldId id="971" r:id="rId13"/>
    <p:sldId id="972" r:id="rId14"/>
    <p:sldId id="259" r:id="rId15"/>
  </p:sldIdLst>
  <p:sldSz cx="9906000" cy="6858000" type="A4"/>
  <p:notesSz cx="6797675" cy="9926638"/>
  <p:embeddedFontLst>
    <p:embeddedFont>
      <p:font typeface="Arial Unicode MS" panose="020B0604020202020204" pitchFamily="50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97">
          <p15:clr>
            <a:srgbClr val="A4A3A4"/>
          </p15:clr>
        </p15:guide>
        <p15:guide id="2" orient="horz" pos="3181" userDrawn="1">
          <p15:clr>
            <a:srgbClr val="A4A3A4"/>
          </p15:clr>
        </p15:guide>
        <p15:guide id="3" orient="horz" pos="482">
          <p15:clr>
            <a:srgbClr val="A4A3A4"/>
          </p15:clr>
        </p15:guide>
        <p15:guide id="4" orient="horz" pos="777">
          <p15:clr>
            <a:srgbClr val="A4A3A4"/>
          </p15:clr>
        </p15:guide>
        <p15:guide id="5" orient="horz" pos="1094" userDrawn="1">
          <p15:clr>
            <a:srgbClr val="A4A3A4"/>
          </p15:clr>
        </p15:guide>
        <p15:guide id="6" orient="horz" pos="459">
          <p15:clr>
            <a:srgbClr val="A4A3A4"/>
          </p15:clr>
        </p15:guide>
        <p15:guide id="7" pos="3075" userDrawn="1">
          <p15:clr>
            <a:srgbClr val="A4A3A4"/>
          </p15:clr>
        </p15:guide>
        <p15:guide id="8" pos="172" userDrawn="1">
          <p15:clr>
            <a:srgbClr val="A4A3A4"/>
          </p15:clr>
        </p15:guide>
        <p15:guide id="9" pos="5116">
          <p15:clr>
            <a:srgbClr val="A4A3A4"/>
          </p15:clr>
        </p15:guide>
        <p15:guide id="10" pos="6068">
          <p15:clr>
            <a:srgbClr val="A4A3A4"/>
          </p15:clr>
        </p15:guide>
        <p15:guide id="11" pos="3165" userDrawn="1">
          <p15:clr>
            <a:srgbClr val="A4A3A4"/>
          </p15:clr>
        </p15:guide>
        <p15:guide id="12" orient="horz" pos="118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53"/>
    <a:srgbClr val="A50021"/>
    <a:srgbClr val="0033CC"/>
    <a:srgbClr val="0066FF"/>
    <a:srgbClr val="FF0066"/>
    <a:srgbClr val="003399"/>
    <a:srgbClr val="FFCC66"/>
    <a:srgbClr val="F2F2F2"/>
    <a:srgbClr val="E46C0A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4" autoAdjust="0"/>
    <p:restoredTop sz="94869" autoAdjust="0"/>
  </p:normalViewPr>
  <p:slideViewPr>
    <p:cSldViewPr showGuides="1">
      <p:cViewPr varScale="1">
        <p:scale>
          <a:sx n="122" d="100"/>
          <a:sy n="122" d="100"/>
        </p:scale>
        <p:origin x="-1014" y="-84"/>
      </p:cViewPr>
      <p:guideLst>
        <p:guide orient="horz" pos="3974"/>
        <p:guide orient="horz" pos="845"/>
        <p:guide orient="horz" pos="3680"/>
        <p:guide orient="horz" pos="2840"/>
        <p:guide orient="horz" pos="958"/>
        <p:guide orient="horz" pos="595"/>
        <p:guide orient="horz" pos="4110"/>
        <p:guide pos="172"/>
        <p:guide pos="5138"/>
        <p:guide pos="1656"/>
        <p:guide pos="6068"/>
        <p:guide pos="4980"/>
        <p:guide pos="3120"/>
      </p:guideLst>
    </p:cSldViewPr>
  </p:slideViewPr>
  <p:outlineViewPr>
    <p:cViewPr>
      <p:scale>
        <a:sx n="33" d="100"/>
        <a:sy n="33" d="100"/>
      </p:scale>
      <p:origin x="0" y="225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5312"/>
    </p:cViewPr>
  </p:sorterViewPr>
  <p:notesViewPr>
    <p:cSldViewPr>
      <p:cViewPr varScale="1">
        <p:scale>
          <a:sx n="69" d="100"/>
          <a:sy n="69" d="100"/>
        </p:scale>
        <p:origin x="-3018" y="-90"/>
      </p:cViewPr>
      <p:guideLst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107" tIns="46053" rIns="92107" bIns="4605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107" tIns="46053" rIns="92107" bIns="46053" rtlCol="0"/>
          <a:lstStyle>
            <a:lvl1pPr algn="r">
              <a:defRPr sz="1200"/>
            </a:lvl1pPr>
          </a:lstStyle>
          <a:p>
            <a:fld id="{E65F436B-4CED-4CDD-A807-F5F3F2E408D1}" type="datetimeFigureOut">
              <a:rPr lang="ko-KR" altLang="en-US" smtClean="0"/>
              <a:pPr/>
              <a:t>2017-04-25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7" tIns="46053" rIns="92107" bIns="4605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2107" tIns="46053" rIns="92107" bIns="460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107" tIns="46053" rIns="92107" bIns="4605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107" tIns="46053" rIns="92107" bIns="46053" rtlCol="0" anchor="b"/>
          <a:lstStyle>
            <a:lvl1pPr algn="r">
              <a:defRPr sz="1200"/>
            </a:lvl1pPr>
          </a:lstStyle>
          <a:p>
            <a:fld id="{80DC1ACA-95F2-4E4B-A4AA-123FDCC67F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07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거버닝O+내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88913"/>
            <a:ext cx="9359900" cy="360362"/>
          </a:xfrm>
          <a:prstGeom prst="rect">
            <a:avLst/>
          </a:prstGeom>
        </p:spPr>
        <p:txBody>
          <a:bodyPr/>
          <a:lstStyle>
            <a:lvl1pPr algn="l">
              <a:defRPr lang="ko-KR" altLang="en-US" sz="2000" b="1" kern="1200" smtClean="0">
                <a:solidFill>
                  <a:srgbClr val="1D1160"/>
                </a:solidFill>
                <a:latin typeface="+mn-lt"/>
                <a:ea typeface="맑은 고딕" pitchFamily="50" charset="-127"/>
                <a:cs typeface="Times New Roman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73049" y="1520825"/>
            <a:ext cx="9333769" cy="5003799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맑은 고딕" panose="020B0503020000020004" pitchFamily="50" charset="-127"/>
              <a:buChar char="■"/>
              <a:defRPr sz="1500" b="1">
                <a:latin typeface="+mn-lt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300" b="1">
                <a:latin typeface="+mn-lt"/>
              </a:defRPr>
            </a:lvl2pPr>
            <a:lvl3pPr marL="1143000" indent="-228600">
              <a:lnSpc>
                <a:spcPct val="150000"/>
              </a:lnSpc>
              <a:buFont typeface="맑은 고딕" panose="020B0503020000020004" pitchFamily="50" charset="-127"/>
              <a:buChar char="–"/>
              <a:defRPr sz="1300" b="1">
                <a:latin typeface="+mn-lt"/>
              </a:defRPr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4"/>
          </p:nvPr>
        </p:nvSpPr>
        <p:spPr>
          <a:xfrm>
            <a:off x="273050" y="692150"/>
            <a:ext cx="9359899" cy="649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맑은 고딕" panose="020B0503020000020004" pitchFamily="50" charset="-127"/>
              <a:buNone/>
              <a:defRPr sz="1500" b="1">
                <a:latin typeface="+mn-lt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300" b="1"/>
            </a:lvl2pPr>
            <a:lvl3pPr marL="1143000" indent="-228600">
              <a:lnSpc>
                <a:spcPct val="150000"/>
              </a:lnSpc>
              <a:buFont typeface="맑은 고딕" panose="020B0503020000020004" pitchFamily="50" charset="-127"/>
              <a:buChar char="–"/>
              <a:defRPr sz="13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9022702" y="6562597"/>
            <a:ext cx="610249" cy="244399"/>
            <a:chOff x="4196916" y="3972164"/>
            <a:chExt cx="2020685" cy="809267"/>
          </a:xfrm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</p:grpSp>
      <p:pic>
        <p:nvPicPr>
          <p:cNvPr id="28" name="Picture 3" descr="E:\모스트비주얼\pds\ci\SK계열\사본 - skbroadban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0" y="6597475"/>
            <a:ext cx="653258" cy="209521"/>
          </a:xfrm>
          <a:prstGeom prst="rect">
            <a:avLst/>
          </a:prstGeom>
          <a:noFill/>
        </p:spPr>
      </p:pic>
      <p:sp>
        <p:nvSpPr>
          <p:cNvPr id="29" name="Rectangle 133"/>
          <p:cNvSpPr>
            <a:spLocks noChangeArrowheads="1"/>
          </p:cNvSpPr>
          <p:nvPr userDrawn="1"/>
        </p:nvSpPr>
        <p:spPr bwMode="auto">
          <a:xfrm>
            <a:off x="4541840" y="6676975"/>
            <a:ext cx="8604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995627" latinLnBrk="0">
              <a:defRPr/>
            </a:pPr>
            <a:fld id="{2DEBB096-855E-4CFC-B3CF-C17C64DFCBCD}" type="slidenum">
              <a:rPr lang="en-US" altLang="ko-KR" sz="900" b="0" spc="300" smtClean="0">
                <a:solidFill>
                  <a:schemeClr val="tx1"/>
                </a:solidFill>
                <a:latin typeface="+mn-lt"/>
                <a:ea typeface="+mn-ea"/>
              </a:rPr>
              <a:pPr algn="ctr" defTabSz="995627" latinLnBrk="0">
                <a:defRPr/>
              </a:pPr>
              <a:t>‹#›</a:t>
            </a:fld>
            <a:endParaRPr lang="en-US" altLang="ko-KR" sz="900" b="0" spc="3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509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거버닝O+내용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88913"/>
            <a:ext cx="9359900" cy="360362"/>
          </a:xfrm>
          <a:prstGeom prst="rect">
            <a:avLst/>
          </a:prstGeom>
        </p:spPr>
        <p:txBody>
          <a:bodyPr/>
          <a:lstStyle>
            <a:lvl1pPr algn="l">
              <a:defRPr lang="ko-KR" altLang="en-US" sz="2000" b="1" kern="1200" smtClean="0">
                <a:solidFill>
                  <a:srgbClr val="1D1160"/>
                </a:solidFill>
                <a:latin typeface="+mn-lt"/>
                <a:ea typeface="맑은 고딕" pitchFamily="50" charset="-127"/>
                <a:cs typeface="Times New Roman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73050" y="1520825"/>
            <a:ext cx="4679950" cy="5003799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맑은 고딕" panose="020B0503020000020004" pitchFamily="50" charset="-127"/>
              <a:buChar char="■"/>
              <a:defRPr sz="1500" b="1">
                <a:latin typeface="+mn-lt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300" b="1">
                <a:latin typeface="+mn-lt"/>
              </a:defRPr>
            </a:lvl2pPr>
            <a:lvl3pPr marL="1143000" indent="-228600">
              <a:lnSpc>
                <a:spcPct val="150000"/>
              </a:lnSpc>
              <a:buFont typeface="맑은 고딕" panose="020B0503020000020004" pitchFamily="50" charset="-127"/>
              <a:buChar char="–"/>
              <a:defRPr sz="1300" b="1">
                <a:latin typeface="+mn-lt"/>
              </a:defRPr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953000" y="1520825"/>
            <a:ext cx="4679950" cy="5003799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맑은 고딕" panose="020B0503020000020004" pitchFamily="50" charset="-127"/>
              <a:buChar char="■"/>
              <a:defRPr lang="ko-KR" altLang="en-US" sz="15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300" b="1"/>
            </a:lvl2pPr>
            <a:lvl3pPr marL="1143000" indent="-228600">
              <a:lnSpc>
                <a:spcPct val="150000"/>
              </a:lnSpc>
              <a:buFont typeface="맑은 고딕" panose="020B0503020000020004" pitchFamily="50" charset="-127"/>
              <a:buChar char="–"/>
              <a:defRPr sz="13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4"/>
          </p:nvPr>
        </p:nvSpPr>
        <p:spPr>
          <a:xfrm>
            <a:off x="273050" y="692150"/>
            <a:ext cx="9359899" cy="649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맑은 고딕" panose="020B0503020000020004" pitchFamily="50" charset="-127"/>
              <a:buNone/>
              <a:defRPr sz="1500" b="1">
                <a:latin typeface="+mn-lt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300" b="1"/>
            </a:lvl2pPr>
            <a:lvl3pPr marL="1143000" indent="-228600">
              <a:lnSpc>
                <a:spcPct val="150000"/>
              </a:lnSpc>
              <a:buFont typeface="맑은 고딕" panose="020B0503020000020004" pitchFamily="50" charset="-127"/>
              <a:buChar char="–"/>
              <a:defRPr sz="13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9022702" y="6562597"/>
            <a:ext cx="610249" cy="244399"/>
            <a:chOff x="4196916" y="3972164"/>
            <a:chExt cx="2020685" cy="809267"/>
          </a:xfrm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</p:grpSp>
      <p:pic>
        <p:nvPicPr>
          <p:cNvPr id="28" name="Picture 3" descr="E:\모스트비주얼\pds\ci\SK계열\사본 - skbroadban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0" y="6597475"/>
            <a:ext cx="653258" cy="209521"/>
          </a:xfrm>
          <a:prstGeom prst="rect">
            <a:avLst/>
          </a:prstGeom>
          <a:noFill/>
        </p:spPr>
      </p:pic>
      <p:sp>
        <p:nvSpPr>
          <p:cNvPr id="29" name="Rectangle 133"/>
          <p:cNvSpPr>
            <a:spLocks noChangeArrowheads="1"/>
          </p:cNvSpPr>
          <p:nvPr userDrawn="1"/>
        </p:nvSpPr>
        <p:spPr bwMode="auto">
          <a:xfrm>
            <a:off x="4541840" y="6676975"/>
            <a:ext cx="8604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995627" latinLnBrk="0">
              <a:defRPr/>
            </a:pPr>
            <a:fld id="{2DEBB096-855E-4CFC-B3CF-C17C64DFCBCD}" type="slidenum">
              <a:rPr lang="en-US" altLang="ko-KR" sz="900" b="0" spc="300" smtClean="0">
                <a:solidFill>
                  <a:schemeClr val="tx1"/>
                </a:solidFill>
                <a:latin typeface="+mn-lt"/>
                <a:ea typeface="+mn-ea"/>
              </a:rPr>
              <a:pPr algn="ctr" defTabSz="995627" latinLnBrk="0">
                <a:defRPr/>
              </a:pPr>
              <a:t>‹#›</a:t>
            </a:fld>
            <a:endParaRPr lang="en-US" altLang="ko-KR" sz="900" b="0" spc="3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096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거버닝O+내용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88913"/>
            <a:ext cx="9359900" cy="360362"/>
          </a:xfrm>
          <a:prstGeom prst="rect">
            <a:avLst/>
          </a:prstGeom>
        </p:spPr>
        <p:txBody>
          <a:bodyPr/>
          <a:lstStyle>
            <a:lvl1pPr algn="l">
              <a:defRPr lang="ko-KR" altLang="en-US" sz="2000" b="1" kern="1200" smtClean="0">
                <a:solidFill>
                  <a:srgbClr val="1D1160"/>
                </a:solidFill>
                <a:latin typeface="+mn-lt"/>
                <a:ea typeface="맑은 고딕" pitchFamily="50" charset="-127"/>
                <a:cs typeface="Times New Roman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4"/>
          </p:nvPr>
        </p:nvSpPr>
        <p:spPr>
          <a:xfrm>
            <a:off x="273050" y="692150"/>
            <a:ext cx="9359899" cy="6492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맑은 고딕" panose="020B0503020000020004" pitchFamily="50" charset="-127"/>
              <a:buNone/>
              <a:defRPr sz="1500" b="1">
                <a:latin typeface="+mn-lt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300" b="1"/>
            </a:lvl2pPr>
            <a:lvl3pPr marL="1143000" indent="-228600">
              <a:lnSpc>
                <a:spcPct val="150000"/>
              </a:lnSpc>
              <a:buFont typeface="맑은 고딕" panose="020B0503020000020004" pitchFamily="50" charset="-127"/>
              <a:buChar char="–"/>
              <a:defRPr sz="13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9022702" y="6562597"/>
            <a:ext cx="610249" cy="244399"/>
            <a:chOff x="4196916" y="3972164"/>
            <a:chExt cx="2020685" cy="809267"/>
          </a:xfrm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</p:grpSp>
      <p:pic>
        <p:nvPicPr>
          <p:cNvPr id="28" name="Picture 3" descr="E:\모스트비주얼\pds\ci\SK계열\사본 - skbroadban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0" y="6597475"/>
            <a:ext cx="653258" cy="209521"/>
          </a:xfrm>
          <a:prstGeom prst="rect">
            <a:avLst/>
          </a:prstGeom>
          <a:noFill/>
        </p:spPr>
      </p:pic>
      <p:sp>
        <p:nvSpPr>
          <p:cNvPr id="29" name="Rectangle 133"/>
          <p:cNvSpPr>
            <a:spLocks noChangeArrowheads="1"/>
          </p:cNvSpPr>
          <p:nvPr userDrawn="1"/>
        </p:nvSpPr>
        <p:spPr bwMode="auto">
          <a:xfrm>
            <a:off x="4541840" y="6676975"/>
            <a:ext cx="8604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995627" latinLnBrk="0">
              <a:defRPr/>
            </a:pPr>
            <a:fld id="{2DEBB096-855E-4CFC-B3CF-C17C64DFCBCD}" type="slidenum">
              <a:rPr lang="en-US" altLang="ko-KR" sz="900" b="0" spc="300" smtClean="0">
                <a:solidFill>
                  <a:schemeClr val="tx1"/>
                </a:solidFill>
                <a:latin typeface="+mn-lt"/>
                <a:ea typeface="+mn-ea"/>
              </a:rPr>
              <a:pPr algn="ctr" defTabSz="995627" latinLnBrk="0">
                <a:defRPr/>
              </a:pPr>
              <a:t>‹#›</a:t>
            </a:fld>
            <a:endParaRPr lang="en-US" altLang="ko-KR" sz="900" b="0" spc="3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783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.거버닝X+내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88913"/>
            <a:ext cx="9359900" cy="360362"/>
          </a:xfrm>
          <a:prstGeom prst="rect">
            <a:avLst/>
          </a:prstGeom>
        </p:spPr>
        <p:txBody>
          <a:bodyPr/>
          <a:lstStyle>
            <a:lvl1pPr algn="l">
              <a:defRPr lang="ko-KR" altLang="en-US" sz="2000" b="1" kern="1200" dirty="0">
                <a:solidFill>
                  <a:srgbClr val="1D1160"/>
                </a:solidFill>
                <a:latin typeface="+mn-lt"/>
                <a:ea typeface="맑은 고딕" pitchFamily="50" charset="-127"/>
                <a:cs typeface="Times New Roman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0" y="944563"/>
            <a:ext cx="9359900" cy="55800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맑은 고딕" panose="020B0503020000020004" pitchFamily="50" charset="-127"/>
              <a:buChar char="■"/>
              <a:defRPr sz="1500" b="1">
                <a:latin typeface="+mn-lt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300" b="1">
                <a:latin typeface="+mn-lt"/>
              </a:defRPr>
            </a:lvl2pPr>
            <a:lvl3pPr marL="1143000" indent="-228600">
              <a:lnSpc>
                <a:spcPct val="150000"/>
              </a:lnSpc>
              <a:buFont typeface="맑은 고딕" panose="020B0503020000020004" pitchFamily="50" charset="-127"/>
              <a:buChar char="–"/>
              <a:defRPr sz="1300" b="1">
                <a:latin typeface="+mn-lt"/>
              </a:defRPr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9022702" y="6562597"/>
            <a:ext cx="610249" cy="244399"/>
            <a:chOff x="4196916" y="3972164"/>
            <a:chExt cx="2020685" cy="809267"/>
          </a:xfrm>
        </p:grpSpPr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3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</p:grpSp>
      <p:pic>
        <p:nvPicPr>
          <p:cNvPr id="24" name="Picture 3" descr="E:\모스트비주얼\pds\ci\SK계열\사본 - skbroadban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0" y="6597475"/>
            <a:ext cx="653258" cy="209521"/>
          </a:xfrm>
          <a:prstGeom prst="rect">
            <a:avLst/>
          </a:prstGeom>
          <a:noFill/>
        </p:spPr>
      </p:pic>
      <p:sp>
        <p:nvSpPr>
          <p:cNvPr id="26" name="Rectangle 133"/>
          <p:cNvSpPr>
            <a:spLocks noChangeArrowheads="1"/>
          </p:cNvSpPr>
          <p:nvPr userDrawn="1"/>
        </p:nvSpPr>
        <p:spPr bwMode="auto">
          <a:xfrm>
            <a:off x="4541840" y="6676975"/>
            <a:ext cx="8604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995627" latinLnBrk="0">
              <a:defRPr/>
            </a:pPr>
            <a:fld id="{2DEBB096-855E-4CFC-B3CF-C17C64DFCBCD}" type="slidenum">
              <a:rPr lang="en-US" altLang="ko-KR" sz="900" b="0" spc="300" smtClean="0">
                <a:solidFill>
                  <a:schemeClr val="tx1"/>
                </a:solidFill>
                <a:latin typeface="+mn-lt"/>
                <a:ea typeface="+mn-ea"/>
              </a:rPr>
              <a:pPr algn="ctr" defTabSz="995627" latinLnBrk="0">
                <a:defRPr/>
              </a:pPr>
              <a:t>‹#›</a:t>
            </a:fld>
            <a:endParaRPr lang="en-US" altLang="ko-KR" sz="900" b="0" spc="3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8209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거버닝X+내용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88913"/>
            <a:ext cx="9359900" cy="360362"/>
          </a:xfrm>
          <a:prstGeom prst="rect">
            <a:avLst/>
          </a:prstGeom>
        </p:spPr>
        <p:txBody>
          <a:bodyPr/>
          <a:lstStyle>
            <a:lvl1pPr algn="l">
              <a:defRPr lang="ko-KR" altLang="en-US" sz="2000" b="1" kern="1200" smtClean="0">
                <a:solidFill>
                  <a:srgbClr val="1D1160"/>
                </a:solidFill>
                <a:latin typeface="+mn-lt"/>
                <a:ea typeface="맑은 고딕" pitchFamily="50" charset="-127"/>
                <a:cs typeface="Times New Roman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73050" y="944563"/>
            <a:ext cx="4679950" cy="55800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맑은 고딕" panose="020B0503020000020004" pitchFamily="50" charset="-127"/>
              <a:buChar char="■"/>
              <a:defRPr sz="1500" b="1">
                <a:latin typeface="+mn-lt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300" b="1">
                <a:latin typeface="+mn-lt"/>
              </a:defRPr>
            </a:lvl2pPr>
            <a:lvl3pPr marL="1143000" indent="-228600">
              <a:lnSpc>
                <a:spcPct val="150000"/>
              </a:lnSpc>
              <a:buFont typeface="맑은 고딕" panose="020B0503020000020004" pitchFamily="50" charset="-127"/>
              <a:buChar char="–"/>
              <a:defRPr sz="1300" b="1">
                <a:latin typeface="+mn-lt"/>
              </a:defRPr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953000" y="944563"/>
            <a:ext cx="4679950" cy="55800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맑은 고딕" panose="020B0503020000020004" pitchFamily="50" charset="-127"/>
              <a:buChar char="■"/>
              <a:defRPr lang="ko-KR" altLang="en-US" sz="15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300" b="1"/>
            </a:lvl2pPr>
            <a:lvl3pPr marL="1143000" indent="-228600">
              <a:lnSpc>
                <a:spcPct val="150000"/>
              </a:lnSpc>
              <a:buFont typeface="맑은 고딕" panose="020B0503020000020004" pitchFamily="50" charset="-127"/>
              <a:buChar char="–"/>
              <a:defRPr sz="13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9022702" y="6562597"/>
            <a:ext cx="610249" cy="244399"/>
            <a:chOff x="4196916" y="3972164"/>
            <a:chExt cx="2020685" cy="809267"/>
          </a:xfrm>
        </p:grpSpPr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</p:grpSp>
      <p:pic>
        <p:nvPicPr>
          <p:cNvPr id="26" name="Picture 3" descr="E:\모스트비주얼\pds\ci\SK계열\사본 - skbroadban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0" y="6597475"/>
            <a:ext cx="653258" cy="209521"/>
          </a:xfrm>
          <a:prstGeom prst="rect">
            <a:avLst/>
          </a:prstGeom>
          <a:noFill/>
        </p:spPr>
      </p:pic>
      <p:sp>
        <p:nvSpPr>
          <p:cNvPr id="28" name="Rectangle 133"/>
          <p:cNvSpPr>
            <a:spLocks noChangeArrowheads="1"/>
          </p:cNvSpPr>
          <p:nvPr userDrawn="1"/>
        </p:nvSpPr>
        <p:spPr bwMode="auto">
          <a:xfrm>
            <a:off x="4541840" y="6676975"/>
            <a:ext cx="8604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995627" latinLnBrk="0">
              <a:defRPr/>
            </a:pPr>
            <a:fld id="{2DEBB096-855E-4CFC-B3CF-C17C64DFCBCD}" type="slidenum">
              <a:rPr lang="en-US" altLang="ko-KR" sz="900" b="0" spc="300" smtClean="0">
                <a:solidFill>
                  <a:schemeClr val="tx1"/>
                </a:solidFill>
                <a:latin typeface="+mn-lt"/>
                <a:ea typeface="+mn-ea"/>
              </a:rPr>
              <a:pPr algn="ctr" defTabSz="995627" latinLnBrk="0">
                <a:defRPr/>
              </a:pPr>
              <a:t>‹#›</a:t>
            </a:fld>
            <a:endParaRPr lang="en-US" altLang="ko-KR" sz="900" b="0" spc="3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8049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거버닝X+내용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88913"/>
            <a:ext cx="9359900" cy="360362"/>
          </a:xfrm>
          <a:prstGeom prst="rect">
            <a:avLst/>
          </a:prstGeom>
        </p:spPr>
        <p:txBody>
          <a:bodyPr/>
          <a:lstStyle>
            <a:lvl1pPr algn="l">
              <a:defRPr lang="ko-KR" altLang="en-US" sz="2000" b="1" kern="1200" dirty="0">
                <a:solidFill>
                  <a:srgbClr val="1D1160"/>
                </a:solidFill>
                <a:latin typeface="+mn-lt"/>
                <a:ea typeface="맑은 고딕" pitchFamily="50" charset="-127"/>
                <a:cs typeface="Times New Roman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9022702" y="6562597"/>
            <a:ext cx="610249" cy="244399"/>
            <a:chOff x="4196916" y="3972164"/>
            <a:chExt cx="2020685" cy="809267"/>
          </a:xfrm>
        </p:grpSpPr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  <p:sp>
          <p:nvSpPr>
            <p:cNvPr id="24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lt"/>
              </a:endParaRPr>
            </a:p>
          </p:txBody>
        </p:sp>
      </p:grpSp>
      <p:pic>
        <p:nvPicPr>
          <p:cNvPr id="25" name="Picture 3" descr="E:\모스트비주얼\pds\ci\SK계열\사본 - skbroadban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0" y="6597475"/>
            <a:ext cx="653258" cy="209521"/>
          </a:xfrm>
          <a:prstGeom prst="rect">
            <a:avLst/>
          </a:prstGeom>
          <a:noFill/>
        </p:spPr>
      </p:pic>
      <p:sp>
        <p:nvSpPr>
          <p:cNvPr id="27" name="Rectangle 133"/>
          <p:cNvSpPr>
            <a:spLocks noChangeArrowheads="1"/>
          </p:cNvSpPr>
          <p:nvPr userDrawn="1"/>
        </p:nvSpPr>
        <p:spPr bwMode="auto">
          <a:xfrm>
            <a:off x="4541840" y="6676975"/>
            <a:ext cx="8604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995627" latinLnBrk="0">
              <a:defRPr/>
            </a:pPr>
            <a:fld id="{2DEBB096-855E-4CFC-B3CF-C17C64DFCBCD}" type="slidenum">
              <a:rPr lang="en-US" altLang="ko-KR" sz="900" b="0" spc="300" smtClean="0">
                <a:solidFill>
                  <a:schemeClr val="tx1"/>
                </a:solidFill>
                <a:latin typeface="+mn-lt"/>
                <a:ea typeface="+mn-ea"/>
              </a:rPr>
              <a:pPr algn="ctr" defTabSz="995627" latinLnBrk="0">
                <a:defRPr/>
              </a:pPr>
              <a:t>‹#›</a:t>
            </a:fld>
            <a:endParaRPr lang="en-US" altLang="ko-KR" sz="900" b="0" spc="3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0135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936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거버닝O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33"/>
          <p:cNvSpPr>
            <a:spLocks noChangeArrowheads="1"/>
          </p:cNvSpPr>
          <p:nvPr userDrawn="1"/>
        </p:nvSpPr>
        <p:spPr bwMode="auto">
          <a:xfrm>
            <a:off x="4541840" y="6676975"/>
            <a:ext cx="8604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995627" latinLnBrk="0">
              <a:defRPr/>
            </a:pPr>
            <a:fld id="{2DEBB096-855E-4CFC-B3CF-C17C64DFCBCD}" type="slidenum">
              <a:rPr lang="en-US" altLang="ko-KR" sz="900" b="0" spc="300" smtClean="0">
                <a:solidFill>
                  <a:schemeClr val="tx1"/>
                </a:solidFill>
                <a:latin typeface="+mn-ea"/>
                <a:ea typeface="+mn-ea"/>
              </a:rPr>
              <a:pPr algn="ctr" defTabSz="995627" latinLnBrk="0">
                <a:defRPr/>
              </a:pPr>
              <a:t>‹#›</a:t>
            </a:fld>
            <a:endParaRPr lang="en-US" altLang="ko-KR" sz="900" b="0" spc="3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9022702" y="6562597"/>
            <a:ext cx="610249" cy="244399"/>
            <a:chOff x="4196916" y="3972164"/>
            <a:chExt cx="2020685" cy="809267"/>
          </a:xfrm>
        </p:grpSpPr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38" name="Picture 3" descr="E:\모스트비주얼\pds\ci\SK계열\사본 - skbroadban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0" y="6597475"/>
            <a:ext cx="653258" cy="2095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446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거버닝X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 userDrawn="1"/>
        </p:nvSpPr>
        <p:spPr>
          <a:xfrm>
            <a:off x="909460" y="6662964"/>
            <a:ext cx="38275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 dirty="0" smtClean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Next TV </a:t>
            </a:r>
            <a:r>
              <a:rPr lang="ko-KR" altLang="en-US" sz="800" dirty="0" smtClean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플랫폼 설계 및 </a:t>
            </a:r>
            <a:r>
              <a:rPr lang="en-US" altLang="ko-KR" sz="800" dirty="0" smtClean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PoC </a:t>
            </a:r>
            <a:r>
              <a:rPr lang="ko-KR" altLang="en-US" sz="800" dirty="0" smtClean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검증</a:t>
            </a:r>
            <a:r>
              <a:rPr lang="en-US" altLang="ko-KR" sz="800" dirty="0" smtClean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" name="Rectangle 133"/>
          <p:cNvSpPr>
            <a:spLocks noChangeArrowheads="1"/>
          </p:cNvSpPr>
          <p:nvPr userDrawn="1"/>
        </p:nvSpPr>
        <p:spPr bwMode="auto">
          <a:xfrm>
            <a:off x="4541840" y="6676975"/>
            <a:ext cx="8604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defTabSz="995627" latinLnBrk="0">
              <a:defRPr/>
            </a:pPr>
            <a:fld id="{2DEBB096-855E-4CFC-B3CF-C17C64DFCBCD}" type="slidenum">
              <a:rPr lang="en-US" altLang="ko-KR" sz="900" spc="300" smtClean="0">
                <a:solidFill>
                  <a:prstClr val="black"/>
                </a:solidFill>
              </a:rPr>
              <a:pPr algn="ctr" defTabSz="995627" latinLnBrk="0">
                <a:defRPr/>
              </a:pPr>
              <a:t>‹#›</a:t>
            </a:fld>
            <a:endParaRPr lang="en-US" altLang="ko-KR" sz="900" spc="300" dirty="0">
              <a:solidFill>
                <a:prstClr val="black"/>
              </a:solidFill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9022702" y="6562597"/>
            <a:ext cx="610249" cy="244399"/>
            <a:chOff x="4196916" y="3972164"/>
            <a:chExt cx="2020685" cy="809267"/>
          </a:xfrm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2" name="Picture 3" descr="E:\모스트비주얼\pds\ci\SK계열\사본 - skbroadban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0" y="6597475"/>
            <a:ext cx="653258" cy="2095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522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9022702" y="6562597"/>
            <a:ext cx="610249" cy="244399"/>
            <a:chOff x="4196916" y="3972164"/>
            <a:chExt cx="2020685" cy="809267"/>
          </a:xfrm>
        </p:grpSpPr>
        <p:sp>
          <p:nvSpPr>
            <p:cNvPr id="3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8" name="Picture 3" descr="E:\모스트비주얼\pds\ci\SK계열\사본 - skbroadband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3050" y="6597475"/>
            <a:ext cx="653258" cy="2095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268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11" r:id="rId2"/>
    <p:sldLayoutId id="2147483812" r:id="rId3"/>
    <p:sldLayoutId id="2147483808" r:id="rId4"/>
    <p:sldLayoutId id="2147483807" r:id="rId5"/>
    <p:sldLayoutId id="2147483806" r:id="rId6"/>
    <p:sldLayoutId id="2147483815" r:id="rId7"/>
    <p:sldLayoutId id="2147483816" r:id="rId8"/>
    <p:sldLayoutId id="2147483819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kdevtv.com/mib/elk/elk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youtube.com/watch?v=Njh5TH6cXTE&amp;list=PLDMPhWe3CfpZqZ91BUo5udpdgXB2MWxy7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tifacts.elastic.co/downloads/logstash/logstash-5.3.0.tar.g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273050" y="6243481"/>
            <a:ext cx="337185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/>
        </p:spPr>
        <p:txBody>
          <a:bodyPr lIns="0" tIns="0" rIns="0" bIns="0" anchor="ctr">
            <a:spAutoFit/>
          </a:bodyPr>
          <a:lstStyle>
            <a:defPPr>
              <a:defRPr lang="ko-KR"/>
            </a:defPPr>
            <a:lvl1pPr marL="0" indent="0" defTabSz="1474988" eaLnBrk="0" fontAlgn="auto" latinLnBrk="0" hangingPunct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tabLst>
                <a:tab pos="290410" algn="l"/>
              </a:tabLst>
              <a:defRPr kumimoji="0" sz="1100">
                <a:solidFill>
                  <a:schemeClr val="accent6">
                    <a:lumMod val="75000"/>
                  </a:schemeClr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Copyright©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2017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by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SK Holdings All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rights reserved. </a:t>
            </a:r>
            <a:endParaRPr lang="ko-KR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76536" y="1556792"/>
            <a:ext cx="8236843" cy="1223830"/>
            <a:chOff x="869056" y="848502"/>
            <a:chExt cx="8236843" cy="1223830"/>
          </a:xfrm>
        </p:grpSpPr>
        <p:sp>
          <p:nvSpPr>
            <p:cNvPr id="56" name="Rectangle 5"/>
            <p:cNvSpPr txBox="1">
              <a:spLocks noChangeArrowheads="1"/>
            </p:cNvSpPr>
            <p:nvPr/>
          </p:nvSpPr>
          <p:spPr>
            <a:xfrm>
              <a:off x="869056" y="1098651"/>
              <a:ext cx="8236843" cy="973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0">
              <a:scene3d>
                <a:camera prst="orthographicFront"/>
                <a:lightRig rig="brightRoom" dir="tl"/>
              </a:scene3d>
              <a:sp3d prstMaterial="flat">
                <a:bevelT w="0" h="0" prst="artDeco"/>
                <a:extrusionClr>
                  <a:schemeClr val="bg1"/>
                </a:extrusionClr>
                <a:contourClr>
                  <a:schemeClr val="bg1"/>
                </a:contourClr>
              </a:sp3d>
            </a:bodyPr>
            <a:lstStyle/>
            <a:p>
              <a:pPr defTabSz="839573">
                <a:lnSpc>
                  <a:spcPts val="4000"/>
                </a:lnSpc>
                <a:tabLst>
                  <a:tab pos="2666831" algn="l"/>
                </a:tabLst>
                <a:defRPr/>
              </a:pPr>
              <a:r>
                <a:rPr lang="en-US" altLang="ko-KR" sz="4000" b="1" spc="-28" dirty="0" smtClean="0">
                  <a:gradFill flip="none" rotWithShape="1">
                    <a:gsLst>
                      <a:gs pos="0">
                        <a:srgbClr val="F58025"/>
                      </a:gs>
                      <a:gs pos="45000">
                        <a:srgbClr val="F58025"/>
                      </a:gs>
                      <a:gs pos="71000">
                        <a:srgbClr val="E62B34"/>
                      </a:gs>
                      <a:gs pos="100000">
                        <a:srgbClr val="E31837"/>
                      </a:gs>
                    </a:gsLst>
                    <a:lin ang="0" scaled="1"/>
                    <a:tileRect/>
                  </a:gradFill>
                  <a:latin typeface="맑은 고딕" pitchFamily="50" charset="-127"/>
                  <a:ea typeface="맑은 고딕" pitchFamily="50" charset="-127"/>
                </a:rPr>
                <a:t>G2  (2/13~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71824" y="848502"/>
              <a:ext cx="2167696" cy="41557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rtlCol="0" anchor="ctr"/>
            <a:lstStyle/>
            <a:p>
              <a:pPr algn="ctr" defTabSz="839480"/>
              <a:endParaRPr lang="ko-KR" altLang="en-US" sz="17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8" name="Picture 3" descr="C:\Users\Administrator\Desktop\1324324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0965" y="2653709"/>
            <a:ext cx="5000596" cy="3632355"/>
          </a:xfrm>
          <a:prstGeom prst="rect">
            <a:avLst/>
          </a:prstGeom>
          <a:noFill/>
        </p:spPr>
      </p:pic>
      <p:grpSp>
        <p:nvGrpSpPr>
          <p:cNvPr id="59" name="그룹 58"/>
          <p:cNvGrpSpPr/>
          <p:nvPr/>
        </p:nvGrpSpPr>
        <p:grpSpPr>
          <a:xfrm>
            <a:off x="8481248" y="6075036"/>
            <a:ext cx="1008257" cy="403798"/>
            <a:chOff x="4196916" y="3972164"/>
            <a:chExt cx="2020685" cy="809267"/>
          </a:xfrm>
        </p:grpSpPr>
        <p:sp>
          <p:nvSpPr>
            <p:cNvPr id="60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1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2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3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4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5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6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7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8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9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0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1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2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3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4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pic>
        <p:nvPicPr>
          <p:cNvPr id="75" name="그림 74"/>
          <p:cNvPicPr>
            <a:picLocks noChangeAspect="1"/>
          </p:cNvPicPr>
          <p:nvPr/>
        </p:nvPicPr>
        <p:blipFill>
          <a:blip r:embed="rId3" cstate="print"/>
          <a:srcRect l="-39316" t="-14560" r="-26065" b="-7941"/>
          <a:stretch>
            <a:fillRect/>
          </a:stretch>
        </p:blipFill>
        <p:spPr bwMode="auto">
          <a:xfrm>
            <a:off x="9114607" y="134938"/>
            <a:ext cx="516767" cy="57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03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ELK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0" y="1520825"/>
            <a:ext cx="4679950" cy="468015"/>
          </a:xfrm>
        </p:spPr>
        <p:txBody>
          <a:bodyPr/>
          <a:lstStyle/>
          <a:p>
            <a:r>
              <a:rPr lang="en-US" altLang="ko-KR" dirty="0" err="1" smtClean="0"/>
              <a:t>Kibana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DashBoard</a:t>
            </a:r>
            <a:r>
              <a:rPr lang="en-US" altLang="ko-KR" dirty="0" smtClean="0"/>
              <a:t> WEB </a:t>
            </a:r>
            <a:r>
              <a:rPr lang="ko-KR" altLang="en-US" dirty="0" smtClean="0"/>
              <a:t>에서 확인 가능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/>
              <a:t>간단하게 실습을 하면서 </a:t>
            </a:r>
            <a:r>
              <a:rPr lang="en-US" altLang="ko-KR" dirty="0"/>
              <a:t>ELK</a:t>
            </a:r>
            <a:r>
              <a:rPr lang="ko-KR" altLang="en-US" dirty="0"/>
              <a:t> 활용 및 가능성을 파악</a:t>
            </a:r>
          </a:p>
          <a:p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73050" y="3176972"/>
            <a:ext cx="4679950" cy="4680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■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1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–"/>
              <a:defRPr sz="1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6" y="2060849"/>
            <a:ext cx="452003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7"/>
          <p:cNvSpPr>
            <a:spLocks noGrp="1"/>
          </p:cNvSpPr>
          <p:nvPr>
            <p:ph idx="13"/>
          </p:nvPr>
        </p:nvSpPr>
        <p:spPr>
          <a:xfrm>
            <a:off x="2360712" y="5589240"/>
            <a:ext cx="4679950" cy="827372"/>
          </a:xfrm>
        </p:spPr>
        <p:txBody>
          <a:bodyPr/>
          <a:lstStyle/>
          <a:p>
            <a:r>
              <a:rPr lang="ko-KR" altLang="en-US" sz="900" dirty="0" smtClean="0"/>
              <a:t>참고 자료</a:t>
            </a:r>
            <a:endParaRPr lang="en-US" altLang="ko-KR" sz="900" dirty="0" smtClean="0"/>
          </a:p>
          <a:p>
            <a:pPr lvl="1"/>
            <a:r>
              <a:rPr lang="en-US" altLang="ko-KR" sz="800" dirty="0" smtClean="0">
                <a:hlinkClick r:id="rId3"/>
              </a:rPr>
              <a:t>https</a:t>
            </a:r>
            <a:r>
              <a:rPr lang="en-US" altLang="ko-KR" sz="800" dirty="0">
                <a:hlinkClick r:id="rId3"/>
              </a:rPr>
              <a:t>://</a:t>
            </a:r>
            <a:r>
              <a:rPr lang="en-US" altLang="ko-KR" sz="800" dirty="0" smtClean="0">
                <a:hlinkClick r:id="rId3"/>
              </a:rPr>
              <a:t>okdevtv.com/mib/elk/elk5</a:t>
            </a:r>
            <a:endParaRPr lang="en-US" altLang="ko-KR" sz="800" dirty="0" smtClean="0"/>
          </a:p>
          <a:p>
            <a:pPr lvl="1"/>
            <a:r>
              <a:rPr lang="en-US" altLang="ko-KR" sz="800" dirty="0">
                <a:hlinkClick r:id="rId4"/>
              </a:rPr>
              <a:t>https://</a:t>
            </a:r>
            <a:r>
              <a:rPr lang="en-US" altLang="ko-KR" sz="800" dirty="0" smtClean="0">
                <a:hlinkClick r:id="rId4"/>
              </a:rPr>
              <a:t>www.youtube.com/watch?v=Njh5TH6cXTE&amp;list=PLDMPhWe3CfpZqZ91BUo5udpdgXB2MWxy7</a:t>
            </a:r>
            <a:endParaRPr lang="en-US" altLang="ko-KR" sz="800" dirty="0" smtClean="0"/>
          </a:p>
          <a:p>
            <a:pPr lvl="1"/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953000" y="1520825"/>
            <a:ext cx="4679950" cy="11520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■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1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–"/>
              <a:defRPr sz="1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활용 가능성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운영관리 </a:t>
            </a:r>
            <a:r>
              <a:rPr lang="en-US" altLang="ko-KR" dirty="0" smtClean="0"/>
              <a:t>Page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ELK </a:t>
            </a:r>
            <a:r>
              <a:rPr lang="ko-KR" altLang="en-US" dirty="0" smtClean="0"/>
              <a:t>를 활용 하면 쉽게 운영관리 </a:t>
            </a:r>
            <a:r>
              <a:rPr lang="en-US" altLang="ko-KR" dirty="0" err="1" smtClean="0"/>
              <a:t>DashBoard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제작 가능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953000" y="3068941"/>
            <a:ext cx="4679950" cy="11520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■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1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–"/>
              <a:defRPr sz="1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고</a:t>
            </a:r>
            <a:r>
              <a:rPr lang="ko-KR" altLang="en-US" dirty="0"/>
              <a:t>려</a:t>
            </a:r>
            <a:r>
              <a:rPr lang="ko-KR" altLang="en-US" dirty="0" smtClean="0"/>
              <a:t> 사항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Kibana</a:t>
            </a:r>
            <a:r>
              <a:rPr lang="en-US" altLang="ko-KR" dirty="0" smtClean="0"/>
              <a:t> Dashboard </a:t>
            </a:r>
            <a:r>
              <a:rPr lang="ko-KR" altLang="en-US" dirty="0" smtClean="0"/>
              <a:t>참조하여 자체 제작 고려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Filebeat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Kafka </a:t>
            </a:r>
            <a:r>
              <a:rPr lang="ko-KR" altLang="en-US" dirty="0" smtClean="0"/>
              <a:t>를 활용한 </a:t>
            </a:r>
            <a:r>
              <a:rPr lang="en-US" altLang="ko-KR" dirty="0" smtClean="0"/>
              <a:t>log </a:t>
            </a:r>
            <a:r>
              <a:rPr lang="ko-KR" altLang="en-US" dirty="0" err="1" smtClean="0"/>
              <a:t>적제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036" y="4401108"/>
            <a:ext cx="2081795" cy="88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288" y="4221032"/>
            <a:ext cx="2022661" cy="110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96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511247" y="1210750"/>
            <a:ext cx="2497537" cy="51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>
              <a:tabLst>
                <a:tab pos="2666831" algn="l"/>
              </a:tabLst>
              <a:defRPr/>
            </a:pPr>
            <a:r>
              <a:rPr lang="en-US" altLang="ko-KR" sz="3200" b="1" spc="-28" dirty="0" smtClean="0">
                <a:solidFill>
                  <a:srgbClr val="E31837"/>
                </a:solidFill>
                <a:latin typeface="맑은 고딕" pitchFamily="50" charset="-127"/>
                <a:ea typeface="맑은 고딕" pitchFamily="50" charset="-127"/>
              </a:rPr>
              <a:t>Spring Boot</a:t>
            </a:r>
            <a:endParaRPr lang="en-US" altLang="ko-KR" sz="800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2" name="그룹 45"/>
          <p:cNvGrpSpPr/>
          <p:nvPr/>
        </p:nvGrpSpPr>
        <p:grpSpPr>
          <a:xfrm>
            <a:off x="344488" y="944724"/>
            <a:ext cx="4435440" cy="49761"/>
            <a:chOff x="5166680" y="1836415"/>
            <a:chExt cx="4788000" cy="54864"/>
          </a:xfrm>
        </p:grpSpPr>
        <p:sp>
          <p:nvSpPr>
            <p:cNvPr id="23" name="직사각형 22"/>
            <p:cNvSpPr/>
            <p:nvPr/>
          </p:nvSpPr>
          <p:spPr>
            <a:xfrm>
              <a:off x="5166680" y="1871433"/>
              <a:ext cx="4788000" cy="19846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66680" y="1836415"/>
              <a:ext cx="1321292" cy="45819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0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Spring Boot 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524" y="3177692"/>
            <a:ext cx="6912198" cy="1259420"/>
          </a:xfrm>
        </p:spPr>
        <p:txBody>
          <a:bodyPr/>
          <a:lstStyle/>
          <a:p>
            <a:r>
              <a:rPr lang="en-US" altLang="ko-KR" dirty="0" err="1" smtClean="0"/>
              <a:t>PoC</a:t>
            </a:r>
            <a:r>
              <a:rPr lang="en-US" altLang="ko-KR" dirty="0" smtClean="0"/>
              <a:t> UI BFF </a:t>
            </a:r>
            <a:r>
              <a:rPr lang="ko-KR" altLang="en-US" dirty="0" smtClean="0"/>
              <a:t>코드리뷰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리펙토링</a:t>
            </a:r>
            <a:r>
              <a:rPr lang="ko-KR" altLang="en-US" dirty="0" smtClean="0">
                <a:solidFill>
                  <a:srgbClr val="FF0000"/>
                </a:solidFill>
              </a:rPr>
              <a:t> 필요</a:t>
            </a:r>
          </a:p>
          <a:p>
            <a:pPr marL="914400" lvl="2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232756"/>
            <a:ext cx="4251114" cy="162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64" y="1216575"/>
            <a:ext cx="2872479" cy="188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10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68524" y="4473116"/>
            <a:ext cx="6912198" cy="16921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■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1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–"/>
              <a:defRPr sz="1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교육을 들은 후 </a:t>
            </a:r>
            <a:r>
              <a:rPr lang="ko-KR" altLang="en-US" dirty="0" err="1" smtClean="0"/>
              <a:t>느낀점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Spring boot </a:t>
            </a:r>
            <a:r>
              <a:rPr lang="ko-KR" altLang="en-US" dirty="0" smtClean="0"/>
              <a:t>로 개발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설정 하는 부분이 많이 사라짐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JPA </a:t>
            </a:r>
            <a:r>
              <a:rPr lang="ko-KR" altLang="en-US" dirty="0" smtClean="0"/>
              <a:t>로 개발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통합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보다는 </a:t>
            </a:r>
            <a:r>
              <a:rPr lang="ko-KR" altLang="en-US" dirty="0" err="1" smtClean="0"/>
              <a:t>여러개의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로의 개발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Angularjs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Reactjs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개발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framework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376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 descr="C:\Users\Administrator\Desktop\1324324-01.png"/>
          <p:cNvPicPr>
            <a:picLocks noChangeAspect="1" noChangeArrowheads="1"/>
          </p:cNvPicPr>
          <p:nvPr/>
        </p:nvPicPr>
        <p:blipFill>
          <a:blip r:embed="rId2" cstate="print">
            <a:lum bright="48000" contrast="-69000"/>
          </a:blip>
          <a:srcRect/>
          <a:stretch>
            <a:fillRect/>
          </a:stretch>
        </p:blipFill>
        <p:spPr bwMode="auto">
          <a:xfrm>
            <a:off x="3020220" y="3584552"/>
            <a:ext cx="3865562" cy="2807883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2273300" y="1350009"/>
            <a:ext cx="5359400" cy="117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>
            <a:defPPr>
              <a:defRPr lang="ko-KR"/>
            </a:defPPr>
            <a:lvl1pPr defTabSz="914269">
              <a:tabLst>
                <a:tab pos="2904096" algn="l"/>
              </a:tabLst>
              <a:defRPr sz="5200" spc="-30">
                <a:gradFill flip="none" rotWithShape="1">
                  <a:gsLst>
                    <a:gs pos="0">
                      <a:srgbClr val="F58025"/>
                    </a:gs>
                    <a:gs pos="45000">
                      <a:srgbClr val="F58025"/>
                    </a:gs>
                    <a:gs pos="71000">
                      <a:srgbClr val="E62B34"/>
                    </a:gs>
                    <a:gs pos="100000">
                      <a:srgbClr val="E31837"/>
                    </a:gs>
                  </a:gsLst>
                  <a:lin ang="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algn="ctr"/>
            <a:r>
              <a:rPr lang="ko-KR" altLang="en-US" sz="5800" b="1" dirty="0" smtClean="0">
                <a:solidFill>
                  <a:srgbClr val="F689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000" y="2817819"/>
            <a:ext cx="6480000" cy="18000"/>
          </a:xfrm>
          <a:prstGeom prst="rect">
            <a:avLst/>
          </a:prstGeom>
          <a:solidFill>
            <a:srgbClr val="F68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9480"/>
            <a:endParaRPr lang="ko-KR" altLang="en-US" sz="17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53001" y="2786058"/>
            <a:ext cx="3600000" cy="41556"/>
          </a:xfrm>
          <a:prstGeom prst="rect">
            <a:avLst/>
          </a:pr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9480"/>
            <a:endParaRPr lang="ko-KR" altLang="en-US" sz="17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259219" y="1210750"/>
            <a:ext cx="1525429" cy="51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algn="r" defTabSz="839573">
              <a:tabLst>
                <a:tab pos="2666831" algn="l"/>
              </a:tabLst>
              <a:defRPr/>
            </a:pPr>
            <a:r>
              <a:rPr lang="en-US" altLang="ko-KR" sz="3200" b="1" spc="-28" dirty="0" smtClean="0">
                <a:solidFill>
                  <a:srgbClr val="E31837"/>
                </a:solidFill>
                <a:latin typeface="맑은 고딕" pitchFamily="50" charset="-127"/>
                <a:ea typeface="맑은 고딕" pitchFamily="50" charset="-127"/>
              </a:rPr>
              <a:t>Work</a:t>
            </a:r>
            <a:endParaRPr lang="en-US" altLang="ko-KR" sz="800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20552" y="2312876"/>
            <a:ext cx="2088232" cy="441140"/>
            <a:chOff x="2618243" y="3483160"/>
            <a:chExt cx="2088232" cy="44114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3052323" y="3562672"/>
              <a:ext cx="165415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기본 설계 취합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" name="그룹 83"/>
            <p:cNvGrpSpPr/>
            <p:nvPr/>
          </p:nvGrpSpPr>
          <p:grpSpPr>
            <a:xfrm>
              <a:off x="2618243" y="3483160"/>
              <a:ext cx="295142" cy="401660"/>
              <a:chOff x="2831815" y="3965413"/>
              <a:chExt cx="349250" cy="485449"/>
            </a:xfrm>
          </p:grpSpPr>
          <p:grpSp>
            <p:nvGrpSpPr>
              <p:cNvPr id="18" name="그룹 84"/>
              <p:cNvGrpSpPr/>
              <p:nvPr/>
            </p:nvGrpSpPr>
            <p:grpSpPr>
              <a:xfrm>
                <a:off x="2844422" y="3965413"/>
                <a:ext cx="324036" cy="485449"/>
                <a:chOff x="2844422" y="3965413"/>
                <a:chExt cx="324036" cy="485449"/>
              </a:xfrm>
            </p:grpSpPr>
            <p:sp>
              <p:nvSpPr>
                <p:cNvPr id="20" name="직사각형 19"/>
                <p:cNvSpPr/>
                <p:nvPr/>
              </p:nvSpPr>
              <p:spPr bwMode="auto">
                <a:xfrm>
                  <a:off x="2844440" y="4126862"/>
                  <a:ext cx="324000" cy="324000"/>
                </a:xfrm>
                <a:prstGeom prst="rect">
                  <a:avLst/>
                </a:prstGeom>
                <a:solidFill>
                  <a:srgbClr val="F68938"/>
                </a:solidFill>
                <a:ln w="762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anchor="ctr"/>
                <a:lstStyle/>
                <a:p>
                  <a:pPr algn="ctr" defTabSz="957845">
                    <a:buClr>
                      <a:srgbClr val="0000FF"/>
                    </a:buClr>
                    <a:buSzPct val="90000"/>
                    <a:defRPr/>
                  </a:pPr>
                  <a:endParaRPr lang="en-US" altLang="ko-KR" b="1" spc="-147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1" name="원형 20"/>
                <p:cNvSpPr/>
                <p:nvPr/>
              </p:nvSpPr>
              <p:spPr bwMode="auto">
                <a:xfrm>
                  <a:off x="2844422" y="3965413"/>
                  <a:ext cx="324036" cy="324036"/>
                </a:xfrm>
                <a:prstGeom prst="pie">
                  <a:avLst>
                    <a:gd name="adj1" fmla="val 0"/>
                    <a:gd name="adj2" fmla="val 10827449"/>
                  </a:avLst>
                </a:prstGeom>
                <a:gradFill flip="none" rotWithShape="1">
                  <a:gsLst>
                    <a:gs pos="4000">
                      <a:schemeClr val="bg1">
                        <a:alpha val="4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9" name="직사각형 18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22" name="그룹 45"/>
          <p:cNvGrpSpPr/>
          <p:nvPr/>
        </p:nvGrpSpPr>
        <p:grpSpPr>
          <a:xfrm>
            <a:off x="344488" y="944724"/>
            <a:ext cx="4435440" cy="49761"/>
            <a:chOff x="5166680" y="1836415"/>
            <a:chExt cx="4788000" cy="54864"/>
          </a:xfrm>
        </p:grpSpPr>
        <p:sp>
          <p:nvSpPr>
            <p:cNvPr id="23" name="직사각형 22"/>
            <p:cNvSpPr/>
            <p:nvPr/>
          </p:nvSpPr>
          <p:spPr>
            <a:xfrm>
              <a:off x="5166680" y="1871433"/>
              <a:ext cx="4788000" cy="19846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66680" y="1836415"/>
              <a:ext cx="1321292" cy="45819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sz="17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920552" y="2879848"/>
            <a:ext cx="6687682" cy="441140"/>
            <a:chOff x="2618243" y="3483160"/>
            <a:chExt cx="6687682" cy="441140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 관리 설계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83"/>
            <p:cNvGrpSpPr/>
            <p:nvPr/>
          </p:nvGrpSpPr>
          <p:grpSpPr>
            <a:xfrm>
              <a:off x="2618243" y="3483160"/>
              <a:ext cx="295142" cy="401660"/>
              <a:chOff x="2831815" y="3965413"/>
              <a:chExt cx="349250" cy="485449"/>
            </a:xfrm>
          </p:grpSpPr>
          <p:grpSp>
            <p:nvGrpSpPr>
              <p:cNvPr id="42" name="그룹 84"/>
              <p:cNvGrpSpPr/>
              <p:nvPr/>
            </p:nvGrpSpPr>
            <p:grpSpPr>
              <a:xfrm>
                <a:off x="2844422" y="3965413"/>
                <a:ext cx="324036" cy="485449"/>
                <a:chOff x="2844422" y="3965413"/>
                <a:chExt cx="324036" cy="485449"/>
              </a:xfrm>
            </p:grpSpPr>
            <p:sp>
              <p:nvSpPr>
                <p:cNvPr id="44" name="직사각형 43"/>
                <p:cNvSpPr/>
                <p:nvPr/>
              </p:nvSpPr>
              <p:spPr bwMode="auto">
                <a:xfrm>
                  <a:off x="2844440" y="4126862"/>
                  <a:ext cx="324000" cy="324000"/>
                </a:xfrm>
                <a:prstGeom prst="rect">
                  <a:avLst/>
                </a:prstGeom>
                <a:solidFill>
                  <a:srgbClr val="F68938"/>
                </a:solidFill>
                <a:ln w="762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anchor="ctr"/>
                <a:lstStyle/>
                <a:p>
                  <a:pPr algn="ctr" defTabSz="957845">
                    <a:buClr>
                      <a:srgbClr val="0000FF"/>
                    </a:buClr>
                    <a:buSzPct val="90000"/>
                    <a:defRPr/>
                  </a:pPr>
                  <a:endParaRPr lang="en-US" altLang="ko-KR" b="1" spc="-147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" name="원형 44"/>
                <p:cNvSpPr/>
                <p:nvPr/>
              </p:nvSpPr>
              <p:spPr bwMode="auto">
                <a:xfrm>
                  <a:off x="2844422" y="3965413"/>
                  <a:ext cx="324036" cy="324036"/>
                </a:xfrm>
                <a:prstGeom prst="pie">
                  <a:avLst>
                    <a:gd name="adj1" fmla="val 0"/>
                    <a:gd name="adj2" fmla="val 10827449"/>
                  </a:avLst>
                </a:prstGeom>
                <a:gradFill flip="none" rotWithShape="1">
                  <a:gsLst>
                    <a:gs pos="4000">
                      <a:schemeClr val="bg1">
                        <a:alpha val="4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43" name="직사각형 42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920552" y="3446820"/>
            <a:ext cx="6687682" cy="441140"/>
            <a:chOff x="2618243" y="3483160"/>
            <a:chExt cx="6687682" cy="441140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RFP </a:t>
              </a: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용어 정리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8" name="그룹 83"/>
            <p:cNvGrpSpPr/>
            <p:nvPr/>
          </p:nvGrpSpPr>
          <p:grpSpPr>
            <a:xfrm>
              <a:off x="2618243" y="3483160"/>
              <a:ext cx="295142" cy="401660"/>
              <a:chOff x="2831815" y="3965413"/>
              <a:chExt cx="349250" cy="485449"/>
            </a:xfrm>
          </p:grpSpPr>
          <p:grpSp>
            <p:nvGrpSpPr>
              <p:cNvPr id="49" name="그룹 84"/>
              <p:cNvGrpSpPr/>
              <p:nvPr/>
            </p:nvGrpSpPr>
            <p:grpSpPr>
              <a:xfrm>
                <a:off x="2844422" y="3965413"/>
                <a:ext cx="324036" cy="485449"/>
                <a:chOff x="2844422" y="3965413"/>
                <a:chExt cx="324036" cy="485449"/>
              </a:xfrm>
            </p:grpSpPr>
            <p:sp>
              <p:nvSpPr>
                <p:cNvPr id="51" name="직사각형 50"/>
                <p:cNvSpPr/>
                <p:nvPr/>
              </p:nvSpPr>
              <p:spPr bwMode="auto">
                <a:xfrm>
                  <a:off x="2844440" y="4126862"/>
                  <a:ext cx="324000" cy="324000"/>
                </a:xfrm>
                <a:prstGeom prst="rect">
                  <a:avLst/>
                </a:prstGeom>
                <a:solidFill>
                  <a:srgbClr val="F68938"/>
                </a:solidFill>
                <a:ln w="762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anchor="ctr"/>
                <a:lstStyle/>
                <a:p>
                  <a:pPr algn="ctr" defTabSz="957845">
                    <a:buClr>
                      <a:srgbClr val="0000FF"/>
                    </a:buClr>
                    <a:buSzPct val="90000"/>
                    <a:defRPr/>
                  </a:pPr>
                  <a:endParaRPr lang="en-US" altLang="ko-KR" b="1" spc="-147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2" name="원형 51"/>
                <p:cNvSpPr/>
                <p:nvPr/>
              </p:nvSpPr>
              <p:spPr bwMode="auto">
                <a:xfrm>
                  <a:off x="2844422" y="3965413"/>
                  <a:ext cx="324036" cy="324036"/>
                </a:xfrm>
                <a:prstGeom prst="pie">
                  <a:avLst>
                    <a:gd name="adj1" fmla="val 0"/>
                    <a:gd name="adj2" fmla="val 10827449"/>
                  </a:avLst>
                </a:prstGeom>
                <a:gradFill flip="none" rotWithShape="1">
                  <a:gsLst>
                    <a:gs pos="4000">
                      <a:schemeClr val="bg1">
                        <a:alpha val="4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50" name="직사각형 49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53" name="그룹 52"/>
          <p:cNvGrpSpPr/>
          <p:nvPr/>
        </p:nvGrpSpPr>
        <p:grpSpPr>
          <a:xfrm>
            <a:off x="920552" y="4013792"/>
            <a:ext cx="6687682" cy="441140"/>
            <a:chOff x="2618243" y="3483160"/>
            <a:chExt cx="6687682" cy="441140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ko-KR" altLang="en-US" b="1" spc="-147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사업 수행 계획서 작성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5" name="그룹 83"/>
            <p:cNvGrpSpPr/>
            <p:nvPr/>
          </p:nvGrpSpPr>
          <p:grpSpPr>
            <a:xfrm>
              <a:off x="2618243" y="3483160"/>
              <a:ext cx="295142" cy="401660"/>
              <a:chOff x="2831815" y="3965413"/>
              <a:chExt cx="349250" cy="485449"/>
            </a:xfrm>
          </p:grpSpPr>
          <p:grpSp>
            <p:nvGrpSpPr>
              <p:cNvPr id="56" name="그룹 84"/>
              <p:cNvGrpSpPr/>
              <p:nvPr/>
            </p:nvGrpSpPr>
            <p:grpSpPr>
              <a:xfrm>
                <a:off x="2844422" y="3965413"/>
                <a:ext cx="324036" cy="485449"/>
                <a:chOff x="2844422" y="3965413"/>
                <a:chExt cx="324036" cy="485449"/>
              </a:xfrm>
            </p:grpSpPr>
            <p:sp>
              <p:nvSpPr>
                <p:cNvPr id="58" name="직사각형 57"/>
                <p:cNvSpPr/>
                <p:nvPr/>
              </p:nvSpPr>
              <p:spPr bwMode="auto">
                <a:xfrm>
                  <a:off x="2844440" y="4126862"/>
                  <a:ext cx="324000" cy="324000"/>
                </a:xfrm>
                <a:prstGeom prst="rect">
                  <a:avLst/>
                </a:prstGeom>
                <a:solidFill>
                  <a:srgbClr val="F68938"/>
                </a:solidFill>
                <a:ln w="762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anchor="ctr"/>
                <a:lstStyle/>
                <a:p>
                  <a:pPr algn="ctr" defTabSz="957845">
                    <a:buClr>
                      <a:srgbClr val="0000FF"/>
                    </a:buClr>
                    <a:buSzPct val="90000"/>
                    <a:defRPr/>
                  </a:pPr>
                  <a:endParaRPr lang="en-US" altLang="ko-KR" b="1" spc="-147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9" name="원형 58"/>
                <p:cNvSpPr/>
                <p:nvPr/>
              </p:nvSpPr>
              <p:spPr bwMode="auto">
                <a:xfrm>
                  <a:off x="2844422" y="3965413"/>
                  <a:ext cx="324036" cy="324036"/>
                </a:xfrm>
                <a:prstGeom prst="pie">
                  <a:avLst>
                    <a:gd name="adj1" fmla="val 0"/>
                    <a:gd name="adj2" fmla="val 10827449"/>
                  </a:avLst>
                </a:prstGeom>
                <a:gradFill flip="none" rotWithShape="1">
                  <a:gsLst>
                    <a:gs pos="4000">
                      <a:schemeClr val="bg1">
                        <a:alpha val="4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57" name="직사각형 56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cxnSp>
        <p:nvCxnSpPr>
          <p:cNvPr id="74" name="직선 연결선 73"/>
          <p:cNvCxnSpPr/>
          <p:nvPr/>
        </p:nvCxnSpPr>
        <p:spPr>
          <a:xfrm>
            <a:off x="4900812" y="1376772"/>
            <a:ext cx="0" cy="514857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5"/>
          <p:cNvSpPr txBox="1">
            <a:spLocks noChangeArrowheads="1"/>
          </p:cNvSpPr>
          <p:nvPr/>
        </p:nvSpPr>
        <p:spPr>
          <a:xfrm>
            <a:off x="5421052" y="1210750"/>
            <a:ext cx="1908212" cy="51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algn="r" defTabSz="839573">
              <a:tabLst>
                <a:tab pos="2666831" algn="l"/>
              </a:tabLst>
              <a:defRPr/>
            </a:pPr>
            <a:r>
              <a:rPr lang="en-US" altLang="ko-KR" sz="3200" b="1" spc="-28" dirty="0" smtClean="0">
                <a:solidFill>
                  <a:srgbClr val="E31837"/>
                </a:solidFill>
                <a:latin typeface="맑은 고딕" pitchFamily="50" charset="-127"/>
                <a:ea typeface="맑은 고딕" pitchFamily="50" charset="-127"/>
              </a:rPr>
              <a:t>Education</a:t>
            </a:r>
            <a:endParaRPr lang="en-US" altLang="ko-KR" sz="800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76" name="그룹 45"/>
          <p:cNvGrpSpPr/>
          <p:nvPr/>
        </p:nvGrpSpPr>
        <p:grpSpPr>
          <a:xfrm>
            <a:off x="5146281" y="944724"/>
            <a:ext cx="4435440" cy="49761"/>
            <a:chOff x="5166680" y="1836415"/>
            <a:chExt cx="4788000" cy="54864"/>
          </a:xfrm>
        </p:grpSpPr>
        <p:sp>
          <p:nvSpPr>
            <p:cNvPr id="77" name="직사각형 76"/>
            <p:cNvSpPr/>
            <p:nvPr/>
          </p:nvSpPr>
          <p:spPr>
            <a:xfrm>
              <a:off x="5166680" y="1871433"/>
              <a:ext cx="4788000" cy="19846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166680" y="1836415"/>
              <a:ext cx="1321292" cy="45819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sz="17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817096" y="2312876"/>
            <a:ext cx="3168352" cy="441140"/>
            <a:chOff x="2618243" y="3483160"/>
            <a:chExt cx="3168352" cy="441140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3052323" y="3562672"/>
              <a:ext cx="273427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PaaS (Pivotal)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1" name="그룹 83"/>
            <p:cNvGrpSpPr/>
            <p:nvPr/>
          </p:nvGrpSpPr>
          <p:grpSpPr>
            <a:xfrm>
              <a:off x="2618243" y="3483160"/>
              <a:ext cx="295142" cy="401660"/>
              <a:chOff x="2831815" y="3965413"/>
              <a:chExt cx="349250" cy="485449"/>
            </a:xfrm>
          </p:grpSpPr>
          <p:grpSp>
            <p:nvGrpSpPr>
              <p:cNvPr id="82" name="그룹 84"/>
              <p:cNvGrpSpPr/>
              <p:nvPr/>
            </p:nvGrpSpPr>
            <p:grpSpPr>
              <a:xfrm>
                <a:off x="2844422" y="3965413"/>
                <a:ext cx="324036" cy="485449"/>
                <a:chOff x="2844422" y="3965413"/>
                <a:chExt cx="324036" cy="485449"/>
              </a:xfrm>
            </p:grpSpPr>
            <p:sp>
              <p:nvSpPr>
                <p:cNvPr id="84" name="직사각형 83"/>
                <p:cNvSpPr/>
                <p:nvPr/>
              </p:nvSpPr>
              <p:spPr bwMode="auto">
                <a:xfrm>
                  <a:off x="2844440" y="4126862"/>
                  <a:ext cx="324000" cy="324000"/>
                </a:xfrm>
                <a:prstGeom prst="rect">
                  <a:avLst/>
                </a:prstGeom>
                <a:solidFill>
                  <a:srgbClr val="F68938"/>
                </a:solidFill>
                <a:ln w="762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anchor="ctr"/>
                <a:lstStyle/>
                <a:p>
                  <a:pPr algn="ctr" defTabSz="957845">
                    <a:buClr>
                      <a:srgbClr val="0000FF"/>
                    </a:buClr>
                    <a:buSzPct val="90000"/>
                    <a:defRPr/>
                  </a:pPr>
                  <a:endParaRPr lang="en-US" altLang="ko-KR" b="1" spc="-147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5" name="원형 84"/>
                <p:cNvSpPr/>
                <p:nvPr/>
              </p:nvSpPr>
              <p:spPr bwMode="auto">
                <a:xfrm>
                  <a:off x="2844422" y="3965413"/>
                  <a:ext cx="324036" cy="324036"/>
                </a:xfrm>
                <a:prstGeom prst="pie">
                  <a:avLst>
                    <a:gd name="adj1" fmla="val 0"/>
                    <a:gd name="adj2" fmla="val 10827449"/>
                  </a:avLst>
                </a:prstGeom>
                <a:gradFill flip="none" rotWithShape="1">
                  <a:gsLst>
                    <a:gs pos="4000">
                      <a:schemeClr val="bg1">
                        <a:alpha val="4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3" name="직사각형 82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5817096" y="2879848"/>
            <a:ext cx="2484276" cy="441140"/>
            <a:chOff x="2618243" y="3483160"/>
            <a:chExt cx="2484276" cy="441140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3052323" y="3562672"/>
              <a:ext cx="2050196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API G/W (</a:t>
              </a:r>
              <a:r>
                <a:rPr lang="en-US" altLang="ko-KR" b="1" spc="-147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apigee</a:t>
              </a: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8" name="그룹 83"/>
            <p:cNvGrpSpPr/>
            <p:nvPr/>
          </p:nvGrpSpPr>
          <p:grpSpPr>
            <a:xfrm>
              <a:off x="2618243" y="3483160"/>
              <a:ext cx="295142" cy="401660"/>
              <a:chOff x="2831815" y="3965413"/>
              <a:chExt cx="349250" cy="485449"/>
            </a:xfrm>
          </p:grpSpPr>
          <p:grpSp>
            <p:nvGrpSpPr>
              <p:cNvPr id="89" name="그룹 84"/>
              <p:cNvGrpSpPr/>
              <p:nvPr/>
            </p:nvGrpSpPr>
            <p:grpSpPr>
              <a:xfrm>
                <a:off x="2844422" y="3965413"/>
                <a:ext cx="324036" cy="485449"/>
                <a:chOff x="2844422" y="3965413"/>
                <a:chExt cx="324036" cy="485449"/>
              </a:xfrm>
            </p:grpSpPr>
            <p:sp>
              <p:nvSpPr>
                <p:cNvPr id="91" name="직사각형 90"/>
                <p:cNvSpPr/>
                <p:nvPr/>
              </p:nvSpPr>
              <p:spPr bwMode="auto">
                <a:xfrm>
                  <a:off x="2844440" y="4126862"/>
                  <a:ext cx="324000" cy="324000"/>
                </a:xfrm>
                <a:prstGeom prst="rect">
                  <a:avLst/>
                </a:prstGeom>
                <a:solidFill>
                  <a:srgbClr val="F68938"/>
                </a:solidFill>
                <a:ln w="762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anchor="ctr"/>
                <a:lstStyle/>
                <a:p>
                  <a:pPr algn="ctr" defTabSz="957845">
                    <a:buClr>
                      <a:srgbClr val="0000FF"/>
                    </a:buClr>
                    <a:buSzPct val="90000"/>
                    <a:defRPr/>
                  </a:pPr>
                  <a:endParaRPr lang="en-US" altLang="ko-KR" b="1" spc="-147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2" name="원형 91"/>
                <p:cNvSpPr/>
                <p:nvPr/>
              </p:nvSpPr>
              <p:spPr bwMode="auto">
                <a:xfrm>
                  <a:off x="2844422" y="3965413"/>
                  <a:ext cx="324036" cy="324036"/>
                </a:xfrm>
                <a:prstGeom prst="pie">
                  <a:avLst>
                    <a:gd name="adj1" fmla="val 0"/>
                    <a:gd name="adj2" fmla="val 10827449"/>
                  </a:avLst>
                </a:prstGeom>
                <a:gradFill flip="none" rotWithShape="1">
                  <a:gsLst>
                    <a:gs pos="4000">
                      <a:schemeClr val="bg1">
                        <a:alpha val="4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90" name="직사각형 89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93" name="그룹 92"/>
          <p:cNvGrpSpPr/>
          <p:nvPr/>
        </p:nvGrpSpPr>
        <p:grpSpPr>
          <a:xfrm>
            <a:off x="5817096" y="3446820"/>
            <a:ext cx="1791138" cy="441140"/>
            <a:chOff x="2618243" y="3483160"/>
            <a:chExt cx="1791138" cy="441140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3052323" y="3562672"/>
              <a:ext cx="1357058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ASD-DDD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5" name="그룹 83"/>
            <p:cNvGrpSpPr/>
            <p:nvPr/>
          </p:nvGrpSpPr>
          <p:grpSpPr>
            <a:xfrm>
              <a:off x="2618243" y="3483160"/>
              <a:ext cx="295142" cy="401660"/>
              <a:chOff x="2831815" y="3965413"/>
              <a:chExt cx="349250" cy="485449"/>
            </a:xfrm>
          </p:grpSpPr>
          <p:grpSp>
            <p:nvGrpSpPr>
              <p:cNvPr id="96" name="그룹 84"/>
              <p:cNvGrpSpPr/>
              <p:nvPr/>
            </p:nvGrpSpPr>
            <p:grpSpPr>
              <a:xfrm>
                <a:off x="2844422" y="3965413"/>
                <a:ext cx="324036" cy="485449"/>
                <a:chOff x="2844422" y="3965413"/>
                <a:chExt cx="324036" cy="485449"/>
              </a:xfrm>
            </p:grpSpPr>
            <p:sp>
              <p:nvSpPr>
                <p:cNvPr id="98" name="직사각형 97"/>
                <p:cNvSpPr/>
                <p:nvPr/>
              </p:nvSpPr>
              <p:spPr bwMode="auto">
                <a:xfrm>
                  <a:off x="2844440" y="4126862"/>
                  <a:ext cx="324000" cy="324000"/>
                </a:xfrm>
                <a:prstGeom prst="rect">
                  <a:avLst/>
                </a:prstGeom>
                <a:solidFill>
                  <a:srgbClr val="F68938"/>
                </a:solidFill>
                <a:ln w="762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anchor="ctr"/>
                <a:lstStyle/>
                <a:p>
                  <a:pPr algn="ctr" defTabSz="957845">
                    <a:buClr>
                      <a:srgbClr val="0000FF"/>
                    </a:buClr>
                    <a:buSzPct val="90000"/>
                    <a:defRPr/>
                  </a:pPr>
                  <a:endParaRPr lang="en-US" altLang="ko-KR" b="1" spc="-147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9" name="원형 98"/>
                <p:cNvSpPr/>
                <p:nvPr/>
              </p:nvSpPr>
              <p:spPr bwMode="auto">
                <a:xfrm>
                  <a:off x="2844422" y="3965413"/>
                  <a:ext cx="324036" cy="324036"/>
                </a:xfrm>
                <a:prstGeom prst="pie">
                  <a:avLst>
                    <a:gd name="adj1" fmla="val 0"/>
                    <a:gd name="adj2" fmla="val 10827449"/>
                  </a:avLst>
                </a:prstGeom>
                <a:gradFill flip="none" rotWithShape="1">
                  <a:gsLst>
                    <a:gs pos="4000">
                      <a:schemeClr val="bg1">
                        <a:alpha val="4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97" name="직사각형 96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5817096" y="4013792"/>
            <a:ext cx="3636404" cy="441140"/>
            <a:chOff x="2618243" y="3483160"/>
            <a:chExt cx="3636404" cy="441140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3052323" y="3562672"/>
              <a:ext cx="3202324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Cloud (AWS)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2" name="그룹 83"/>
            <p:cNvGrpSpPr/>
            <p:nvPr/>
          </p:nvGrpSpPr>
          <p:grpSpPr>
            <a:xfrm>
              <a:off x="2618243" y="3483160"/>
              <a:ext cx="295142" cy="401660"/>
              <a:chOff x="2831815" y="3965413"/>
              <a:chExt cx="349250" cy="485449"/>
            </a:xfrm>
          </p:grpSpPr>
          <p:grpSp>
            <p:nvGrpSpPr>
              <p:cNvPr id="103" name="그룹 84"/>
              <p:cNvGrpSpPr/>
              <p:nvPr/>
            </p:nvGrpSpPr>
            <p:grpSpPr>
              <a:xfrm>
                <a:off x="2844422" y="3965413"/>
                <a:ext cx="324036" cy="485449"/>
                <a:chOff x="2844422" y="3965413"/>
                <a:chExt cx="324036" cy="485449"/>
              </a:xfrm>
            </p:grpSpPr>
            <p:sp>
              <p:nvSpPr>
                <p:cNvPr id="105" name="직사각형 104"/>
                <p:cNvSpPr/>
                <p:nvPr/>
              </p:nvSpPr>
              <p:spPr bwMode="auto">
                <a:xfrm>
                  <a:off x="2844440" y="4126862"/>
                  <a:ext cx="324000" cy="324000"/>
                </a:xfrm>
                <a:prstGeom prst="rect">
                  <a:avLst/>
                </a:prstGeom>
                <a:solidFill>
                  <a:srgbClr val="F68938"/>
                </a:solidFill>
                <a:ln w="762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anchor="ctr"/>
                <a:lstStyle/>
                <a:p>
                  <a:pPr algn="ctr" defTabSz="957845">
                    <a:buClr>
                      <a:srgbClr val="0000FF"/>
                    </a:buClr>
                    <a:buSzPct val="90000"/>
                    <a:defRPr/>
                  </a:pPr>
                  <a:endParaRPr lang="en-US" altLang="ko-KR" b="1" spc="-147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6" name="원형 105"/>
                <p:cNvSpPr/>
                <p:nvPr/>
              </p:nvSpPr>
              <p:spPr bwMode="auto">
                <a:xfrm>
                  <a:off x="2844422" y="3965413"/>
                  <a:ext cx="324036" cy="324036"/>
                </a:xfrm>
                <a:prstGeom prst="pie">
                  <a:avLst>
                    <a:gd name="adj1" fmla="val 0"/>
                    <a:gd name="adj2" fmla="val 10827449"/>
                  </a:avLst>
                </a:prstGeom>
                <a:gradFill flip="none" rotWithShape="1">
                  <a:gsLst>
                    <a:gs pos="4000">
                      <a:schemeClr val="bg1">
                        <a:alpha val="4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04" name="직사각형 103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40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511247" y="1210750"/>
            <a:ext cx="1525429" cy="51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>
              <a:tabLst>
                <a:tab pos="2666831" algn="l"/>
              </a:tabLst>
              <a:defRPr/>
            </a:pPr>
            <a:r>
              <a:rPr lang="ko-KR" altLang="en-US" sz="3200" b="1" spc="-28" dirty="0" smtClean="0">
                <a:solidFill>
                  <a:srgbClr val="E31837"/>
                </a:solidFill>
                <a:latin typeface="맑은 고딕" pitchFamily="50" charset="-127"/>
                <a:ea typeface="맑은 고딕" pitchFamily="50" charset="-127"/>
              </a:rPr>
              <a:t>공통</a:t>
            </a:r>
            <a:r>
              <a:rPr lang="ko-KR" altLang="en-US" sz="3200" b="1" spc="-28" dirty="0">
                <a:solidFill>
                  <a:srgbClr val="E31837"/>
                </a:solidFill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800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20552" y="2060848"/>
            <a:ext cx="6687682" cy="441140"/>
            <a:chOff x="2618243" y="3483160"/>
            <a:chExt cx="6687682" cy="44114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기본 설계 취합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21" name="원형 20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22" name="그룹 45"/>
          <p:cNvGrpSpPr/>
          <p:nvPr/>
        </p:nvGrpSpPr>
        <p:grpSpPr>
          <a:xfrm>
            <a:off x="344488" y="944724"/>
            <a:ext cx="4435440" cy="49761"/>
            <a:chOff x="5166680" y="1836415"/>
            <a:chExt cx="4788000" cy="54864"/>
          </a:xfrm>
        </p:grpSpPr>
        <p:sp>
          <p:nvSpPr>
            <p:cNvPr id="23" name="직사각형 22"/>
            <p:cNvSpPr/>
            <p:nvPr/>
          </p:nvSpPr>
          <p:spPr>
            <a:xfrm>
              <a:off x="5166680" y="1871433"/>
              <a:ext cx="4788000" cy="19846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66680" y="1836415"/>
              <a:ext cx="1321292" cy="45819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sz="17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920552" y="2627820"/>
            <a:ext cx="6687682" cy="441140"/>
            <a:chOff x="2618243" y="3483160"/>
            <a:chExt cx="6687682" cy="441140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 관리 설계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45" name="원형 44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920552" y="3194792"/>
            <a:ext cx="6687682" cy="441140"/>
            <a:chOff x="2618243" y="3483160"/>
            <a:chExt cx="6687682" cy="441140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RFP </a:t>
              </a: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용어 정리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8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52" name="원형 51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4" name="직사각형 53"/>
          <p:cNvSpPr/>
          <p:nvPr/>
        </p:nvSpPr>
        <p:spPr bwMode="auto">
          <a:xfrm>
            <a:off x="1354632" y="3841276"/>
            <a:ext cx="6253602" cy="361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57838">
              <a:spcBef>
                <a:spcPts val="275"/>
              </a:spcBef>
            </a:pPr>
            <a:r>
              <a:rPr lang="ko-KR" altLang="en-US" b="1" spc="-14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 수행 계획서 작성</a:t>
            </a:r>
            <a:endParaRPr lang="ko-KR" altLang="en-US" b="1" spc="-14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980892" y="2060848"/>
            <a:ext cx="6687682" cy="441140"/>
            <a:chOff x="2618243" y="3483160"/>
            <a:chExt cx="6687682" cy="441140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PaaS (Pivotal)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1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85" name="원형 84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3980892" y="2627820"/>
            <a:ext cx="6687682" cy="441140"/>
            <a:chOff x="2618243" y="3483160"/>
            <a:chExt cx="6687682" cy="441140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API G/W (</a:t>
              </a:r>
              <a:r>
                <a:rPr lang="en-US" altLang="ko-KR" b="1" spc="-147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apigee</a:t>
              </a: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8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92" name="원형 91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93" name="그룹 92"/>
          <p:cNvGrpSpPr/>
          <p:nvPr/>
        </p:nvGrpSpPr>
        <p:grpSpPr>
          <a:xfrm>
            <a:off x="3980892" y="3194792"/>
            <a:ext cx="6687682" cy="441140"/>
            <a:chOff x="2618243" y="3483160"/>
            <a:chExt cx="6687682" cy="441140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ASD-DDD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5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99" name="원형 98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3991543" y="3761763"/>
            <a:ext cx="6677031" cy="441141"/>
            <a:chOff x="2628894" y="3483159"/>
            <a:chExt cx="6677031" cy="441141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Cloud (AWS)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원형 105"/>
            <p:cNvSpPr/>
            <p:nvPr/>
          </p:nvSpPr>
          <p:spPr bwMode="auto">
            <a:xfrm>
              <a:off x="2628894" y="3483159"/>
              <a:ext cx="273834" cy="268107"/>
            </a:xfrm>
            <a:prstGeom prst="pie">
              <a:avLst>
                <a:gd name="adj1" fmla="val 0"/>
                <a:gd name="adj2" fmla="val 10827449"/>
              </a:avLst>
            </a:prstGeom>
            <a:gradFill flip="none" rotWithShape="1">
              <a:gsLst>
                <a:gs pos="4000">
                  <a:schemeClr val="bg1">
                    <a:alpha val="4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7" name="직사각형 66"/>
          <p:cNvSpPr/>
          <p:nvPr/>
        </p:nvSpPr>
        <p:spPr bwMode="auto">
          <a:xfrm>
            <a:off x="1354632" y="4905164"/>
            <a:ext cx="6253602" cy="361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57838">
              <a:spcBef>
                <a:spcPts val="275"/>
              </a:spcBef>
            </a:pPr>
            <a:r>
              <a:rPr lang="en-US" altLang="ko-KR" sz="2000" b="1" spc="-14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b="1" spc="-14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거의 다 </a:t>
            </a:r>
            <a:r>
              <a:rPr lang="ko-KR" altLang="en-US" sz="2400" b="1" spc="-147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새로운 개념</a:t>
            </a:r>
            <a:endParaRPr lang="ko-KR" altLang="en-US" sz="2400" b="1" spc="-147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7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511247" y="1210750"/>
            <a:ext cx="1849465" cy="51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>
              <a:tabLst>
                <a:tab pos="2666831" algn="l"/>
              </a:tabLst>
              <a:defRPr/>
            </a:pPr>
            <a:r>
              <a:rPr lang="ko-KR" altLang="en-US" sz="3200" b="1" spc="-28" dirty="0" smtClean="0">
                <a:solidFill>
                  <a:srgbClr val="E31837"/>
                </a:solidFill>
                <a:latin typeface="맑은 고딕" pitchFamily="50" charset="-127"/>
                <a:ea typeface="맑은 고딕" pitchFamily="50" charset="-127"/>
              </a:rPr>
              <a:t>해결 방법</a:t>
            </a:r>
            <a:endParaRPr lang="en-US" altLang="ko-KR" sz="800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20552" y="2060848"/>
            <a:ext cx="6687682" cy="441140"/>
            <a:chOff x="2618243" y="3483160"/>
            <a:chExt cx="6687682" cy="44114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기본 설계 취합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21" name="원형 20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22" name="그룹 45"/>
          <p:cNvGrpSpPr/>
          <p:nvPr/>
        </p:nvGrpSpPr>
        <p:grpSpPr>
          <a:xfrm>
            <a:off x="344488" y="944724"/>
            <a:ext cx="4435440" cy="49761"/>
            <a:chOff x="5166680" y="1836415"/>
            <a:chExt cx="4788000" cy="54864"/>
          </a:xfrm>
        </p:grpSpPr>
        <p:sp>
          <p:nvSpPr>
            <p:cNvPr id="23" name="직사각형 22"/>
            <p:cNvSpPr/>
            <p:nvPr/>
          </p:nvSpPr>
          <p:spPr>
            <a:xfrm>
              <a:off x="5166680" y="1871433"/>
              <a:ext cx="4788000" cy="19846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66680" y="1836415"/>
              <a:ext cx="1321292" cy="45819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sz="17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920552" y="2627820"/>
            <a:ext cx="6687682" cy="441140"/>
            <a:chOff x="2618243" y="3483160"/>
            <a:chExt cx="6687682" cy="441140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 관리 설계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45" name="원형 44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920552" y="3194792"/>
            <a:ext cx="6687682" cy="441140"/>
            <a:chOff x="2618243" y="3483160"/>
            <a:chExt cx="6687682" cy="441140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RFP </a:t>
              </a: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용어 정리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8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52" name="원형 51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4" name="직사각형 53"/>
          <p:cNvSpPr/>
          <p:nvPr/>
        </p:nvSpPr>
        <p:spPr bwMode="auto">
          <a:xfrm>
            <a:off x="1354632" y="3841276"/>
            <a:ext cx="6253602" cy="361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57838">
              <a:spcBef>
                <a:spcPts val="275"/>
              </a:spcBef>
            </a:pPr>
            <a:r>
              <a:rPr lang="ko-KR" altLang="en-US" b="1" spc="-14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 수행 계획서 작성</a:t>
            </a:r>
            <a:endParaRPr lang="ko-KR" altLang="en-US" b="1" spc="-147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4460038" y="2851348"/>
            <a:ext cx="4561414" cy="361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57838">
              <a:spcBef>
                <a:spcPts val="275"/>
              </a:spcBef>
            </a:pPr>
            <a:r>
              <a:rPr lang="en-US" altLang="ko-KR" sz="2000" b="1" spc="-14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   </a:t>
            </a:r>
            <a:r>
              <a:rPr lang="ko-KR" altLang="en-US" sz="2400" b="1" spc="-14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팀원들에게 물어보면서 이해</a:t>
            </a:r>
            <a:endParaRPr lang="ko-KR" altLang="en-US" sz="2800" b="1" spc="-147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4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511247" y="1210750"/>
            <a:ext cx="2497537" cy="51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>
              <a:tabLst>
                <a:tab pos="2666831" algn="l"/>
              </a:tabLst>
              <a:defRPr/>
            </a:pPr>
            <a:r>
              <a:rPr lang="ko-KR" altLang="en-US" sz="3200" b="1" spc="-28" dirty="0" smtClean="0">
                <a:solidFill>
                  <a:srgbClr val="E31837"/>
                </a:solidFill>
                <a:latin typeface="맑은 고딕" pitchFamily="50" charset="-127"/>
                <a:ea typeface="맑은 고딕" pitchFamily="50" charset="-127"/>
              </a:rPr>
              <a:t>해결 방법</a:t>
            </a:r>
            <a:endParaRPr lang="en-US" altLang="ko-KR" sz="800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2" name="그룹 45"/>
          <p:cNvGrpSpPr/>
          <p:nvPr/>
        </p:nvGrpSpPr>
        <p:grpSpPr>
          <a:xfrm>
            <a:off x="344488" y="944724"/>
            <a:ext cx="4435440" cy="49761"/>
            <a:chOff x="5166680" y="1836415"/>
            <a:chExt cx="4788000" cy="54864"/>
          </a:xfrm>
        </p:grpSpPr>
        <p:sp>
          <p:nvSpPr>
            <p:cNvPr id="23" name="직사각형 22"/>
            <p:cNvSpPr/>
            <p:nvPr/>
          </p:nvSpPr>
          <p:spPr>
            <a:xfrm>
              <a:off x="5166680" y="1871433"/>
              <a:ext cx="4788000" cy="19846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66680" y="1836415"/>
              <a:ext cx="1321292" cy="45819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sz="17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100572" y="2060848"/>
            <a:ext cx="6687682" cy="441140"/>
            <a:chOff x="2618243" y="3483160"/>
            <a:chExt cx="6687682" cy="441140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PaaS (Pivotal)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1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85" name="원형 84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1100572" y="2627820"/>
            <a:ext cx="6687682" cy="441140"/>
            <a:chOff x="2618243" y="3483160"/>
            <a:chExt cx="6687682" cy="441140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API G/W (</a:t>
              </a:r>
              <a:r>
                <a:rPr lang="en-US" altLang="ko-KR" b="1" spc="-147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apigee</a:t>
              </a: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8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92" name="원형 91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93" name="그룹 92"/>
          <p:cNvGrpSpPr/>
          <p:nvPr/>
        </p:nvGrpSpPr>
        <p:grpSpPr>
          <a:xfrm>
            <a:off x="1100572" y="3194792"/>
            <a:ext cx="6687682" cy="441140"/>
            <a:chOff x="2618243" y="3483160"/>
            <a:chExt cx="6687682" cy="441140"/>
          </a:xfrm>
        </p:grpSpPr>
        <p:sp>
          <p:nvSpPr>
            <p:cNvPr id="94" name="직사각형 93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ASD-DDD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5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99" name="원형 98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1111223" y="3761763"/>
            <a:ext cx="6677031" cy="441141"/>
            <a:chOff x="2628894" y="3483159"/>
            <a:chExt cx="6677031" cy="441141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Cloud (AWS)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원형 105"/>
            <p:cNvSpPr/>
            <p:nvPr/>
          </p:nvSpPr>
          <p:spPr bwMode="auto">
            <a:xfrm>
              <a:off x="2628894" y="3483159"/>
              <a:ext cx="273834" cy="268107"/>
            </a:xfrm>
            <a:prstGeom prst="pie">
              <a:avLst>
                <a:gd name="adj1" fmla="val 0"/>
                <a:gd name="adj2" fmla="val 10827449"/>
              </a:avLst>
            </a:prstGeom>
            <a:gradFill flip="none" rotWithShape="1">
              <a:gsLst>
                <a:gs pos="4000">
                  <a:schemeClr val="bg1">
                    <a:alpha val="4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7" name="직사각형 66"/>
          <p:cNvSpPr/>
          <p:nvPr/>
        </p:nvSpPr>
        <p:spPr bwMode="auto">
          <a:xfrm>
            <a:off x="4481433" y="2761662"/>
            <a:ext cx="6253602" cy="361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57838">
              <a:spcBef>
                <a:spcPts val="275"/>
              </a:spcBef>
            </a:pPr>
            <a:r>
              <a:rPr lang="en-US" altLang="ko-KR" sz="2000" b="1" spc="-14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sz="2400" b="1" spc="-147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개발 베이스로 이해</a:t>
            </a:r>
            <a:endParaRPr lang="ko-KR" altLang="en-US" sz="2800" b="1" spc="-147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8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-1671736" y="1210750"/>
            <a:ext cx="8078157" cy="51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algn="r" defTabSz="839573">
              <a:tabLst>
                <a:tab pos="2666831" algn="l"/>
              </a:tabLst>
              <a:defRPr/>
            </a:pPr>
            <a:r>
              <a:rPr lang="en-US" altLang="ko-KR" sz="3200" b="1" spc="-28" dirty="0" smtClean="0">
                <a:solidFill>
                  <a:srgbClr val="E31837"/>
                </a:solidFill>
                <a:latin typeface="맑은 고딕" pitchFamily="50" charset="-127"/>
                <a:ea typeface="맑은 고딕" pitchFamily="50" charset="-127"/>
              </a:rPr>
              <a:t>G2 </a:t>
            </a:r>
            <a:r>
              <a:rPr lang="ko-KR" altLang="en-US" sz="3200" b="1" spc="-28" dirty="0" smtClean="0">
                <a:solidFill>
                  <a:srgbClr val="E31837"/>
                </a:solidFill>
                <a:latin typeface="맑은 고딕" pitchFamily="50" charset="-127"/>
                <a:ea typeface="맑은 고딕" pitchFamily="50" charset="-127"/>
              </a:rPr>
              <a:t>플랫폼 이해를 </a:t>
            </a:r>
            <a:r>
              <a:rPr lang="ko-KR" altLang="en-US" sz="3200" b="1" spc="-28" dirty="0" smtClean="0">
                <a:solidFill>
                  <a:srgbClr val="E31837"/>
                </a:solidFill>
                <a:latin typeface="맑은 고딕" pitchFamily="50" charset="-127"/>
                <a:ea typeface="맑은 고딕" pitchFamily="50" charset="-127"/>
              </a:rPr>
              <a:t>개발 </a:t>
            </a:r>
            <a:r>
              <a:rPr lang="en-US" altLang="ko-KR" sz="3200" b="1" spc="-28" dirty="0" smtClean="0">
                <a:solidFill>
                  <a:srgbClr val="E31837"/>
                </a:solidFill>
                <a:latin typeface="맑은 고딕" pitchFamily="50" charset="-127"/>
                <a:ea typeface="맑은 고딕" pitchFamily="50" charset="-127"/>
              </a:rPr>
              <a:t>Base</a:t>
            </a:r>
            <a:r>
              <a:rPr lang="ko-KR" altLang="en-US" sz="3200" b="1" spc="-28" dirty="0" smtClean="0">
                <a:solidFill>
                  <a:srgbClr val="E31837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endParaRPr lang="en-US" altLang="ko-KR" sz="800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20552" y="2060848"/>
            <a:ext cx="6687682" cy="441140"/>
            <a:chOff x="2618243" y="3483160"/>
            <a:chExt cx="6687682" cy="441140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목적 </a:t>
              </a: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운영관리 및 </a:t>
              </a: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UI BFF </a:t>
              </a: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에서의 코드레벨 이해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" name="그룹 83"/>
            <p:cNvGrpSpPr/>
            <p:nvPr/>
          </p:nvGrpSpPr>
          <p:grpSpPr>
            <a:xfrm>
              <a:off x="2618243" y="3483160"/>
              <a:ext cx="295142" cy="396344"/>
              <a:chOff x="2831815" y="3965413"/>
              <a:chExt cx="349250" cy="479024"/>
            </a:xfrm>
          </p:grpSpPr>
          <p:sp>
            <p:nvSpPr>
              <p:cNvPr id="21" name="원형 20"/>
              <p:cNvSpPr/>
              <p:nvPr/>
            </p:nvSpPr>
            <p:spPr bwMode="auto">
              <a:xfrm>
                <a:off x="2844422" y="3965413"/>
                <a:ext cx="324036" cy="324036"/>
              </a:xfrm>
              <a:prstGeom prst="pie">
                <a:avLst>
                  <a:gd name="adj1" fmla="val 0"/>
                  <a:gd name="adj2" fmla="val 10827449"/>
                </a:avLst>
              </a:prstGeom>
              <a:gradFill flip="none" rotWithShape="1">
                <a:gsLst>
                  <a:gs pos="4000">
                    <a:schemeClr val="bg1">
                      <a:alpha val="4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22" name="그룹 45"/>
          <p:cNvGrpSpPr/>
          <p:nvPr/>
        </p:nvGrpSpPr>
        <p:grpSpPr>
          <a:xfrm>
            <a:off x="344488" y="944724"/>
            <a:ext cx="4435440" cy="49761"/>
            <a:chOff x="5166680" y="1836415"/>
            <a:chExt cx="4788000" cy="54864"/>
          </a:xfrm>
        </p:grpSpPr>
        <p:sp>
          <p:nvSpPr>
            <p:cNvPr id="23" name="직사각형 22"/>
            <p:cNvSpPr/>
            <p:nvPr/>
          </p:nvSpPr>
          <p:spPr>
            <a:xfrm>
              <a:off x="5166680" y="1871433"/>
              <a:ext cx="4788000" cy="19846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66680" y="1836415"/>
              <a:ext cx="1321292" cy="45819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/>
              <a:endParaRPr lang="ko-KR" altLang="en-US" sz="17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920552" y="2888940"/>
            <a:ext cx="6687682" cy="441140"/>
            <a:chOff x="2618243" y="3483160"/>
            <a:chExt cx="6687682" cy="441140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ELK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9" name="그룹 83"/>
            <p:cNvGrpSpPr/>
            <p:nvPr/>
          </p:nvGrpSpPr>
          <p:grpSpPr>
            <a:xfrm>
              <a:off x="2618243" y="3483160"/>
              <a:ext cx="295142" cy="401660"/>
              <a:chOff x="2831815" y="3965413"/>
              <a:chExt cx="349250" cy="485449"/>
            </a:xfrm>
          </p:grpSpPr>
          <p:grpSp>
            <p:nvGrpSpPr>
              <p:cNvPr id="51" name="그룹 84"/>
              <p:cNvGrpSpPr/>
              <p:nvPr/>
            </p:nvGrpSpPr>
            <p:grpSpPr>
              <a:xfrm>
                <a:off x="2844422" y="3965413"/>
                <a:ext cx="324036" cy="485449"/>
                <a:chOff x="2844422" y="3965413"/>
                <a:chExt cx="324036" cy="485449"/>
              </a:xfrm>
            </p:grpSpPr>
            <p:sp>
              <p:nvSpPr>
                <p:cNvPr id="55" name="직사각형 54"/>
                <p:cNvSpPr/>
                <p:nvPr/>
              </p:nvSpPr>
              <p:spPr bwMode="auto">
                <a:xfrm>
                  <a:off x="2844440" y="4126862"/>
                  <a:ext cx="324000" cy="324000"/>
                </a:xfrm>
                <a:prstGeom prst="rect">
                  <a:avLst/>
                </a:prstGeom>
                <a:solidFill>
                  <a:srgbClr val="F68938"/>
                </a:solidFill>
                <a:ln w="762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anchor="ctr"/>
                <a:lstStyle/>
                <a:p>
                  <a:pPr algn="ctr" defTabSz="957845">
                    <a:buClr>
                      <a:srgbClr val="0000FF"/>
                    </a:buClr>
                    <a:buSzPct val="90000"/>
                    <a:defRPr/>
                  </a:pPr>
                  <a:endParaRPr lang="en-US" altLang="ko-KR" b="1" spc="-147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6" name="원형 55"/>
                <p:cNvSpPr/>
                <p:nvPr/>
              </p:nvSpPr>
              <p:spPr bwMode="auto">
                <a:xfrm>
                  <a:off x="2844422" y="3965413"/>
                  <a:ext cx="324036" cy="324036"/>
                </a:xfrm>
                <a:prstGeom prst="pie">
                  <a:avLst>
                    <a:gd name="adj1" fmla="val 0"/>
                    <a:gd name="adj2" fmla="val 10827449"/>
                  </a:avLst>
                </a:prstGeom>
                <a:gradFill flip="none" rotWithShape="1">
                  <a:gsLst>
                    <a:gs pos="4000">
                      <a:schemeClr val="bg1">
                        <a:alpha val="4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53" name="직사각형 52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920552" y="3455912"/>
            <a:ext cx="6687682" cy="441140"/>
            <a:chOff x="2618243" y="3483160"/>
            <a:chExt cx="6687682" cy="441140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3052323" y="3562672"/>
              <a:ext cx="6253602" cy="361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57838">
                <a:spcBef>
                  <a:spcPts val="275"/>
                </a:spcBef>
              </a:pP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Spring Boot, JPA</a:t>
              </a: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활용한 </a:t>
              </a:r>
              <a:r>
                <a:rPr lang="en-US" altLang="ko-KR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API </a:t>
              </a:r>
              <a:r>
                <a:rPr lang="ko-KR" altLang="en-US" b="1" spc="-147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구조</a:t>
              </a:r>
              <a:endParaRPr lang="ko-KR" altLang="en-US" b="1" spc="-147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9" name="그룹 83"/>
            <p:cNvGrpSpPr/>
            <p:nvPr/>
          </p:nvGrpSpPr>
          <p:grpSpPr>
            <a:xfrm>
              <a:off x="2618243" y="3483160"/>
              <a:ext cx="295142" cy="401660"/>
              <a:chOff x="2831815" y="3965413"/>
              <a:chExt cx="349250" cy="485449"/>
            </a:xfrm>
          </p:grpSpPr>
          <p:grpSp>
            <p:nvGrpSpPr>
              <p:cNvPr id="60" name="그룹 84"/>
              <p:cNvGrpSpPr/>
              <p:nvPr/>
            </p:nvGrpSpPr>
            <p:grpSpPr>
              <a:xfrm>
                <a:off x="2844422" y="3965413"/>
                <a:ext cx="324036" cy="485449"/>
                <a:chOff x="2844422" y="3965413"/>
                <a:chExt cx="324036" cy="485449"/>
              </a:xfrm>
            </p:grpSpPr>
            <p:sp>
              <p:nvSpPr>
                <p:cNvPr id="62" name="직사각형 61"/>
                <p:cNvSpPr/>
                <p:nvPr/>
              </p:nvSpPr>
              <p:spPr bwMode="auto">
                <a:xfrm>
                  <a:off x="2844440" y="4126862"/>
                  <a:ext cx="324000" cy="324000"/>
                </a:xfrm>
                <a:prstGeom prst="rect">
                  <a:avLst/>
                </a:prstGeom>
                <a:solidFill>
                  <a:srgbClr val="F68938"/>
                </a:solidFill>
                <a:ln w="76200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anchor="ctr"/>
                <a:lstStyle/>
                <a:p>
                  <a:pPr algn="ctr" defTabSz="957845">
                    <a:buClr>
                      <a:srgbClr val="0000FF"/>
                    </a:buClr>
                    <a:buSzPct val="90000"/>
                    <a:defRPr/>
                  </a:pPr>
                  <a:endParaRPr lang="en-US" altLang="ko-KR" b="1" spc="-147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3" name="원형 62"/>
                <p:cNvSpPr/>
                <p:nvPr/>
              </p:nvSpPr>
              <p:spPr bwMode="auto">
                <a:xfrm>
                  <a:off x="2844422" y="3965413"/>
                  <a:ext cx="324036" cy="324036"/>
                </a:xfrm>
                <a:prstGeom prst="pie">
                  <a:avLst>
                    <a:gd name="adj1" fmla="val 0"/>
                    <a:gd name="adj2" fmla="val 10827449"/>
                  </a:avLst>
                </a:prstGeom>
                <a:gradFill flip="none" rotWithShape="1">
                  <a:gsLst>
                    <a:gs pos="4000">
                      <a:schemeClr val="bg1">
                        <a:alpha val="4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61" name="직사각형 60"/>
              <p:cNvSpPr/>
              <p:nvPr/>
            </p:nvSpPr>
            <p:spPr bwMode="auto">
              <a:xfrm>
                <a:off x="2831815" y="4133287"/>
                <a:ext cx="349250" cy="311150"/>
              </a:xfrm>
              <a:prstGeom prst="rect">
                <a:avLst/>
              </a:prstGeom>
              <a:noFill/>
              <a:ln w="76200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anchor="ctr"/>
              <a:lstStyle/>
              <a:p>
                <a:pPr algn="ctr" defTabSz="957845">
                  <a:buClr>
                    <a:srgbClr val="0000FF"/>
                  </a:buClr>
                  <a:buSzPct val="90000"/>
                  <a:defRPr/>
                </a:pPr>
                <a:r>
                  <a:rPr lang="en-US" altLang="ko-KR" b="1" spc="-147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en-US" altLang="ko-KR" b="1" spc="-147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9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ELK 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0" y="3825044"/>
            <a:ext cx="4679950" cy="2304256"/>
          </a:xfrm>
        </p:spPr>
        <p:txBody>
          <a:bodyPr/>
          <a:lstStyle/>
          <a:p>
            <a:r>
              <a:rPr lang="ko-KR" altLang="en-US" dirty="0" smtClean="0"/>
              <a:t>기</a:t>
            </a:r>
            <a:r>
              <a:rPr lang="ko-KR" altLang="en-US" dirty="0"/>
              <a:t>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Logstash</a:t>
            </a:r>
            <a:r>
              <a:rPr lang="en-US" altLang="ko-KR" dirty="0" smtClean="0"/>
              <a:t> : log data input, </a:t>
            </a:r>
            <a:r>
              <a:rPr lang="en-US" altLang="ko-KR" dirty="0" smtClean="0">
                <a:solidFill>
                  <a:srgbClr val="00B0F0"/>
                </a:solidFill>
              </a:rPr>
              <a:t>filter</a:t>
            </a:r>
            <a:r>
              <a:rPr lang="en-US" altLang="ko-KR" dirty="0" smtClean="0"/>
              <a:t>, output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Elasticsearch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분산</a:t>
            </a:r>
            <a:r>
              <a:rPr lang="en-US" altLang="ko-KR" dirty="0"/>
              <a:t> 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루신기반의</a:t>
            </a:r>
            <a:r>
              <a:rPr lang="ko-KR" altLang="en-US" dirty="0" smtClean="0"/>
              <a:t> 검색엔진</a:t>
            </a:r>
            <a:r>
              <a:rPr lang="en-US" altLang="ko-KR" dirty="0" smtClean="0"/>
              <a:t>, filtering 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Kibana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저장된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dashboard</a:t>
            </a:r>
            <a:r>
              <a:rPr lang="ko-KR" altLang="en-US" dirty="0" smtClean="0"/>
              <a:t>로 화면 제공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>
          <a:xfrm>
            <a:off x="4953000" y="3825044"/>
            <a:ext cx="4679950" cy="2520280"/>
          </a:xfrm>
        </p:spPr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sz="1200" dirty="0" smtClean="0"/>
              <a:t>자체 서버의 모든 로그를 </a:t>
            </a:r>
            <a:r>
              <a:rPr lang="en-US" altLang="ko-KR" sz="1200" dirty="0" smtClean="0"/>
              <a:t>100% </a:t>
            </a:r>
            <a:r>
              <a:rPr lang="ko-KR" altLang="en-US" sz="1200" dirty="0" smtClean="0"/>
              <a:t>수집 할 수 있어 데이터 신뢰성이 높음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별로 통계를 볼 수 있어 정확한 데이터 분석 가능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검색엔진이 포함되어 있어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빠르게 데이터 검색 가능</a:t>
            </a:r>
            <a:endParaRPr lang="en-US" altLang="ko-KR" sz="1200" dirty="0" smtClean="0"/>
          </a:p>
          <a:p>
            <a:pPr lvl="1"/>
            <a:r>
              <a:rPr lang="ko-KR" altLang="en-US" sz="1200" dirty="0" err="1" smtClean="0"/>
              <a:t>오픈소스</a:t>
            </a:r>
            <a:r>
              <a:rPr lang="ko-KR" altLang="en-US" sz="1200" dirty="0" err="1"/>
              <a:t>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고가용성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ko-KR" altLang="en-US" dirty="0" err="1"/>
              <a:t>오픈소스</a:t>
            </a:r>
            <a:r>
              <a:rPr lang="ko-KR" altLang="en-US" dirty="0"/>
              <a:t> 소프트웨어 조합 </a:t>
            </a:r>
            <a:r>
              <a:rPr lang="en-US" altLang="ko-KR" dirty="0"/>
              <a:t>(</a:t>
            </a:r>
            <a:r>
              <a:rPr lang="en-US" altLang="ko-KR" dirty="0" err="1"/>
              <a:t>ElasticSearch</a:t>
            </a:r>
            <a:r>
              <a:rPr lang="en-US" altLang="ko-KR" dirty="0"/>
              <a:t>, </a:t>
            </a:r>
            <a:r>
              <a:rPr lang="en-US" altLang="ko-KR" dirty="0" err="1"/>
              <a:t>Logstash</a:t>
            </a:r>
            <a:r>
              <a:rPr lang="en-US" altLang="ko-KR" dirty="0"/>
              <a:t>, </a:t>
            </a:r>
            <a:r>
              <a:rPr lang="en-US" altLang="ko-KR" dirty="0" err="1"/>
              <a:t>Kibana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440793"/>
            <a:ext cx="85915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7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ELK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사전 작업</a:t>
            </a:r>
            <a:endParaRPr lang="en-US" altLang="ko-KR" dirty="0"/>
          </a:p>
          <a:p>
            <a:pPr lvl="1"/>
            <a:r>
              <a:rPr lang="en-US" altLang="ko-KR" sz="1200" dirty="0"/>
              <a:t>ELK </a:t>
            </a:r>
            <a:r>
              <a:rPr lang="ko-KR" altLang="en-US" sz="1200" dirty="0"/>
              <a:t>를 설치하기 위해 최소 </a:t>
            </a:r>
            <a:r>
              <a:rPr lang="en-US" altLang="ko-KR" sz="1200" dirty="0"/>
              <a:t>4G</a:t>
            </a:r>
            <a:r>
              <a:rPr lang="ko-KR" altLang="en-US" sz="1200" dirty="0"/>
              <a:t> 메모리 필요</a:t>
            </a:r>
            <a:endParaRPr lang="en-US" altLang="ko-KR" sz="1200" dirty="0"/>
          </a:p>
          <a:p>
            <a:pPr marL="914400" lvl="2" indent="0">
              <a:buNone/>
            </a:pPr>
            <a:r>
              <a:rPr lang="en-US" altLang="ko-KR" sz="1050" dirty="0" smtClean="0">
                <a:solidFill>
                  <a:srgbClr val="FF0000"/>
                </a:solidFill>
              </a:rPr>
              <a:t>(</a:t>
            </a:r>
            <a:r>
              <a:rPr lang="ko-KR" altLang="en-US" sz="1050" dirty="0" smtClean="0">
                <a:solidFill>
                  <a:srgbClr val="FF0000"/>
                </a:solidFill>
              </a:rPr>
              <a:t>현재 </a:t>
            </a:r>
            <a:r>
              <a:rPr lang="en-US" altLang="ko-KR" sz="1050" dirty="0">
                <a:solidFill>
                  <a:srgbClr val="FF0000"/>
                </a:solidFill>
              </a:rPr>
              <a:t>4G</a:t>
            </a:r>
            <a:r>
              <a:rPr lang="ko-KR" altLang="en-US" sz="1050" dirty="0">
                <a:solidFill>
                  <a:srgbClr val="FF0000"/>
                </a:solidFill>
              </a:rPr>
              <a:t> 메모리 노트북으로 인해 </a:t>
            </a:r>
            <a:r>
              <a:rPr lang="en-US" altLang="ko-KR" sz="1050" dirty="0">
                <a:solidFill>
                  <a:srgbClr val="FF0000"/>
                </a:solidFill>
              </a:rPr>
              <a:t>Cloud Computer </a:t>
            </a:r>
            <a:r>
              <a:rPr lang="ko-KR" altLang="en-US" sz="1050" dirty="0" smtClean="0">
                <a:solidFill>
                  <a:srgbClr val="FF0000"/>
                </a:solidFill>
              </a:rPr>
              <a:t>할당</a:t>
            </a:r>
            <a:r>
              <a:rPr lang="en-US" altLang="ko-KR" sz="1050" dirty="0" smtClean="0">
                <a:solidFill>
                  <a:srgbClr val="FF0000"/>
                </a:solidFill>
              </a:rPr>
              <a:t>)</a:t>
            </a:r>
            <a:endParaRPr lang="en-US" altLang="ko-KR" sz="1050" dirty="0">
              <a:solidFill>
                <a:srgbClr val="FF0000"/>
              </a:solidFill>
            </a:endParaRPr>
          </a:p>
          <a:p>
            <a:pPr lvl="1"/>
            <a:r>
              <a:rPr lang="en-US" altLang="ko-KR" sz="1200" dirty="0">
                <a:solidFill>
                  <a:prstClr val="black"/>
                </a:solidFill>
              </a:rPr>
              <a:t>Nginx </a:t>
            </a:r>
            <a:r>
              <a:rPr lang="ko-KR" altLang="en-US" sz="1200" dirty="0">
                <a:solidFill>
                  <a:prstClr val="black"/>
                </a:solidFill>
              </a:rPr>
              <a:t>설치 </a:t>
            </a:r>
            <a:r>
              <a:rPr lang="en-US" altLang="ko-KR" sz="1000" dirty="0"/>
              <a:t>(</a:t>
            </a:r>
            <a:r>
              <a:rPr lang="en-US" altLang="ko-KR" sz="1200" dirty="0">
                <a:solidFill>
                  <a:prstClr val="black"/>
                </a:solidFill>
              </a:rPr>
              <a:t>Apache </a:t>
            </a:r>
            <a:r>
              <a:rPr lang="ko-KR" altLang="en-US" sz="1200" dirty="0">
                <a:solidFill>
                  <a:prstClr val="black"/>
                </a:solidFill>
              </a:rPr>
              <a:t>와 같은 </a:t>
            </a:r>
            <a:r>
              <a:rPr lang="en-US" altLang="ko-KR" sz="1200" dirty="0">
                <a:solidFill>
                  <a:prstClr val="black"/>
                </a:solidFill>
              </a:rPr>
              <a:t>was)</a:t>
            </a:r>
          </a:p>
          <a:p>
            <a:pPr lvl="1"/>
            <a:endParaRPr lang="en-US" altLang="ko-KR" sz="1200" dirty="0">
              <a:solidFill>
                <a:prstClr val="black"/>
              </a:solidFill>
            </a:endParaRPr>
          </a:p>
          <a:p>
            <a:pPr lvl="1"/>
            <a:endParaRPr lang="en-US" altLang="ko-KR" sz="1200" dirty="0">
              <a:solidFill>
                <a:prstClr val="black"/>
              </a:solidFill>
            </a:endParaRPr>
          </a:p>
          <a:p>
            <a:pPr lvl="1"/>
            <a:endParaRPr lang="en-US" altLang="ko-KR" sz="1200" dirty="0">
              <a:solidFill>
                <a:prstClr val="black"/>
              </a:solidFill>
            </a:endParaRPr>
          </a:p>
          <a:p>
            <a:pPr lvl="1"/>
            <a:r>
              <a:rPr lang="en-US" altLang="ko-KR" sz="1200" dirty="0">
                <a:solidFill>
                  <a:prstClr val="black"/>
                </a:solidFill>
              </a:rPr>
              <a:t>JDK </a:t>
            </a:r>
            <a:r>
              <a:rPr lang="ko-KR" altLang="en-US" sz="1200" dirty="0">
                <a:solidFill>
                  <a:prstClr val="black"/>
                </a:solidFill>
              </a:rPr>
              <a:t>설치 </a:t>
            </a:r>
            <a:r>
              <a:rPr lang="en-US" altLang="ko-KR" sz="1200" dirty="0">
                <a:solidFill>
                  <a:prstClr val="black"/>
                </a:solidFill>
              </a:rPr>
              <a:t>(java version 1.8 </a:t>
            </a:r>
            <a:r>
              <a:rPr lang="ko-KR" altLang="en-US" sz="1200" dirty="0">
                <a:solidFill>
                  <a:prstClr val="black"/>
                </a:solidFill>
              </a:rPr>
              <a:t>이상 권장</a:t>
            </a:r>
            <a:r>
              <a:rPr lang="en-US" altLang="ko-KR" sz="1200" dirty="0" smtClean="0">
                <a:solidFill>
                  <a:prstClr val="black"/>
                </a:solidFill>
              </a:rPr>
              <a:t>)</a:t>
            </a:r>
          </a:p>
          <a:p>
            <a:pPr lvl="1"/>
            <a:endParaRPr lang="en-US" altLang="ko-KR" sz="1200" dirty="0">
              <a:solidFill>
                <a:prstClr val="black"/>
              </a:solidFill>
            </a:endParaRPr>
          </a:p>
          <a:p>
            <a:pPr lvl="1"/>
            <a:endParaRPr lang="en-US" altLang="ko-KR" sz="1200" dirty="0" smtClean="0">
              <a:solidFill>
                <a:prstClr val="black"/>
              </a:solidFill>
            </a:endParaRPr>
          </a:p>
          <a:p>
            <a:pPr lvl="1"/>
            <a:r>
              <a:rPr lang="ko-KR" altLang="en-US" sz="1200" dirty="0" smtClean="0">
                <a:solidFill>
                  <a:prstClr val="black"/>
                </a:solidFill>
              </a:rPr>
              <a:t>포트 설정</a:t>
            </a:r>
            <a:endParaRPr lang="en-US" altLang="ko-KR" sz="1200" dirty="0" smtClean="0">
              <a:solidFill>
                <a:prstClr val="black"/>
              </a:solidFill>
            </a:endParaRPr>
          </a:p>
          <a:p>
            <a:pPr lvl="2"/>
            <a:r>
              <a:rPr lang="ko-KR" altLang="en-US" sz="1200" dirty="0" smtClean="0">
                <a:solidFill>
                  <a:prstClr val="black"/>
                </a:solidFill>
              </a:rPr>
              <a:t>외부 접근 권한 추가 </a:t>
            </a:r>
            <a:r>
              <a:rPr lang="en-US" altLang="ko-KR" sz="1200" dirty="0" smtClean="0">
                <a:solidFill>
                  <a:prstClr val="black"/>
                </a:solidFill>
              </a:rPr>
              <a:t>http (80)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1"/>
            <a:endParaRPr lang="en-US" altLang="ko-KR" sz="1200" dirty="0">
              <a:solidFill>
                <a:prstClr val="black"/>
              </a:solidFill>
            </a:endParaRPr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>
          <a:xfrm>
            <a:off x="4953000" y="1520825"/>
            <a:ext cx="4679950" cy="468015"/>
          </a:xfrm>
        </p:spPr>
        <p:txBody>
          <a:bodyPr/>
          <a:lstStyle/>
          <a:p>
            <a:r>
              <a:rPr lang="en-US" altLang="ko-KR" dirty="0" err="1" smtClean="0"/>
              <a:t>Elasticsearch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및 실행</a:t>
            </a:r>
            <a:endParaRPr lang="en-US" altLang="ko-KR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/>
              <a:t>간단하게 실습을 하면서 </a:t>
            </a:r>
            <a:r>
              <a:rPr lang="en-US" altLang="ko-KR" dirty="0"/>
              <a:t>ELK</a:t>
            </a:r>
            <a:r>
              <a:rPr lang="ko-KR" altLang="en-US" dirty="0"/>
              <a:t> 활용 및 가능성을 </a:t>
            </a:r>
            <a:r>
              <a:rPr lang="ko-KR" altLang="en-US" dirty="0" smtClean="0"/>
              <a:t>파악</a:t>
            </a:r>
            <a:endParaRPr lang="ko-KR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2520" y="2837460"/>
            <a:ext cx="4148893" cy="861774"/>
          </a:xfrm>
          <a:prstGeom prst="rect">
            <a:avLst/>
          </a:prstGeom>
          <a:solidFill>
            <a:srgbClr val="E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sudo yum install nginx -y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sudo service nginx start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curl -i http://localhost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sudo chown -R ec2-user:ec2-user /var/log/nginx /usr/share/nginx/html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echo "&lt;h1&gt;Hello World&lt;/h1&gt;" &gt; /usr/share/nginx/html/hello.html</a:t>
            </a:r>
            <a:r>
              <a:rPr kumimoji="1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32520" y="4145014"/>
            <a:ext cx="3145413" cy="400110"/>
          </a:xfrm>
          <a:prstGeom prst="rect">
            <a:avLst/>
          </a:prstGeom>
          <a:solidFill>
            <a:srgbClr val="E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sudo yum remove java-1.7.0-openjdk.x86_64 -y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sudo yum install java-1.8.0-openjdk-devel.x86_64 -y</a:t>
            </a:r>
            <a:r>
              <a:rPr kumimoji="1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89004" y="1988840"/>
            <a:ext cx="4536504" cy="1323439"/>
          </a:xfrm>
          <a:prstGeom prst="rect">
            <a:avLst/>
          </a:prstGeom>
          <a:solidFill>
            <a:srgbClr val="E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mkdir ~/local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cd ~/local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wget</a:t>
            </a:r>
            <a:r>
              <a:rPr kumimoji="1" lang="en-US" altLang="ko-KR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https://artifacts.elastic.co/downloads/elasticsearch/elasticsearch-5.3.0.tar.gz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tar xvfz elasticsearch-5.3.0.tar.gz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ln -s elasticsearch-5.3.0 elasticsearch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cd elasticsearch bin/elasticsearch -d # 데몬(백그라운드)</a:t>
            </a:r>
            <a:r>
              <a:rPr kumimoji="1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로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실행. 옵션 -d를 빼면 터미널 접속해 있는 동안만 실행</a:t>
            </a:r>
            <a:r>
              <a:rPr kumimoji="1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내용 개체 틀 5"/>
          <p:cNvSpPr txBox="1">
            <a:spLocks/>
          </p:cNvSpPr>
          <p:nvPr/>
        </p:nvSpPr>
        <p:spPr>
          <a:xfrm>
            <a:off x="4953000" y="3392996"/>
            <a:ext cx="4679950" cy="4680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■"/>
              <a:defRPr lang="ko-KR" altLang="en-US" sz="15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1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–"/>
              <a:defRPr sz="1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Kibana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및 실행</a:t>
            </a:r>
            <a:endParaRPr lang="ko-KR" altLang="en-US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989004" y="3869757"/>
            <a:ext cx="4536504" cy="1323439"/>
          </a:xfrm>
          <a:prstGeom prst="rect">
            <a:avLst/>
          </a:prstGeom>
          <a:solidFill>
            <a:srgbClr val="E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cd ~/local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wget https://artifacts.elastic.co/downloads/kibana/kibana-5.3.0-linux-x86_64.tar.gz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tar xvfz kibana-5.3.0-linux-x86_64.tar.gz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ln -s kibana-5.3.0-linux-x86_64 kibana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cd kibana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bin/</a:t>
            </a:r>
            <a:r>
              <a:rPr kumimoji="1" lang="en-US" altLang="ko-KR" sz="1000" dirty="0" err="1" smtClean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kibana</a:t>
            </a:r>
            <a:endParaRPr kumimoji="1" lang="en-US" altLang="ko-KR" sz="1000" dirty="0">
              <a:solidFill>
                <a:srgbClr val="000000"/>
              </a:solidFill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nohup</a:t>
            </a:r>
            <a:r>
              <a:rPr kumimoji="1" lang="en-US" altLang="ko-KR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bin/</a:t>
            </a:r>
            <a:r>
              <a:rPr kumimoji="1" lang="en-US" altLang="ko-KR" sz="1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kibana</a:t>
            </a:r>
            <a:r>
              <a:rPr kumimoji="1" lang="en-US" altLang="ko-KR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&amp;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51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ELK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0" y="1520825"/>
            <a:ext cx="4679950" cy="468015"/>
          </a:xfrm>
        </p:spPr>
        <p:txBody>
          <a:bodyPr/>
          <a:lstStyle/>
          <a:p>
            <a:r>
              <a:rPr lang="en-US" altLang="ko-KR" dirty="0" err="1" smtClean="0"/>
              <a:t>Logstash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err="1"/>
              <a:t>Logstash</a:t>
            </a:r>
            <a:r>
              <a:rPr lang="en-US" altLang="ko-KR" dirty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/>
              <a:t>간단하게 실습을 하면서 </a:t>
            </a:r>
            <a:r>
              <a:rPr lang="en-US" altLang="ko-KR" dirty="0"/>
              <a:t>ELK</a:t>
            </a:r>
            <a:r>
              <a:rPr lang="ko-KR" altLang="en-US" dirty="0"/>
              <a:t> 활용 및 가능성을 파악</a:t>
            </a:r>
          </a:p>
          <a:p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8504" y="2027166"/>
            <a:ext cx="4229043" cy="861774"/>
          </a:xfrm>
          <a:prstGeom prst="rect">
            <a:avLst/>
          </a:prstGeom>
          <a:solidFill>
            <a:srgbClr val="E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cd ~/local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wget </a:t>
            </a: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  <a:hlinkClick r:id="rId2"/>
              </a:rPr>
              <a:t>https://artifacts.elastic.co/downloads/logstash/logstash-5.3.0.tar.gz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tar xvfz logstash-5.3.0.tar.gz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ln -s logstash-5.3.0 logstash 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50" charset="-127"/>
                <a:ea typeface="굴림" pitchFamily="50" charset="-127"/>
                <a:cs typeface="굴림" pitchFamily="50" charset="-127"/>
              </a:rPr>
              <a:t>cd logstash</a:t>
            </a:r>
            <a:r>
              <a:rPr kumimoji="1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73050" y="3176972"/>
            <a:ext cx="4679950" cy="4680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■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sz="1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–"/>
              <a:defRPr sz="1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097016" y="2079136"/>
            <a:ext cx="4041491" cy="2970044"/>
          </a:xfrm>
          <a:prstGeom prst="rect">
            <a:avLst/>
          </a:prstGeom>
          <a:solidFill>
            <a:srgbClr val="E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input</a:t>
            </a:r>
            <a:r>
              <a:rPr kumimoji="1" lang="en-US" altLang="ko-KR" sz="1100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 file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     path =&gt; "/</a:t>
            </a:r>
            <a:r>
              <a:rPr kumimoji="1" lang="en-US" altLang="ko-KR" sz="1100" dirty="0" err="1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var</a:t>
            </a: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/log/</a:t>
            </a:r>
            <a:r>
              <a:rPr kumimoji="1" lang="en-US" altLang="ko-KR" sz="1100" dirty="0" err="1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nginx</a:t>
            </a: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/access.log"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     </a:t>
            </a:r>
            <a:r>
              <a:rPr kumimoji="1" lang="en-US" altLang="ko-KR" sz="1100" dirty="0" err="1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start_position</a:t>
            </a: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=&gt; beginning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filter</a:t>
            </a:r>
            <a:r>
              <a:rPr kumimoji="1" lang="en-US" altLang="ko-KR" sz="1100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 </a:t>
            </a:r>
            <a:r>
              <a:rPr kumimoji="1" lang="en-US" altLang="ko-KR" sz="1100" dirty="0" err="1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grok</a:t>
            </a: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     match =&gt; { "message" =&gt; "%{COMBINEDAPACHELOG}"}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 </a:t>
            </a:r>
            <a:r>
              <a:rPr kumimoji="1" lang="en-US" altLang="ko-KR" sz="1100" dirty="0" err="1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geoip</a:t>
            </a: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     source =&gt; "</a:t>
            </a:r>
            <a:r>
              <a:rPr kumimoji="1" lang="en-US" altLang="ko-KR" sz="1100" dirty="0" err="1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clientip</a:t>
            </a: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"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b="1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output</a:t>
            </a:r>
            <a:r>
              <a:rPr kumimoji="1" lang="en-US" altLang="ko-KR" sz="1100" dirty="0">
                <a:solidFill>
                  <a:srgbClr val="FF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 </a:t>
            </a:r>
            <a:r>
              <a:rPr kumimoji="1" lang="en-US" altLang="ko-KR" sz="1100" dirty="0" err="1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elasticsearch</a:t>
            </a: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 {}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>
                <a:solidFill>
                  <a:srgbClr val="000000"/>
                </a:solidFill>
                <a:latin typeface="Arial Unicode MS" pitchFamily="50" charset="-127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30589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80923</TotalTime>
  <Words>604</Words>
  <Application>Microsoft Office PowerPoint</Application>
  <PresentationFormat>A4 용지(210x297mm)</PresentationFormat>
  <Paragraphs>154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Arial</vt:lpstr>
      <vt:lpstr>Arial Unicode MS</vt:lpstr>
      <vt:lpstr>맑은 고딕</vt:lpstr>
      <vt:lpstr>Times New Roman</vt:lpstr>
      <vt:lpstr>Wingdings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ELK 란</vt:lpstr>
      <vt:lpstr>ELK 실습</vt:lpstr>
      <vt:lpstr>ELK 실습</vt:lpstr>
      <vt:lpstr>ELK 실습</vt:lpstr>
      <vt:lpstr>PowerPoint 프레젠테이션</vt:lpstr>
      <vt:lpstr>Spring Boot 개발</vt:lpstr>
      <vt:lpstr>PowerPoint 프레젠테이션</vt:lpstr>
      <vt:lpstr>PowerPoint 프레젠테이션</vt:lpstr>
    </vt:vector>
  </TitlesOfParts>
  <Company>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SKCC_USER</dc:creator>
  <cp:lastModifiedBy>Windows 사용자</cp:lastModifiedBy>
  <cp:revision>2950</cp:revision>
  <cp:lastPrinted>2016-04-19T00:41:08Z</cp:lastPrinted>
  <dcterms:created xsi:type="dcterms:W3CDTF">2014-06-18T01:41:41Z</dcterms:created>
  <dcterms:modified xsi:type="dcterms:W3CDTF">2017-04-25T09:36:25Z</dcterms:modified>
</cp:coreProperties>
</file>