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0" r:id="rId1"/>
  </p:sldMasterIdLst>
  <p:notesMasterIdLst>
    <p:notesMasterId r:id="rId11"/>
  </p:notesMasterIdLst>
  <p:sldIdLst>
    <p:sldId id="257" r:id="rId2"/>
    <p:sldId id="258" r:id="rId3"/>
    <p:sldId id="964" r:id="rId4"/>
    <p:sldId id="966" r:id="rId5"/>
    <p:sldId id="967" r:id="rId6"/>
    <p:sldId id="965" r:id="rId7"/>
    <p:sldId id="960" r:id="rId8"/>
    <p:sldId id="968" r:id="rId9"/>
    <p:sldId id="259" r:id="rId10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97">
          <p15:clr>
            <a:srgbClr val="A4A3A4"/>
          </p15:clr>
        </p15:guide>
        <p15:guide id="2" orient="horz" pos="3181" userDrawn="1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777">
          <p15:clr>
            <a:srgbClr val="A4A3A4"/>
          </p15:clr>
        </p15:guide>
        <p15:guide id="5" orient="horz" pos="1094" userDrawn="1">
          <p15:clr>
            <a:srgbClr val="A4A3A4"/>
          </p15:clr>
        </p15:guide>
        <p15:guide id="6" orient="horz" pos="459">
          <p15:clr>
            <a:srgbClr val="A4A3A4"/>
          </p15:clr>
        </p15:guide>
        <p15:guide id="7" pos="3075" userDrawn="1">
          <p15:clr>
            <a:srgbClr val="A4A3A4"/>
          </p15:clr>
        </p15:guide>
        <p15:guide id="8" pos="172" userDrawn="1">
          <p15:clr>
            <a:srgbClr val="A4A3A4"/>
          </p15:clr>
        </p15:guide>
        <p15:guide id="9" pos="5116">
          <p15:clr>
            <a:srgbClr val="A4A3A4"/>
          </p15:clr>
        </p15:guide>
        <p15:guide id="10" pos="6068">
          <p15:clr>
            <a:srgbClr val="A4A3A4"/>
          </p15:clr>
        </p15:guide>
        <p15:guide id="11" pos="3165" userDrawn="1">
          <p15:clr>
            <a:srgbClr val="A4A3A4"/>
          </p15:clr>
        </p15:guide>
        <p15:guide id="12" orient="horz" pos="11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53"/>
    <a:srgbClr val="A50021"/>
    <a:srgbClr val="0033CC"/>
    <a:srgbClr val="0066FF"/>
    <a:srgbClr val="FF0066"/>
    <a:srgbClr val="003399"/>
    <a:srgbClr val="FFCC66"/>
    <a:srgbClr val="F2F2F2"/>
    <a:srgbClr val="E46C0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4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1698" y="-558"/>
      </p:cViewPr>
      <p:guideLst>
        <p:guide orient="horz" pos="3974"/>
        <p:guide orient="horz" pos="845"/>
        <p:guide orient="horz" pos="3680"/>
        <p:guide orient="horz" pos="2840"/>
        <p:guide orient="horz" pos="958"/>
        <p:guide orient="horz" pos="595"/>
        <p:guide orient="horz" pos="4110"/>
        <p:guide pos="172"/>
        <p:guide pos="5138"/>
        <p:guide pos="1656"/>
        <p:guide pos="6068"/>
        <p:guide pos="4980"/>
        <p:guide pos="3120"/>
      </p:guideLst>
    </p:cSldViewPr>
  </p:slideViewPr>
  <p:outlineViewPr>
    <p:cViewPr>
      <p:scale>
        <a:sx n="33" d="100"/>
        <a:sy n="33" d="100"/>
      </p:scale>
      <p:origin x="0" y="225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5312"/>
    </p:cViewPr>
  </p:sorterViewPr>
  <p:notesViewPr>
    <p:cSldViewPr>
      <p:cViewPr varScale="1">
        <p:scale>
          <a:sx n="69" d="100"/>
          <a:sy n="69" d="100"/>
        </p:scale>
        <p:origin x="-3018" y="-90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107" tIns="46053" rIns="92107" bIns="460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107" tIns="46053" rIns="92107" bIns="46053" rtlCol="0"/>
          <a:lstStyle>
            <a:lvl1pPr algn="r">
              <a:defRPr sz="1200"/>
            </a:lvl1pPr>
          </a:lstStyle>
          <a:p>
            <a:fld id="{E65F436B-4CED-4CDD-A807-F5F3F2E408D1}" type="datetimeFigureOut">
              <a:rPr lang="ko-KR" altLang="en-US" smtClean="0"/>
              <a:pPr/>
              <a:t>2017-04-24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7" tIns="46053" rIns="92107" bIns="4605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107" tIns="46053" rIns="92107" bIns="460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107" tIns="46053" rIns="92107" bIns="460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107" tIns="46053" rIns="92107" bIns="46053" rtlCol="0" anchor="b"/>
          <a:lstStyle>
            <a:lvl1pPr algn="r">
              <a:defRPr sz="1200"/>
            </a:lvl1pPr>
          </a:lstStyle>
          <a:p>
            <a:fld id="{80DC1ACA-95F2-4E4B-A4AA-123FDCC67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07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거버닝O+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8913"/>
            <a:ext cx="9359900" cy="360362"/>
          </a:xfrm>
          <a:prstGeom prst="rect">
            <a:avLst/>
          </a:prstGeom>
        </p:spPr>
        <p:txBody>
          <a:bodyPr/>
          <a:lstStyle>
            <a:lvl1pPr algn="l">
              <a:defRPr lang="ko-KR" altLang="en-US" sz="2000" b="1" kern="1200" smtClean="0">
                <a:solidFill>
                  <a:srgbClr val="1D1160"/>
                </a:solidFill>
                <a:latin typeface="+mn-lt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73049" y="1520825"/>
            <a:ext cx="9333769" cy="500379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■"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>
                <a:latin typeface="+mn-lt"/>
              </a:defRPr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>
                <a:latin typeface="+mn-lt"/>
              </a:defRPr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4"/>
          </p:nvPr>
        </p:nvSpPr>
        <p:spPr>
          <a:xfrm>
            <a:off x="273050" y="692150"/>
            <a:ext cx="9359899" cy="649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맑은 고딕" panose="020B0503020000020004" pitchFamily="50" charset="-127"/>
              <a:buNone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/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</p:grpSp>
      <p:pic>
        <p:nvPicPr>
          <p:cNvPr id="28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  <p:sp>
        <p:nvSpPr>
          <p:cNvPr id="29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lt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509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거버닝O+내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8913"/>
            <a:ext cx="9359900" cy="360362"/>
          </a:xfrm>
          <a:prstGeom prst="rect">
            <a:avLst/>
          </a:prstGeom>
        </p:spPr>
        <p:txBody>
          <a:bodyPr/>
          <a:lstStyle>
            <a:lvl1pPr algn="l">
              <a:defRPr lang="ko-KR" altLang="en-US" sz="2000" b="1" kern="1200" smtClean="0">
                <a:solidFill>
                  <a:srgbClr val="1D1160"/>
                </a:solidFill>
                <a:latin typeface="+mn-lt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73050" y="1520825"/>
            <a:ext cx="4679950" cy="500379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■"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>
                <a:latin typeface="+mn-lt"/>
              </a:defRPr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>
                <a:latin typeface="+mn-lt"/>
              </a:defRPr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953000" y="1520825"/>
            <a:ext cx="4679950" cy="500379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■"/>
              <a:defRPr lang="ko-KR" altLang="en-US" sz="1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/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4"/>
          </p:nvPr>
        </p:nvSpPr>
        <p:spPr>
          <a:xfrm>
            <a:off x="273050" y="692150"/>
            <a:ext cx="9359899" cy="649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맑은 고딕" panose="020B0503020000020004" pitchFamily="50" charset="-127"/>
              <a:buNone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/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</p:grpSp>
      <p:pic>
        <p:nvPicPr>
          <p:cNvPr id="28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  <p:sp>
        <p:nvSpPr>
          <p:cNvPr id="29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lt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96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거버닝O+내용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8913"/>
            <a:ext cx="9359900" cy="360362"/>
          </a:xfrm>
          <a:prstGeom prst="rect">
            <a:avLst/>
          </a:prstGeom>
        </p:spPr>
        <p:txBody>
          <a:bodyPr/>
          <a:lstStyle>
            <a:lvl1pPr algn="l">
              <a:defRPr lang="ko-KR" altLang="en-US" sz="2000" b="1" kern="1200" smtClean="0">
                <a:solidFill>
                  <a:srgbClr val="1D1160"/>
                </a:solidFill>
                <a:latin typeface="+mn-lt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4"/>
          </p:nvPr>
        </p:nvSpPr>
        <p:spPr>
          <a:xfrm>
            <a:off x="273050" y="692150"/>
            <a:ext cx="9359899" cy="649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맑은 고딕" panose="020B0503020000020004" pitchFamily="50" charset="-127"/>
              <a:buNone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/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</p:grpSp>
      <p:pic>
        <p:nvPicPr>
          <p:cNvPr id="28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  <p:sp>
        <p:nvSpPr>
          <p:cNvPr id="29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lt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83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.거버닝X+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8913"/>
            <a:ext cx="9359900" cy="360362"/>
          </a:xfrm>
          <a:prstGeom prst="rect">
            <a:avLst/>
          </a:prstGeom>
        </p:spPr>
        <p:txBody>
          <a:bodyPr/>
          <a:lstStyle>
            <a:lvl1pPr algn="l">
              <a:defRPr lang="ko-KR" altLang="en-US" sz="2000" b="1" kern="1200" dirty="0">
                <a:solidFill>
                  <a:srgbClr val="1D1160"/>
                </a:solidFill>
                <a:latin typeface="+mn-lt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944563"/>
            <a:ext cx="9359900" cy="55800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■"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>
                <a:latin typeface="+mn-lt"/>
              </a:defRPr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>
                <a:latin typeface="+mn-lt"/>
              </a:defRPr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</p:grpSp>
      <p:pic>
        <p:nvPicPr>
          <p:cNvPr id="24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  <p:sp>
        <p:nvSpPr>
          <p:cNvPr id="26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lt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8209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거버닝X+내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8913"/>
            <a:ext cx="9359900" cy="360362"/>
          </a:xfrm>
          <a:prstGeom prst="rect">
            <a:avLst/>
          </a:prstGeom>
        </p:spPr>
        <p:txBody>
          <a:bodyPr/>
          <a:lstStyle>
            <a:lvl1pPr algn="l">
              <a:defRPr lang="ko-KR" altLang="en-US" sz="2000" b="1" kern="1200" smtClean="0">
                <a:solidFill>
                  <a:srgbClr val="1D1160"/>
                </a:solidFill>
                <a:latin typeface="+mn-lt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73050" y="944563"/>
            <a:ext cx="4679950" cy="55800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■"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>
                <a:latin typeface="+mn-lt"/>
              </a:defRPr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>
                <a:latin typeface="+mn-lt"/>
              </a:defRPr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953000" y="944563"/>
            <a:ext cx="4679950" cy="55800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■"/>
              <a:defRPr lang="ko-KR" altLang="en-US" sz="1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/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</p:grpSp>
      <p:pic>
        <p:nvPicPr>
          <p:cNvPr id="26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  <p:sp>
        <p:nvSpPr>
          <p:cNvPr id="28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lt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804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거버닝X+내용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8913"/>
            <a:ext cx="9359900" cy="360362"/>
          </a:xfrm>
          <a:prstGeom prst="rect">
            <a:avLst/>
          </a:prstGeom>
        </p:spPr>
        <p:txBody>
          <a:bodyPr/>
          <a:lstStyle>
            <a:lvl1pPr algn="l">
              <a:defRPr lang="ko-KR" altLang="en-US" sz="2000" b="1" kern="1200" dirty="0">
                <a:solidFill>
                  <a:srgbClr val="1D1160"/>
                </a:solidFill>
                <a:latin typeface="+mn-lt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</p:grpSp>
      <p:pic>
        <p:nvPicPr>
          <p:cNvPr id="25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  <p:sp>
        <p:nvSpPr>
          <p:cNvPr id="27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lt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013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936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거버닝O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ea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8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446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거버닝X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 userDrawn="1"/>
        </p:nvSpPr>
        <p:spPr>
          <a:xfrm>
            <a:off x="909460" y="6662964"/>
            <a:ext cx="38275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dirty="0" smtClean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Next TV </a:t>
            </a:r>
            <a:r>
              <a:rPr lang="ko-KR" altLang="en-US" sz="800" dirty="0" smtClean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플랫폼 설계 및 </a:t>
            </a:r>
            <a:r>
              <a:rPr lang="en-US" altLang="ko-KR" sz="800" dirty="0" smtClean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PoC </a:t>
            </a:r>
            <a:r>
              <a:rPr lang="ko-KR" altLang="en-US" sz="800" dirty="0" smtClean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검증</a:t>
            </a:r>
            <a:r>
              <a:rPr lang="en-US" altLang="ko-KR" sz="800" dirty="0" smtClean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spc="300" smtClean="0">
                <a:solidFill>
                  <a:prstClr val="black"/>
                </a:solidFill>
              </a:rPr>
              <a:pPr algn="ctr" defTabSz="995627" latinLnBrk="0">
                <a:defRPr/>
              </a:pPr>
              <a:t>‹#›</a:t>
            </a:fld>
            <a:endParaRPr lang="en-US" altLang="ko-KR" sz="900" spc="300" dirty="0">
              <a:solidFill>
                <a:prstClr val="black"/>
              </a:solidFill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2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522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3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8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268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11" r:id="rId2"/>
    <p:sldLayoutId id="2147483812" r:id="rId3"/>
    <p:sldLayoutId id="2147483808" r:id="rId4"/>
    <p:sldLayoutId id="2147483807" r:id="rId5"/>
    <p:sldLayoutId id="2147483806" r:id="rId6"/>
    <p:sldLayoutId id="2147483815" r:id="rId7"/>
    <p:sldLayoutId id="2147483816" r:id="rId8"/>
    <p:sldLayoutId id="2147483819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273050" y="6243481"/>
            <a:ext cx="337185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/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marL="0" indent="0" defTabSz="1474988" eaLnBrk="0" fontAlgn="auto" latinLnBrk="0" hangingPunct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tabLst>
                <a:tab pos="290410" algn="l"/>
              </a:tabLst>
              <a:defRPr kumimoji="0" sz="1100">
                <a:solidFill>
                  <a:schemeClr val="accent6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Copyright©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2017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by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SK Holdings All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rights reserved. </a:t>
            </a:r>
            <a:endParaRPr lang="ko-K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76536" y="1556792"/>
            <a:ext cx="8236843" cy="1223830"/>
            <a:chOff x="869056" y="848502"/>
            <a:chExt cx="8236843" cy="1223830"/>
          </a:xfrm>
        </p:grpSpPr>
        <p:sp>
          <p:nvSpPr>
            <p:cNvPr id="56" name="Rectangle 5"/>
            <p:cNvSpPr txBox="1">
              <a:spLocks noChangeArrowheads="1"/>
            </p:cNvSpPr>
            <p:nvPr/>
          </p:nvSpPr>
          <p:spPr>
            <a:xfrm>
              <a:off x="869056" y="1098651"/>
              <a:ext cx="8236843" cy="973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0">
              <a:scene3d>
                <a:camera prst="orthographicFront"/>
                <a:lightRig rig="brightRoom" dir="tl"/>
              </a:scene3d>
              <a:sp3d prstMaterial="flat">
                <a:bevelT w="0" h="0" prst="artDeco"/>
                <a:extrusionClr>
                  <a:schemeClr val="bg1"/>
                </a:extrusionClr>
                <a:contourClr>
                  <a:schemeClr val="bg1"/>
                </a:contourClr>
              </a:sp3d>
            </a:bodyPr>
            <a:lstStyle/>
            <a:p>
              <a:pPr defTabSz="839573">
                <a:lnSpc>
                  <a:spcPts val="4000"/>
                </a:lnSpc>
                <a:tabLst>
                  <a:tab pos="2666831" algn="l"/>
                </a:tabLst>
                <a:defRPr/>
              </a:pPr>
              <a:r>
                <a:rPr lang="en-US" altLang="ko-KR" sz="4000" b="1" spc="-28" dirty="0" smtClean="0">
                  <a:gradFill flip="none" rotWithShape="1">
                    <a:gsLst>
                      <a:gs pos="0">
                        <a:srgbClr val="F58025"/>
                      </a:gs>
                      <a:gs pos="45000">
                        <a:srgbClr val="F58025"/>
                      </a:gs>
                      <a:gs pos="71000">
                        <a:srgbClr val="E62B34"/>
                      </a:gs>
                      <a:gs pos="100000">
                        <a:srgbClr val="E31837"/>
                      </a:gs>
                    </a:gsLst>
                    <a:lin ang="0" scaled="1"/>
                    <a:tileRect/>
                  </a:gradFill>
                  <a:latin typeface="맑은 고딕" pitchFamily="50" charset="-127"/>
                  <a:ea typeface="맑은 고딕" pitchFamily="50" charset="-127"/>
                </a:rPr>
                <a:t>G2  (2/13~</a:t>
              </a:r>
              <a:endParaRPr lang="en-US" altLang="ko-KR" sz="4000" b="1" spc="-28" dirty="0" smtClean="0">
                <a:gradFill flip="none" rotWithShape="1">
                  <a:gsLst>
                    <a:gs pos="0">
                      <a:srgbClr val="F58025"/>
                    </a:gs>
                    <a:gs pos="45000">
                      <a:srgbClr val="F58025"/>
                    </a:gs>
                    <a:gs pos="71000">
                      <a:srgbClr val="E62B34"/>
                    </a:gs>
                    <a:gs pos="100000">
                      <a:srgbClr val="E31837"/>
                    </a:gs>
                  </a:gsLst>
                  <a:lin ang="0" scaled="1"/>
                  <a:tileRect/>
                </a:gra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71824" y="848502"/>
              <a:ext cx="2167696" cy="4155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rtlCol="0" anchor="ctr"/>
            <a:lstStyle/>
            <a:p>
              <a:pPr algn="ctr" defTabSz="839480"/>
              <a:endParaRPr lang="ko-KR" altLang="en-US" sz="17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8" name="Picture 3" descr="C:\Users\Administrator\Desktop\1324324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0965" y="2653709"/>
            <a:ext cx="5000596" cy="3632355"/>
          </a:xfrm>
          <a:prstGeom prst="rect">
            <a:avLst/>
          </a:prstGeom>
          <a:noFill/>
        </p:spPr>
      </p:pic>
      <p:grpSp>
        <p:nvGrpSpPr>
          <p:cNvPr id="59" name="그룹 58"/>
          <p:cNvGrpSpPr/>
          <p:nvPr/>
        </p:nvGrpSpPr>
        <p:grpSpPr>
          <a:xfrm>
            <a:off x="8481248" y="6075036"/>
            <a:ext cx="1008257" cy="403798"/>
            <a:chOff x="4196916" y="3972164"/>
            <a:chExt cx="2020685" cy="809267"/>
          </a:xfrm>
        </p:grpSpPr>
        <p:sp>
          <p:nvSpPr>
            <p:cNvPr id="60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7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8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0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1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3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4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/>
          <a:srcRect l="-39316" t="-14560" r="-26065" b="-7941"/>
          <a:stretch>
            <a:fillRect/>
          </a:stretch>
        </p:blipFill>
        <p:spPr bwMode="auto">
          <a:xfrm>
            <a:off x="9114607" y="134938"/>
            <a:ext cx="516767" cy="57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03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259219" y="1210750"/>
            <a:ext cx="1525429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algn="r" defTabSz="839573">
              <a:tabLst>
                <a:tab pos="2666831" algn="l"/>
              </a:tabLst>
              <a:defRPr/>
            </a:pPr>
            <a:r>
              <a:rPr lang="en-US" altLang="ko-KR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Work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20552" y="2312876"/>
            <a:ext cx="6687682" cy="441140"/>
            <a:chOff x="2618243" y="3483160"/>
            <a:chExt cx="6687682" cy="44114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기본 설계 취합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18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20" name="직사각형 19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1" name="원형 20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2" name="그룹 45"/>
          <p:cNvGrpSpPr/>
          <p:nvPr/>
        </p:nvGrpSpPr>
        <p:grpSpPr>
          <a:xfrm>
            <a:off x="344488" y="944724"/>
            <a:ext cx="4435440" cy="49761"/>
            <a:chOff x="5166680" y="1836415"/>
            <a:chExt cx="4788000" cy="54864"/>
          </a:xfrm>
        </p:grpSpPr>
        <p:sp>
          <p:nvSpPr>
            <p:cNvPr id="23" name="직사각형 22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920552" y="2879848"/>
            <a:ext cx="6687682" cy="441140"/>
            <a:chOff x="2618243" y="3483160"/>
            <a:chExt cx="6687682" cy="441140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 설계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42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44" name="직사각형 43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원형 44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920552" y="3446820"/>
            <a:ext cx="6687682" cy="441140"/>
            <a:chOff x="2618243" y="3483160"/>
            <a:chExt cx="6687682" cy="441140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RFP 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용어 정리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49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51" name="직사각형 50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2" name="원형 51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0" name="직사각형 49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920552" y="4013792"/>
            <a:ext cx="6687682" cy="441140"/>
            <a:chOff x="2618243" y="3483160"/>
            <a:chExt cx="6687682" cy="441140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사업 수행 계획서 작성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5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56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58" name="직사각형 57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9" name="원형 58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7" name="직사각형 56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74" name="직선 연결선 73"/>
          <p:cNvCxnSpPr/>
          <p:nvPr/>
        </p:nvCxnSpPr>
        <p:spPr>
          <a:xfrm>
            <a:off x="4900812" y="1376772"/>
            <a:ext cx="0" cy="514857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5"/>
          <p:cNvSpPr txBox="1">
            <a:spLocks noChangeArrowheads="1"/>
          </p:cNvSpPr>
          <p:nvPr/>
        </p:nvSpPr>
        <p:spPr>
          <a:xfrm>
            <a:off x="5421052" y="1210750"/>
            <a:ext cx="1908212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algn="r" defTabSz="839573">
              <a:tabLst>
                <a:tab pos="2666831" algn="l"/>
              </a:tabLst>
              <a:defRPr/>
            </a:pPr>
            <a:r>
              <a:rPr lang="en-US" altLang="ko-KR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Education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76" name="그룹 45"/>
          <p:cNvGrpSpPr/>
          <p:nvPr/>
        </p:nvGrpSpPr>
        <p:grpSpPr>
          <a:xfrm>
            <a:off x="5146281" y="944724"/>
            <a:ext cx="4435440" cy="49761"/>
            <a:chOff x="5166680" y="1836415"/>
            <a:chExt cx="4788000" cy="54864"/>
          </a:xfrm>
        </p:grpSpPr>
        <p:sp>
          <p:nvSpPr>
            <p:cNvPr id="77" name="직사각형 76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817096" y="2312876"/>
            <a:ext cx="6687682" cy="441140"/>
            <a:chOff x="2618243" y="3483160"/>
            <a:chExt cx="6687682" cy="44114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PaaS (Pivotal)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82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84" name="직사각형 83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5" name="원형 84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3" name="직사각형 8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817096" y="2879848"/>
            <a:ext cx="6687682" cy="441140"/>
            <a:chOff x="2618243" y="3483160"/>
            <a:chExt cx="6687682" cy="441140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 G/W (</a:t>
              </a:r>
              <a:r>
                <a:rPr lang="en-US" altLang="ko-KR" b="1" spc="-147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apigee</a:t>
              </a: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89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91" name="직사각형 90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2" name="원형 91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90" name="직사각형 89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5817096" y="3446820"/>
            <a:ext cx="6687682" cy="441140"/>
            <a:chOff x="2618243" y="3483160"/>
            <a:chExt cx="6687682" cy="441140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ASD-DDD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5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96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98" name="직사각형 97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원형 98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97" name="직사각형 96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817096" y="4013792"/>
            <a:ext cx="6687682" cy="441140"/>
            <a:chOff x="2618243" y="3483160"/>
            <a:chExt cx="6687682" cy="441140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Cloud (AWS)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2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103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105" name="직사각형 104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6" name="원형 105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04" name="직사각형 103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40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511247" y="1210750"/>
            <a:ext cx="1525429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>
              <a:tabLst>
                <a:tab pos="2666831" algn="l"/>
              </a:tabLst>
              <a:defRPr/>
            </a:pPr>
            <a:r>
              <a:rPr lang="ko-KR" altLang="en-US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ko-KR" altLang="en-US" sz="3200" b="1" spc="-28" dirty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20552" y="2060848"/>
            <a:ext cx="6687682" cy="441140"/>
            <a:chOff x="2618243" y="3483160"/>
            <a:chExt cx="6687682" cy="44114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기본 설계 취합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21" name="원형 20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2" name="그룹 45"/>
          <p:cNvGrpSpPr/>
          <p:nvPr/>
        </p:nvGrpSpPr>
        <p:grpSpPr>
          <a:xfrm>
            <a:off x="344488" y="944724"/>
            <a:ext cx="4435440" cy="49761"/>
            <a:chOff x="5166680" y="1836415"/>
            <a:chExt cx="4788000" cy="54864"/>
          </a:xfrm>
        </p:grpSpPr>
        <p:sp>
          <p:nvSpPr>
            <p:cNvPr id="23" name="직사각형 22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920552" y="2627820"/>
            <a:ext cx="6687682" cy="441140"/>
            <a:chOff x="2618243" y="3483160"/>
            <a:chExt cx="6687682" cy="441140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 설계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45" name="원형 44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920552" y="3194792"/>
            <a:ext cx="6687682" cy="441140"/>
            <a:chOff x="2618243" y="3483160"/>
            <a:chExt cx="6687682" cy="441140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RFP 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용어 정리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52" name="원형 51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4" name="직사각형 53"/>
          <p:cNvSpPr/>
          <p:nvPr/>
        </p:nvSpPr>
        <p:spPr bwMode="auto">
          <a:xfrm>
            <a:off x="1354632" y="3841276"/>
            <a:ext cx="6253602" cy="361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57838">
              <a:spcBef>
                <a:spcPts val="275"/>
              </a:spcBef>
            </a:pPr>
            <a:r>
              <a:rPr lang="ko-KR" altLang="en-US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 수행 계획서 작성</a:t>
            </a:r>
            <a:endParaRPr lang="ko-KR" altLang="en-US" b="1" spc="-14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980892" y="2060848"/>
            <a:ext cx="6687682" cy="441140"/>
            <a:chOff x="2618243" y="3483160"/>
            <a:chExt cx="6687682" cy="44114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PaaS (Pivotal)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85" name="원형 84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3980892" y="2627820"/>
            <a:ext cx="6687682" cy="441140"/>
            <a:chOff x="2618243" y="3483160"/>
            <a:chExt cx="6687682" cy="441140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 G/W (</a:t>
              </a:r>
              <a:r>
                <a:rPr lang="en-US" altLang="ko-KR" b="1" spc="-147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apigee</a:t>
              </a: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92" name="원형 91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3980892" y="3194792"/>
            <a:ext cx="6687682" cy="441140"/>
            <a:chOff x="2618243" y="3483160"/>
            <a:chExt cx="6687682" cy="441140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ASD-DDD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5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99" name="원형 98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3991543" y="3761763"/>
            <a:ext cx="6677031" cy="441141"/>
            <a:chOff x="2628894" y="3483159"/>
            <a:chExt cx="6677031" cy="441141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Cloud (AWS)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원형 105"/>
            <p:cNvSpPr/>
            <p:nvPr/>
          </p:nvSpPr>
          <p:spPr bwMode="auto">
            <a:xfrm>
              <a:off x="2628894" y="3483159"/>
              <a:ext cx="273834" cy="268107"/>
            </a:xfrm>
            <a:prstGeom prst="pie">
              <a:avLst>
                <a:gd name="adj1" fmla="val 0"/>
                <a:gd name="adj2" fmla="val 10827449"/>
              </a:avLst>
            </a:prstGeom>
            <a:gradFill flip="none" rotWithShape="1">
              <a:gsLst>
                <a:gs pos="4000">
                  <a:schemeClr val="bg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 bwMode="auto">
          <a:xfrm>
            <a:off x="1354632" y="4905164"/>
            <a:ext cx="6253602" cy="361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57838">
              <a:spcBef>
                <a:spcPts val="275"/>
              </a:spcBef>
            </a:pPr>
            <a:r>
              <a:rPr lang="en-US" altLang="ko-KR" sz="2000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거의 다 </a:t>
            </a:r>
            <a:r>
              <a:rPr lang="ko-KR" altLang="en-US" sz="2400" b="1" spc="-147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새로운 개념</a:t>
            </a:r>
            <a:endParaRPr lang="ko-KR" altLang="en-US" sz="2400" b="1" spc="-147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7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511247" y="1210750"/>
            <a:ext cx="1849465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>
              <a:tabLst>
                <a:tab pos="2666831" algn="l"/>
              </a:tabLst>
              <a:defRPr/>
            </a:pPr>
            <a:r>
              <a:rPr lang="ko-KR" altLang="en-US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해결 방법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20552" y="2060848"/>
            <a:ext cx="6687682" cy="441140"/>
            <a:chOff x="2618243" y="3483160"/>
            <a:chExt cx="6687682" cy="44114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기본 설계 취합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21" name="원형 20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2" name="그룹 45"/>
          <p:cNvGrpSpPr/>
          <p:nvPr/>
        </p:nvGrpSpPr>
        <p:grpSpPr>
          <a:xfrm>
            <a:off x="344488" y="944724"/>
            <a:ext cx="4435440" cy="49761"/>
            <a:chOff x="5166680" y="1836415"/>
            <a:chExt cx="4788000" cy="54864"/>
          </a:xfrm>
        </p:grpSpPr>
        <p:sp>
          <p:nvSpPr>
            <p:cNvPr id="23" name="직사각형 22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920552" y="2627820"/>
            <a:ext cx="6687682" cy="441140"/>
            <a:chOff x="2618243" y="3483160"/>
            <a:chExt cx="6687682" cy="441140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 설계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45" name="원형 44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920552" y="3194792"/>
            <a:ext cx="6687682" cy="441140"/>
            <a:chOff x="2618243" y="3483160"/>
            <a:chExt cx="6687682" cy="441140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RFP 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용어 정리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52" name="원형 51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4" name="직사각형 53"/>
          <p:cNvSpPr/>
          <p:nvPr/>
        </p:nvSpPr>
        <p:spPr bwMode="auto">
          <a:xfrm>
            <a:off x="1354632" y="3841276"/>
            <a:ext cx="6253602" cy="361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57838">
              <a:spcBef>
                <a:spcPts val="275"/>
              </a:spcBef>
            </a:pPr>
            <a:r>
              <a:rPr lang="ko-KR" altLang="en-US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 수행 계획서 작성</a:t>
            </a:r>
            <a:endParaRPr lang="ko-KR" altLang="en-US" b="1" spc="-14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460038" y="2851348"/>
            <a:ext cx="4561414" cy="361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57838">
              <a:spcBef>
                <a:spcPts val="275"/>
              </a:spcBef>
            </a:pPr>
            <a:r>
              <a:rPr lang="en-US" altLang="ko-KR" sz="2000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   </a:t>
            </a:r>
            <a:r>
              <a:rPr lang="ko-KR" altLang="en-US" sz="2400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팀원들에게 물어보면서 이해</a:t>
            </a:r>
            <a:endParaRPr lang="ko-KR" altLang="en-US" sz="2800" b="1" spc="-147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4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511247" y="1210750"/>
            <a:ext cx="2497537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>
              <a:tabLst>
                <a:tab pos="2666831" algn="l"/>
              </a:tabLst>
              <a:defRPr/>
            </a:pPr>
            <a:r>
              <a:rPr lang="ko-KR" altLang="en-US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해결 방법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2" name="그룹 45"/>
          <p:cNvGrpSpPr/>
          <p:nvPr/>
        </p:nvGrpSpPr>
        <p:grpSpPr>
          <a:xfrm>
            <a:off x="344488" y="944724"/>
            <a:ext cx="4435440" cy="49761"/>
            <a:chOff x="5166680" y="1836415"/>
            <a:chExt cx="4788000" cy="54864"/>
          </a:xfrm>
        </p:grpSpPr>
        <p:sp>
          <p:nvSpPr>
            <p:cNvPr id="23" name="직사각형 22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100572" y="2060848"/>
            <a:ext cx="6687682" cy="441140"/>
            <a:chOff x="2618243" y="3483160"/>
            <a:chExt cx="6687682" cy="44114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PaaS (Pivotal)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85" name="원형 84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1100572" y="2627820"/>
            <a:ext cx="6687682" cy="441140"/>
            <a:chOff x="2618243" y="3483160"/>
            <a:chExt cx="6687682" cy="441140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 G/W (</a:t>
              </a:r>
              <a:r>
                <a:rPr lang="en-US" altLang="ko-KR" b="1" spc="-147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apigee</a:t>
              </a: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92" name="원형 91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1100572" y="3194792"/>
            <a:ext cx="6687682" cy="441140"/>
            <a:chOff x="2618243" y="3483160"/>
            <a:chExt cx="6687682" cy="441140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ASD-DDD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5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99" name="원형 98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1111223" y="3761763"/>
            <a:ext cx="6677031" cy="441141"/>
            <a:chOff x="2628894" y="3483159"/>
            <a:chExt cx="6677031" cy="441141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Cloud (AWS)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원형 105"/>
            <p:cNvSpPr/>
            <p:nvPr/>
          </p:nvSpPr>
          <p:spPr bwMode="auto">
            <a:xfrm>
              <a:off x="2628894" y="3483159"/>
              <a:ext cx="273834" cy="268107"/>
            </a:xfrm>
            <a:prstGeom prst="pie">
              <a:avLst>
                <a:gd name="adj1" fmla="val 0"/>
                <a:gd name="adj2" fmla="val 10827449"/>
              </a:avLst>
            </a:prstGeom>
            <a:gradFill flip="none" rotWithShape="1">
              <a:gsLst>
                <a:gs pos="4000">
                  <a:schemeClr val="bg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 bwMode="auto">
          <a:xfrm>
            <a:off x="4481433" y="2761662"/>
            <a:ext cx="6253602" cy="361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57838">
              <a:spcBef>
                <a:spcPts val="275"/>
              </a:spcBef>
            </a:pPr>
            <a:r>
              <a:rPr lang="en-US" altLang="ko-KR" sz="2000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2400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개발 베이스로 이해</a:t>
            </a:r>
            <a:endParaRPr lang="ko-KR" altLang="en-US" sz="2800" b="1" spc="-147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8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-1671736" y="1210750"/>
            <a:ext cx="8078157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algn="r" defTabSz="839573">
              <a:tabLst>
                <a:tab pos="2666831" algn="l"/>
              </a:tabLst>
              <a:defRPr/>
            </a:pPr>
            <a:r>
              <a:rPr lang="en-US" altLang="ko-KR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G2 </a:t>
            </a:r>
            <a:r>
              <a:rPr lang="ko-KR" altLang="en-US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플랫폼 이해를 바탕으로 코딩 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20552" y="2060848"/>
            <a:ext cx="6687682" cy="441140"/>
            <a:chOff x="2618243" y="3483160"/>
            <a:chExt cx="6687682" cy="44114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목적 </a:t>
              </a: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운영관리 및 </a:t>
              </a: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UI BFF 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에서의 코드레벨 이해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21" name="원형 20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2" name="그룹 45"/>
          <p:cNvGrpSpPr/>
          <p:nvPr/>
        </p:nvGrpSpPr>
        <p:grpSpPr>
          <a:xfrm>
            <a:off x="344488" y="944724"/>
            <a:ext cx="4435440" cy="49761"/>
            <a:chOff x="5166680" y="1836415"/>
            <a:chExt cx="4788000" cy="54864"/>
          </a:xfrm>
        </p:grpSpPr>
        <p:sp>
          <p:nvSpPr>
            <p:cNvPr id="23" name="직사각형 22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920552" y="2888940"/>
            <a:ext cx="6687682" cy="441140"/>
            <a:chOff x="2618243" y="3483160"/>
            <a:chExt cx="6687682" cy="441140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ELK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9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51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55" name="직사각형 54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6" name="원형 55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3" name="직사각형 5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920552" y="3455912"/>
            <a:ext cx="6687682" cy="441140"/>
            <a:chOff x="2618243" y="3483160"/>
            <a:chExt cx="6687682" cy="441140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Spring Boot, JPA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활용한 </a:t>
              </a: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 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구조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9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60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62" name="직사각형 61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3" name="원형 62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61" name="직사각형 60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920552" y="4022884"/>
            <a:ext cx="6687682" cy="441140"/>
            <a:chOff x="2618243" y="3483160"/>
            <a:chExt cx="6687682" cy="441140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Maven, Bower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6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68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70" name="직사각형 69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1" name="원형 70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69" name="직사각형 68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9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259219" y="1210750"/>
            <a:ext cx="2677557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algn="r" defTabSz="839573">
              <a:tabLst>
                <a:tab pos="2666831" algn="l"/>
              </a:tabLst>
              <a:defRPr/>
            </a:pPr>
            <a:r>
              <a:rPr lang="en-US" altLang="ko-KR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R&amp;R ?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2" name="그룹 45"/>
          <p:cNvGrpSpPr/>
          <p:nvPr/>
        </p:nvGrpSpPr>
        <p:grpSpPr>
          <a:xfrm>
            <a:off x="344488" y="944724"/>
            <a:ext cx="4435440" cy="49761"/>
            <a:chOff x="5166680" y="1836415"/>
            <a:chExt cx="4788000" cy="54864"/>
          </a:xfrm>
        </p:grpSpPr>
        <p:sp>
          <p:nvSpPr>
            <p:cNvPr id="23" name="직사각형 22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7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1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 descr="C:\Users\Administrator\Desktop\1324324-01.png"/>
          <p:cNvPicPr>
            <a:picLocks noChangeAspect="1" noChangeArrowheads="1"/>
          </p:cNvPicPr>
          <p:nvPr/>
        </p:nvPicPr>
        <p:blipFill>
          <a:blip r:embed="rId2" cstate="print">
            <a:lum bright="48000" contrast="-69000"/>
          </a:blip>
          <a:srcRect/>
          <a:stretch>
            <a:fillRect/>
          </a:stretch>
        </p:blipFill>
        <p:spPr bwMode="auto">
          <a:xfrm>
            <a:off x="3020220" y="3584552"/>
            <a:ext cx="3865562" cy="2807883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273300" y="1350009"/>
            <a:ext cx="5359400" cy="117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defTabSz="914269">
              <a:tabLst>
                <a:tab pos="2904096" algn="l"/>
              </a:tabLst>
              <a:defRPr sz="5200" spc="-30">
                <a:gradFill flip="none" rotWithShape="1">
                  <a:gsLst>
                    <a:gs pos="0">
                      <a:srgbClr val="F58025"/>
                    </a:gs>
                    <a:gs pos="45000">
                      <a:srgbClr val="F58025"/>
                    </a:gs>
                    <a:gs pos="71000">
                      <a:srgbClr val="E62B34"/>
                    </a:gs>
                    <a:gs pos="100000">
                      <a:srgbClr val="E31837"/>
                    </a:gs>
                  </a:gsLst>
                  <a:lin ang="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ctr"/>
            <a:r>
              <a:rPr lang="ko-KR" altLang="en-US" sz="5800" b="1" dirty="0" smtClean="0">
                <a:solidFill>
                  <a:srgbClr val="F689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000" y="2817819"/>
            <a:ext cx="6480000" cy="18000"/>
          </a:xfrm>
          <a:prstGeom prst="rect">
            <a:avLst/>
          </a:prstGeom>
          <a:solidFill>
            <a:srgbClr val="F68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9480"/>
            <a:endParaRPr lang="ko-KR" altLang="en-US" sz="17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53001" y="2786058"/>
            <a:ext cx="3600000" cy="41556"/>
          </a:xfrm>
          <a:prstGeom prst="rect">
            <a:avLst/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9480"/>
            <a:endParaRPr lang="ko-KR" altLang="en-US" sz="17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80343</TotalTime>
  <Words>168</Words>
  <Application>Microsoft Office PowerPoint</Application>
  <PresentationFormat>A4 용지(210x297mm)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맑은 고딕</vt:lpstr>
      <vt:lpstr>Times New Roman</vt:lpstr>
      <vt:lpstr>Wingdings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SKCC_USER</dc:creator>
  <cp:lastModifiedBy>Windows 사용자</cp:lastModifiedBy>
  <cp:revision>2933</cp:revision>
  <cp:lastPrinted>2016-04-19T00:41:08Z</cp:lastPrinted>
  <dcterms:created xsi:type="dcterms:W3CDTF">2014-06-18T01:41:41Z</dcterms:created>
  <dcterms:modified xsi:type="dcterms:W3CDTF">2017-04-24T09:26:02Z</dcterms:modified>
</cp:coreProperties>
</file>