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charts/chart4.xml" ContentType="application/vnd.openxmlformats-officedocument.drawingml.chart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charts/chart5.xml" ContentType="application/vnd.openxmlformats-officedocument.drawingml.chart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charts/chart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634" r:id="rId2"/>
    <p:sldId id="529" r:id="rId3"/>
    <p:sldId id="547" r:id="rId4"/>
    <p:sldId id="551" r:id="rId5"/>
    <p:sldId id="545" r:id="rId6"/>
    <p:sldId id="546" r:id="rId7"/>
    <p:sldId id="643" r:id="rId8"/>
    <p:sldId id="644" r:id="rId9"/>
    <p:sldId id="651" r:id="rId10"/>
    <p:sldId id="557" r:id="rId11"/>
    <p:sldId id="645" r:id="rId12"/>
    <p:sldId id="646" r:id="rId13"/>
    <p:sldId id="668" r:id="rId14"/>
    <p:sldId id="655" r:id="rId15"/>
    <p:sldId id="656" r:id="rId16"/>
    <p:sldId id="657" r:id="rId17"/>
    <p:sldId id="658" r:id="rId18"/>
    <p:sldId id="667" r:id="rId19"/>
    <p:sldId id="664" r:id="rId20"/>
    <p:sldId id="669" r:id="rId21"/>
    <p:sldId id="660" r:id="rId22"/>
    <p:sldId id="662" r:id="rId23"/>
    <p:sldId id="661" r:id="rId24"/>
    <p:sldId id="671" r:id="rId25"/>
    <p:sldId id="670" r:id="rId26"/>
    <p:sldId id="650" r:id="rId27"/>
    <p:sldId id="576" r:id="rId28"/>
    <p:sldId id="665" r:id="rId29"/>
    <p:sldId id="666" r:id="rId30"/>
    <p:sldId id="526" r:id="rId31"/>
    <p:sldId id="621" r:id="rId32"/>
  </p:sldIdLst>
  <p:sldSz cx="10972800" cy="6172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73C000"/>
    <a:srgbClr val="FFFFFF"/>
    <a:srgbClr val="B9E700"/>
    <a:srgbClr val="0000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9484" autoAdjust="0"/>
    <p:restoredTop sz="88741" autoAdjust="0"/>
  </p:normalViewPr>
  <p:slideViewPr>
    <p:cSldViewPr>
      <p:cViewPr>
        <p:scale>
          <a:sx n="114" d="100"/>
          <a:sy n="114" d="100"/>
        </p:scale>
        <p:origin x="-280" y="-176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42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2304"/>
    </p:cViewPr>
  </p:sorterViewPr>
  <p:notesViewPr>
    <p:cSldViewPr>
      <p:cViewPr varScale="1">
        <p:scale>
          <a:sx n="87" d="100"/>
          <a:sy n="87" d="100"/>
        </p:scale>
        <p:origin x="2946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etapp59\ajog\nvidia_project\HOME\results\FINAL_Results\final_sche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\\AION\HPCL\axj936\PhD_Research\nvidia_results\intern_results\final_sche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netapp59\ajog\nvidia_project\HOME\results\FINAL_Results\final_schem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netapp-hq06\home\ajog\results\FINAL_Results\final_schem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\\AION\HPCL\axj936\PhD_Research\nvidia_results\intern_results\final_schem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ik5019\Dropbox\writeup\paper\asplos-mapp\results\motiv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ik5019\Dropbox\writeup\paper\asplos-mapp\results\app_char_classify_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up234\Dropbox\asplos-mapp\results\Final_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ik5019\Dropbox\writeup\paper\asplos-mapp\results\Final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214273760919703"/>
          <c:y val="0.130076708153416"/>
          <c:w val="0.743173034705856"/>
          <c:h val="0.521059216542497"/>
        </c:manualLayout>
      </c:layout>
      <c:barChart>
        <c:barDir val="col"/>
        <c:grouping val="clustered"/>
        <c:ser>
          <c:idx val="0"/>
          <c:order val="0"/>
          <c:tx>
            <c:strRef>
              <c:f>baseline!$O$98</c:f>
              <c:strCache>
                <c:ptCount val="1"/>
                <c:pt idx="0">
                  <c:v>Co-scheduling</c:v>
                </c:pt>
              </c:strCache>
            </c:strRef>
          </c:tx>
          <c:spPr>
            <a:solidFill>
              <a:schemeClr val="tx1"/>
            </a:solidFill>
          </c:spPr>
          <c:cat>
            <c:strRef>
              <c:f>baseline!$N$99:$N$101</c:f>
              <c:strCache>
                <c:ptCount val="3"/>
                <c:pt idx="0">
                  <c:v>HIST+DGEMM</c:v>
                </c:pt>
                <c:pt idx="1">
                  <c:v>HIST+GUPS</c:v>
                </c:pt>
                <c:pt idx="2">
                  <c:v>GAUSS+GUPS</c:v>
                </c:pt>
              </c:strCache>
            </c:strRef>
          </c:cat>
          <c:val>
            <c:numRef>
              <c:f>baseline!$O$99:$O$101</c:f>
              <c:numCache>
                <c:formatCode>General</c:formatCode>
                <c:ptCount val="3"/>
                <c:pt idx="0">
                  <c:v>1.408084695592088</c:v>
                </c:pt>
                <c:pt idx="1">
                  <c:v>1.125951510564737</c:v>
                </c:pt>
                <c:pt idx="2">
                  <c:v>1.021504844619468</c:v>
                </c:pt>
              </c:numCache>
            </c:numRef>
          </c:val>
        </c:ser>
        <c:axId val="513380408"/>
        <c:axId val="630369256"/>
      </c:barChart>
      <c:catAx>
        <c:axId val="513380408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30369256"/>
        <c:crosses val="autoZero"/>
        <c:auto val="1"/>
        <c:lblAlgn val="ctr"/>
        <c:lblOffset val="100"/>
      </c:catAx>
      <c:valAx>
        <c:axId val="6303692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Weighted</a:t>
                </a:r>
                <a:r>
                  <a:rPr lang="en-US" sz="1800" baseline="0" dirty="0" smtClean="0"/>
                  <a:t> Speedup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.00776578448614722"/>
              <c:y val="0.12970038557867"/>
            </c:manualLayout>
          </c:layout>
        </c:title>
        <c:numFmt formatCode="General" sourceLinked="1"/>
        <c:tickLblPos val="nextTo"/>
        <c:crossAx val="513380408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41378190501258"/>
          <c:y val="0.15446424752065"/>
          <c:w val="0.844161896339836"/>
          <c:h val="0.521034420832086"/>
        </c:manualLayout>
      </c:layout>
      <c:barChart>
        <c:barDir val="col"/>
        <c:grouping val="stacked"/>
        <c:ser>
          <c:idx val="4"/>
          <c:order val="0"/>
          <c:tx>
            <c:strRef>
              <c:f>summary!$C$94</c:f>
              <c:strCache>
                <c:ptCount val="1"/>
                <c:pt idx="0">
                  <c:v>1st App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</c:spPr>
          <c:cat>
            <c:multiLvlStrRef>
              <c:f>summary!$A$95:$B$141</c:f>
              <c:multiLvlStrCache>
                <c:ptCount val="47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gauss</c:v>
                  </c:pt>
                  <c:pt idx="3">
                    <c:v>gups</c:v>
                  </c:pt>
                  <c:pt idx="4">
                    <c:v>bfs</c:v>
                  </c:pt>
                  <c:pt idx="5">
                    <c:v>3ds</c:v>
                  </c:pt>
                  <c:pt idx="6">
                    <c:v>dgemm</c:v>
                  </c:pt>
                  <c:pt idx="8">
                    <c:v>alone_30</c:v>
                  </c:pt>
                  <c:pt idx="9">
                    <c:v>alone_60</c:v>
                  </c:pt>
                  <c:pt idx="10">
                    <c:v>hist</c:v>
                  </c:pt>
                  <c:pt idx="11">
                    <c:v>gups</c:v>
                  </c:pt>
                  <c:pt idx="12">
                    <c:v>bfs</c:v>
                  </c:pt>
                  <c:pt idx="13">
                    <c:v>3ds</c:v>
                  </c:pt>
                  <c:pt idx="14">
                    <c:v>dgemm</c:v>
                  </c:pt>
                  <c:pt idx="16">
                    <c:v>alone_30</c:v>
                  </c:pt>
                  <c:pt idx="17">
                    <c:v>alone_60</c:v>
                  </c:pt>
                  <c:pt idx="18">
                    <c:v>hist</c:v>
                  </c:pt>
                  <c:pt idx="19">
                    <c:v>gauss</c:v>
                  </c:pt>
                  <c:pt idx="20">
                    <c:v>bfs</c:v>
                  </c:pt>
                  <c:pt idx="21">
                    <c:v>3ds</c:v>
                  </c:pt>
                  <c:pt idx="22">
                    <c:v>dgemm</c:v>
                  </c:pt>
                  <c:pt idx="24">
                    <c:v>alone_30</c:v>
                  </c:pt>
                  <c:pt idx="25">
                    <c:v>alone_60</c:v>
                  </c:pt>
                  <c:pt idx="26">
                    <c:v>hist</c:v>
                  </c:pt>
                  <c:pt idx="27">
                    <c:v>gauss</c:v>
                  </c:pt>
                  <c:pt idx="28">
                    <c:v>gups</c:v>
                  </c:pt>
                  <c:pt idx="29">
                    <c:v>3ds</c:v>
                  </c:pt>
                  <c:pt idx="32">
                    <c:v>alone_30</c:v>
                  </c:pt>
                  <c:pt idx="33">
                    <c:v>alone_60</c:v>
                  </c:pt>
                  <c:pt idx="34">
                    <c:v>hist</c:v>
                  </c:pt>
                  <c:pt idx="35">
                    <c:v>gauss</c:v>
                  </c:pt>
                  <c:pt idx="36">
                    <c:v>gups</c:v>
                  </c:pt>
                  <c:pt idx="37">
                    <c:v>bfs</c:v>
                  </c:pt>
                  <c:pt idx="38">
                    <c:v>dgemm</c:v>
                  </c:pt>
                  <c:pt idx="40">
                    <c:v>alone_30</c:v>
                  </c:pt>
                  <c:pt idx="41">
                    <c:v>alone_60</c:v>
                  </c:pt>
                  <c:pt idx="42">
                    <c:v>hist</c:v>
                  </c:pt>
                  <c:pt idx="43">
                    <c:v>gauss</c:v>
                  </c:pt>
                  <c:pt idx="44">
                    <c:v>gups</c:v>
                  </c:pt>
                  <c:pt idx="46">
                    <c:v>3ds</c:v>
                  </c:pt>
                </c:lvl>
                <c:lvl>
                  <c:pt idx="0">
                    <c:v>HIST (1st App)</c:v>
                  </c:pt>
                  <c:pt idx="8">
                    <c:v>GAUSS (1st App)</c:v>
                  </c:pt>
                  <c:pt idx="16">
                    <c:v>GUPS (1st App)</c:v>
                  </c:pt>
                  <c:pt idx="24">
                    <c:v>BFS (1st App)</c:v>
                  </c:pt>
                  <c:pt idx="32">
                    <c:v>3DS (1st App)</c:v>
                  </c:pt>
                  <c:pt idx="40">
                    <c:v>DGEMM (1st App)</c:v>
                  </c:pt>
                </c:lvl>
              </c:multiLvlStrCache>
            </c:multiLvlStrRef>
          </c:cat>
          <c:val>
            <c:numRef>
              <c:f>summary!$C$95:$C$141</c:f>
              <c:numCache>
                <c:formatCode>General</c:formatCode>
                <c:ptCount val="47"/>
                <c:pt idx="0">
                  <c:v>0.33045</c:v>
                </c:pt>
                <c:pt idx="1">
                  <c:v>0.508433333333333</c:v>
                </c:pt>
                <c:pt idx="2">
                  <c:v>0.320416666666667</c:v>
                </c:pt>
                <c:pt idx="3">
                  <c:v>0.113483333333333</c:v>
                </c:pt>
                <c:pt idx="4">
                  <c:v>0.205883333333333</c:v>
                </c:pt>
                <c:pt idx="5">
                  <c:v>0.259966666666667</c:v>
                </c:pt>
                <c:pt idx="6">
                  <c:v>0.321666666666667</c:v>
                </c:pt>
                <c:pt idx="8">
                  <c:v>0.407716666666667</c:v>
                </c:pt>
                <c:pt idx="9">
                  <c:v>0.705516666666667</c:v>
                </c:pt>
                <c:pt idx="10">
                  <c:v>0.311533333333333</c:v>
                </c:pt>
                <c:pt idx="11">
                  <c:v>0.0758283333333333</c:v>
                </c:pt>
                <c:pt idx="12">
                  <c:v>0.2518</c:v>
                </c:pt>
                <c:pt idx="13">
                  <c:v>0.260633333333333</c:v>
                </c:pt>
                <c:pt idx="14">
                  <c:v>0.336683333333333</c:v>
                </c:pt>
                <c:pt idx="16">
                  <c:v>0.936783333333333</c:v>
                </c:pt>
                <c:pt idx="17">
                  <c:v>0.937233333333333</c:v>
                </c:pt>
                <c:pt idx="18">
                  <c:v>0.825783333333333</c:v>
                </c:pt>
                <c:pt idx="19">
                  <c:v>0.8655</c:v>
                </c:pt>
                <c:pt idx="20">
                  <c:v>0.695733333333333</c:v>
                </c:pt>
                <c:pt idx="21">
                  <c:v>0.830133333333333</c:v>
                </c:pt>
                <c:pt idx="22">
                  <c:v>0.911083333333333</c:v>
                </c:pt>
                <c:pt idx="24">
                  <c:v>0.782833333333333</c:v>
                </c:pt>
                <c:pt idx="25">
                  <c:v>0.797533333333333</c:v>
                </c:pt>
                <c:pt idx="26">
                  <c:v>0.625783333333333</c:v>
                </c:pt>
                <c:pt idx="27">
                  <c:v>0.664616666666667</c:v>
                </c:pt>
                <c:pt idx="28">
                  <c:v>0.245133333333333</c:v>
                </c:pt>
                <c:pt idx="29">
                  <c:v>0.62075</c:v>
                </c:pt>
                <c:pt idx="32">
                  <c:v>0.638716666666667</c:v>
                </c:pt>
                <c:pt idx="33">
                  <c:v>0.855516666666667</c:v>
                </c:pt>
                <c:pt idx="34">
                  <c:v>0.546466666666667</c:v>
                </c:pt>
                <c:pt idx="35">
                  <c:v>0.575833333333333</c:v>
                </c:pt>
                <c:pt idx="36">
                  <c:v>0.11115</c:v>
                </c:pt>
                <c:pt idx="37">
                  <c:v>0.280333333333333</c:v>
                </c:pt>
                <c:pt idx="38">
                  <c:v>0.5824</c:v>
                </c:pt>
                <c:pt idx="40">
                  <c:v>0.326016666666667</c:v>
                </c:pt>
                <c:pt idx="41">
                  <c:v>0.345766666666667</c:v>
                </c:pt>
                <c:pt idx="42">
                  <c:v>0.26555</c:v>
                </c:pt>
                <c:pt idx="43">
                  <c:v>0.296366666666667</c:v>
                </c:pt>
                <c:pt idx="44">
                  <c:v>0.03163</c:v>
                </c:pt>
                <c:pt idx="46">
                  <c:v>0.172833333333333</c:v>
                </c:pt>
              </c:numCache>
            </c:numRef>
          </c:val>
        </c:ser>
        <c:ser>
          <c:idx val="5"/>
          <c:order val="1"/>
          <c:tx>
            <c:strRef>
              <c:f>summary!$D$94</c:f>
              <c:strCache>
                <c:ptCount val="1"/>
                <c:pt idx="0">
                  <c:v>2nd App</c:v>
                </c:pt>
              </c:strCache>
            </c:strRef>
          </c:tx>
          <c:spPr>
            <a:solidFill>
              <a:srgbClr val="73C000"/>
            </a:solidFill>
            <a:ln>
              <a:solidFill>
                <a:sysClr val="windowText" lastClr="000000"/>
              </a:solidFill>
            </a:ln>
          </c:spPr>
          <c:cat>
            <c:multiLvlStrRef>
              <c:f>summary!$A$95:$B$141</c:f>
              <c:multiLvlStrCache>
                <c:ptCount val="47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gauss</c:v>
                  </c:pt>
                  <c:pt idx="3">
                    <c:v>gups</c:v>
                  </c:pt>
                  <c:pt idx="4">
                    <c:v>bfs</c:v>
                  </c:pt>
                  <c:pt idx="5">
                    <c:v>3ds</c:v>
                  </c:pt>
                  <c:pt idx="6">
                    <c:v>dgemm</c:v>
                  </c:pt>
                  <c:pt idx="8">
                    <c:v>alone_30</c:v>
                  </c:pt>
                  <c:pt idx="9">
                    <c:v>alone_60</c:v>
                  </c:pt>
                  <c:pt idx="10">
                    <c:v>hist</c:v>
                  </c:pt>
                  <c:pt idx="11">
                    <c:v>gups</c:v>
                  </c:pt>
                  <c:pt idx="12">
                    <c:v>bfs</c:v>
                  </c:pt>
                  <c:pt idx="13">
                    <c:v>3ds</c:v>
                  </c:pt>
                  <c:pt idx="14">
                    <c:v>dgemm</c:v>
                  </c:pt>
                  <c:pt idx="16">
                    <c:v>alone_30</c:v>
                  </c:pt>
                  <c:pt idx="17">
                    <c:v>alone_60</c:v>
                  </c:pt>
                  <c:pt idx="18">
                    <c:v>hist</c:v>
                  </c:pt>
                  <c:pt idx="19">
                    <c:v>gauss</c:v>
                  </c:pt>
                  <c:pt idx="20">
                    <c:v>bfs</c:v>
                  </c:pt>
                  <c:pt idx="21">
                    <c:v>3ds</c:v>
                  </c:pt>
                  <c:pt idx="22">
                    <c:v>dgemm</c:v>
                  </c:pt>
                  <c:pt idx="24">
                    <c:v>alone_30</c:v>
                  </c:pt>
                  <c:pt idx="25">
                    <c:v>alone_60</c:v>
                  </c:pt>
                  <c:pt idx="26">
                    <c:v>hist</c:v>
                  </c:pt>
                  <c:pt idx="27">
                    <c:v>gauss</c:v>
                  </c:pt>
                  <c:pt idx="28">
                    <c:v>gups</c:v>
                  </c:pt>
                  <c:pt idx="29">
                    <c:v>3ds</c:v>
                  </c:pt>
                  <c:pt idx="32">
                    <c:v>alone_30</c:v>
                  </c:pt>
                  <c:pt idx="33">
                    <c:v>alone_60</c:v>
                  </c:pt>
                  <c:pt idx="34">
                    <c:v>hist</c:v>
                  </c:pt>
                  <c:pt idx="35">
                    <c:v>gauss</c:v>
                  </c:pt>
                  <c:pt idx="36">
                    <c:v>gups</c:v>
                  </c:pt>
                  <c:pt idx="37">
                    <c:v>bfs</c:v>
                  </c:pt>
                  <c:pt idx="38">
                    <c:v>dgemm</c:v>
                  </c:pt>
                  <c:pt idx="40">
                    <c:v>alone_30</c:v>
                  </c:pt>
                  <c:pt idx="41">
                    <c:v>alone_60</c:v>
                  </c:pt>
                  <c:pt idx="42">
                    <c:v>hist</c:v>
                  </c:pt>
                  <c:pt idx="43">
                    <c:v>gauss</c:v>
                  </c:pt>
                  <c:pt idx="44">
                    <c:v>gups</c:v>
                  </c:pt>
                  <c:pt idx="46">
                    <c:v>3ds</c:v>
                  </c:pt>
                </c:lvl>
                <c:lvl>
                  <c:pt idx="0">
                    <c:v>HIST (1st App)</c:v>
                  </c:pt>
                  <c:pt idx="8">
                    <c:v>GAUSS (1st App)</c:v>
                  </c:pt>
                  <c:pt idx="16">
                    <c:v>GUPS (1st App)</c:v>
                  </c:pt>
                  <c:pt idx="24">
                    <c:v>BFS (1st App)</c:v>
                  </c:pt>
                  <c:pt idx="32">
                    <c:v>3DS (1st App)</c:v>
                  </c:pt>
                  <c:pt idx="40">
                    <c:v>DGEMM (1st App)</c:v>
                  </c:pt>
                </c:lvl>
              </c:multiLvlStrCache>
            </c:multiLvlStrRef>
          </c:cat>
          <c:val>
            <c:numRef>
              <c:f>summary!$D$95:$D$141</c:f>
              <c:numCache>
                <c:formatCode>General</c:formatCode>
                <c:ptCount val="47"/>
                <c:pt idx="0">
                  <c:v>0.0</c:v>
                </c:pt>
                <c:pt idx="1">
                  <c:v>0.0</c:v>
                </c:pt>
                <c:pt idx="2">
                  <c:v>0.311533333333333</c:v>
                </c:pt>
                <c:pt idx="3">
                  <c:v>0.825783333333333</c:v>
                </c:pt>
                <c:pt idx="4">
                  <c:v>0.625783333333333</c:v>
                </c:pt>
                <c:pt idx="5">
                  <c:v>0.546466666666667</c:v>
                </c:pt>
                <c:pt idx="6">
                  <c:v>0.26555</c:v>
                </c:pt>
                <c:pt idx="8">
                  <c:v>0.0</c:v>
                </c:pt>
                <c:pt idx="9">
                  <c:v>0.0</c:v>
                </c:pt>
                <c:pt idx="10">
                  <c:v>0.320416666666667</c:v>
                </c:pt>
                <c:pt idx="11">
                  <c:v>0.8655</c:v>
                </c:pt>
                <c:pt idx="12">
                  <c:v>0.664616666666667</c:v>
                </c:pt>
                <c:pt idx="13">
                  <c:v>0.575833333333333</c:v>
                </c:pt>
                <c:pt idx="14">
                  <c:v>0.296366666666667</c:v>
                </c:pt>
                <c:pt idx="16">
                  <c:v>0.0</c:v>
                </c:pt>
                <c:pt idx="17">
                  <c:v>0.0</c:v>
                </c:pt>
                <c:pt idx="18">
                  <c:v>0.113483333333333</c:v>
                </c:pt>
                <c:pt idx="19">
                  <c:v>0.0758283333333333</c:v>
                </c:pt>
                <c:pt idx="20">
                  <c:v>0.245133333333333</c:v>
                </c:pt>
                <c:pt idx="21">
                  <c:v>0.11115</c:v>
                </c:pt>
                <c:pt idx="22">
                  <c:v>0.03163</c:v>
                </c:pt>
                <c:pt idx="24">
                  <c:v>0.0</c:v>
                </c:pt>
                <c:pt idx="25">
                  <c:v>0.0</c:v>
                </c:pt>
                <c:pt idx="26">
                  <c:v>0.205883333333333</c:v>
                </c:pt>
                <c:pt idx="27">
                  <c:v>0.2518</c:v>
                </c:pt>
                <c:pt idx="28">
                  <c:v>0.695733333333333</c:v>
                </c:pt>
                <c:pt idx="29">
                  <c:v>0.280333333333333</c:v>
                </c:pt>
                <c:pt idx="32">
                  <c:v>0.0</c:v>
                </c:pt>
                <c:pt idx="33">
                  <c:v>0.0</c:v>
                </c:pt>
                <c:pt idx="34">
                  <c:v>0.259966666666667</c:v>
                </c:pt>
                <c:pt idx="35">
                  <c:v>0.260633333333333</c:v>
                </c:pt>
                <c:pt idx="36">
                  <c:v>0.830133333333333</c:v>
                </c:pt>
                <c:pt idx="37">
                  <c:v>0.62075</c:v>
                </c:pt>
                <c:pt idx="38">
                  <c:v>0.172833333333333</c:v>
                </c:pt>
                <c:pt idx="40">
                  <c:v>0.0</c:v>
                </c:pt>
                <c:pt idx="41">
                  <c:v>0.0</c:v>
                </c:pt>
                <c:pt idx="42">
                  <c:v>0.321666666666667</c:v>
                </c:pt>
                <c:pt idx="43">
                  <c:v>0.336683333333333</c:v>
                </c:pt>
                <c:pt idx="44">
                  <c:v>0.911083333333333</c:v>
                </c:pt>
                <c:pt idx="46">
                  <c:v>0.5824</c:v>
                </c:pt>
              </c:numCache>
            </c:numRef>
          </c:val>
        </c:ser>
        <c:gapWidth val="25"/>
        <c:overlap val="100"/>
        <c:axId val="496582680"/>
        <c:axId val="496604616"/>
      </c:barChart>
      <c:catAx>
        <c:axId val="496582680"/>
        <c:scaling>
          <c:orientation val="minMax"/>
        </c:scaling>
        <c:axPos val="b"/>
        <c:numFmt formatCode="General" sourceLinked="0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96604616"/>
        <c:crosses val="autoZero"/>
        <c:auto val="1"/>
        <c:lblAlgn val="ctr"/>
        <c:lblOffset val="100"/>
      </c:catAx>
      <c:valAx>
        <c:axId val="496604616"/>
        <c:scaling>
          <c:orientation val="minMax"/>
          <c:max val="1.0"/>
          <c:min val="0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Percentage</a:t>
                </a:r>
                <a:r>
                  <a:rPr lang="en-US" sz="16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</a:t>
                </a:r>
                <a:r>
                  <a:rPr lang="en-US" sz="1600" baseline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aseline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Peak </a:t>
                </a:r>
                <a:r>
                  <a:rPr lang="en-US" sz="16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Bandwidth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4.08073608525803E-5"/>
              <c:y val="0.193290579621507"/>
            </c:manualLayout>
          </c:layout>
        </c:title>
        <c:numFmt formatCode="0%" sourceLinked="0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96582680"/>
        <c:crosses val="autoZero"/>
        <c:crossBetween val="between"/>
      </c:valAx>
      <c:spPr>
        <a:ln w="22225">
          <a:solidFill>
            <a:srgbClr val="FFFFFF"/>
          </a:solidFill>
        </a:ln>
      </c:spPr>
    </c:plotArea>
    <c:legend>
      <c:legendPos val="t"/>
      <c:legendEntry>
        <c:idx val="1"/>
        <c:delete val="1"/>
      </c:legendEntry>
      <c:legendEntry>
        <c:idx val="0"/>
        <c:delete val="1"/>
      </c:legendEntry>
      <c:layout>
        <c:manualLayout>
          <c:xMode val="edge"/>
          <c:yMode val="edge"/>
          <c:x val="0.140975703051179"/>
          <c:y val="0.0207128336857311"/>
          <c:w val="0.750514494660958"/>
          <c:h val="0.0950322982741247"/>
        </c:manualLayout>
      </c:layout>
      <c:txPr>
        <a:bodyPr/>
        <a:lstStyle/>
        <a:p>
          <a:pPr>
            <a:defRPr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</c:chart>
  <c:spPr>
    <a:ln>
      <a:noFill/>
    </a:ln>
  </c:sp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214273760919703"/>
          <c:y val="0.130076708153416"/>
          <c:w val="0.743173034705856"/>
          <c:h val="0.521059216542497"/>
        </c:manualLayout>
      </c:layout>
      <c:barChart>
        <c:barDir val="col"/>
        <c:grouping val="clustered"/>
        <c:ser>
          <c:idx val="0"/>
          <c:order val="0"/>
          <c:tx>
            <c:strRef>
              <c:f>baseline!$O$98</c:f>
              <c:strCache>
                <c:ptCount val="1"/>
                <c:pt idx="0">
                  <c:v>Co-scheduling</c:v>
                </c:pt>
              </c:strCache>
            </c:strRef>
          </c:tx>
          <c:spPr>
            <a:solidFill>
              <a:schemeClr val="tx1"/>
            </a:solidFill>
          </c:spPr>
          <c:cat>
            <c:strRef>
              <c:f>baseline!$N$99:$N$101</c:f>
              <c:strCache>
                <c:ptCount val="3"/>
                <c:pt idx="0">
                  <c:v>HIST+DGEMM</c:v>
                </c:pt>
                <c:pt idx="1">
                  <c:v>HIST+GUPS</c:v>
                </c:pt>
                <c:pt idx="2">
                  <c:v>GAUSS+GUPS</c:v>
                </c:pt>
              </c:strCache>
            </c:strRef>
          </c:cat>
          <c:val>
            <c:numRef>
              <c:f>baseline!$O$99:$O$101</c:f>
              <c:numCache>
                <c:formatCode>General</c:formatCode>
                <c:ptCount val="3"/>
                <c:pt idx="0">
                  <c:v>1.408084695592088</c:v>
                </c:pt>
                <c:pt idx="1">
                  <c:v>1.125951510564737</c:v>
                </c:pt>
                <c:pt idx="2">
                  <c:v>1.021504844619468</c:v>
                </c:pt>
              </c:numCache>
            </c:numRef>
          </c:val>
        </c:ser>
        <c:axId val="630375512"/>
        <c:axId val="544323864"/>
      </c:barChart>
      <c:catAx>
        <c:axId val="630375512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544323864"/>
        <c:crosses val="autoZero"/>
        <c:auto val="1"/>
        <c:lblAlgn val="ctr"/>
        <c:lblOffset val="100"/>
      </c:catAx>
      <c:valAx>
        <c:axId val="5443238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Weighted</a:t>
                </a:r>
                <a:r>
                  <a:rPr lang="en-US" sz="1800" baseline="0" dirty="0" smtClean="0"/>
                  <a:t> Speedup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.00776578448614722"/>
              <c:y val="0.12970038557867"/>
            </c:manualLayout>
          </c:layout>
        </c:title>
        <c:numFmt formatCode="General" sourceLinked="1"/>
        <c:tickLblPos val="nextTo"/>
        <c:crossAx val="630375512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>
        <c:manualLayout>
          <c:xMode val="edge"/>
          <c:yMode val="edge"/>
          <c:x val="0.399888820077266"/>
          <c:y val="0.0736112204724409"/>
        </c:manualLayout>
      </c:layout>
    </c:title>
    <c:plotArea>
      <c:layout>
        <c:manualLayout>
          <c:layoutTarget val="inner"/>
          <c:xMode val="edge"/>
          <c:yMode val="edge"/>
          <c:x val="0.297646316937656"/>
          <c:y val="0.244294254884806"/>
          <c:w val="0.678544159252821"/>
          <c:h val="0.589432779235929"/>
        </c:manualLayout>
      </c:layout>
      <c:barChart>
        <c:barDir val="col"/>
        <c:grouping val="clustered"/>
        <c:ser>
          <c:idx val="0"/>
          <c:order val="0"/>
          <c:tx>
            <c:strRef>
              <c:f>baseline!$O$89</c:f>
              <c:strCache>
                <c:ptCount val="1"/>
                <c:pt idx="0">
                  <c:v>HIST Performance </c:v>
                </c:pt>
              </c:strCache>
            </c:strRef>
          </c:tx>
          <c:spPr>
            <a:solidFill>
              <a:schemeClr val="tx1"/>
            </a:solidFill>
          </c:spPr>
          <c:cat>
            <c:strRef>
              <c:f>baseline!$N$90:$N$91</c:f>
              <c:strCache>
                <c:ptCount val="2"/>
                <c:pt idx="0">
                  <c:v>With DGEMM</c:v>
                </c:pt>
                <c:pt idx="1">
                  <c:v>With GUPS</c:v>
                </c:pt>
              </c:strCache>
            </c:strRef>
          </c:cat>
          <c:val>
            <c:numRef>
              <c:f>baseline!$O$90:$O$91</c:f>
              <c:numCache>
                <c:formatCode>General</c:formatCode>
                <c:ptCount val="2"/>
                <c:pt idx="0">
                  <c:v>0.641202537107314</c:v>
                </c:pt>
                <c:pt idx="1">
                  <c:v>0.24480605984766</c:v>
                </c:pt>
              </c:numCache>
            </c:numRef>
          </c:val>
        </c:ser>
        <c:axId val="556462760"/>
        <c:axId val="491795560"/>
      </c:barChart>
      <c:catAx>
        <c:axId val="55646276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91795560"/>
        <c:crosses val="autoZero"/>
        <c:auto val="1"/>
        <c:lblAlgn val="ctr"/>
        <c:lblOffset val="100"/>
      </c:catAx>
      <c:valAx>
        <c:axId val="491795560"/>
        <c:scaling>
          <c:orientation val="minMax"/>
          <c:max val="1.0"/>
          <c:min val="0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smtClean="0"/>
                  <a:t>Normalized </a:t>
                </a:r>
              </a:p>
              <a:p>
                <a:pPr>
                  <a:defRPr/>
                </a:pPr>
                <a:r>
                  <a:rPr lang="en-US" baseline="0" dirty="0" smtClean="0"/>
                  <a:t>IPC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725812616119614"/>
              <c:y val="0.283983796508459"/>
            </c:manualLayout>
          </c:layout>
        </c:title>
        <c:numFmt formatCode="General" sourceLinked="1"/>
        <c:tickLblPos val="nextTo"/>
        <c:crossAx val="556462760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579970064228"/>
          <c:y val="0.0929444046766881"/>
          <c:w val="0.806454355660416"/>
          <c:h val="0.519345025053687"/>
        </c:manualLayout>
      </c:layout>
      <c:barChart>
        <c:barDir val="col"/>
        <c:grouping val="clustered"/>
        <c:ser>
          <c:idx val="0"/>
          <c:order val="0"/>
          <c:tx>
            <c:strRef>
              <c:f>summary!$B$19</c:f>
              <c:strCache>
                <c:ptCount val="1"/>
                <c:pt idx="0">
                  <c:v>FR-FCFS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000000"/>
              </a:solidFill>
            </a:ln>
          </c:spPr>
          <c:cat>
            <c:strRef>
              <c:f>summary!$A$20:$A$34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3ds_dgemm </c:v>
                </c:pt>
              </c:strCache>
              <c:extLst/>
            </c:strRef>
          </c:cat>
          <c:val>
            <c:numRef>
              <c:f>summary!$B$20:$B$34</c:f>
              <c:numCache>
                <c:formatCode>General</c:formatCode>
                <c:ptCount val="14"/>
                <c:pt idx="0">
                  <c:v>1.493360847642279</c:v>
                </c:pt>
                <c:pt idx="1">
                  <c:v>3.599361270980804</c:v>
                </c:pt>
                <c:pt idx="2">
                  <c:v>1.791026417241346</c:v>
                </c:pt>
                <c:pt idx="3">
                  <c:v>1.088683590715412</c:v>
                </c:pt>
                <c:pt idx="4">
                  <c:v>1.196006119914066</c:v>
                </c:pt>
                <c:pt idx="5">
                  <c:v>9.507254400961878</c:v>
                </c:pt>
                <c:pt idx="6">
                  <c:v>2.252666358680281</c:v>
                </c:pt>
                <c:pt idx="7">
                  <c:v>1.859638703124613</c:v>
                </c:pt>
                <c:pt idx="8">
                  <c:v>1.70177517075963</c:v>
                </c:pt>
                <c:pt idx="9">
                  <c:v>2.57714872628247</c:v>
                </c:pt>
                <c:pt idx="10">
                  <c:v>6.82164845937889</c:v>
                </c:pt>
                <c:pt idx="11">
                  <c:v>10.75287106967906</c:v>
                </c:pt>
                <c:pt idx="12">
                  <c:v>2.229250548560108</c:v>
                </c:pt>
                <c:pt idx="13">
                  <c:v>1.362256988697335</c:v>
                </c:pt>
              </c:numCache>
              <c:extLst/>
            </c:numRef>
          </c:val>
        </c:ser>
        <c:ser>
          <c:idx val="1"/>
          <c:order val="1"/>
          <c:tx>
            <c:strRef>
              <c:f>summary!$C$19</c:f>
              <c:strCache>
                <c:ptCount val="1"/>
                <c:pt idx="0">
                  <c:v>FR-RR-FCFS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rgbClr val="000000"/>
              </a:solidFill>
            </a:ln>
          </c:spPr>
          <c:cat>
            <c:strRef>
              <c:f>summary!$A$20:$A$34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3ds_dgemm </c:v>
                </c:pt>
              </c:strCache>
              <c:extLst/>
            </c:strRef>
          </c:cat>
          <c:val>
            <c:numRef>
              <c:f>summary!$C$20:$C$34</c:f>
              <c:numCache>
                <c:formatCode>General</c:formatCode>
                <c:ptCount val="14"/>
                <c:pt idx="0">
                  <c:v>1.474140424656542</c:v>
                </c:pt>
                <c:pt idx="1">
                  <c:v>1.80345041498584</c:v>
                </c:pt>
                <c:pt idx="2">
                  <c:v>1.59094603269108</c:v>
                </c:pt>
                <c:pt idx="3">
                  <c:v>1.07351194858995</c:v>
                </c:pt>
                <c:pt idx="4">
                  <c:v>1.197679808762746</c:v>
                </c:pt>
                <c:pt idx="5">
                  <c:v>4.523439834254487</c:v>
                </c:pt>
                <c:pt idx="6">
                  <c:v>1.931878166744931</c:v>
                </c:pt>
                <c:pt idx="7">
                  <c:v>1.726520433284576</c:v>
                </c:pt>
                <c:pt idx="8">
                  <c:v>1.687692570892675</c:v>
                </c:pt>
                <c:pt idx="9">
                  <c:v>2.438827527006417</c:v>
                </c:pt>
                <c:pt idx="10">
                  <c:v>3.573657879967213</c:v>
                </c:pt>
                <c:pt idx="11">
                  <c:v>7.349921993730593</c:v>
                </c:pt>
                <c:pt idx="12">
                  <c:v>2.084473289166191</c:v>
                </c:pt>
                <c:pt idx="13">
                  <c:v>1.374075017511311</c:v>
                </c:pt>
              </c:numCache>
              <c:extLst/>
            </c:numRef>
          </c:val>
        </c:ser>
        <c:axId val="479809192"/>
        <c:axId val="633770168"/>
      </c:barChart>
      <c:catAx>
        <c:axId val="479809192"/>
        <c:scaling>
          <c:orientation val="minMax"/>
        </c:scaling>
        <c:axPos val="b"/>
        <c:numFmt formatCode="General" sourceLinked="0"/>
        <c:tickLblPos val="nextTo"/>
        <c:spPr>
          <a:ln>
            <a:solidFill>
              <a:srgbClr val="FFFFFF"/>
            </a:solidFill>
          </a:ln>
        </c:spPr>
        <c:txPr>
          <a:bodyPr rot="-5400000" vert="horz"/>
          <a:lstStyle/>
          <a:p>
            <a:pPr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33770168"/>
        <c:crosses val="autoZero"/>
        <c:auto val="1"/>
        <c:lblAlgn val="ctr"/>
        <c:lblOffset val="100"/>
      </c:catAx>
      <c:valAx>
        <c:axId val="633770168"/>
        <c:scaling>
          <c:orientation val="minMax"/>
          <c:min val="0.0"/>
        </c:scaling>
        <c:axPos val="l"/>
        <c:majorGridlines>
          <c:spPr>
            <a:ln>
              <a:solidFill>
                <a:srgbClr val="FFFFFF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2000" baseline="0" dirty="0" smtClean="0">
                    <a:solidFill>
                      <a:schemeClr val="bg1"/>
                    </a:solidFill>
                  </a:rPr>
                  <a:t>Fairness Index</a:t>
                </a:r>
                <a:endParaRPr lang="en-US" sz="2000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0.00965236911900695"/>
              <c:y val="0.0938684084943927"/>
            </c:manualLayout>
          </c:layout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79809192"/>
        <c:crosses val="autoZero"/>
        <c:crossBetween val="between"/>
      </c:valAx>
      <c:spPr>
        <a:ln>
          <a:solidFill>
            <a:srgbClr val="FFFFFF"/>
          </a:solidFill>
        </a:ln>
      </c:spPr>
    </c:plotArea>
    <c:legend>
      <c:legendPos val="t"/>
      <c:layout>
        <c:manualLayout>
          <c:xMode val="edge"/>
          <c:yMode val="edge"/>
          <c:x val="0.0622154860099614"/>
          <c:y val="0.00757575757575758"/>
          <c:w val="0.60252599577932"/>
          <c:h val="0.0684958840372226"/>
        </c:manualLayout>
      </c:layout>
      <c:txPr>
        <a:bodyPr/>
        <a:lstStyle/>
        <a:p>
          <a:pPr>
            <a:defRPr sz="1800"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</c:chart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133887687116034"/>
          <c:y val="0.171630926453342"/>
          <c:w val="0.845965792737446"/>
          <c:h val="0.308808008041548"/>
        </c:manualLayout>
      </c:layout>
      <c:barChart>
        <c:barDir val="col"/>
        <c:grouping val="stacked"/>
        <c:ser>
          <c:idx val="0"/>
          <c:order val="0"/>
          <c:tx>
            <c:strRef>
              <c:f>it!$C$22</c:f>
              <c:strCache>
                <c:ptCount val="1"/>
                <c:pt idx="0">
                  <c:v>SD-App-1</c:v>
                </c:pt>
              </c:strCache>
            </c:strRef>
          </c:tx>
          <c:spPr>
            <a:solidFill>
              <a:schemeClr val="tx1"/>
            </a:solidFill>
            <a:ln>
              <a:solidFill>
                <a:srgbClr val="000000"/>
              </a:solidFill>
            </a:ln>
            <a:effectLst/>
          </c:spPr>
          <c:cat>
            <c:multiLvlStrRef>
              <c:f>it!$A$23:$B$37</c:f>
              <c:multiLvlStrCache>
                <c:ptCount val="12"/>
                <c:lvl>
                  <c:pt idx="0">
                    <c:v>FR-FCFS</c:v>
                  </c:pt>
                  <c:pt idx="1">
                    <c:v>Prior_App1</c:v>
                  </c:pt>
                  <c:pt idx="2">
                    <c:v>Prior_App2</c:v>
                  </c:pt>
                  <c:pt idx="3">
                    <c:v>Round-Robin</c:v>
                  </c:pt>
                  <c:pt idx="4">
                    <c:v>FR-FCFS</c:v>
                  </c:pt>
                  <c:pt idx="5">
                    <c:v>Prior_App1</c:v>
                  </c:pt>
                  <c:pt idx="6">
                    <c:v>Prior_App2</c:v>
                  </c:pt>
                  <c:pt idx="7">
                    <c:v>Round-Robin</c:v>
                  </c:pt>
                  <c:pt idx="8">
                    <c:v>FR-FCFS</c:v>
                  </c:pt>
                  <c:pt idx="9">
                    <c:v>Prior_App1</c:v>
                  </c:pt>
                  <c:pt idx="10">
                    <c:v>Prior_App2</c:v>
                  </c:pt>
                  <c:pt idx="11">
                    <c:v>Round-Robin</c:v>
                  </c:pt>
                </c:lvl>
                <c:lvl>
                  <c:pt idx="0">
                    <c:v>HISTO_TRD</c:v>
                  </c:pt>
                  <c:pt idx="4">
                    <c:v>BLK_QTC</c:v>
                  </c:pt>
                  <c:pt idx="8">
                    <c:v>BLK_NN</c:v>
                  </c:pt>
                </c:lvl>
              </c:multiLvlStrCache>
              <c:extLst/>
            </c:multiLvlStrRef>
          </c:cat>
          <c:val>
            <c:numRef>
              <c:f>it!$C$23:$C$37</c:f>
              <c:numCache>
                <c:formatCode>General</c:formatCode>
                <c:ptCount val="12"/>
                <c:pt idx="0">
                  <c:v>0.714527680291175</c:v>
                </c:pt>
                <c:pt idx="1">
                  <c:v>0.727280730603485</c:v>
                </c:pt>
                <c:pt idx="2">
                  <c:v>0.871184476373796</c:v>
                </c:pt>
                <c:pt idx="3">
                  <c:v>0.71633400345984</c:v>
                </c:pt>
                <c:pt idx="4">
                  <c:v>0.895367561866884</c:v>
                </c:pt>
                <c:pt idx="5">
                  <c:v>0.950238900784507</c:v>
                </c:pt>
                <c:pt idx="6">
                  <c:v>0.826296925747337</c:v>
                </c:pt>
                <c:pt idx="7">
                  <c:v>0.864717332935205</c:v>
                </c:pt>
                <c:pt idx="8">
                  <c:v>0.970103416350382</c:v>
                </c:pt>
                <c:pt idx="9">
                  <c:v>0.970217178628719</c:v>
                </c:pt>
                <c:pt idx="10">
                  <c:v>0.968663381472823</c:v>
                </c:pt>
                <c:pt idx="11">
                  <c:v>0.969064530638781</c:v>
                </c:pt>
              </c:numCache>
              <c:extLst/>
            </c:numRef>
          </c:val>
        </c:ser>
        <c:ser>
          <c:idx val="1"/>
          <c:order val="1"/>
          <c:tx>
            <c:strRef>
              <c:f>it!$D$22</c:f>
              <c:strCache>
                <c:ptCount val="1"/>
                <c:pt idx="0">
                  <c:v>SD-App-2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000000"/>
              </a:solidFill>
            </a:ln>
            <a:effectLst/>
          </c:spPr>
          <c:cat>
            <c:multiLvlStrRef>
              <c:f>it!$A$23:$B$37</c:f>
              <c:multiLvlStrCache>
                <c:ptCount val="12"/>
                <c:lvl>
                  <c:pt idx="0">
                    <c:v>FR-FCFS</c:v>
                  </c:pt>
                  <c:pt idx="1">
                    <c:v>Prior_App1</c:v>
                  </c:pt>
                  <c:pt idx="2">
                    <c:v>Prior_App2</c:v>
                  </c:pt>
                  <c:pt idx="3">
                    <c:v>Round-Robin</c:v>
                  </c:pt>
                  <c:pt idx="4">
                    <c:v>FR-FCFS</c:v>
                  </c:pt>
                  <c:pt idx="5">
                    <c:v>Prior_App1</c:v>
                  </c:pt>
                  <c:pt idx="6">
                    <c:v>Prior_App2</c:v>
                  </c:pt>
                  <c:pt idx="7">
                    <c:v>Round-Robin</c:v>
                  </c:pt>
                  <c:pt idx="8">
                    <c:v>FR-FCFS</c:v>
                  </c:pt>
                  <c:pt idx="9">
                    <c:v>Prior_App1</c:v>
                  </c:pt>
                  <c:pt idx="10">
                    <c:v>Prior_App2</c:v>
                  </c:pt>
                  <c:pt idx="11">
                    <c:v>Round-Robin</c:v>
                  </c:pt>
                </c:lvl>
                <c:lvl>
                  <c:pt idx="0">
                    <c:v>HISTO_TRD</c:v>
                  </c:pt>
                  <c:pt idx="4">
                    <c:v>BLK_QTC</c:v>
                  </c:pt>
                  <c:pt idx="8">
                    <c:v>BLK_NN</c:v>
                  </c:pt>
                </c:lvl>
              </c:multiLvlStrCache>
              <c:extLst/>
            </c:multiLvlStrRef>
          </c:cat>
          <c:val>
            <c:numRef>
              <c:f>it!$D$23:$D$37</c:f>
              <c:numCache>
                <c:formatCode>General</c:formatCode>
                <c:ptCount val="12"/>
                <c:pt idx="0">
                  <c:v>0.84322239372205</c:v>
                </c:pt>
                <c:pt idx="1">
                  <c:v>0.851035873548131</c:v>
                </c:pt>
                <c:pt idx="2">
                  <c:v>0.857964184859408</c:v>
                </c:pt>
                <c:pt idx="3">
                  <c:v>0.84035272720193</c:v>
                </c:pt>
                <c:pt idx="4">
                  <c:v>0.403093369391614</c:v>
                </c:pt>
                <c:pt idx="5">
                  <c:v>0.181374134062338</c:v>
                </c:pt>
                <c:pt idx="6">
                  <c:v>0.639377994650048</c:v>
                </c:pt>
                <c:pt idx="7">
                  <c:v>0.508862694376672</c:v>
                </c:pt>
                <c:pt idx="8">
                  <c:v>0.99132271245581</c:v>
                </c:pt>
                <c:pt idx="9">
                  <c:v>0.953397051396657</c:v>
                </c:pt>
                <c:pt idx="10">
                  <c:v>0.995168481974306</c:v>
                </c:pt>
                <c:pt idx="11">
                  <c:v>0.995641101121593</c:v>
                </c:pt>
              </c:numCache>
              <c:extLst/>
            </c:numRef>
          </c:val>
        </c:ser>
        <c:gapWidth val="219"/>
        <c:overlap val="100"/>
        <c:axId val="635820392"/>
        <c:axId val="597870936"/>
      </c:barChart>
      <c:catAx>
        <c:axId val="6358203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870936"/>
        <c:crosses val="autoZero"/>
        <c:auto val="1"/>
        <c:lblAlgn val="ctr"/>
        <c:lblOffset val="100"/>
      </c:catAx>
      <c:valAx>
        <c:axId val="597870936"/>
        <c:scaling>
          <c:orientation val="minMax"/>
          <c:max val="2.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chemeClr val="tx1"/>
                    </a:solidFill>
                  </a:rPr>
                  <a:t>Weighted</a:t>
                </a:r>
                <a:r>
                  <a:rPr lang="en-US" sz="1800" b="1" baseline="0">
                    <a:solidFill>
                      <a:schemeClr val="tx1"/>
                    </a:solidFill>
                  </a:rPr>
                  <a:t> Speedup</a:t>
                </a:r>
                <a:endParaRPr lang="en-US" sz="1800" b="1">
                  <a:solidFill>
                    <a:schemeClr val="tx1"/>
                  </a:solidFill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820392"/>
        <c:crosses val="autoZero"/>
        <c:crossBetween val="between"/>
        <c:majorUnit val="0.5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11145589755826"/>
          <c:y val="0.193469688240189"/>
          <c:w val="0.794235531164665"/>
          <c:h val="0.45024262211126"/>
        </c:manualLayout>
      </c:layout>
      <c:lineChart>
        <c:grouping val="standard"/>
        <c:ser>
          <c:idx val="0"/>
          <c:order val="0"/>
          <c:tx>
            <c:strRef>
              <c:f>updated_char!$H$2</c:f>
              <c:strCache>
                <c:ptCount val="1"/>
                <c:pt idx="0">
                  <c:v>Simulator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updated_char!$F$3:$F$27</c:f>
              <c:strCache>
                <c:ptCount val="25"/>
                <c:pt idx="0">
                  <c:v>GUPS </c:v>
                </c:pt>
                <c:pt idx="1">
                  <c:v>MUM </c:v>
                </c:pt>
                <c:pt idx="2">
                  <c:v>QTC </c:v>
                </c:pt>
                <c:pt idx="3">
                  <c:v>BFS2 </c:v>
                </c:pt>
                <c:pt idx="4">
                  <c:v>NW </c:v>
                </c:pt>
                <c:pt idx="5">
                  <c:v>LUH </c:v>
                </c:pt>
                <c:pt idx="6">
                  <c:v>RED </c:v>
                </c:pt>
                <c:pt idx="7">
                  <c:v>SCAN </c:v>
                </c:pt>
                <c:pt idx="8">
                  <c:v>SCP </c:v>
                </c:pt>
                <c:pt idx="9">
                  <c:v>CFD </c:v>
                </c:pt>
                <c:pt idx="10">
                  <c:v>FWT </c:v>
                </c:pt>
                <c:pt idx="11">
                  <c:v>BLK </c:v>
                </c:pt>
                <c:pt idx="12">
                  <c:v>SRAD </c:v>
                </c:pt>
                <c:pt idx="13">
                  <c:v>LIB </c:v>
                </c:pt>
                <c:pt idx="14">
                  <c:v>JPEG </c:v>
                </c:pt>
                <c:pt idx="15">
                  <c:v>3DS </c:v>
                </c:pt>
                <c:pt idx="16">
                  <c:v>CONS </c:v>
                </c:pt>
                <c:pt idx="17">
                  <c:v>HISTO </c:v>
                </c:pt>
                <c:pt idx="18">
                  <c:v>MM </c:v>
                </c:pt>
                <c:pt idx="19">
                  <c:v>BP </c:v>
                </c:pt>
                <c:pt idx="20">
                  <c:v>HS </c:v>
                </c:pt>
                <c:pt idx="21">
                  <c:v>SAD </c:v>
                </c:pt>
                <c:pt idx="22">
                  <c:v>NN </c:v>
                </c:pt>
                <c:pt idx="23">
                  <c:v>RAY </c:v>
                </c:pt>
                <c:pt idx="24">
                  <c:v>TRD </c:v>
                </c:pt>
              </c:strCache>
            </c:strRef>
          </c:cat>
          <c:val>
            <c:numRef>
              <c:f>updated_char!$H$3:$H$27</c:f>
              <c:numCache>
                <c:formatCode>General</c:formatCode>
                <c:ptCount val="25"/>
                <c:pt idx="0">
                  <c:v>0.0172866666666667</c:v>
                </c:pt>
                <c:pt idx="1">
                  <c:v>0.0383508333333333</c:v>
                </c:pt>
                <c:pt idx="2">
                  <c:v>0.021261875</c:v>
                </c:pt>
                <c:pt idx="3">
                  <c:v>0.0231066666666667</c:v>
                </c:pt>
                <c:pt idx="4">
                  <c:v>0.0336461458333333</c:v>
                </c:pt>
                <c:pt idx="5">
                  <c:v>0.0841398958333333</c:v>
                </c:pt>
                <c:pt idx="6">
                  <c:v>0.258317916666667</c:v>
                </c:pt>
                <c:pt idx="7">
                  <c:v>0.171200833333333</c:v>
                </c:pt>
                <c:pt idx="8">
                  <c:v>0.331908020833333</c:v>
                </c:pt>
                <c:pt idx="9">
                  <c:v>0.1217253125</c:v>
                </c:pt>
                <c:pt idx="10">
                  <c:v>0.215901979166667</c:v>
                </c:pt>
                <c:pt idx="11">
                  <c:v>0.436766041666667</c:v>
                </c:pt>
                <c:pt idx="12">
                  <c:v>0.242751666666667</c:v>
                </c:pt>
                <c:pt idx="13">
                  <c:v>0.232664166666667</c:v>
                </c:pt>
                <c:pt idx="14">
                  <c:v>0.283493333333333</c:v>
                </c:pt>
                <c:pt idx="15">
                  <c:v>0.4491871875</c:v>
                </c:pt>
                <c:pt idx="16">
                  <c:v>0.4654065625</c:v>
                </c:pt>
                <c:pt idx="17">
                  <c:v>0.331301458333333</c:v>
                </c:pt>
                <c:pt idx="18">
                  <c:v>0.434001666666667</c:v>
                </c:pt>
                <c:pt idx="19">
                  <c:v>0.5139503125</c:v>
                </c:pt>
                <c:pt idx="20">
                  <c:v>0.278165520833333</c:v>
                </c:pt>
                <c:pt idx="21">
                  <c:v>0.627706875</c:v>
                </c:pt>
                <c:pt idx="22">
                  <c:v>0.0385705208333333</c:v>
                </c:pt>
                <c:pt idx="23">
                  <c:v>0.2564496875</c:v>
                </c:pt>
                <c:pt idx="24">
                  <c:v>0.230064479166667</c:v>
                </c:pt>
              </c:numCache>
            </c:numRef>
          </c:val>
        </c:ser>
        <c:ser>
          <c:idx val="1"/>
          <c:order val="1"/>
          <c:tx>
            <c:strRef>
              <c:f>updated_char!$I$2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FF9933"/>
              </a:solidFill>
              <a:ln w="9525">
                <a:noFill/>
              </a:ln>
              <a:effectLst/>
            </c:spPr>
          </c:marker>
          <c:dPt>
            <c:idx val="22"/>
            <c:marker>
              <c:symbol val="circle"/>
              <c:size val="7"/>
            </c:marker>
          </c:dPt>
          <c:cat>
            <c:strRef>
              <c:f>updated_char!$F$3:$F$27</c:f>
              <c:strCache>
                <c:ptCount val="25"/>
                <c:pt idx="0">
                  <c:v>GUPS </c:v>
                </c:pt>
                <c:pt idx="1">
                  <c:v>MUM </c:v>
                </c:pt>
                <c:pt idx="2">
                  <c:v>QTC </c:v>
                </c:pt>
                <c:pt idx="3">
                  <c:v>BFS2 </c:v>
                </c:pt>
                <c:pt idx="4">
                  <c:v>NW </c:v>
                </c:pt>
                <c:pt idx="5">
                  <c:v>LUH </c:v>
                </c:pt>
                <c:pt idx="6">
                  <c:v>RED </c:v>
                </c:pt>
                <c:pt idx="7">
                  <c:v>SCAN </c:v>
                </c:pt>
                <c:pt idx="8">
                  <c:v>SCP </c:v>
                </c:pt>
                <c:pt idx="9">
                  <c:v>CFD </c:v>
                </c:pt>
                <c:pt idx="10">
                  <c:v>FWT </c:v>
                </c:pt>
                <c:pt idx="11">
                  <c:v>BLK </c:v>
                </c:pt>
                <c:pt idx="12">
                  <c:v>SRAD </c:v>
                </c:pt>
                <c:pt idx="13">
                  <c:v>LIB </c:v>
                </c:pt>
                <c:pt idx="14">
                  <c:v>JPEG </c:v>
                </c:pt>
                <c:pt idx="15">
                  <c:v>3DS </c:v>
                </c:pt>
                <c:pt idx="16">
                  <c:v>CONS </c:v>
                </c:pt>
                <c:pt idx="17">
                  <c:v>HISTO </c:v>
                </c:pt>
                <c:pt idx="18">
                  <c:v>MM </c:v>
                </c:pt>
                <c:pt idx="19">
                  <c:v>BP </c:v>
                </c:pt>
                <c:pt idx="20">
                  <c:v>HS </c:v>
                </c:pt>
                <c:pt idx="21">
                  <c:v>SAD </c:v>
                </c:pt>
                <c:pt idx="22">
                  <c:v>NN </c:v>
                </c:pt>
                <c:pt idx="23">
                  <c:v>RAY </c:v>
                </c:pt>
                <c:pt idx="24">
                  <c:v>TRD </c:v>
                </c:pt>
              </c:strCache>
            </c:strRef>
          </c:cat>
          <c:val>
            <c:numRef>
              <c:f>updated_char!$I$3:$I$27</c:f>
              <c:numCache>
                <c:formatCode>General</c:formatCode>
                <c:ptCount val="25"/>
                <c:pt idx="0">
                  <c:v>0.0167994090568732</c:v>
                </c:pt>
                <c:pt idx="1">
                  <c:v>0.0363845513379051</c:v>
                </c:pt>
                <c:pt idx="2">
                  <c:v>0.0198851144364347</c:v>
                </c:pt>
                <c:pt idx="3">
                  <c:v>0.0228116645128101</c:v>
                </c:pt>
                <c:pt idx="4">
                  <c:v>0.033704719217829</c:v>
                </c:pt>
                <c:pt idx="5">
                  <c:v>0.0780298847609644</c:v>
                </c:pt>
                <c:pt idx="6">
                  <c:v>0.258136325791442</c:v>
                </c:pt>
                <c:pt idx="7">
                  <c:v>0.170960594418598</c:v>
                </c:pt>
                <c:pt idx="8">
                  <c:v>0.332069674566488</c:v>
                </c:pt>
                <c:pt idx="9">
                  <c:v>0.121311020378876</c:v>
                </c:pt>
                <c:pt idx="10">
                  <c:v>0.215982170593429</c:v>
                </c:pt>
                <c:pt idx="11">
                  <c:v>0.436461185414989</c:v>
                </c:pt>
                <c:pt idx="12">
                  <c:v>0.240315047493854</c:v>
                </c:pt>
                <c:pt idx="13">
                  <c:v>0.232763259155682</c:v>
                </c:pt>
                <c:pt idx="14">
                  <c:v>0.282102605613682</c:v>
                </c:pt>
                <c:pt idx="15">
                  <c:v>0.428873222239594</c:v>
                </c:pt>
                <c:pt idx="16">
                  <c:v>0.451151355139143</c:v>
                </c:pt>
                <c:pt idx="17">
                  <c:v>0.331741759689366</c:v>
                </c:pt>
                <c:pt idx="18">
                  <c:v>0.115413744793307</c:v>
                </c:pt>
                <c:pt idx="19">
                  <c:v>0.400962328773392</c:v>
                </c:pt>
                <c:pt idx="20">
                  <c:v>0.159465321420376</c:v>
                </c:pt>
                <c:pt idx="21">
                  <c:v>0.435108732168777</c:v>
                </c:pt>
                <c:pt idx="22">
                  <c:v>0.025029378509028</c:v>
                </c:pt>
                <c:pt idx="23">
                  <c:v>0.206415935892515</c:v>
                </c:pt>
                <c:pt idx="24">
                  <c:v>0.234781326483641</c:v>
                </c:pt>
              </c:numCache>
            </c:numRef>
          </c:val>
        </c:ser>
        <c:marker val="1"/>
        <c:axId val="626501112"/>
        <c:axId val="556812536"/>
      </c:lineChart>
      <c:catAx>
        <c:axId val="62650111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5875" cap="flat" cmpd="sng" algn="ctr">
            <a:solidFill>
              <a:srgbClr val="FFFFFF"/>
            </a:solidFill>
            <a:round/>
          </a:ln>
          <a:effectLst/>
        </c:spPr>
        <c:txPr>
          <a:bodyPr rot="-5400000"/>
          <a:lstStyle/>
          <a:p>
            <a:pPr>
              <a:defRPr sz="1200"/>
            </a:pPr>
            <a:endParaRPr lang="en-US"/>
          </a:p>
        </c:txPr>
        <c:crossAx val="556812536"/>
        <c:crosses val="autoZero"/>
        <c:auto val="1"/>
        <c:lblAlgn val="ctr"/>
        <c:lblOffset val="100"/>
      </c:catAx>
      <c:valAx>
        <c:axId val="556812536"/>
        <c:scaling>
          <c:orientation val="minMax"/>
          <c:max val="1.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Normalized IPC </a:t>
                </a:r>
              </a:p>
            </c:rich>
          </c:tx>
          <c:layout>
            <c:manualLayout>
              <c:xMode val="edge"/>
              <c:yMode val="edge"/>
              <c:x val="0.00144370211299345"/>
              <c:y val="0.1527596550431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26501112"/>
        <c:crosses val="autoZero"/>
        <c:crossBetween val="between"/>
        <c:majorUnit val="0.25"/>
      </c:valAx>
      <c:spPr>
        <a:noFill/>
        <a:ln w="15875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02376464973418"/>
          <c:y val="0.06457938647604"/>
          <c:w val="0.800038560939239"/>
          <c:h val="0.107901222713015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gap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 sz="15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100871780675853"/>
          <c:y val="0.196712160979877"/>
          <c:w val="0.896960085178032"/>
          <c:h val="0.354000291630213"/>
        </c:manualLayout>
      </c:layout>
      <c:barChart>
        <c:barDir val="col"/>
        <c:grouping val="clustered"/>
        <c:ser>
          <c:idx val="4"/>
          <c:order val="0"/>
          <c:tx>
            <c:strRef>
              <c:f>'TOP 25 - WEIS'!$G$2</c:f>
              <c:strCache>
                <c:ptCount val="1"/>
                <c:pt idx="0">
                  <c:v>WEIS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cat>
            <c:multiLvlStrRef>
              <c:f>'TOP 25 - WEIS'!$A$3:$B$31</c:f>
              <c:multiLvlStrCache>
                <c:ptCount val="29"/>
                <c:lvl>
                  <c:pt idx="0">
                    <c:v>BLK_HS </c:v>
                  </c:pt>
                  <c:pt idx="1">
                    <c:v>BLK_MM </c:v>
                  </c:pt>
                  <c:pt idx="2">
                    <c:v>BLK_NW </c:v>
                  </c:pt>
                  <c:pt idx="3">
                    <c:v>BLK_QTC </c:v>
                  </c:pt>
                  <c:pt idx="4">
                    <c:v>HISTO_GUPS </c:v>
                  </c:pt>
                  <c:pt idx="5">
                    <c:v>HS_GUPS </c:v>
                  </c:pt>
                  <c:pt idx="6">
                    <c:v>MM_GUPS </c:v>
                  </c:pt>
                  <c:pt idx="7">
                    <c:v>MUM_HS </c:v>
                  </c:pt>
                  <c:pt idx="8">
                    <c:v>MUM_MM </c:v>
                  </c:pt>
                  <c:pt idx="9">
                    <c:v>NW_GUPS </c:v>
                  </c:pt>
                  <c:pt idx="10">
                    <c:v>NW_RED </c:v>
                  </c:pt>
                  <c:pt idx="11">
                    <c:v>QTC_GUPS </c:v>
                  </c:pt>
                  <c:pt idx="12">
                    <c:v>BLK_SRAD </c:v>
                  </c:pt>
                  <c:pt idx="13">
                    <c:v>NW_FWT </c:v>
                  </c:pt>
                  <c:pt idx="14">
                    <c:v>QTC_FWT </c:v>
                  </c:pt>
                  <c:pt idx="15">
                    <c:v>SCAN_NW </c:v>
                  </c:pt>
                  <c:pt idx="16">
                    <c:v>SCAN_QTC </c:v>
                  </c:pt>
                  <c:pt idx="17">
                    <c:v>BLK_3DS </c:v>
                  </c:pt>
                  <c:pt idx="18">
                    <c:v>LUH_TRD </c:v>
                  </c:pt>
                  <c:pt idx="19">
                    <c:v>QTC_TRD </c:v>
                  </c:pt>
                  <c:pt idx="20">
                    <c:v>TRD_NW </c:v>
                  </c:pt>
                  <c:pt idx="21">
                    <c:v>LUH_RED </c:v>
                  </c:pt>
                  <c:pt idx="22">
                    <c:v>MUM_RED </c:v>
                  </c:pt>
                  <c:pt idx="23">
                    <c:v>3DS_RED </c:v>
                  </c:pt>
                  <c:pt idx="24">
                    <c:v>MUM_FWT </c:v>
                  </c:pt>
                  <c:pt idx="25">
                    <c:v>Overall</c:v>
                  </c:pt>
                  <c:pt idx="26">
                    <c:v>Class_A_BW</c:v>
                  </c:pt>
                  <c:pt idx="27">
                    <c:v>Class_B_BW</c:v>
                  </c:pt>
                  <c:pt idx="28">
                    <c:v>Class_C_BW</c:v>
                  </c:pt>
                </c:lvl>
                <c:lvl>
                  <c:pt idx="0">
                    <c:v>Class_A_BW</c:v>
                  </c:pt>
                  <c:pt idx="12">
                    <c:v>Class_B_BW</c:v>
                  </c:pt>
                  <c:pt idx="19">
                    <c:v>Class_C_BW</c:v>
                  </c:pt>
                  <c:pt idx="25">
                    <c:v>Geomean</c:v>
                  </c:pt>
                </c:lvl>
              </c:multiLvlStrCache>
            </c:multiLvlStrRef>
          </c:cat>
          <c:val>
            <c:numRef>
              <c:f>'TOP 25 - WEIS'!$G$3:$G$31</c:f>
              <c:numCache>
                <c:formatCode>General</c:formatCode>
                <c:ptCount val="29"/>
                <c:pt idx="0">
                  <c:v>1.126158917427344</c:v>
                </c:pt>
                <c:pt idx="1">
                  <c:v>1.121704790978364</c:v>
                </c:pt>
                <c:pt idx="2">
                  <c:v>1.108532363427833</c:v>
                </c:pt>
                <c:pt idx="3">
                  <c:v>1.128951928830938</c:v>
                </c:pt>
                <c:pt idx="4">
                  <c:v>1.089112717718934</c:v>
                </c:pt>
                <c:pt idx="5">
                  <c:v>1.156317240509203</c:v>
                </c:pt>
                <c:pt idx="6">
                  <c:v>1.187991835454873</c:v>
                </c:pt>
                <c:pt idx="7">
                  <c:v>1.11872942817888</c:v>
                </c:pt>
                <c:pt idx="8">
                  <c:v>1.145688582245965</c:v>
                </c:pt>
                <c:pt idx="9">
                  <c:v>1.128419530646806</c:v>
                </c:pt>
                <c:pt idx="10">
                  <c:v>1.235669745162371</c:v>
                </c:pt>
                <c:pt idx="11">
                  <c:v>1.135078520030471</c:v>
                </c:pt>
                <c:pt idx="12">
                  <c:v>1.084527883651426</c:v>
                </c:pt>
                <c:pt idx="13">
                  <c:v>1.005289341737304</c:v>
                </c:pt>
                <c:pt idx="14">
                  <c:v>1.038423022520586</c:v>
                </c:pt>
                <c:pt idx="15">
                  <c:v>1.053733344256041</c:v>
                </c:pt>
                <c:pt idx="16">
                  <c:v>1.056524904223456</c:v>
                </c:pt>
                <c:pt idx="17">
                  <c:v>1.106671834690688</c:v>
                </c:pt>
                <c:pt idx="18">
                  <c:v>0.991901818136912</c:v>
                </c:pt>
                <c:pt idx="19">
                  <c:v>1.026529673470101</c:v>
                </c:pt>
                <c:pt idx="20">
                  <c:v>1.024933325010737</c:v>
                </c:pt>
                <c:pt idx="21">
                  <c:v>1.056296649838186</c:v>
                </c:pt>
                <c:pt idx="22">
                  <c:v>1.02615870070269</c:v>
                </c:pt>
                <c:pt idx="23">
                  <c:v>1.021395950539566</c:v>
                </c:pt>
                <c:pt idx="24">
                  <c:v>1.342749435585586</c:v>
                </c:pt>
                <c:pt idx="25">
                  <c:v>1.098127249106338</c:v>
                </c:pt>
                <c:pt idx="26">
                  <c:v>1.13960582564146</c:v>
                </c:pt>
                <c:pt idx="27">
                  <c:v>1.047474465347205</c:v>
                </c:pt>
                <c:pt idx="28">
                  <c:v>1.07739786616546</c:v>
                </c:pt>
              </c:numCache>
            </c:numRef>
          </c:val>
        </c:ser>
        <c:gapWidth val="159"/>
        <c:axId val="496298488"/>
        <c:axId val="636046376"/>
      </c:barChart>
      <c:catAx>
        <c:axId val="49629848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36046376"/>
        <c:crosses val="autoZero"/>
        <c:auto val="1"/>
        <c:lblAlgn val="ctr"/>
        <c:lblOffset val="100"/>
      </c:catAx>
      <c:valAx>
        <c:axId val="636046376"/>
        <c:scaling>
          <c:orientation val="minMax"/>
          <c:min val="0.8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500"/>
                </a:pPr>
                <a:r>
                  <a:rPr lang="en-US" sz="1500"/>
                  <a:t>Normalized Weighted Speedup</a:t>
                </a:r>
              </a:p>
            </c:rich>
          </c:tx>
          <c:layout>
            <c:manualLayout>
              <c:xMode val="edge"/>
              <c:yMode val="edge"/>
              <c:x val="0.0"/>
              <c:y val="0.132724409448819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9629848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291097793935311"/>
          <c:y val="0.0597772888683033"/>
          <c:w val="0.667755267868348"/>
          <c:h val="0.559553805774278"/>
        </c:manualLayout>
      </c:layout>
      <c:barChart>
        <c:barDir val="col"/>
        <c:grouping val="clustered"/>
        <c:ser>
          <c:idx val="2"/>
          <c:order val="0"/>
          <c:tx>
            <c:strRef>
              <c:f>'Final Workloads'!$AG$117</c:f>
              <c:strCache>
                <c:ptCount val="1"/>
                <c:pt idx="0">
                  <c:v>WEIS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cat>
            <c:multiLvlStrRef>
              <c:f>'Final Workloads'!$AC$118:$AD$124</c:f>
              <c:multiLvlStrCache>
                <c:ptCount val="4"/>
                <c:lvl>
                  <c:pt idx="0">
                    <c:v>Class A</c:v>
                  </c:pt>
                  <c:pt idx="1">
                    <c:v>Class B</c:v>
                  </c:pt>
                  <c:pt idx="2">
                    <c:v>Class C</c:v>
                  </c:pt>
                </c:lvl>
                <c:lvl>
                  <c:pt idx="0">
                    <c:v>BW Classes</c:v>
                  </c:pt>
                  <c:pt idx="3">
                    <c:v>Overall</c:v>
                  </c:pt>
                </c:lvl>
              </c:multiLvlStrCache>
              <c:extLst/>
            </c:multiLvlStrRef>
          </c:cat>
          <c:val>
            <c:numRef>
              <c:f>'Final Workloads'!$AG$118:$AG$124</c:f>
              <c:numCache>
                <c:formatCode>General</c:formatCode>
                <c:ptCount val="4"/>
                <c:pt idx="0">
                  <c:v>1.16119517616298</c:v>
                </c:pt>
                <c:pt idx="1">
                  <c:v>1.06011315687696</c:v>
                </c:pt>
                <c:pt idx="2">
                  <c:v>1.025524579713142</c:v>
                </c:pt>
                <c:pt idx="3">
                  <c:v>1.075673585356512</c:v>
                </c:pt>
              </c:numCache>
              <c:extLst/>
            </c:numRef>
          </c:val>
        </c:ser>
        <c:gapWidth val="159"/>
        <c:axId val="633065208"/>
        <c:axId val="6367996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'Final Workloads'!$AF$117</c15:sqref>
                        </c15:formulaRef>
                      </c:ext>
                    </c:extLst>
                    <c:strCache>
                      <c:ptCount val="1"/>
                      <c:pt idx="0">
                        <c:v>ITS</c:v>
                      </c:pt>
                    </c:strCache>
                  </c:strRef>
                </c:tx>
                <c:spPr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'Final Workloads'!$AC$118:$AD$124</c15:sqref>
                        </c15:formulaRef>
                      </c:ext>
                    </c:extLst>
                    <c:multiLvlStrCache>
                      <c:ptCount val="4"/>
                      <c:lvl>
                        <c:pt idx="0">
                          <c:v>Class A</c:v>
                        </c:pt>
                        <c:pt idx="1">
                          <c:v>Class B</c:v>
                        </c:pt>
                        <c:pt idx="2">
                          <c:v>Class C</c:v>
                        </c:pt>
                      </c:lvl>
                      <c:lvl>
                        <c:pt idx="0">
                          <c:v>BW Classes</c:v>
                        </c:pt>
                        <c:pt idx="3">
                          <c:v>Overall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'Final Workloads'!$AF$118:$AF$124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1.0247689355488514</c:v>
                      </c:pt>
                      <c:pt idx="1">
                        <c:v>0.99070832175284618</c:v>
                      </c:pt>
                      <c:pt idx="2">
                        <c:v>0.94239638965384143</c:v>
                      </c:pt>
                      <c:pt idx="3">
                        <c:v>0.98205837430645182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6330652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36799672"/>
        <c:crosses val="autoZero"/>
        <c:auto val="1"/>
        <c:lblAlgn val="ctr"/>
        <c:lblOffset val="100"/>
      </c:catAx>
      <c:valAx>
        <c:axId val="636799672"/>
        <c:scaling>
          <c:orientation val="minMax"/>
          <c:min val="0.8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Harmonic Speedup</a:t>
                </a:r>
              </a:p>
            </c:rich>
          </c:tx>
          <c:layout>
            <c:manualLayout>
              <c:xMode val="edge"/>
              <c:yMode val="edge"/>
              <c:x val="0.117149758454106"/>
              <c:y val="0.051482189726284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33065208"/>
        <c:crosses val="autoZero"/>
        <c:crossBetween val="between"/>
        <c:majorUnit val="0.1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sz="13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E6164C-87B7-4688-8A30-1096BC56A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25488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7D6F-E6EF-4AEC-A40F-A1677BECDE04}" type="datetimeFigureOut">
              <a:rPr lang="en-US" smtClean="0"/>
              <a:pPr/>
              <a:t>10/3/15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8485-5BCF-4DAB-BA78-23E82BC3A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00705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aseline="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51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684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GUPS</a:t>
            </a:r>
            <a:r>
              <a:rPr lang="en-US" baseline="0" dirty="0" smtClean="0"/>
              <a:t> degradation is less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</a:t>
            </a:r>
            <a:r>
              <a:rPr lang="en-US" baseline="0" dirty="0" smtClean="0"/>
              <a:t> commonly employed memory schedulers – FCFS (in-order) and FR-FCFS (out-of-order). I am showing 7 memory requests served in FCFS order on the left-hand side. Out of 7 requests, 6 of them are from App-1, and the last one is from App-2. In FCFS, we basically observe two problems: First, there are many row-switches because requests are served in the order they are received. This leads to low DRAM Page Hit Rate. Secondly, the app-2 request is starved for long time. To solve</a:t>
            </a:r>
          </a:p>
          <a:p>
            <a:r>
              <a:rPr lang="en-US" baseline="0" dirty="0" smtClean="0"/>
              <a:t>The first problem, out-of-order FR-FCFS is used, where requests to the opened row are served first. In this case, although row-switches are reduced; thereby improving page hit rate, app-2 request is again served because green application occupies the memory request queue. Therefore both schedulers are unable to serve app-2 in fair manner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both schedulers are app </a:t>
            </a:r>
            <a:r>
              <a:rPr lang="en-US" baseline="0" dirty="0" err="1" smtClean="0">
                <a:sym typeface="Wingdings"/>
              </a:rPr>
              <a:t>agonsitc</a:t>
            </a:r>
            <a:endParaRPr lang="en-US" baseline="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048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77649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Consistent</a:t>
            </a:r>
            <a:r>
              <a:rPr lang="en-US" baseline="0" dirty="0" smtClean="0"/>
              <a:t> with that fact that priortizing a job with least attained service would lead to a schedule that also prefers jobs with shortest</a:t>
            </a:r>
          </a:p>
          <a:p>
            <a:r>
              <a:rPr lang="en-US" baseline="0" dirty="0" smtClean="0"/>
              <a:t>Processing Remaining time, which is the best way to improve system throughput (jobs/sec)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3167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conclude, we show that naïve coupling for applications</a:t>
            </a:r>
            <a:r>
              <a:rPr lang="en-US" baseline="0" dirty="0" smtClean="0"/>
              <a:t> is probably not a good idea, because</a:t>
            </a:r>
          </a:p>
          <a:p>
            <a:r>
              <a:rPr lang="en-US" baseline="0" dirty="0" smtClean="0"/>
              <a:t>Co-scheduled applications significantly interfere in the memory sub-system, and an application-unaware</a:t>
            </a:r>
          </a:p>
          <a:p>
            <a:r>
              <a:rPr lang="en-US" baseline="0" dirty="0" smtClean="0"/>
              <a:t>Memory hierarchy will lead to sub-optimal performance and fairness. In this context, the current DRAM </a:t>
            </a:r>
          </a:p>
          <a:p>
            <a:r>
              <a:rPr lang="en-US" baseline="0" dirty="0" smtClean="0"/>
              <a:t>Schedulers are application-agnostic, and treat all memory requests equally and assume that they are</a:t>
            </a:r>
          </a:p>
          <a:p>
            <a:r>
              <a:rPr lang="en-US" baseline="0" dirty="0" smtClean="0"/>
              <a:t>Coming from same application/kernel. Therefore, we claim that adding application-awareness is important for better performance and fairness. We showed one example case, where application-awareness actually works. As part of future work, we can design more sophisticated application aware mechanisms.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Thanks, and I will be happy to take any questions.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know</a:t>
            </a:r>
            <a:r>
              <a:rPr lang="en-US" baseline="0" dirty="0" smtClean="0"/>
              <a:t> GPU are scaling both in terms of number of CUDA cores as well peak DRAM</a:t>
            </a:r>
          </a:p>
          <a:p>
            <a:r>
              <a:rPr lang="en-US" baseline="0" dirty="0" smtClean="0"/>
              <a:t>Bandwidth. For example, the latest NVIDIA GPU GTX</a:t>
            </a:r>
            <a:r>
              <a:rPr lang="en-US" baseline="0" dirty="0" smtClean="0"/>
              <a:t> 980 </a:t>
            </a:r>
            <a:r>
              <a:rPr lang="en-US" baseline="0" dirty="0" smtClean="0"/>
              <a:t>Ti has more than 2000 cores. </a:t>
            </a:r>
          </a:p>
          <a:p>
            <a:r>
              <a:rPr lang="en-US" baseline="0" dirty="0" smtClean="0"/>
              <a:t>Given such powerful GPUs, the question is -- Are we “still” using them efficiently?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211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Well, we</a:t>
            </a:r>
            <a:r>
              <a:rPr lang="en-US" baseline="0" dirty="0" smtClean="0"/>
              <a:t> “were”, when application/kernel had enough parallelism to fill the whole GPU.</a:t>
            </a:r>
          </a:p>
          <a:p>
            <a:r>
              <a:rPr lang="en-US" baseline="0" dirty="0" smtClean="0"/>
              <a:t>But as newer GPUs are growing and applications are not scaling enough, </a:t>
            </a:r>
          </a:p>
          <a:p>
            <a:r>
              <a:rPr lang="en-US" baseline="0" dirty="0" smtClean="0"/>
              <a:t>it is more and more challenging to do so.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applications</a:t>
            </a:r>
            <a:r>
              <a:rPr lang="en-US" baseline="0" dirty="0" smtClean="0"/>
              <a:t>/kernels don’t have enough parallelism, current architectures</a:t>
            </a:r>
          </a:p>
          <a:p>
            <a:r>
              <a:rPr lang="en-US" baseline="0" dirty="0" smtClean="0"/>
              <a:t>Actually allow execution of multiple kernels on the same GPU hardware. Technically,</a:t>
            </a:r>
          </a:p>
          <a:p>
            <a:r>
              <a:rPr lang="en-US" baseline="0" dirty="0" smtClean="0"/>
              <a:t>They come from same context/applications. Fermi and Kepler architectures support </a:t>
            </a:r>
          </a:p>
          <a:p>
            <a:r>
              <a:rPr lang="en-US" baseline="0" dirty="0" smtClean="0"/>
              <a:t>This feature.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our work, we take a step forward and study the impact of executing multiple kernels originating from</a:t>
            </a:r>
          </a:p>
          <a:p>
            <a:r>
              <a:rPr lang="en-US" baseline="0" dirty="0" smtClean="0"/>
              <a:t>Multiple applications. The goal is to understand what are inefficiencies of current GPUs that prevent </a:t>
            </a:r>
          </a:p>
          <a:p>
            <a:r>
              <a:rPr lang="en-US" baseline="0" dirty="0" smtClean="0"/>
              <a:t>Fair and performance efficient execution of applications concurrently.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concurrent execution of kernels helped in improving GPU throughput, this technique also does, because</a:t>
            </a:r>
          </a:p>
          <a:p>
            <a:r>
              <a:rPr lang="en-US" baseline="0" dirty="0" smtClean="0"/>
              <a:t>The resources that otherwise are not able to be utilized, now can put to use by additional concurrent kernels. </a:t>
            </a:r>
          </a:p>
          <a:p>
            <a:r>
              <a:rPr lang="en-US" baseline="0" dirty="0" smtClean="0"/>
              <a:t>Secondly, this feature also allows porting of multiple old legacy CUDA codes that probably cannot be parallelized otherwise.</a:t>
            </a:r>
          </a:p>
          <a:p>
            <a:r>
              <a:rPr lang="en-US" baseline="0" dirty="0" smtClean="0"/>
              <a:t>Instead of improving parallelism, we can concurrently executing multiple of those. Thirdly, this feature also allows consolidation</a:t>
            </a:r>
          </a:p>
          <a:p>
            <a:r>
              <a:rPr lang="en-US" baseline="0" dirty="0" smtClean="0"/>
              <a:t>Of multiple user requests on to the same GPU, thereby improving GPU hardware efficiency.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684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58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Alone_30</a:t>
            </a:r>
            <a:r>
              <a:rPr lang="en-US" baseline="0" dirty="0" smtClean="0"/>
              <a:t> has same configuration as Alone_60, except that it application runs on 30SMs instead of 60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202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4188" y="5245100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97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4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 sz="1800" b="1"/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/>
            </a:lvl2pPr>
            <a:lvl3pPr>
              <a:buSzPct val="100000"/>
              <a:buFontTx/>
              <a:buBlip>
                <a:blip r:embed="rId2"/>
              </a:buBlip>
              <a:defRPr sz="1800"/>
            </a:lvl3pPr>
            <a:lvl4pPr marL="1774825" indent="-228600">
              <a:buFont typeface="Arial" pitchFamily="34" charset="0"/>
              <a:buChar char="•"/>
              <a:defRPr sz="1600" b="1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 b="1"/>
            </a:lvl2pPr>
            <a:lvl3pPr>
              <a:buSzPct val="100000"/>
              <a:buFontTx/>
              <a:buBlip>
                <a:blip r:embed="rId2"/>
              </a:buBlip>
              <a:defRPr sz="1800" b="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9204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864475" y="5721350"/>
            <a:ext cx="255905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8E2C-74B4-4A99-8B48-D552EED9D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0" r:id="rId3"/>
    <p:sldLayoutId id="2147483681" r:id="rId4"/>
    <p:sldLayoutId id="2147483682" r:id="rId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7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7"/>
        </a:buBlip>
        <a:defRPr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 txBox="1">
            <a:spLocks/>
          </p:cNvSpPr>
          <p:nvPr/>
        </p:nvSpPr>
        <p:spPr bwMode="auto">
          <a:xfrm>
            <a:off x="457200" y="190500"/>
            <a:ext cx="9753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 smtClean="0"/>
              <a:t>Anatomy of GPU Memory System for </a:t>
            </a:r>
          </a:p>
          <a:p>
            <a:pPr algn="ctr"/>
            <a:r>
              <a:rPr lang="en-US" sz="3600" dirty="0" smtClean="0"/>
              <a:t>Multi-Application Execution</a:t>
            </a:r>
            <a:endParaRPr lang="en-US" sz="3600" i="1" dirty="0" smtClean="0"/>
          </a:p>
        </p:txBody>
      </p:sp>
      <p:sp>
        <p:nvSpPr>
          <p:cNvPr id="24" name="Subtitle 4"/>
          <p:cNvSpPr txBox="1">
            <a:spLocks/>
          </p:cNvSpPr>
          <p:nvPr/>
        </p:nvSpPr>
        <p:spPr bwMode="auto">
          <a:xfrm>
            <a:off x="457200" y="1866900"/>
            <a:ext cx="9525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u="sng" dirty="0" smtClean="0"/>
              <a:t>Adwait Jog</a:t>
            </a:r>
            <a:r>
              <a:rPr lang="en-US" altLang="zh-CN" u="sng" baseline="30000" dirty="0" smtClean="0"/>
              <a:t>1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Onur Kayiran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Tuba Kesten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, Ashutosh Pattnaik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, </a:t>
            </a:r>
          </a:p>
          <a:p>
            <a:pPr marL="0" indent="0" algn="ctr">
              <a:buNone/>
            </a:pPr>
            <a:r>
              <a:rPr lang="en-US" altLang="zh-CN" dirty="0" smtClean="0"/>
              <a:t>Evgeny Bolotin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, Nil Chatterjee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, Steve Keckler</a:t>
            </a:r>
            <a:r>
              <a:rPr lang="en-US" altLang="zh-CN" baseline="30000" dirty="0" smtClean="0"/>
              <a:t>4,5</a:t>
            </a:r>
            <a:r>
              <a:rPr lang="en-US" altLang="zh-CN" dirty="0" smtClean="0"/>
              <a:t>, </a:t>
            </a:r>
          </a:p>
          <a:p>
            <a:pPr marL="0" indent="0" algn="ctr">
              <a:buNone/>
            </a:pPr>
            <a:r>
              <a:rPr lang="en-US" altLang="zh-CN" dirty="0" smtClean="0"/>
              <a:t>Mahmut Kandemir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, Chita Das</a:t>
            </a:r>
            <a:r>
              <a:rPr lang="en-US" altLang="zh-CN" baseline="30000" dirty="0" smtClean="0"/>
              <a:t>3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William and Mary</a:t>
            </a:r>
            <a:r>
              <a:rPr lang="en-US" altLang="zh-CN" baseline="30000" dirty="0" smtClean="0">
                <a:solidFill>
                  <a:srgbClr val="FFC000"/>
                </a:solidFill>
              </a:rPr>
              <a:t>1</a:t>
            </a:r>
            <a:r>
              <a:rPr lang="en-US" altLang="zh-CN" dirty="0" smtClean="0">
                <a:solidFill>
                  <a:srgbClr val="FFC000"/>
                </a:solidFill>
              </a:rPr>
              <a:t>,  AMD Research</a:t>
            </a:r>
            <a:r>
              <a:rPr lang="en-US" altLang="zh-CN" baseline="30000" dirty="0" smtClean="0">
                <a:solidFill>
                  <a:srgbClr val="FFC000"/>
                </a:solidFill>
              </a:rPr>
              <a:t>2</a:t>
            </a:r>
            <a:r>
              <a:rPr lang="en-US" altLang="zh-CN" dirty="0" smtClean="0">
                <a:solidFill>
                  <a:srgbClr val="FFC000"/>
                </a:solidFill>
              </a:rPr>
              <a:t>, Penn State</a:t>
            </a:r>
            <a:r>
              <a:rPr lang="en-US" altLang="zh-CN" baseline="30000" dirty="0" smtClean="0">
                <a:solidFill>
                  <a:srgbClr val="FFC000"/>
                </a:solidFill>
              </a:rPr>
              <a:t>3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NVIDIA</a:t>
            </a:r>
            <a:r>
              <a:rPr lang="en-US" altLang="zh-CN" baseline="30000" dirty="0" smtClean="0">
                <a:solidFill>
                  <a:srgbClr val="FFC000"/>
                </a:solidFill>
              </a:rPr>
              <a:t>4</a:t>
            </a:r>
            <a:r>
              <a:rPr lang="en-US" altLang="zh-CN" dirty="0" smtClean="0">
                <a:solidFill>
                  <a:srgbClr val="FFC000"/>
                </a:solidFill>
              </a:rPr>
              <a:t>, UT Austin</a:t>
            </a:r>
            <a:r>
              <a:rPr lang="en-US" altLang="zh-CN" baseline="30000" dirty="0" smtClean="0">
                <a:solidFill>
                  <a:srgbClr val="FFC000"/>
                </a:solidFill>
              </a:rPr>
              <a:t>5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i="1" dirty="0" smtClean="0"/>
              <a:t> MEMSYS 2015</a:t>
            </a:r>
            <a:endParaRPr lang="en-US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8723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14300"/>
            <a:ext cx="9204325" cy="584775"/>
          </a:xfrm>
        </p:spPr>
        <p:txBody>
          <a:bodyPr/>
          <a:lstStyle/>
          <a:p>
            <a:r>
              <a:rPr lang="en-US" dirty="0" smtClean="0"/>
              <a:t>Bandwidth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0" y="2299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en-US" baseline="30000" dirty="0" smtClean="0">
                <a:solidFill>
                  <a:srgbClr val="FFFF00"/>
                </a:solidFill>
              </a:rPr>
              <a:t>st</a:t>
            </a:r>
            <a:r>
              <a:rPr lang="en-US" dirty="0" smtClean="0">
                <a:solidFill>
                  <a:srgbClr val="FFFF00"/>
                </a:solidFill>
              </a:rPr>
              <a:t>  Application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4363626"/>
              </p:ext>
            </p:extLst>
          </p:nvPr>
        </p:nvGraphicFramePr>
        <p:xfrm>
          <a:off x="182380" y="699075"/>
          <a:ext cx="10561820" cy="429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572000" y="1181100"/>
            <a:ext cx="1600200" cy="3360278"/>
          </a:xfrm>
          <a:prstGeom prst="roundRect">
            <a:avLst>
              <a:gd name="adj" fmla="val 42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86600" y="266700"/>
            <a:ext cx="4572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5143500"/>
            <a:ext cx="10363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FFFF00"/>
                </a:solidFill>
              </a:rPr>
              <a:t>Bandwidth intensive applications (e.g</a:t>
            </a:r>
            <a:r>
              <a:rPr lang="en-US" sz="2700" dirty="0" smtClean="0">
                <a:solidFill>
                  <a:srgbClr val="FFFF00"/>
                </a:solidFill>
              </a:rPr>
              <a:t>., </a:t>
            </a:r>
            <a:r>
              <a:rPr lang="en-US" sz="2700" dirty="0" smtClean="0">
                <a:solidFill>
                  <a:srgbClr val="FFFF00"/>
                </a:solidFill>
              </a:rPr>
              <a:t>GUPS) takes majority of memory bandwidth</a:t>
            </a:r>
          </a:p>
          <a:p>
            <a:r>
              <a:rPr lang="en-US" sz="2700" dirty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0" y="7239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en-US" baseline="30000" dirty="0" smtClean="0">
                <a:solidFill>
                  <a:srgbClr val="FFFF00"/>
                </a:solidFill>
              </a:rPr>
              <a:t>nd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Application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86600" y="746182"/>
            <a:ext cx="457200" cy="304800"/>
          </a:xfrm>
          <a:prstGeom prst="rect">
            <a:avLst/>
          </a:prstGeom>
          <a:solidFill>
            <a:srgbClr val="73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29400" y="5725924"/>
            <a:ext cx="3429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GPGPU@ASPLOS2014</a:t>
            </a:r>
            <a:endParaRPr lang="en-US" sz="22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1129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6" y="4251961"/>
            <a:ext cx="10880725" cy="554831"/>
          </a:xfrm>
        </p:spPr>
        <p:txBody>
          <a:bodyPr/>
          <a:lstStyle/>
          <a:p>
            <a:r>
              <a:rPr lang="en-US" sz="2500" dirty="0">
                <a:latin typeface="Arial"/>
                <a:cs typeface="Arial"/>
              </a:rPr>
              <a:t>GAUSS+GUPS:  Only 2% improvement in</a:t>
            </a:r>
            <a:r>
              <a:rPr lang="en-US" sz="2500" dirty="0" smtClean="0">
                <a:latin typeface="Arial"/>
                <a:cs typeface="Arial"/>
              </a:rPr>
              <a:t> </a:t>
            </a:r>
            <a:endParaRPr sz="2500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sz="2500" dirty="0" smtClean="0">
                <a:latin typeface="Arial"/>
                <a:cs typeface="Arial"/>
              </a:rPr>
              <a:t>S</a:t>
            </a:r>
            <a:r>
              <a:rPr sz="2500" dirty="0" smtClean="0">
                <a:latin typeface="Arial"/>
                <a:cs typeface="Arial"/>
              </a:rPr>
              <a:t>ystem throughput</a:t>
            </a:r>
            <a:r>
              <a:rPr lang="en-US" sz="2500" dirty="0" smtClean="0">
                <a:latin typeface="Arial"/>
                <a:cs typeface="Arial"/>
              </a:rPr>
              <a:t>, </a:t>
            </a:r>
            <a:r>
              <a:rPr lang="en-US" sz="2500" dirty="0">
                <a:latin typeface="Arial"/>
                <a:cs typeface="Arial"/>
              </a:rPr>
              <a:t>over running </a:t>
            </a:r>
            <a:r>
              <a:rPr lang="en-US" sz="2500" dirty="0" smtClean="0">
                <a:latin typeface="Arial"/>
                <a:cs typeface="Arial"/>
              </a:rPr>
              <a:t>alone</a:t>
            </a:r>
            <a:endParaRPr sz="2500" dirty="0" smtClean="0">
              <a:latin typeface="Arial"/>
              <a:cs typeface="Arial"/>
            </a:endParaRPr>
          </a:p>
          <a:p>
            <a:pPr>
              <a:buNone/>
            </a:pPr>
            <a:endParaRPr sz="2500" dirty="0"/>
          </a:p>
          <a:p>
            <a:pPr>
              <a:buNone/>
            </a:pPr>
            <a:endParaRPr lang="en-US" sz="2500" dirty="0"/>
          </a:p>
        </p:txBody>
      </p:sp>
      <p:grpSp>
        <p:nvGrpSpPr>
          <p:cNvPr id="2" name="Group 22"/>
          <p:cNvGrpSpPr/>
          <p:nvPr/>
        </p:nvGrpSpPr>
        <p:grpSpPr>
          <a:xfrm>
            <a:off x="264036" y="1097280"/>
            <a:ext cx="6502524" cy="3373086"/>
            <a:chOff x="2235200" y="2169305"/>
            <a:chExt cx="5791200" cy="2878945"/>
          </a:xfrm>
        </p:grpSpPr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7945236"/>
                </p:ext>
              </p:extLst>
            </p:nvPr>
          </p:nvGraphicFramePr>
          <p:xfrm>
            <a:off x="2235200" y="2324100"/>
            <a:ext cx="5791200" cy="27241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Rounded Rectangle 20"/>
            <p:cNvSpPr/>
            <p:nvPr/>
          </p:nvSpPr>
          <p:spPr>
            <a:xfrm>
              <a:off x="6477000" y="2169305"/>
              <a:ext cx="1143000" cy="193160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Arial"/>
                <a:cs typeface="Arial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47275" t="29412" r="23405"/>
          <a:stretch>
            <a:fillRect/>
          </a:stretch>
        </p:blipFill>
        <p:spPr>
          <a:xfrm>
            <a:off x="8138160" y="2482672"/>
            <a:ext cx="1828800" cy="27294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rot="16200000" flipH="1">
            <a:off x="8149590" y="1840230"/>
            <a:ext cx="617220" cy="640080"/>
          </a:xfrm>
          <a:prstGeom prst="line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 rot="5400000">
            <a:off x="8931364" y="1904276"/>
            <a:ext cx="699592" cy="457200"/>
          </a:xfrm>
          <a:prstGeom prst="line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961120" y="411480"/>
            <a:ext cx="2011680" cy="1440180"/>
          </a:xfrm>
          <a:prstGeom prst="ellipse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GUPS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66560" y="754380"/>
            <a:ext cx="2011680" cy="1097280"/>
          </a:xfrm>
          <a:prstGeom prst="ellipse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rgbClr val="000000"/>
                </a:solidFill>
              </a:rPr>
              <a:t>GAUSS</a:t>
            </a:r>
            <a:endParaRPr lang="en-US" sz="1900" b="1" dirty="0">
              <a:solidFill>
                <a:srgbClr val="000000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1440" y="-24196"/>
            <a:ext cx="10332720" cy="769441"/>
          </a:xfrm>
        </p:spPr>
        <p:txBody>
          <a:bodyPr/>
          <a:lstStyle/>
          <a:p>
            <a:r>
              <a:rPr lang="en-US" sz="4400" dirty="0" smtClean="0"/>
              <a:t>System Throughput (Jobs/sec)</a:t>
            </a:r>
            <a:endParaRPr lang="en-US" sz="4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7863840" y="5619274"/>
            <a:ext cx="2560320" cy="411480"/>
          </a:xfrm>
          <a:prstGeom prst="rect">
            <a:avLst/>
          </a:prstGeo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9144000" y="20193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7924800" y="20193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09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840480"/>
            <a:ext cx="6644640" cy="1924196"/>
          </a:xfrm>
        </p:spPr>
        <p:txBody>
          <a:bodyPr/>
          <a:lstStyle/>
          <a:p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Unpredictable performance impact</a:t>
            </a:r>
          </a:p>
          <a:p>
            <a:endParaRPr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Fairness problems in the system</a:t>
            </a:r>
          </a:p>
          <a:p>
            <a:pPr lvl="1"/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Unequal performance impact	</a:t>
            </a:r>
          </a:p>
          <a:p>
            <a:pPr lvl="1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2082329"/>
              </p:ext>
            </p:extLst>
          </p:nvPr>
        </p:nvGraphicFramePr>
        <p:xfrm>
          <a:off x="-182880" y="754380"/>
          <a:ext cx="6781800" cy="298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Up-Down Arrow 8"/>
          <p:cNvSpPr/>
          <p:nvPr/>
        </p:nvSpPr>
        <p:spPr>
          <a:xfrm>
            <a:off x="4937760" y="1508760"/>
            <a:ext cx="548640" cy="1303020"/>
          </a:xfrm>
          <a:prstGeom prst="upDown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2697480" y="1508760"/>
            <a:ext cx="457200" cy="617220"/>
          </a:xfrm>
          <a:prstGeom prst="upDown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4320" y="137160"/>
            <a:ext cx="10332720" cy="769441"/>
          </a:xfrm>
        </p:spPr>
        <p:txBody>
          <a:bodyPr/>
          <a:lstStyle/>
          <a:p>
            <a:r>
              <a:rPr lang="en-US" sz="4400" dirty="0" smtClean="0"/>
              <a:t>Fairness</a:t>
            </a:r>
            <a:endParaRPr lang="en-US"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47275" t="29412" r="23405"/>
          <a:stretch>
            <a:fillRect/>
          </a:stretch>
        </p:blipFill>
        <p:spPr>
          <a:xfrm>
            <a:off x="7955280" y="2894152"/>
            <a:ext cx="1828800" cy="27294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rot="16200000" flipH="1">
            <a:off x="7966710" y="2251711"/>
            <a:ext cx="617220" cy="640080"/>
          </a:xfrm>
          <a:prstGeom prst="line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8931364" y="2370544"/>
            <a:ext cx="699592" cy="457200"/>
          </a:xfrm>
          <a:prstGeom prst="line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961120" y="822960"/>
            <a:ext cx="2011680" cy="1440180"/>
          </a:xfrm>
          <a:prstGeom prst="ellipse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GUPS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75120" y="1165860"/>
            <a:ext cx="2011680" cy="1097280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rgbClr val="000000"/>
                </a:solidFill>
              </a:rPr>
              <a:t>HIST</a:t>
            </a:r>
            <a:endParaRPr lang="en-US" sz="19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778240" y="1165860"/>
            <a:ext cx="2011680" cy="1097280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rgbClr val="000000"/>
                </a:solidFill>
              </a:rPr>
              <a:t>DGEMM</a:t>
            </a:r>
            <a:endParaRPr lang="en-US" sz="1900" b="1" dirty="0">
              <a:solidFill>
                <a:srgbClr val="00000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7863840" y="5619274"/>
            <a:ext cx="2560320" cy="411480"/>
          </a:xfrm>
          <a:prstGeom prst="rect">
            <a:avLst/>
          </a:prstGeo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7924800" y="24003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4"/>
          </p:cNvCxnSpPr>
          <p:nvPr/>
        </p:nvCxnSpPr>
        <p:spPr>
          <a:xfrm rot="5400000">
            <a:off x="8938260" y="2392680"/>
            <a:ext cx="975360" cy="7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2501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8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300"/>
            <a:ext cx="9204325" cy="57943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"/>
            <a:ext cx="10042525" cy="4252912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Positives and negatives of co-scheduling multiple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applications</a:t>
            </a:r>
          </a:p>
          <a:p>
            <a:endParaRPr lang="en-US" b="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Limitation of Current Memory Schedulers</a:t>
            </a: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GPU Performance model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driven Memory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Infrastructure Setup and Evaluation</a:t>
            </a: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9612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10042525" cy="4252912"/>
          </a:xfrm>
        </p:spPr>
        <p:txBody>
          <a:bodyPr/>
          <a:lstStyle/>
          <a:p>
            <a:r>
              <a:rPr lang="en-US" sz="2800" dirty="0" smtClean="0"/>
              <a:t>Agnostic </a:t>
            </a:r>
            <a:r>
              <a:rPr lang="en-US" sz="2800" dirty="0"/>
              <a:t>to </a:t>
            </a:r>
            <a:r>
              <a:rPr lang="en-US" sz="2800" i="1" dirty="0">
                <a:solidFill>
                  <a:srgbClr val="FFFF00"/>
                </a:solidFill>
              </a:rPr>
              <a:t>different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requirements of memory requests coming from </a:t>
            </a:r>
            <a:r>
              <a:rPr lang="en-US" sz="2800" i="1" dirty="0">
                <a:solidFill>
                  <a:srgbClr val="FFFF00"/>
                </a:solidFill>
              </a:rPr>
              <a:t>different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applications</a:t>
            </a:r>
          </a:p>
          <a:p>
            <a:pPr lvl="2"/>
            <a:r>
              <a:rPr lang="en-US" sz="2400" dirty="0"/>
              <a:t>Leads to </a:t>
            </a:r>
          </a:p>
          <a:p>
            <a:pPr lvl="3"/>
            <a:r>
              <a:rPr lang="en-US" sz="2400" dirty="0"/>
              <a:t>Unfairness</a:t>
            </a:r>
            <a:endParaRPr lang="en-US" sz="2400" dirty="0" smtClean="0"/>
          </a:p>
          <a:p>
            <a:pPr lvl="3"/>
            <a:r>
              <a:rPr lang="en-US" sz="2400" dirty="0" smtClean="0"/>
              <a:t>Sub-optimal performance</a:t>
            </a:r>
          </a:p>
          <a:p>
            <a:pPr lvl="3"/>
            <a:endParaRPr lang="en-US" sz="2400" dirty="0" smtClean="0"/>
          </a:p>
          <a:p>
            <a:r>
              <a:rPr lang="en-US" sz="2800" dirty="0" smtClean="0"/>
              <a:t>Primarily focus on improving DRAM efficiency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266700"/>
            <a:ext cx="1028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3600" kern="0" dirty="0" smtClean="0"/>
              <a:t>Current Memory Scheduling Schemes</a:t>
            </a:r>
            <a:endParaRPr lang="en-US" sz="3600" kern="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6903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4" name="Content Placeholder 2"/>
          <p:cNvSpPr>
            <a:spLocks noGrp="1"/>
          </p:cNvSpPr>
          <p:nvPr>
            <p:ph idx="4294967295"/>
          </p:nvPr>
        </p:nvSpPr>
        <p:spPr>
          <a:xfrm>
            <a:off x="627316" y="4920975"/>
            <a:ext cx="4876800" cy="456746"/>
          </a:xfrm>
        </p:spPr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Simple FCFS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1015125" y="1502568"/>
            <a:ext cx="1655168" cy="2906996"/>
            <a:chOff x="409576" y="1314451"/>
            <a:chExt cx="2314575" cy="1933574"/>
          </a:xfrm>
          <a:noFill/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409576" y="1314451"/>
              <a:ext cx="9524" cy="1933574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09576" y="3248025"/>
              <a:ext cx="2314575" cy="0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81759" y="1414212"/>
            <a:ext cx="84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71973" y="4492284"/>
            <a:ext cx="109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1"/>
          <p:cNvGrpSpPr/>
          <p:nvPr/>
        </p:nvGrpSpPr>
        <p:grpSpPr>
          <a:xfrm>
            <a:off x="1266180" y="3557650"/>
            <a:ext cx="995195" cy="743658"/>
            <a:chOff x="1266180" y="3557650"/>
            <a:chExt cx="995195" cy="743658"/>
          </a:xfrm>
        </p:grpSpPr>
        <p:grpSp>
          <p:nvGrpSpPr>
            <p:cNvPr id="5" name="Group 40"/>
            <p:cNvGrpSpPr/>
            <p:nvPr/>
          </p:nvGrpSpPr>
          <p:grpSpPr>
            <a:xfrm>
              <a:off x="1266180" y="3948587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42" name="Rounded Rectangle 41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45"/>
            <p:cNvGrpSpPr/>
            <p:nvPr/>
          </p:nvGrpSpPr>
          <p:grpSpPr>
            <a:xfrm>
              <a:off x="1266180" y="3557650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47" name="Rounded Rectangle 46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 48"/>
          <p:cNvGrpSpPr/>
          <p:nvPr/>
        </p:nvGrpSpPr>
        <p:grpSpPr>
          <a:xfrm>
            <a:off x="1266177" y="2714628"/>
            <a:ext cx="995195" cy="352721"/>
            <a:chOff x="1572741" y="4114796"/>
            <a:chExt cx="894605" cy="381000"/>
          </a:xfrm>
          <a:noFill/>
        </p:grpSpPr>
        <p:sp>
          <p:nvSpPr>
            <p:cNvPr id="50" name="Rounded Rectangle 49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73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51" name="Oval 50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73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52"/>
          <p:cNvGrpSpPr/>
          <p:nvPr/>
        </p:nvGrpSpPr>
        <p:grpSpPr>
          <a:xfrm>
            <a:off x="1266178" y="3142778"/>
            <a:ext cx="995195" cy="352721"/>
            <a:chOff x="1572741" y="4114796"/>
            <a:chExt cx="894605" cy="381000"/>
          </a:xfrm>
          <a:noFill/>
        </p:grpSpPr>
        <p:sp>
          <p:nvSpPr>
            <p:cNvPr id="60" name="Rounded Rectangle 59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73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61" name="Oval 60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73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2"/>
          <p:cNvGrpSpPr/>
          <p:nvPr/>
        </p:nvGrpSpPr>
        <p:grpSpPr>
          <a:xfrm>
            <a:off x="1263656" y="1894341"/>
            <a:ext cx="1006182" cy="753690"/>
            <a:chOff x="1263656" y="1894341"/>
            <a:chExt cx="1006182" cy="753690"/>
          </a:xfrm>
        </p:grpSpPr>
        <p:grpSp>
          <p:nvGrpSpPr>
            <p:cNvPr id="10" name="Group 53"/>
            <p:cNvGrpSpPr/>
            <p:nvPr/>
          </p:nvGrpSpPr>
          <p:grpSpPr>
            <a:xfrm>
              <a:off x="1274643" y="2295310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58" name="Rounded Rectangle 57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54"/>
            <p:cNvGrpSpPr/>
            <p:nvPr/>
          </p:nvGrpSpPr>
          <p:grpSpPr>
            <a:xfrm>
              <a:off x="1263656" y="1894341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56" name="Rounded Rectangle 55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61"/>
          <p:cNvGrpSpPr/>
          <p:nvPr/>
        </p:nvGrpSpPr>
        <p:grpSpPr>
          <a:xfrm>
            <a:off x="1266179" y="1526147"/>
            <a:ext cx="995195" cy="352721"/>
            <a:chOff x="1572741" y="4114796"/>
            <a:chExt cx="894605" cy="381000"/>
          </a:xfrm>
          <a:noFill/>
        </p:grpSpPr>
        <p:sp>
          <p:nvSpPr>
            <p:cNvPr id="63" name="Rounded Rectangle 62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64" name="Oval 63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32"/>
          <p:cNvGrpSpPr/>
          <p:nvPr/>
        </p:nvGrpSpPr>
        <p:grpSpPr>
          <a:xfrm>
            <a:off x="2339250" y="1682561"/>
            <a:ext cx="2480323" cy="2089339"/>
            <a:chOff x="2339250" y="1682561"/>
            <a:chExt cx="2480323" cy="2089339"/>
          </a:xfrm>
        </p:grpSpPr>
        <p:grpSp>
          <p:nvGrpSpPr>
            <p:cNvPr id="14" name="Group 64"/>
            <p:cNvGrpSpPr/>
            <p:nvPr/>
          </p:nvGrpSpPr>
          <p:grpSpPr>
            <a:xfrm>
              <a:off x="2391843" y="2452684"/>
              <a:ext cx="2427730" cy="402946"/>
              <a:chOff x="2942101" y="3707294"/>
              <a:chExt cx="2427730" cy="402946"/>
            </a:xfrm>
          </p:grpSpPr>
          <p:sp>
            <p:nvSpPr>
              <p:cNvPr id="66" name="Right Arrow 65"/>
              <p:cNvSpPr/>
              <p:nvPr/>
            </p:nvSpPr>
            <p:spPr>
              <a:xfrm rot="10800000">
                <a:off x="2942101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810340" y="3750567"/>
                <a:ext cx="1559491" cy="30777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73"/>
            <p:cNvGrpSpPr/>
            <p:nvPr/>
          </p:nvGrpSpPr>
          <p:grpSpPr>
            <a:xfrm>
              <a:off x="2370475" y="1682561"/>
              <a:ext cx="2427730" cy="402946"/>
              <a:chOff x="2942101" y="3707294"/>
              <a:chExt cx="2427730" cy="402946"/>
            </a:xfrm>
          </p:grpSpPr>
          <p:sp>
            <p:nvSpPr>
              <p:cNvPr id="75" name="Right Arrow 74"/>
              <p:cNvSpPr/>
              <p:nvPr/>
            </p:nvSpPr>
            <p:spPr>
              <a:xfrm rot="10800000">
                <a:off x="2942101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340" y="3750567"/>
                <a:ext cx="1559491" cy="30777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76"/>
            <p:cNvGrpSpPr/>
            <p:nvPr/>
          </p:nvGrpSpPr>
          <p:grpSpPr>
            <a:xfrm>
              <a:off x="2339250" y="3368954"/>
              <a:ext cx="2427730" cy="402946"/>
              <a:chOff x="2942101" y="3707294"/>
              <a:chExt cx="2427730" cy="402946"/>
            </a:xfrm>
          </p:grpSpPr>
          <p:sp>
            <p:nvSpPr>
              <p:cNvPr id="78" name="Right Arrow 77"/>
              <p:cNvSpPr/>
              <p:nvPr/>
            </p:nvSpPr>
            <p:spPr>
              <a:xfrm rot="10800000">
                <a:off x="2942101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810340" y="3750567"/>
                <a:ext cx="1559491" cy="30777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79"/>
            <p:cNvGrpSpPr/>
            <p:nvPr/>
          </p:nvGrpSpPr>
          <p:grpSpPr>
            <a:xfrm>
              <a:off x="2372725" y="2869606"/>
              <a:ext cx="2427730" cy="402946"/>
              <a:chOff x="2942101" y="3707294"/>
              <a:chExt cx="2427730" cy="402946"/>
            </a:xfrm>
          </p:grpSpPr>
          <p:sp>
            <p:nvSpPr>
              <p:cNvPr id="81" name="Right Arrow 80"/>
              <p:cNvSpPr/>
              <p:nvPr/>
            </p:nvSpPr>
            <p:spPr>
              <a:xfrm rot="10800000">
                <a:off x="2942101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810340" y="3750567"/>
                <a:ext cx="1559491" cy="30777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3" name="Title 1"/>
          <p:cNvSpPr txBox="1">
            <a:spLocks/>
          </p:cNvSpPr>
          <p:nvPr/>
        </p:nvSpPr>
        <p:spPr bwMode="auto">
          <a:xfrm>
            <a:off x="1444872" y="36630"/>
            <a:ext cx="8371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rgbClr val="73C000"/>
                </a:solidFill>
              </a:rPr>
              <a:t>Commonly Employed Memory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kern="0" dirty="0" smtClean="0"/>
              <a:t>Scheduling Schemes</a:t>
            </a:r>
            <a:endParaRPr lang="en-US" sz="2400" kern="0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 bwMode="auto">
          <a:xfrm>
            <a:off x="6358916" y="5239749"/>
            <a:ext cx="3978763" cy="5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73C000"/>
                </a:solidFill>
              </a:rPr>
              <a:t>High </a:t>
            </a:r>
            <a:r>
              <a:rPr lang="en-US" sz="2000" kern="0" dirty="0" smtClean="0">
                <a:solidFill>
                  <a:srgbClr val="FFFF00"/>
                </a:solidFill>
              </a:rPr>
              <a:t>DRAM Page Hit </a:t>
            </a:r>
            <a:r>
              <a:rPr lang="en-US" sz="2000" kern="0" dirty="0" smtClean="0">
                <a:solidFill>
                  <a:srgbClr val="FFFF00"/>
                </a:solidFill>
              </a:rPr>
              <a:t>Rate</a:t>
            </a:r>
            <a:endParaRPr lang="en-US" sz="2000" kern="0" dirty="0" smtClean="0">
              <a:solidFill>
                <a:srgbClr val="FFFF00"/>
              </a:solidFill>
            </a:endParaRPr>
          </a:p>
        </p:txBody>
      </p:sp>
      <p:grpSp>
        <p:nvGrpSpPr>
          <p:cNvPr id="18" name="Group 7"/>
          <p:cNvGrpSpPr/>
          <p:nvPr/>
        </p:nvGrpSpPr>
        <p:grpSpPr>
          <a:xfrm>
            <a:off x="6282457" y="1414212"/>
            <a:ext cx="2488534" cy="3447404"/>
            <a:chOff x="6282457" y="1414212"/>
            <a:chExt cx="2488534" cy="3447404"/>
          </a:xfrm>
        </p:grpSpPr>
        <p:grpSp>
          <p:nvGrpSpPr>
            <p:cNvPr id="19" name="Group 6"/>
            <p:cNvGrpSpPr/>
            <p:nvPr/>
          </p:nvGrpSpPr>
          <p:grpSpPr>
            <a:xfrm>
              <a:off x="6282457" y="1414212"/>
              <a:ext cx="2488534" cy="2995352"/>
              <a:chOff x="6282457" y="1414212"/>
              <a:chExt cx="2488534" cy="2995352"/>
            </a:xfrm>
          </p:grpSpPr>
          <p:grpSp>
            <p:nvGrpSpPr>
              <p:cNvPr id="20" name="Group 85"/>
              <p:cNvGrpSpPr/>
              <p:nvPr/>
            </p:nvGrpSpPr>
            <p:grpSpPr>
              <a:xfrm>
                <a:off x="7115823" y="1502568"/>
                <a:ext cx="1655168" cy="2906996"/>
                <a:chOff x="409576" y="1314451"/>
                <a:chExt cx="2314575" cy="1933574"/>
              </a:xfrm>
              <a:noFill/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H="1" flipV="1">
                  <a:off x="409576" y="1314451"/>
                  <a:ext cx="9524" cy="1933574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09576" y="3248025"/>
                  <a:ext cx="2314575" cy="0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91"/>
              <p:cNvSpPr txBox="1"/>
              <p:nvPr/>
            </p:nvSpPr>
            <p:spPr>
              <a:xfrm>
                <a:off x="6282457" y="1414212"/>
                <a:ext cx="8426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7572671" y="4492284"/>
              <a:ext cx="109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Bank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4"/>
          <p:cNvGrpSpPr/>
          <p:nvPr/>
        </p:nvGrpSpPr>
        <p:grpSpPr>
          <a:xfrm>
            <a:off x="7366877" y="3115911"/>
            <a:ext cx="995196" cy="1134595"/>
            <a:chOff x="7366877" y="3115911"/>
            <a:chExt cx="995196" cy="1134595"/>
          </a:xfrm>
        </p:grpSpPr>
        <p:grpSp>
          <p:nvGrpSpPr>
            <p:cNvPr id="22" name="Group 88"/>
            <p:cNvGrpSpPr/>
            <p:nvPr/>
          </p:nvGrpSpPr>
          <p:grpSpPr>
            <a:xfrm>
              <a:off x="7366878" y="3897785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90" name="Rounded Rectangle 89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93"/>
            <p:cNvGrpSpPr/>
            <p:nvPr/>
          </p:nvGrpSpPr>
          <p:grpSpPr>
            <a:xfrm>
              <a:off x="7366878" y="3506848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95" name="Rounded Rectangle 94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96"/>
            <p:cNvGrpSpPr/>
            <p:nvPr/>
          </p:nvGrpSpPr>
          <p:grpSpPr>
            <a:xfrm>
              <a:off x="7366877" y="3115911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98" name="Rounded Rectangle 97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99"/>
          <p:cNvGrpSpPr/>
          <p:nvPr/>
        </p:nvGrpSpPr>
        <p:grpSpPr>
          <a:xfrm>
            <a:off x="7366877" y="1933937"/>
            <a:ext cx="995196" cy="1134595"/>
            <a:chOff x="1868083" y="2731890"/>
            <a:chExt cx="995196" cy="1134595"/>
          </a:xfrm>
        </p:grpSpPr>
        <p:grpSp>
          <p:nvGrpSpPr>
            <p:cNvPr id="26" name="Group 100"/>
            <p:cNvGrpSpPr/>
            <p:nvPr/>
          </p:nvGrpSpPr>
          <p:grpSpPr>
            <a:xfrm>
              <a:off x="1868084" y="3513764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8" name="Rounded Rectangle 107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101"/>
            <p:cNvGrpSpPr/>
            <p:nvPr/>
          </p:nvGrpSpPr>
          <p:grpSpPr>
            <a:xfrm>
              <a:off x="1868084" y="3122827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6" name="Rounded Rectangle 105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102"/>
            <p:cNvGrpSpPr/>
            <p:nvPr/>
          </p:nvGrpSpPr>
          <p:grpSpPr>
            <a:xfrm>
              <a:off x="1868083" y="2731890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4" name="Rounded Rectangle 103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Group 109"/>
          <p:cNvGrpSpPr/>
          <p:nvPr/>
        </p:nvGrpSpPr>
        <p:grpSpPr>
          <a:xfrm>
            <a:off x="7366877" y="1514179"/>
            <a:ext cx="995195" cy="352721"/>
            <a:chOff x="1572741" y="4114796"/>
            <a:chExt cx="894605" cy="381000"/>
          </a:xfrm>
          <a:noFill/>
        </p:grpSpPr>
        <p:sp>
          <p:nvSpPr>
            <p:cNvPr id="111" name="Rounded Rectangle 110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5"/>
          <p:cNvGrpSpPr/>
          <p:nvPr/>
        </p:nvGrpSpPr>
        <p:grpSpPr>
          <a:xfrm>
            <a:off x="8419239" y="1732464"/>
            <a:ext cx="2449386" cy="1579823"/>
            <a:chOff x="8419239" y="1732464"/>
            <a:chExt cx="2449386" cy="1579823"/>
          </a:xfrm>
        </p:grpSpPr>
        <p:grpSp>
          <p:nvGrpSpPr>
            <p:cNvPr id="31" name="Group 112"/>
            <p:cNvGrpSpPr/>
            <p:nvPr/>
          </p:nvGrpSpPr>
          <p:grpSpPr>
            <a:xfrm>
              <a:off x="8440895" y="2909341"/>
              <a:ext cx="2427730" cy="402946"/>
              <a:chOff x="2942101" y="3707294"/>
              <a:chExt cx="2427730" cy="402946"/>
            </a:xfrm>
          </p:grpSpPr>
          <p:sp>
            <p:nvSpPr>
              <p:cNvPr id="114" name="Right Arrow 113"/>
              <p:cNvSpPr/>
              <p:nvPr/>
            </p:nvSpPr>
            <p:spPr>
              <a:xfrm rot="10800000">
                <a:off x="2942101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810340" y="3750567"/>
                <a:ext cx="1559491" cy="30777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115"/>
            <p:cNvGrpSpPr/>
            <p:nvPr/>
          </p:nvGrpSpPr>
          <p:grpSpPr>
            <a:xfrm>
              <a:off x="8419239" y="1732464"/>
              <a:ext cx="2344940" cy="402946"/>
              <a:chOff x="2920445" y="2530417"/>
              <a:chExt cx="2344940" cy="402946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3705894" y="2564485"/>
                <a:ext cx="1559491" cy="30777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ight Arrow 117"/>
              <p:cNvSpPr/>
              <p:nvPr/>
            </p:nvSpPr>
            <p:spPr>
              <a:xfrm rot="10800000">
                <a:off x="2920445" y="2530417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9" name="TextBox 32"/>
          <p:cNvSpPr txBox="1"/>
          <p:nvPr/>
        </p:nvSpPr>
        <p:spPr>
          <a:xfrm>
            <a:off x="5954185" y="762524"/>
            <a:ext cx="1281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200" b="1" dirty="0" smtClean="0"/>
              <a:t>App-1</a:t>
            </a:r>
            <a:endParaRPr lang="en-US" sz="1200" b="1" dirty="0"/>
          </a:p>
        </p:txBody>
      </p:sp>
      <p:sp>
        <p:nvSpPr>
          <p:cNvPr id="120" name="Rounded Rectangle 119"/>
          <p:cNvSpPr/>
          <p:nvPr/>
        </p:nvSpPr>
        <p:spPr>
          <a:xfrm>
            <a:off x="6077495" y="1048360"/>
            <a:ext cx="424493" cy="224391"/>
          </a:xfrm>
          <a:prstGeom prst="roundRect">
            <a:avLst/>
          </a:prstGeom>
          <a:solidFill>
            <a:srgbClr val="73C000"/>
          </a:solidFill>
          <a:ln w="25400">
            <a:solidFill>
              <a:srgbClr val="73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/>
          </a:p>
        </p:txBody>
      </p:sp>
      <p:sp>
        <p:nvSpPr>
          <p:cNvPr id="121" name="TextBox 35"/>
          <p:cNvSpPr txBox="1"/>
          <p:nvPr/>
        </p:nvSpPr>
        <p:spPr>
          <a:xfrm>
            <a:off x="6699580" y="761690"/>
            <a:ext cx="1281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200" b="1" dirty="0" smtClean="0"/>
              <a:t>App-2</a:t>
            </a:r>
            <a:endParaRPr lang="en-US" sz="1200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6811181" y="1066074"/>
            <a:ext cx="424493" cy="224391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/>
          </a:p>
        </p:txBody>
      </p:sp>
      <p:grpSp>
        <p:nvGrpSpPr>
          <p:cNvPr id="33" name="Group 122"/>
          <p:cNvGrpSpPr/>
          <p:nvPr/>
        </p:nvGrpSpPr>
        <p:grpSpPr>
          <a:xfrm>
            <a:off x="3028632" y="546154"/>
            <a:ext cx="2770956" cy="821122"/>
            <a:chOff x="1899779" y="941703"/>
            <a:chExt cx="2252426" cy="635035"/>
          </a:xfrm>
        </p:grpSpPr>
        <p:sp>
          <p:nvSpPr>
            <p:cNvPr id="124" name="Oval 123"/>
            <p:cNvSpPr/>
            <p:nvPr/>
          </p:nvSpPr>
          <p:spPr>
            <a:xfrm>
              <a:off x="2005287" y="1367632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2728494" y="1363171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32217" y="1363170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899779" y="941703"/>
              <a:ext cx="1267663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Request to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39688" y="1116732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Row-1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38144" y="1108320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Row-2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40009" y="1108320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Row-3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1" name="Content Placeholder 2"/>
          <p:cNvSpPr txBox="1">
            <a:spLocks/>
          </p:cNvSpPr>
          <p:nvPr/>
        </p:nvSpPr>
        <p:spPr bwMode="auto">
          <a:xfrm>
            <a:off x="615716" y="5286399"/>
            <a:ext cx="4876800" cy="46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FF0000"/>
                </a:solidFill>
              </a:rPr>
              <a:t>Low</a:t>
            </a:r>
            <a:r>
              <a:rPr lang="en-US" sz="2000" kern="0" dirty="0" smtClean="0">
                <a:solidFill>
                  <a:srgbClr val="FFFF00"/>
                </a:solidFill>
              </a:rPr>
              <a:t> DRAM Page Hit Rate</a:t>
            </a:r>
          </a:p>
        </p:txBody>
      </p: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6358916" y="4873077"/>
            <a:ext cx="3587105" cy="51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FFFF00"/>
                </a:solidFill>
              </a:rPr>
              <a:t>Out of order (FR-FCFS)</a:t>
            </a:r>
          </a:p>
        </p:txBody>
      </p:sp>
      <p:sp>
        <p:nvSpPr>
          <p:cNvPr id="134" name="Title 1"/>
          <p:cNvSpPr txBox="1">
            <a:spLocks/>
          </p:cNvSpPr>
          <p:nvPr/>
        </p:nvSpPr>
        <p:spPr bwMode="auto">
          <a:xfrm>
            <a:off x="1371600" y="5710535"/>
            <a:ext cx="9133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Both schedulers are application agnostic! (App-2 suffers)</a:t>
            </a:r>
            <a:endParaRPr lang="en-US" sz="24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8353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31" grpId="0"/>
      <p:bldP spid="132" grpId="0"/>
      <p:bldP spid="1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10042525" cy="4252912"/>
          </a:xfrm>
        </p:spPr>
        <p:txBody>
          <a:bodyPr/>
          <a:lstStyle/>
          <a:p>
            <a:r>
              <a:rPr lang="en-US" sz="2800" dirty="0" smtClean="0"/>
              <a:t>As an example of adding application-awareness</a:t>
            </a:r>
          </a:p>
          <a:p>
            <a:pPr lvl="1"/>
            <a:r>
              <a:rPr lang="en-US" sz="2400" dirty="0" smtClean="0"/>
              <a:t>Instead of FCFS, schedule requests in Round-Robin Fashion</a:t>
            </a:r>
          </a:p>
          <a:p>
            <a:pPr lvl="1"/>
            <a:r>
              <a:rPr lang="en-US" sz="2400" dirty="0" smtClean="0"/>
              <a:t>Preserve the page hit rates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Our Prior Proposal (GPGPU@ASPLOS 2014):</a:t>
            </a:r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FR-FCFS (Baseline) 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 FR-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(RR)-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FCFS 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(or simply RR)</a:t>
            </a:r>
          </a:p>
          <a:p>
            <a:pPr lvl="1"/>
            <a:endParaRPr lang="en-US" sz="2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sz="2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9905"/>
            <a:ext cx="10591800" cy="584776"/>
          </a:xfrm>
        </p:spPr>
        <p:txBody>
          <a:bodyPr/>
          <a:lstStyle/>
          <a:p>
            <a:r>
              <a:rPr lang="en-US" dirty="0" smtClean="0"/>
              <a:t>Recently proposed Application</a:t>
            </a:r>
            <a:r>
              <a:rPr lang="en-US" dirty="0" smtClean="0"/>
              <a:t>-Aware Scheduler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0828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88" y="1175"/>
            <a:ext cx="10832612" cy="1077218"/>
          </a:xfrm>
        </p:spPr>
        <p:txBody>
          <a:bodyPr/>
          <a:lstStyle/>
          <a:p>
            <a:r>
              <a:rPr lang="en-US" dirty="0" smtClean="0"/>
              <a:t>Proposed Application-Aware FR-(</a:t>
            </a:r>
            <a:r>
              <a:rPr lang="en-US" dirty="0" smtClean="0">
                <a:solidFill>
                  <a:srgbClr val="FF0000"/>
                </a:solidFill>
              </a:rPr>
              <a:t>RR)</a:t>
            </a:r>
            <a:r>
              <a:rPr lang="en-US" dirty="0" smtClean="0"/>
              <a:t>-FCFS 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32"/>
          <p:cNvSpPr txBox="1"/>
          <p:nvPr/>
        </p:nvSpPr>
        <p:spPr>
          <a:xfrm>
            <a:off x="5558222" y="933142"/>
            <a:ext cx="1281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200" b="1" dirty="0" smtClean="0"/>
              <a:t>App-1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681532" y="1218978"/>
            <a:ext cx="424493" cy="224391"/>
          </a:xfrm>
          <a:prstGeom prst="roundRect">
            <a:avLst/>
          </a:prstGeom>
          <a:solidFill>
            <a:srgbClr val="73C000"/>
          </a:solidFill>
          <a:ln w="25400">
            <a:solidFill>
              <a:srgbClr val="73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/>
          </a:p>
        </p:txBody>
      </p:sp>
      <p:sp>
        <p:nvSpPr>
          <p:cNvPr id="7" name="TextBox 35"/>
          <p:cNvSpPr txBox="1"/>
          <p:nvPr/>
        </p:nvSpPr>
        <p:spPr>
          <a:xfrm>
            <a:off x="6325910" y="932565"/>
            <a:ext cx="1281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200" b="1" dirty="0" smtClean="0"/>
              <a:t>App-2</a:t>
            </a:r>
            <a:endParaRPr lang="en-US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415218" y="1236692"/>
            <a:ext cx="424493" cy="224391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/>
          </a:p>
        </p:txBody>
      </p:sp>
      <p:grpSp>
        <p:nvGrpSpPr>
          <p:cNvPr id="3" name="Group 8"/>
          <p:cNvGrpSpPr/>
          <p:nvPr/>
        </p:nvGrpSpPr>
        <p:grpSpPr>
          <a:xfrm>
            <a:off x="1617029" y="1799911"/>
            <a:ext cx="1655168" cy="2906996"/>
            <a:chOff x="409576" y="1314451"/>
            <a:chExt cx="2314575" cy="1933574"/>
          </a:xfrm>
          <a:noFill/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409576" y="1314451"/>
              <a:ext cx="9524" cy="1933574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9576" y="3248025"/>
              <a:ext cx="2314575" cy="0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83663" y="1711555"/>
            <a:ext cx="84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7555" y="4686300"/>
            <a:ext cx="109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7"/>
          <p:cNvGrpSpPr/>
          <p:nvPr/>
        </p:nvGrpSpPr>
        <p:grpSpPr>
          <a:xfrm>
            <a:off x="2206309" y="593745"/>
            <a:ext cx="2721860" cy="892547"/>
            <a:chOff x="1939688" y="886465"/>
            <a:chExt cx="2212517" cy="690273"/>
          </a:xfrm>
        </p:grpSpPr>
        <p:sp>
          <p:nvSpPr>
            <p:cNvPr id="63" name="Oval 62"/>
            <p:cNvSpPr/>
            <p:nvPr/>
          </p:nvSpPr>
          <p:spPr>
            <a:xfrm>
              <a:off x="2005287" y="1367632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728494" y="1363171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432217" y="1363170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37322" y="886465"/>
              <a:ext cx="1267663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Request to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39688" y="1116732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Row-1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38144" y="1108320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Row-2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0009" y="1108320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Row-3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2"/>
          <p:cNvGrpSpPr/>
          <p:nvPr/>
        </p:nvGrpSpPr>
        <p:grpSpPr>
          <a:xfrm>
            <a:off x="1868083" y="3413254"/>
            <a:ext cx="995196" cy="1134595"/>
            <a:chOff x="1868083" y="3913864"/>
            <a:chExt cx="995196" cy="1134595"/>
          </a:xfrm>
        </p:grpSpPr>
        <p:grpSp>
          <p:nvGrpSpPr>
            <p:cNvPr id="15" name="Group 11"/>
            <p:cNvGrpSpPr/>
            <p:nvPr/>
          </p:nvGrpSpPr>
          <p:grpSpPr>
            <a:xfrm>
              <a:off x="1868084" y="4695738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3" name="Rounded Rectangle 12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69"/>
            <p:cNvGrpSpPr/>
            <p:nvPr/>
          </p:nvGrpSpPr>
          <p:grpSpPr>
            <a:xfrm>
              <a:off x="1868084" y="4304801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71" name="Rounded Rectangle 70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72"/>
            <p:cNvGrpSpPr/>
            <p:nvPr/>
          </p:nvGrpSpPr>
          <p:grpSpPr>
            <a:xfrm>
              <a:off x="1868083" y="3913864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74" name="Rounded Rectangle 73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26"/>
          <p:cNvGrpSpPr/>
          <p:nvPr/>
        </p:nvGrpSpPr>
        <p:grpSpPr>
          <a:xfrm>
            <a:off x="1868083" y="2231280"/>
            <a:ext cx="995196" cy="1134595"/>
            <a:chOff x="1868083" y="2731890"/>
            <a:chExt cx="995196" cy="1134595"/>
          </a:xfrm>
        </p:grpSpPr>
        <p:grpSp>
          <p:nvGrpSpPr>
            <p:cNvPr id="21" name="Group 75"/>
            <p:cNvGrpSpPr/>
            <p:nvPr/>
          </p:nvGrpSpPr>
          <p:grpSpPr>
            <a:xfrm>
              <a:off x="1868084" y="3513764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77" name="Rounded Rectangle 76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78"/>
            <p:cNvGrpSpPr/>
            <p:nvPr/>
          </p:nvGrpSpPr>
          <p:grpSpPr>
            <a:xfrm>
              <a:off x="1868084" y="3122827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80" name="Rounded Rectangle 79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81"/>
            <p:cNvGrpSpPr/>
            <p:nvPr/>
          </p:nvGrpSpPr>
          <p:grpSpPr>
            <a:xfrm>
              <a:off x="1868083" y="2731890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83" name="Rounded Rectangle 82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84"/>
          <p:cNvGrpSpPr/>
          <p:nvPr/>
        </p:nvGrpSpPr>
        <p:grpSpPr>
          <a:xfrm>
            <a:off x="1868083" y="1823490"/>
            <a:ext cx="995195" cy="352721"/>
            <a:chOff x="1572741" y="4114796"/>
            <a:chExt cx="894605" cy="381000"/>
          </a:xfrm>
          <a:noFill/>
        </p:grpSpPr>
        <p:sp>
          <p:nvSpPr>
            <p:cNvPr id="86" name="Rounded Rectangle 85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87" name="Oval 86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122"/>
          <p:cNvGrpSpPr/>
          <p:nvPr/>
        </p:nvGrpSpPr>
        <p:grpSpPr>
          <a:xfrm>
            <a:off x="2942101" y="3206684"/>
            <a:ext cx="2427730" cy="402946"/>
            <a:chOff x="2942101" y="3707294"/>
            <a:chExt cx="2427730" cy="402946"/>
          </a:xfrm>
        </p:grpSpPr>
        <p:sp>
          <p:nvSpPr>
            <p:cNvPr id="89" name="Right Arrow 88"/>
            <p:cNvSpPr/>
            <p:nvPr/>
          </p:nvSpPr>
          <p:spPr>
            <a:xfrm rot="10800000">
              <a:off x="2942101" y="3707294"/>
              <a:ext cx="785449" cy="40294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10340" y="3750567"/>
              <a:ext cx="1559491" cy="30777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 Switch 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123"/>
          <p:cNvGrpSpPr/>
          <p:nvPr/>
        </p:nvGrpSpPr>
        <p:grpSpPr>
          <a:xfrm>
            <a:off x="2920445" y="2029807"/>
            <a:ext cx="2344940" cy="402946"/>
            <a:chOff x="2920445" y="2530417"/>
            <a:chExt cx="2344940" cy="402946"/>
          </a:xfrm>
        </p:grpSpPr>
        <p:sp>
          <p:nvSpPr>
            <p:cNvPr id="91" name="TextBox 90"/>
            <p:cNvSpPr txBox="1"/>
            <p:nvPr/>
          </p:nvSpPr>
          <p:spPr>
            <a:xfrm>
              <a:off x="3705894" y="2564485"/>
              <a:ext cx="1559491" cy="30777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 Switch 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ight Arrow 91"/>
            <p:cNvSpPr/>
            <p:nvPr/>
          </p:nvSpPr>
          <p:spPr>
            <a:xfrm rot="10800000">
              <a:off x="2920445" y="2530417"/>
              <a:ext cx="785449" cy="40294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92"/>
          <p:cNvGrpSpPr/>
          <p:nvPr/>
        </p:nvGrpSpPr>
        <p:grpSpPr>
          <a:xfrm>
            <a:off x="6629400" y="1799911"/>
            <a:ext cx="1655168" cy="2906996"/>
            <a:chOff x="409576" y="1314451"/>
            <a:chExt cx="2314575" cy="1933574"/>
          </a:xfrm>
          <a:noFill/>
        </p:grpSpPr>
        <p:cxnSp>
          <p:nvCxnSpPr>
            <p:cNvPr id="94" name="Straight Arrow Connector 93"/>
            <p:cNvCxnSpPr/>
            <p:nvPr/>
          </p:nvCxnSpPr>
          <p:spPr>
            <a:xfrm flipH="1" flipV="1">
              <a:off x="409576" y="1314451"/>
              <a:ext cx="9524" cy="1933574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09576" y="3248025"/>
              <a:ext cx="2314575" cy="0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5796034" y="1711555"/>
            <a:ext cx="84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79926" y="4686300"/>
            <a:ext cx="109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115"/>
          <p:cNvGrpSpPr/>
          <p:nvPr/>
        </p:nvGrpSpPr>
        <p:grpSpPr>
          <a:xfrm>
            <a:off x="6876487" y="3025244"/>
            <a:ext cx="995195" cy="352721"/>
            <a:chOff x="1572741" y="4114796"/>
            <a:chExt cx="894605" cy="381000"/>
          </a:xfrm>
          <a:noFill/>
        </p:grpSpPr>
        <p:sp>
          <p:nvSpPr>
            <p:cNvPr id="117" name="Rounded Rectangle 116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127"/>
          <p:cNvGrpSpPr/>
          <p:nvPr/>
        </p:nvGrpSpPr>
        <p:grpSpPr>
          <a:xfrm>
            <a:off x="6880454" y="3206684"/>
            <a:ext cx="3501748" cy="1341165"/>
            <a:chOff x="6880454" y="3707294"/>
            <a:chExt cx="3501748" cy="1341165"/>
          </a:xfrm>
        </p:grpSpPr>
        <p:grpSp>
          <p:nvGrpSpPr>
            <p:cNvPr id="30" name="Group 95"/>
            <p:cNvGrpSpPr/>
            <p:nvPr/>
          </p:nvGrpSpPr>
          <p:grpSpPr>
            <a:xfrm>
              <a:off x="6880455" y="4695738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97" name="Rounded Rectangle 96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100"/>
            <p:cNvGrpSpPr/>
            <p:nvPr/>
          </p:nvGrpSpPr>
          <p:grpSpPr>
            <a:xfrm>
              <a:off x="6880455" y="4304801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2" name="Rounded Rectangle 101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103"/>
            <p:cNvGrpSpPr/>
            <p:nvPr/>
          </p:nvGrpSpPr>
          <p:grpSpPr>
            <a:xfrm>
              <a:off x="6880454" y="3913864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5" name="Rounded Rectangle 104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125"/>
            <p:cNvGrpSpPr/>
            <p:nvPr/>
          </p:nvGrpSpPr>
          <p:grpSpPr>
            <a:xfrm>
              <a:off x="7954472" y="3707294"/>
              <a:ext cx="2427730" cy="402946"/>
              <a:chOff x="7954472" y="3707294"/>
              <a:chExt cx="2427730" cy="402946"/>
            </a:xfrm>
          </p:grpSpPr>
          <p:sp>
            <p:nvSpPr>
              <p:cNvPr id="119" name="Right Arrow 118"/>
              <p:cNvSpPr/>
              <p:nvPr/>
            </p:nvSpPr>
            <p:spPr>
              <a:xfrm rot="10800000">
                <a:off x="7954472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822711" y="3750567"/>
                <a:ext cx="1559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Group 128"/>
          <p:cNvGrpSpPr/>
          <p:nvPr/>
        </p:nvGrpSpPr>
        <p:grpSpPr>
          <a:xfrm>
            <a:off x="6869280" y="1846730"/>
            <a:ext cx="3475886" cy="1354874"/>
            <a:chOff x="6869280" y="2347340"/>
            <a:chExt cx="3475886" cy="1354874"/>
          </a:xfrm>
        </p:grpSpPr>
        <p:grpSp>
          <p:nvGrpSpPr>
            <p:cNvPr id="35" name="Group 106"/>
            <p:cNvGrpSpPr/>
            <p:nvPr/>
          </p:nvGrpSpPr>
          <p:grpSpPr>
            <a:xfrm>
              <a:off x="6869280" y="3146525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8" name="Rounded Rectangle 107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109"/>
            <p:cNvGrpSpPr/>
            <p:nvPr/>
          </p:nvGrpSpPr>
          <p:grpSpPr>
            <a:xfrm>
              <a:off x="6876775" y="2742036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11" name="Rounded Rectangle 110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112"/>
            <p:cNvGrpSpPr/>
            <p:nvPr/>
          </p:nvGrpSpPr>
          <p:grpSpPr>
            <a:xfrm>
              <a:off x="6880454" y="2347340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14" name="Rounded Rectangle 113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 124"/>
            <p:cNvGrpSpPr/>
            <p:nvPr/>
          </p:nvGrpSpPr>
          <p:grpSpPr>
            <a:xfrm>
              <a:off x="8000226" y="3299268"/>
              <a:ext cx="2344940" cy="402946"/>
              <a:chOff x="7932816" y="2530417"/>
              <a:chExt cx="2344940" cy="402946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8718265" y="2564485"/>
                <a:ext cx="1559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ight Arrow 121"/>
              <p:cNvSpPr/>
              <p:nvPr/>
            </p:nvSpPr>
            <p:spPr>
              <a:xfrm rot="10800000">
                <a:off x="7932816" y="2530417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0" name="Title 1"/>
          <p:cNvSpPr txBox="1">
            <a:spLocks/>
          </p:cNvSpPr>
          <p:nvPr/>
        </p:nvSpPr>
        <p:spPr bwMode="auto">
          <a:xfrm>
            <a:off x="1365244" y="5673905"/>
            <a:ext cx="9133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App-2 is scheduled after App-1 in Round-Robin order</a:t>
            </a:r>
            <a:endParaRPr lang="en-US" sz="2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 txBox="1">
            <a:spLocks/>
          </p:cNvSpPr>
          <p:nvPr/>
        </p:nvSpPr>
        <p:spPr bwMode="auto">
          <a:xfrm>
            <a:off x="1066800" y="5161882"/>
            <a:ext cx="3587105" cy="51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FFFF00"/>
                </a:solidFill>
              </a:rPr>
              <a:t>Baseline FR-FCFS</a:t>
            </a:r>
          </a:p>
        </p:txBody>
      </p: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5840048" y="5119080"/>
            <a:ext cx="3587105" cy="51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FFFF00"/>
                </a:solidFill>
              </a:rPr>
              <a:t>Proposed FR-(RR)-FCFS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7291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9204325" cy="579438"/>
          </a:xfrm>
        </p:spPr>
        <p:txBody>
          <a:bodyPr/>
          <a:lstStyle/>
          <a:p>
            <a:r>
              <a:rPr lang="en-US" dirty="0" smtClean="0"/>
              <a:t>Improvement in Fairness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93100" y="36195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Fairness  = max (r1, r2)</a:t>
            </a:r>
          </a:p>
          <a:p>
            <a:r>
              <a:rPr lang="en-US" dirty="0" smtClean="0"/>
              <a:t>   Index</a:t>
            </a:r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296275" y="18669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r1 =  Speedup(app1)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991600" y="223623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63000" y="223623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Speedup(app2)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43900" y="2705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r2 =  Speedup(app2)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991600" y="307443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39200" y="307228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Speedup(app1)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5943600" y="2552700"/>
            <a:ext cx="441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29047456"/>
              </p:ext>
            </p:extLst>
          </p:nvPr>
        </p:nvGraphicFramePr>
        <p:xfrm>
          <a:off x="228600" y="952500"/>
          <a:ext cx="7953695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21581" y="4321590"/>
            <a:ext cx="7162801" cy="1006475"/>
          </a:xfrm>
        </p:spPr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On average 7% improvement (up to 49%) in fairness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Significantly reduces the negative impact of BW sensitive applications </a:t>
            </a:r>
            <a:r>
              <a:rPr lang="en-US" sz="2000" dirty="0">
                <a:solidFill>
                  <a:srgbClr val="FFFF00"/>
                </a:solidFill>
              </a:rPr>
              <a:t>(e.g. </a:t>
            </a:r>
            <a:r>
              <a:rPr lang="en-US" sz="2000" dirty="0" smtClean="0">
                <a:solidFill>
                  <a:srgbClr val="FFFF00"/>
                </a:solidFill>
              </a:rPr>
              <a:t>GUPS) on overall </a:t>
            </a:r>
            <a:r>
              <a:rPr lang="en-US" sz="2000" dirty="0" smtClean="0">
                <a:solidFill>
                  <a:srgbClr val="0070C0"/>
                </a:solidFill>
              </a:rPr>
              <a:t>fairness</a:t>
            </a:r>
            <a:r>
              <a:rPr lang="en-US" sz="2000" dirty="0" smtClean="0">
                <a:solidFill>
                  <a:srgbClr val="FFFF00"/>
                </a:solidFill>
              </a:rPr>
              <a:t> of the GPU system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5832635" y="857747"/>
            <a:ext cx="2101690" cy="42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1800"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smtClean="0">
                <a:solidFill>
                  <a:srgbClr val="FFFF00"/>
                </a:solidFill>
              </a:rPr>
              <a:t>Lower is Better</a:t>
            </a:r>
          </a:p>
          <a:p>
            <a:endParaRPr lang="en-US" sz="2000" kern="0" dirty="0" smtClean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2400" y="5143500"/>
            <a:ext cx="3429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GPGPU@ASPLOS2014</a:t>
            </a:r>
            <a:endParaRPr lang="en-US" sz="22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4881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9204325" cy="579438"/>
          </a:xfrm>
        </p:spPr>
        <p:txBody>
          <a:bodyPr/>
          <a:lstStyle/>
          <a:p>
            <a:r>
              <a:rPr lang="en-US" dirty="0" smtClean="0"/>
              <a:t>System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2942363"/>
              </p:ext>
            </p:extLst>
          </p:nvPr>
        </p:nvGraphicFramePr>
        <p:xfrm>
          <a:off x="457200" y="571500"/>
          <a:ext cx="6934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600201" y="0"/>
            <a:ext cx="9677399" cy="1409700"/>
            <a:chOff x="1600201" y="0"/>
            <a:chExt cx="9677399" cy="1409700"/>
          </a:xfrm>
        </p:grpSpPr>
        <p:sp>
          <p:nvSpPr>
            <p:cNvPr id="6" name="Rectangle 5"/>
            <p:cNvSpPr/>
            <p:nvPr/>
          </p:nvSpPr>
          <p:spPr>
            <a:xfrm>
              <a:off x="7315200" y="0"/>
              <a:ext cx="39624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/>
                <a:t>Limited Improvement </a:t>
              </a:r>
            </a:p>
            <a:p>
              <a:r>
                <a:rPr lang="en-US" sz="2800" dirty="0" smtClean="0"/>
                <a:t>in System Throughput with FR-RR-FCFS</a:t>
              </a:r>
              <a:endParaRPr lang="en-US" sz="2800" dirty="0" smtClean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1600201" y="419100"/>
              <a:ext cx="5257801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 flipV="1">
              <a:off x="3048000" y="419100"/>
              <a:ext cx="3733802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28600" y="1181100"/>
            <a:ext cx="10287000" cy="5016282"/>
            <a:chOff x="228600" y="1181100"/>
            <a:chExt cx="10287000" cy="5016282"/>
          </a:xfrm>
        </p:grpSpPr>
        <p:sp>
          <p:nvSpPr>
            <p:cNvPr id="7" name="Rectangle 6"/>
            <p:cNvSpPr/>
            <p:nvPr/>
          </p:nvSpPr>
          <p:spPr>
            <a:xfrm>
              <a:off x="228600" y="4381500"/>
              <a:ext cx="1028700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Observation: However, *always* prioritizing one of the apps over another has better system throughput  </a:t>
              </a:r>
              <a:endParaRPr lang="en-US" sz="2800" dirty="0" smtClean="0"/>
            </a:p>
            <a:p>
              <a:endParaRPr lang="en-US" sz="2800" dirty="0" smtClean="0">
                <a:solidFill>
                  <a:srgbClr val="FF6600"/>
                </a:solidFill>
              </a:endParaRPr>
            </a:p>
            <a:p>
              <a:r>
                <a:rPr lang="en-US" sz="2800" dirty="0" smtClean="0">
                  <a:solidFill>
                    <a:srgbClr val="FF6600"/>
                  </a:solidFill>
                </a:rPr>
                <a:t>Question:  Which app should be prioritized?</a:t>
              </a:r>
              <a:endParaRPr lang="en-US" sz="2800" dirty="0" smtClean="0">
                <a:solidFill>
                  <a:srgbClr val="FF66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362200" y="1181100"/>
              <a:ext cx="533400" cy="3124200"/>
            </a:xfrm>
            <a:prstGeom prst="roundRect">
              <a:avLst>
                <a:gd name="adj" fmla="val 420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267200" y="1181100"/>
              <a:ext cx="533400" cy="3124200"/>
            </a:xfrm>
            <a:prstGeom prst="roundRect">
              <a:avLst>
                <a:gd name="adj" fmla="val 420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100910" y="647700"/>
            <a:ext cx="10490890" cy="1066800"/>
          </a:xfrm>
          <a:prstGeom prst="rightArrow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10286999" cy="584775"/>
          </a:xfrm>
        </p:spPr>
        <p:txBody>
          <a:bodyPr/>
          <a:lstStyle/>
          <a:p>
            <a:r>
              <a:rPr lang="en-US" dirty="0" smtClean="0"/>
              <a:t>Era of Throughput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52500"/>
            <a:ext cx="10042525" cy="44307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GPUs are scaling:  Number of CUDA Cores,  DRAM bandwidth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7162800" y="4152900"/>
            <a:ext cx="3848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GTX 980 Ti</a:t>
            </a: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(Maxwell) </a:t>
            </a: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2816 cores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"/>
                <a:cs typeface="Arial"/>
              </a:rPr>
              <a:t>(336 GB/sec) </a:t>
            </a:r>
            <a:endParaRPr lang="en-US" sz="28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1000" y="4152900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GTX 480 </a:t>
            </a: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(Fermi) </a:t>
            </a: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448 cores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"/>
                <a:cs typeface="Arial"/>
              </a:rPr>
              <a:t>  (139 GB/sec) </a:t>
            </a:r>
            <a:endParaRPr lang="en-US" sz="28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57600" y="4157645"/>
            <a:ext cx="358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GTX 680 </a:t>
            </a: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(Kepler) </a:t>
            </a: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1536 cores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"/>
                <a:cs typeface="Arial"/>
              </a:rPr>
              <a:t> (192 GB/sec) </a:t>
            </a:r>
            <a:endParaRPr lang="en-US" sz="28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pic>
        <p:nvPicPr>
          <p:cNvPr id="12" name="Picture 11" descr="foo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90700"/>
            <a:ext cx="2357438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638300"/>
            <a:ext cx="2184400" cy="21755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943100"/>
            <a:ext cx="1879390" cy="17526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0262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300"/>
            <a:ext cx="9204325" cy="57943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"/>
            <a:ext cx="10042525" cy="4252912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Positives and negatives of co-scheduling multiple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applications</a:t>
            </a:r>
          </a:p>
          <a:p>
            <a:endParaRPr lang="en-US" b="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Limitation of Current Memory Schedulers</a:t>
            </a: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GPU Performance model </a:t>
            </a:r>
            <a:r>
              <a:rPr lang="en-US" dirty="0" smtClean="0">
                <a:solidFill>
                  <a:srgbClr val="FFFF00"/>
                </a:solidFill>
              </a:rPr>
              <a:t>driven Memory </a:t>
            </a:r>
            <a:r>
              <a:rPr lang="en-US" dirty="0" smtClean="0">
                <a:solidFill>
                  <a:srgbClr val="FFFF00"/>
                </a:solidFill>
              </a:rPr>
              <a:t>Scheduler</a:t>
            </a: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Infrastructure Setup and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Evaluation</a:t>
            </a:r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9612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9204325" cy="579438"/>
          </a:xfrm>
        </p:spPr>
        <p:txBody>
          <a:bodyPr/>
          <a:lstStyle/>
          <a:p>
            <a:r>
              <a:rPr lang="en-US" dirty="0" smtClean="0"/>
              <a:t>GPU </a:t>
            </a:r>
            <a:r>
              <a:rPr lang="en-US" dirty="0" smtClean="0"/>
              <a:t>Performance Modeling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0160" y="1100218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GPU IPC   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028700"/>
            <a:ext cx="1463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/>
              <a:t> </a:t>
            </a:r>
            <a:endParaRPr lang="en-US" sz="3300" dirty="0"/>
          </a:p>
        </p:txBody>
      </p:sp>
      <p:sp>
        <p:nvSpPr>
          <p:cNvPr id="10" name="TextBox 9"/>
          <p:cNvSpPr txBox="1"/>
          <p:nvPr/>
        </p:nvSpPr>
        <p:spPr>
          <a:xfrm>
            <a:off x="4480560" y="822960"/>
            <a:ext cx="5120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Attained Bandwidth (BW) </a:t>
            </a:r>
            <a:endParaRPr lang="en-US" sz="2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89120" y="1508760"/>
            <a:ext cx="5669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Misses Per Instruction (MPI)</a:t>
            </a:r>
            <a:endParaRPr lang="en-US" sz="26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65320" y="1371600"/>
            <a:ext cx="4846320" cy="1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97280"/>
            <a:ext cx="723900" cy="43261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7863840" y="5619274"/>
            <a:ext cx="2560320" cy="411480"/>
          </a:xfrm>
          <a:prstGeom prst="rect">
            <a:avLst/>
          </a:prstGeo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38200" y="2857500"/>
            <a:ext cx="8534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Arial"/>
                <a:cs typeface="Arial"/>
              </a:rPr>
              <a:t>1. Misses </a:t>
            </a:r>
            <a:r>
              <a:rPr lang="en-US" sz="2600" dirty="0" smtClean="0">
                <a:latin typeface="Arial"/>
                <a:cs typeface="Arial"/>
              </a:rPr>
              <a:t>Per Instruction (MPI) Metric is </a:t>
            </a:r>
            <a:r>
              <a:rPr lang="en-US" sz="2600" dirty="0" smtClean="0">
                <a:solidFill>
                  <a:srgbClr val="FF6600"/>
                </a:solidFill>
                <a:latin typeface="Arial"/>
                <a:cs typeface="Arial"/>
              </a:rPr>
              <a:t>not </a:t>
            </a:r>
            <a:r>
              <a:rPr lang="en-US" sz="2600" dirty="0" smtClean="0">
                <a:latin typeface="Arial"/>
                <a:cs typeface="Arial"/>
              </a:rPr>
              <a:t>a good proxy for GPU performance</a:t>
            </a:r>
          </a:p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r>
              <a:rPr lang="en-US" sz="2600" dirty="0" smtClean="0">
                <a:latin typeface="Arial"/>
                <a:cs typeface="Arial"/>
              </a:rPr>
              <a:t>2. Attained </a:t>
            </a:r>
            <a:r>
              <a:rPr lang="en-US" sz="2600" dirty="0" smtClean="0">
                <a:latin typeface="Arial"/>
                <a:cs typeface="Arial"/>
              </a:rPr>
              <a:t>Bandwidth (BW) and Misses Per Instruction (MPI) metrics can drive memory scheduling decisions for better throughput and fairness.</a:t>
            </a:r>
            <a:endParaRPr lang="en-US" sz="26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9204325" cy="579438"/>
          </a:xfrm>
        </p:spPr>
        <p:txBody>
          <a:bodyPr/>
          <a:lstStyle/>
          <a:p>
            <a:r>
              <a:rPr lang="en-US" dirty="0" smtClean="0"/>
              <a:t>GPU </a:t>
            </a:r>
            <a:r>
              <a:rPr lang="en-US" dirty="0" smtClean="0"/>
              <a:t>Performance Modeling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8324484"/>
              </p:ext>
            </p:extLst>
          </p:nvPr>
        </p:nvGraphicFramePr>
        <p:xfrm>
          <a:off x="533400" y="1104900"/>
          <a:ext cx="8458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/>
          <p:cNvSpPr/>
          <p:nvPr/>
        </p:nvSpPr>
        <p:spPr>
          <a:xfrm>
            <a:off x="609600" y="4762500"/>
            <a:ext cx="9418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Arial"/>
                <a:cs typeface="Arial"/>
              </a:rPr>
              <a:t>Also, on real hardware (NVIDIA K20), absolute relative error is less than 10% averaged across 22 applications  </a:t>
            </a:r>
            <a:endParaRPr lang="en-US" sz="2100" b="1" dirty="0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7863840" y="5619274"/>
            <a:ext cx="2560320" cy="411480"/>
          </a:xfrm>
          <a:prstGeom prst="rect">
            <a:avLst/>
          </a:prstGeo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9600" y="723900"/>
            <a:ext cx="5715000" cy="2971800"/>
            <a:chOff x="609600" y="723900"/>
            <a:chExt cx="5715000" cy="2971800"/>
          </a:xfrm>
        </p:grpSpPr>
        <p:sp>
          <p:nvSpPr>
            <p:cNvPr id="17" name="Rounded Rectangle 16"/>
            <p:cNvSpPr/>
            <p:nvPr/>
          </p:nvSpPr>
          <p:spPr>
            <a:xfrm>
              <a:off x="1447800" y="1866900"/>
              <a:ext cx="4876800" cy="1828800"/>
            </a:xfrm>
            <a:prstGeom prst="roundRect">
              <a:avLst>
                <a:gd name="adj" fmla="val 4206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4419600" y="1104900"/>
              <a:ext cx="7620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09600" y="723900"/>
              <a:ext cx="3962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/>
                <a:t>Model is fairly accurate</a:t>
              </a:r>
              <a:endParaRPr lang="en-US" sz="28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4600" y="190500"/>
            <a:ext cx="4343400" cy="3505200"/>
            <a:chOff x="6324600" y="190500"/>
            <a:chExt cx="4343400" cy="3505200"/>
          </a:xfrm>
        </p:grpSpPr>
        <p:sp>
          <p:nvSpPr>
            <p:cNvPr id="16" name="Rounded Rectangle 15"/>
            <p:cNvSpPr/>
            <p:nvPr/>
          </p:nvSpPr>
          <p:spPr>
            <a:xfrm>
              <a:off x="6324600" y="1866900"/>
              <a:ext cx="990600" cy="1828800"/>
            </a:xfrm>
            <a:prstGeom prst="roundRect">
              <a:avLst>
                <a:gd name="adj" fmla="val 420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10600" y="800100"/>
              <a:ext cx="20574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/>
                <a:t>Use</a:t>
              </a:r>
            </a:p>
            <a:p>
              <a:r>
                <a:rPr lang="en-US" sz="2600" b="1" dirty="0" err="1" smtClean="0"/>
                <a:t>ScratchpadMemory</a:t>
              </a:r>
              <a:endParaRPr lang="en-US" sz="26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24600" y="190500"/>
              <a:ext cx="4267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/>
                <a:t>Model is not so accurate</a:t>
              </a:r>
              <a:endParaRPr lang="en-US" sz="2800" dirty="0" smtClean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>
              <a:off x="7048500" y="762000"/>
              <a:ext cx="10668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ed Rectangle 26"/>
          <p:cNvSpPr/>
          <p:nvPr/>
        </p:nvSpPr>
        <p:spPr>
          <a:xfrm>
            <a:off x="127248" y="3695700"/>
            <a:ext cx="10312152" cy="2057400"/>
          </a:xfrm>
          <a:prstGeom prst="roundRect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00" b="1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can we utilize this model to develop better memory scheduler?</a:t>
            </a:r>
            <a:endParaRPr lang="en-US" sz="4700" b="1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9966325" cy="1200329"/>
          </a:xfrm>
        </p:spPr>
        <p:txBody>
          <a:bodyPr/>
          <a:lstStyle/>
          <a:p>
            <a:r>
              <a:rPr lang="en-US" sz="3600" dirty="0" smtClean="0"/>
              <a:t>Weighted Speedup Targeted </a:t>
            </a:r>
            <a:r>
              <a:rPr lang="en-US" sz="3600" dirty="0" smtClean="0"/>
              <a:t>Scheme (WEIS)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82880" y="4695882"/>
            <a:ext cx="10332720" cy="220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Char char="n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lang="en-US" sz="2200" dirty="0" smtClean="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n"/>
              <a:defRPr lang="en-US" sz="2000" dirty="0" smtClean="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lang="en-US" dirty="0" smtClean="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lang="en-US" sz="1600" dirty="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rioritize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application with </a:t>
            </a:r>
            <a:r>
              <a:rPr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8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lang="en-US" sz="18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BW (alone)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optimize for weighted speedup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paper, we show that</a:t>
            </a:r>
            <a:r>
              <a:rPr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prioritizing the application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least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attained bandwidth can improve weighted speedup</a:t>
            </a:r>
            <a:endParaRPr lang="en-US" sz="18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7863840" y="5619274"/>
            <a:ext cx="2560320" cy="411480"/>
          </a:xfrm>
          <a:prstGeom prst="rect">
            <a:avLst/>
          </a:prstGeo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0" name="Rectangle 49"/>
          <p:cNvSpPr/>
          <p:nvPr/>
        </p:nvSpPr>
        <p:spPr>
          <a:xfrm>
            <a:off x="381000" y="876300"/>
            <a:ext cx="8763000" cy="304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514600" y="3924300"/>
            <a:ext cx="4343400" cy="1143000"/>
            <a:chOff x="2286000" y="2095500"/>
            <a:chExt cx="4343400" cy="1143000"/>
          </a:xfrm>
        </p:grpSpPr>
        <p:sp>
          <p:nvSpPr>
            <p:cNvPr id="55" name="Rectangle 54"/>
            <p:cNvSpPr/>
            <p:nvPr/>
          </p:nvSpPr>
          <p:spPr>
            <a:xfrm>
              <a:off x="2286000" y="2095500"/>
              <a:ext cx="4343400" cy="11430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56" name="Group 16"/>
            <p:cNvGrpSpPr/>
            <p:nvPr/>
          </p:nvGrpSpPr>
          <p:grpSpPr>
            <a:xfrm>
              <a:off x="2286000" y="2095500"/>
              <a:ext cx="4334483" cy="1103793"/>
              <a:chOff x="2407530" y="3882250"/>
              <a:chExt cx="4334483" cy="1103793"/>
            </a:xfrm>
          </p:grpSpPr>
          <mc:AlternateContent>
            <mc:Choice xmlns:mv="urn:schemas-microsoft-com:mac:vml"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47317" y="3962400"/>
                    <a:ext cx="907300" cy="9631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𝑩𝑾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1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𝑴𝑷𝑰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𝑩𝑾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𝒂𝒍𝒐𝒏𝒆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𝑴𝑷𝑰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7317" y="3962400"/>
                    <a:ext cx="907300" cy="96314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en-US" dirty="0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xmlns:mv="urn:schemas-microsoft-com:mac:vml"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565135" y="3962400"/>
                    <a:ext cx="838563" cy="97680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𝑩𝑾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-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1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𝑴𝑷𝑰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𝑩𝑾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𝒂𝒍𝒐𝒏𝒆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𝑴𝑷𝑰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135" y="3962400"/>
                    <a:ext cx="838563" cy="97680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en-US" dirty="0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xmlns:mv="urn:schemas-microsoft-com:mac:vml"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89386" y="3962400"/>
                    <a:ext cx="838563" cy="9739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𝑩𝑾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𝑴𝑷𝑰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𝑩𝑾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𝒂𝒍𝒐𝒏𝒆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𝑴𝑷𝑰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9386" y="3962400"/>
                    <a:ext cx="838563" cy="97398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en-US" dirty="0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xmlns:mv="urn:schemas-microsoft-com:mac:vml"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813637" y="3933217"/>
                    <a:ext cx="838563" cy="960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𝑩𝑾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𝑴𝑷𝑰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𝑩𝑾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𝒂𝒍𝒐𝒏𝒆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𝑴𝑷𝑰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637" y="3933217"/>
                    <a:ext cx="838563" cy="96032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en-US" dirty="0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TextBox 60"/>
              <p:cNvSpPr txBox="1"/>
              <p:nvPr/>
            </p:nvSpPr>
            <p:spPr>
              <a:xfrm>
                <a:off x="3276600" y="4202668"/>
                <a:ext cx="269786" cy="646331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2"/>
                    </a:solidFill>
                  </a:rPr>
                  <a:t>+</a:t>
                </a:r>
                <a:endParaRPr 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20499" y="4202668"/>
                <a:ext cx="269786" cy="646331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00"/>
                    </a:solidFill>
                  </a:rPr>
                  <a:t>+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375669" y="4196280"/>
                <a:ext cx="269786" cy="646331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00"/>
                    </a:solidFill>
                  </a:rPr>
                  <a:t>&gt;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407530" y="3882250"/>
                <a:ext cx="4334483" cy="1103793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5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81000" y="1061120"/>
            <a:ext cx="8610600" cy="5339680"/>
          </a:xfrm>
          <a:prstGeom prst="rect">
            <a:avLst/>
          </a:prstGeom>
          <a:blipFill rotWithShape="0">
            <a:blip r:embed="rId7">
              <a:grayscl/>
            </a:blip>
            <a:stretch>
              <a:fillRect l="-71" t="-457"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1714500"/>
            <a:ext cx="395274" cy="23622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7706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Periodically calculate the </a:t>
            </a:r>
            <a:r>
              <a:rPr lang="en-US" dirty="0" smtClean="0"/>
              <a:t>amount of data transferred over the DRAM bus for each application locally at each memory partition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Prioritize </a:t>
            </a:r>
            <a:r>
              <a:rPr lang="en-US" dirty="0" smtClean="0"/>
              <a:t>the memory requests generated by</a:t>
            </a:r>
            <a:r>
              <a:rPr lang="en-US" dirty="0" smtClean="0"/>
              <a:t> the application with lowest attained BW</a:t>
            </a:r>
          </a:p>
          <a:p>
            <a:endParaRPr lang="en-US" dirty="0" smtClean="0"/>
          </a:p>
          <a:p>
            <a:r>
              <a:rPr lang="en-US" dirty="0" smtClean="0"/>
              <a:t>We still preserve the DRAM locality as previously done for RR scheme.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33171"/>
            <a:ext cx="9966325" cy="1200329"/>
          </a:xfrm>
        </p:spPr>
        <p:txBody>
          <a:bodyPr/>
          <a:lstStyle/>
          <a:p>
            <a:r>
              <a:rPr lang="en-US" sz="3600" dirty="0" smtClean="0"/>
              <a:t>Weighted Speedup Targeted </a:t>
            </a:r>
            <a:r>
              <a:rPr lang="en-US" sz="3600" dirty="0" smtClean="0"/>
              <a:t>Scheme (WEIS)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300"/>
            <a:ext cx="9204325" cy="57943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"/>
            <a:ext cx="10042525" cy="4252912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Positives and negatives of co-scheduling multiple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applications</a:t>
            </a:r>
          </a:p>
          <a:p>
            <a:endParaRPr lang="en-US" b="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Limitation of Current Memory Schedulers</a:t>
            </a: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GPU Performance model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driven Memory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Infrastructure Setup and Evaluation</a:t>
            </a: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9612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10042525" cy="4252912"/>
          </a:xfrm>
        </p:spPr>
        <p:txBody>
          <a:bodyPr/>
          <a:lstStyle/>
          <a:p>
            <a:r>
              <a:rPr dirty="0">
                <a:latin typeface="Arial"/>
                <a:cs typeface="Arial"/>
              </a:rPr>
              <a:t>Current GPU simulators are </a:t>
            </a:r>
            <a:r>
              <a:rPr dirty="0">
                <a:solidFill>
                  <a:srgbClr val="FF6600"/>
                </a:solidFill>
                <a:latin typeface="Arial"/>
                <a:cs typeface="Arial"/>
              </a:rPr>
              <a:t>not </a:t>
            </a:r>
            <a:r>
              <a:rPr dirty="0">
                <a:latin typeface="Arial"/>
                <a:cs typeface="Arial"/>
              </a:rPr>
              <a:t>capable of</a:t>
            </a:r>
            <a:r>
              <a:rPr dirty="0" smtClean="0">
                <a:latin typeface="Arial"/>
                <a:cs typeface="Arial"/>
              </a:rPr>
              <a:t> simulating multiple applications</a:t>
            </a:r>
            <a:endParaRPr dirty="0" smtClean="0">
              <a:latin typeface="Arial"/>
              <a:cs typeface="Arial"/>
            </a:endParaRP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Many </a:t>
            </a:r>
            <a:r>
              <a:rPr dirty="0">
                <a:latin typeface="Arial"/>
                <a:cs typeface="Arial"/>
              </a:rPr>
              <a:t>existing CUDA benchmarks do not employ “CUDAStreams” to enable multi-programmed </a:t>
            </a:r>
            <a:r>
              <a:rPr dirty="0" smtClean="0">
                <a:latin typeface="Arial"/>
                <a:cs typeface="Arial"/>
              </a:rPr>
              <a:t>execution</a:t>
            </a:r>
            <a:endParaRPr dirty="0" smtClean="0">
              <a:latin typeface="Arial"/>
              <a:cs typeface="Arial"/>
            </a:endParaRP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r>
              <a:rPr dirty="0" smtClean="0">
                <a:latin typeface="Arial"/>
                <a:cs typeface="Arial"/>
              </a:rPr>
              <a:t>Extended GPGPU-</a:t>
            </a:r>
            <a:r>
              <a:rPr dirty="0" smtClean="0">
                <a:latin typeface="Arial"/>
                <a:cs typeface="Arial"/>
              </a:rPr>
              <a:t>Sim</a:t>
            </a:r>
            <a:r>
              <a:rPr lang="en-US" dirty="0" smtClean="0">
                <a:latin typeface="Arial"/>
                <a:cs typeface="Arial"/>
              </a:rPr>
              <a:t> v3.x</a:t>
            </a:r>
            <a:r>
              <a:rPr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(Simulator) and developed GPU concurrent application framework (GCA) to enable multi-programming in </a:t>
            </a:r>
            <a:r>
              <a:rPr dirty="0" smtClean="0">
                <a:latin typeface="Arial"/>
                <a:cs typeface="Arial"/>
              </a:rPr>
              <a:t>GPUs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Available </a:t>
            </a:r>
            <a:r>
              <a:rPr lang="en-US" dirty="0" smtClean="0">
                <a:cs typeface="Arial"/>
              </a:rPr>
              <a:t>here (beta version) : </a:t>
            </a:r>
            <a:r>
              <a:rPr lang="en-US" dirty="0" smtClean="0">
                <a:cs typeface="Arial"/>
              </a:rPr>
              <a:t>https://</a:t>
            </a:r>
            <a:r>
              <a:rPr lang="en-US" dirty="0" err="1" smtClean="0">
                <a:cs typeface="Arial"/>
              </a:rPr>
              <a:t>github.com/</a:t>
            </a:r>
            <a:r>
              <a:rPr lang="en-US" dirty="0" err="1" smtClean="0">
                <a:cs typeface="Arial"/>
              </a:rPr>
              <a:t>adwaitjog/mafia</a:t>
            </a:r>
            <a:endParaRPr dirty="0" smtClean="0">
              <a:latin typeface="Arial"/>
              <a:cs typeface="Arial"/>
            </a:endParaRP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endParaRPr i="1" dirty="0" smtClean="0">
              <a:latin typeface="Arial"/>
              <a:cs typeface="Arial"/>
            </a:endParaRPr>
          </a:p>
          <a:p>
            <a:pPr>
              <a:buNone/>
            </a:pPr>
            <a:endParaRPr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63840" y="5619274"/>
            <a:ext cx="2560320" cy="411480"/>
          </a:xfrm>
          <a:prstGeom prst="rect">
            <a:avLst/>
          </a:prstGeo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9204325" cy="584775"/>
          </a:xfrm>
        </p:spPr>
        <p:txBody>
          <a:bodyPr/>
          <a:lstStyle/>
          <a:p>
            <a:r>
              <a:rPr lang="en-US" altLang="zh-CN" dirty="0" smtClean="0"/>
              <a:t>Simulation</a:t>
            </a:r>
            <a:r>
              <a:rPr lang="en-US" altLang="zh-CN" dirty="0" smtClean="0"/>
              <a:t> Setup	</a:t>
            </a:r>
            <a:endParaRPr lang="en-US" altLang="zh-CN" sz="2800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00100"/>
            <a:ext cx="10042525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Kernels from multiple applications are issued to different concurrent CUDA </a:t>
            </a:r>
            <a:r>
              <a:rPr lang="en-US" dirty="0" smtClean="0">
                <a:solidFill>
                  <a:srgbClr val="FFFF00"/>
                </a:solidFill>
              </a:rPr>
              <a:t>Streams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100 two</a:t>
            </a:r>
            <a:r>
              <a:rPr lang="en-US" dirty="0" smtClean="0"/>
              <a:t>-application</a:t>
            </a:r>
            <a:r>
              <a:rPr lang="en-US" dirty="0" smtClean="0"/>
              <a:t> and 10 </a:t>
            </a:r>
            <a:r>
              <a:rPr lang="en-US" dirty="0" smtClean="0"/>
              <a:t>three-application </a:t>
            </a:r>
            <a:r>
              <a:rPr lang="en-US" dirty="0" smtClean="0"/>
              <a:t>workloads </a:t>
            </a:r>
            <a:r>
              <a:rPr lang="en-US" dirty="0" smtClean="0"/>
              <a:t>considered with varying memory demands</a:t>
            </a:r>
          </a:p>
          <a:p>
            <a:pPr marL="571500" lvl="1" indent="0">
              <a:buNone/>
            </a:pPr>
            <a:endParaRPr lang="en-US" sz="2400" dirty="0" smtClean="0"/>
          </a:p>
          <a:p>
            <a:r>
              <a:rPr lang="en-US" dirty="0" smtClean="0"/>
              <a:t>Baseline configuration </a:t>
            </a:r>
            <a:r>
              <a:rPr lang="en-US" dirty="0"/>
              <a:t>similar to scaled-up </a:t>
            </a:r>
            <a:r>
              <a:rPr lang="en-US" dirty="0" smtClean="0"/>
              <a:t>version of GTX480 </a:t>
            </a:r>
            <a:endParaRPr lang="en-US" dirty="0" smtClean="0"/>
          </a:p>
          <a:p>
            <a:pPr lvl="1"/>
            <a:r>
              <a:rPr lang="en-US" sz="2400" dirty="0" smtClean="0"/>
              <a:t>30 </a:t>
            </a:r>
            <a:r>
              <a:rPr lang="en-US" sz="2400" dirty="0" err="1" smtClean="0"/>
              <a:t>SMs</a:t>
            </a:r>
            <a:r>
              <a:rPr lang="en-US" sz="2400" dirty="0"/>
              <a:t>, </a:t>
            </a:r>
            <a:r>
              <a:rPr lang="en-US" sz="2400" dirty="0" smtClean="0"/>
              <a:t>32-SIMT </a:t>
            </a:r>
            <a:r>
              <a:rPr lang="en-US" sz="2400" dirty="0"/>
              <a:t>lanes, 32-threads/warp </a:t>
            </a:r>
          </a:p>
          <a:p>
            <a:pPr lvl="1"/>
            <a:r>
              <a:rPr lang="en-US" sz="2400" dirty="0" smtClean="0"/>
              <a:t>16KB </a:t>
            </a:r>
            <a:r>
              <a:rPr lang="en-US" sz="2400" dirty="0"/>
              <a:t>L1 (4-way, 128B cache block) +</a:t>
            </a:r>
            <a:r>
              <a:rPr lang="en-US" sz="2400" dirty="0" smtClean="0"/>
              <a:t> 16KB </a:t>
            </a:r>
            <a:r>
              <a:rPr lang="en-US" sz="2400" dirty="0" err="1"/>
              <a:t>SharedMem</a:t>
            </a:r>
            <a:r>
              <a:rPr lang="en-US" sz="2400" dirty="0"/>
              <a:t> per SM </a:t>
            </a:r>
            <a:endParaRPr lang="en-US" sz="2400" dirty="0" smtClean="0"/>
          </a:p>
          <a:p>
            <a:pPr lvl="1"/>
            <a:r>
              <a:rPr lang="en-US" sz="2400" dirty="0" smtClean="0"/>
              <a:t>6 partitions/channels </a:t>
            </a:r>
            <a:r>
              <a:rPr lang="en-US" sz="2400" dirty="0" smtClean="0"/>
              <a:t>(Peak Bandwidth</a:t>
            </a:r>
            <a:r>
              <a:rPr lang="en-US" sz="2400" dirty="0"/>
              <a:t>: 177.6 GB/sec)</a:t>
            </a:r>
          </a:p>
          <a:p>
            <a:pPr lvl="1"/>
            <a:endParaRPr lang="en-US" sz="2400" dirty="0"/>
          </a:p>
          <a:p>
            <a:pPr marL="571500" lvl="1" indent="0">
              <a:buNone/>
            </a:pPr>
            <a:endParaRPr lang="en-US" sz="1800" dirty="0" smtClean="0"/>
          </a:p>
          <a:p>
            <a:pPr marL="571500" lvl="1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2389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"/>
            <a:ext cx="9204325" cy="1077218"/>
          </a:xfrm>
        </p:spPr>
        <p:txBody>
          <a:bodyPr/>
          <a:lstStyle/>
          <a:p>
            <a:r>
              <a:rPr lang="en-US" dirty="0" smtClean="0"/>
              <a:t>System Throughput with WEIS </a:t>
            </a:r>
            <a:br>
              <a:rPr lang="en-US" dirty="0" smtClean="0"/>
            </a:br>
            <a:r>
              <a:rPr lang="en-US" dirty="0" smtClean="0"/>
              <a:t>     (Normalized to FR-FCFS)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7205605"/>
              </p:ext>
            </p:extLst>
          </p:nvPr>
        </p:nvGraphicFramePr>
        <p:xfrm>
          <a:off x="304800" y="1028700"/>
          <a:ext cx="9753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464040"/>
            <a:ext cx="982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Arial"/>
                <a:cs typeface="Arial"/>
              </a:rPr>
              <a:t>D</a:t>
            </a:r>
            <a:r>
              <a:rPr lang="en-US" sz="2100" b="1" dirty="0" smtClean="0">
                <a:latin typeface="Arial"/>
                <a:cs typeface="Arial"/>
              </a:rPr>
              <a:t>ifference in </a:t>
            </a:r>
            <a:r>
              <a:rPr lang="en-US" sz="2100" b="1" dirty="0" smtClean="0">
                <a:latin typeface="Arial"/>
                <a:cs typeface="Arial"/>
              </a:rPr>
              <a:t>attained BW among applications in the workload</a:t>
            </a:r>
          </a:p>
          <a:p>
            <a:pPr>
              <a:buFontTx/>
              <a:buChar char="-"/>
            </a:pPr>
            <a:r>
              <a:rPr lang="en-US" sz="2100" b="1" dirty="0" smtClean="0">
                <a:latin typeface="Arial"/>
                <a:cs typeface="Arial"/>
              </a:rPr>
              <a:t>   </a:t>
            </a:r>
            <a:r>
              <a:rPr lang="en-US" sz="2100" b="1" dirty="0" err="1" smtClean="0">
                <a:latin typeface="Arial"/>
                <a:cs typeface="Arial"/>
              </a:rPr>
              <a:t>Class_A</a:t>
            </a:r>
            <a:r>
              <a:rPr lang="en-US" sz="2100" b="1" dirty="0" smtClean="0">
                <a:latin typeface="Arial"/>
                <a:cs typeface="Arial"/>
              </a:rPr>
              <a:t> (High),  </a:t>
            </a:r>
            <a:r>
              <a:rPr lang="en-US" sz="2100" b="1" dirty="0" err="1" smtClean="0">
                <a:latin typeface="Arial"/>
                <a:cs typeface="Arial"/>
              </a:rPr>
              <a:t>Class_B</a:t>
            </a:r>
            <a:r>
              <a:rPr lang="en-US" sz="2100" b="1" dirty="0" smtClean="0">
                <a:latin typeface="Arial"/>
                <a:cs typeface="Arial"/>
              </a:rPr>
              <a:t> (Medium),  </a:t>
            </a:r>
            <a:r>
              <a:rPr lang="en-US" sz="2100" b="1" dirty="0" err="1" smtClean="0">
                <a:latin typeface="Arial"/>
                <a:cs typeface="Arial"/>
              </a:rPr>
              <a:t>Class_C</a:t>
            </a:r>
            <a:r>
              <a:rPr lang="en-US" sz="2100" b="1" dirty="0" smtClean="0">
                <a:latin typeface="Arial"/>
                <a:cs typeface="Arial"/>
              </a:rPr>
              <a:t> (Low)</a:t>
            </a:r>
          </a:p>
          <a:p>
            <a:pPr>
              <a:buFontTx/>
              <a:buChar char="-"/>
            </a:pPr>
            <a:r>
              <a:rPr lang="en-US" sz="2100" b="1" dirty="0" smtClean="0">
                <a:latin typeface="Arial"/>
                <a:cs typeface="Arial"/>
              </a:rPr>
              <a:t>   14%, 8%, and 5% improvement in Weighted speedup over FR-FCFS respectively</a:t>
            </a:r>
          </a:p>
          <a:p>
            <a:pPr>
              <a:buFontTx/>
              <a:buChar char="-"/>
            </a:pPr>
            <a:endParaRPr lang="en-US" sz="2100" b="1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sz="2100" b="1" dirty="0" smtClean="0">
              <a:latin typeface="Arial"/>
              <a:cs typeface="Arial"/>
            </a:endParaRPr>
          </a:p>
          <a:p>
            <a:endParaRPr lang="en-US" sz="2100" b="1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sz="2100" b="1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5400" y="2487641"/>
            <a:ext cx="8763000" cy="127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Speedup </a:t>
            </a:r>
            <a:r>
              <a:rPr lang="en-US" dirty="0" smtClean="0"/>
              <a:t>(Normalized to FR-FCFS)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2083644"/>
              </p:ext>
            </p:extLst>
          </p:nvPr>
        </p:nvGraphicFramePr>
        <p:xfrm>
          <a:off x="304800" y="952500"/>
          <a:ext cx="5562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522260" y="4229100"/>
            <a:ext cx="938374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smtClean="0">
                <a:solidFill>
                  <a:srgbClr val="73C000"/>
                </a:solidFill>
                <a:cs typeface="Arial"/>
              </a:rPr>
              <a:t>Other results </a:t>
            </a:r>
            <a:r>
              <a:rPr lang="en-US" sz="2900" dirty="0" smtClean="0">
                <a:solidFill>
                  <a:srgbClr val="73C000"/>
                </a:solidFill>
                <a:cs typeface="Arial"/>
              </a:rPr>
              <a:t>in the paper:</a:t>
            </a:r>
          </a:p>
          <a:p>
            <a:pPr marL="514350" indent="-514350">
              <a:buAutoNum type="arabicParenR"/>
            </a:pPr>
            <a:r>
              <a:rPr lang="en-US" sz="2900" dirty="0" smtClean="0">
                <a:solidFill>
                  <a:srgbClr val="73C000"/>
                </a:solidFill>
                <a:cs typeface="Arial"/>
              </a:rPr>
              <a:t>Scalability results</a:t>
            </a:r>
          </a:p>
          <a:p>
            <a:pPr marL="514350" indent="-514350">
              <a:buAutoNum type="arabicParenR"/>
            </a:pPr>
            <a:r>
              <a:rPr lang="en-US" sz="2900" dirty="0" smtClean="0">
                <a:solidFill>
                  <a:srgbClr val="73C000"/>
                </a:solidFill>
                <a:cs typeface="Arial"/>
              </a:rPr>
              <a:t>Sensitivity to Core Partitioning Mechanisms</a:t>
            </a:r>
          </a:p>
          <a:p>
            <a:pPr marL="514350" indent="-514350">
              <a:buAutoNum type="arabicParenR"/>
            </a:pPr>
            <a:r>
              <a:rPr lang="en-US" sz="2900" dirty="0" smtClean="0">
                <a:solidFill>
                  <a:srgbClr val="73C000"/>
                </a:solidFill>
                <a:cs typeface="Arial"/>
              </a:rPr>
              <a:t>C</a:t>
            </a:r>
            <a:r>
              <a:rPr lang="en-US" sz="2900" dirty="0" smtClean="0">
                <a:solidFill>
                  <a:srgbClr val="73C000"/>
                </a:solidFill>
                <a:cs typeface="Arial"/>
              </a:rPr>
              <a:t>omparisons related to other schemes and metrics</a:t>
            </a:r>
            <a:endParaRPr lang="en-US" sz="2900" dirty="0" smtClean="0">
              <a:solidFill>
                <a:srgbClr val="73C000"/>
              </a:solidFill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1181100"/>
            <a:ext cx="426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Harmonic Speedup Metric balances Fairness and System Throughput</a:t>
            </a:r>
            <a:endParaRPr lang="en-US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3400" y="3619500"/>
            <a:ext cx="937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8% improvement in Harmonic Speedup for 100 workloads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1919230"/>
            <a:ext cx="373380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Approach (Looking 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4900"/>
            <a:ext cx="10042525" cy="4252912"/>
          </a:xfrm>
        </p:spPr>
        <p:txBody>
          <a:bodyPr/>
          <a:lstStyle/>
          <a:p>
            <a:r>
              <a:rPr lang="en-US" b="0" dirty="0" smtClean="0"/>
              <a:t>Execute one kernel at a time</a:t>
            </a:r>
            <a:endParaRPr lang="en-US" b="0" dirty="0" smtClean="0"/>
          </a:p>
          <a:p>
            <a:pPr lvl="1"/>
            <a:r>
              <a:rPr lang="en-US" sz="2400" b="0" dirty="0" smtClean="0"/>
              <a:t>Assumes that kernel </a:t>
            </a:r>
            <a:r>
              <a:rPr lang="en-US" sz="2400" b="0" dirty="0" smtClean="0"/>
              <a:t>has enough parallelism</a:t>
            </a:r>
          </a:p>
          <a:p>
            <a:endParaRPr lang="en-US" sz="2200" dirty="0" smtClean="0"/>
          </a:p>
          <a:p>
            <a:pPr marL="571500" lvl="1" indent="0">
              <a:buNone/>
            </a:pPr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14124" y="312813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43764" y="312813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1124" y="312813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19124" y="3509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71524" y="3509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62024" y="35015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81424" y="312813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SM-31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63464" y="3128130"/>
            <a:ext cx="899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SM-32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00824" y="312813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38824" y="3509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91224" y="3509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681724" y="35015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61724" y="2975730"/>
            <a:ext cx="93345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9512" y="2360763"/>
            <a:ext cx="88773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Single Application</a:t>
            </a:r>
            <a:endParaRPr lang="en-US" sz="3200" dirty="0"/>
          </a:p>
        </p:txBody>
      </p:sp>
      <p:sp>
        <p:nvSpPr>
          <p:cNvPr id="36" name="Rounded Rectangle 35"/>
          <p:cNvSpPr/>
          <p:nvPr/>
        </p:nvSpPr>
        <p:spPr>
          <a:xfrm>
            <a:off x="1885950" y="5127971"/>
            <a:ext cx="7620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85950" y="4594571"/>
            <a:ext cx="7620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85950" y="4061171"/>
            <a:ext cx="76200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Interconnect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823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9204325" cy="579438"/>
          </a:xfrm>
        </p:spPr>
        <p:txBody>
          <a:bodyPr/>
          <a:lstStyle/>
          <a:p>
            <a:r>
              <a:rPr lang="en-US" dirty="0" smtClean="0"/>
              <a:t>Take Away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95300"/>
            <a:ext cx="10058400" cy="4648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300" dirty="0" smtClean="0">
                <a:solidFill>
                  <a:srgbClr val="FFFF00"/>
                </a:solidFill>
              </a:rPr>
              <a:t>Naïve coupling of </a:t>
            </a:r>
            <a:r>
              <a:rPr lang="en-US" sz="2300" dirty="0">
                <a:solidFill>
                  <a:srgbClr val="FFFF00"/>
                </a:solidFill>
              </a:rPr>
              <a:t>applications is</a:t>
            </a:r>
            <a:r>
              <a:rPr lang="en-US" sz="2300" dirty="0" smtClean="0">
                <a:solidFill>
                  <a:srgbClr val="FFFF00"/>
                </a:solidFill>
              </a:rPr>
              <a:t> probably not </a:t>
            </a:r>
            <a:r>
              <a:rPr lang="en-US" sz="2300" dirty="0">
                <a:solidFill>
                  <a:srgbClr val="FFFF00"/>
                </a:solidFill>
              </a:rPr>
              <a:t>a good </a:t>
            </a:r>
            <a:r>
              <a:rPr lang="en-US" sz="2300" dirty="0" smtClean="0">
                <a:solidFill>
                  <a:srgbClr val="FFFF00"/>
                </a:solidFill>
              </a:rPr>
              <a:t>idea</a:t>
            </a:r>
          </a:p>
          <a:p>
            <a:pPr lvl="1"/>
            <a:r>
              <a:rPr lang="en-US" sz="2300" dirty="0" smtClean="0"/>
              <a:t>Co-scheduled applications interfere in the memory-subsystem</a:t>
            </a:r>
          </a:p>
          <a:p>
            <a:pPr lvl="1"/>
            <a:r>
              <a:rPr lang="en-US" sz="2300" dirty="0" smtClean="0"/>
              <a:t>Sub-optimal Performance and </a:t>
            </a:r>
            <a:r>
              <a:rPr lang="en-US" sz="2300" dirty="0" smtClean="0"/>
              <a:t>Fairness</a:t>
            </a:r>
          </a:p>
          <a:p>
            <a:r>
              <a:rPr lang="en-US" sz="2300" dirty="0" smtClean="0">
                <a:solidFill>
                  <a:srgbClr val="FFFF00"/>
                </a:solidFill>
              </a:rPr>
              <a:t>Current DRAM schedulers are agnostic to applications</a:t>
            </a:r>
          </a:p>
          <a:p>
            <a:pPr lvl="1"/>
            <a:r>
              <a:rPr lang="en-US" sz="2300" dirty="0" smtClean="0"/>
              <a:t>Treat all memory request </a:t>
            </a:r>
            <a:r>
              <a:rPr lang="en-US" sz="2300" dirty="0" smtClean="0"/>
              <a:t>equally</a:t>
            </a:r>
          </a:p>
          <a:p>
            <a:r>
              <a:rPr lang="en-US" sz="2300" dirty="0" smtClean="0">
                <a:solidFill>
                  <a:srgbClr val="FFFF00"/>
                </a:solidFill>
              </a:rPr>
              <a:t>Application-aware memory system is required for enhanced performance and superior </a:t>
            </a:r>
            <a:r>
              <a:rPr lang="en-US" sz="2300" dirty="0" smtClean="0">
                <a:solidFill>
                  <a:srgbClr val="FFFF00"/>
                </a:solidFill>
              </a:rPr>
              <a:t>fairness</a:t>
            </a:r>
            <a:endParaRPr lang="en-US" sz="2300" dirty="0" smtClean="0">
              <a:solidFill>
                <a:srgbClr val="FFFF00"/>
              </a:solidFill>
            </a:endParaRPr>
          </a:p>
          <a:p>
            <a:r>
              <a:rPr lang="en-US" sz="2300" dirty="0" smtClean="0">
                <a:cs typeface="Arial"/>
              </a:rPr>
              <a:t>Attained Bandwidth (BW) and Misses Per Instruction (MPI) metrics can drive memory scheduling decisions for better throughput and fairness</a:t>
            </a:r>
            <a:r>
              <a:rPr lang="en-US" sz="2300" dirty="0" smtClean="0">
                <a:cs typeface="Arial"/>
              </a:rPr>
              <a:t>.</a:t>
            </a:r>
          </a:p>
          <a:p>
            <a:r>
              <a:rPr lang="en-US" sz="2300" dirty="0" smtClean="0">
                <a:cs typeface="Arial"/>
              </a:rPr>
              <a:t>WEIS</a:t>
            </a:r>
            <a:r>
              <a:rPr lang="en-US" sz="2300" dirty="0" smtClean="0">
                <a:cs typeface="Arial"/>
              </a:rPr>
              <a:t> provides 14% </a:t>
            </a:r>
            <a:r>
              <a:rPr lang="en-US" sz="2300" dirty="0" smtClean="0">
                <a:cs typeface="Arial"/>
              </a:rPr>
              <a:t>improvement in weighted speedup</a:t>
            </a:r>
            <a:r>
              <a:rPr lang="en-US" sz="2300" dirty="0" smtClean="0">
                <a:cs typeface="Arial"/>
              </a:rPr>
              <a:t> for 2</a:t>
            </a:r>
            <a:r>
              <a:rPr lang="en-US" sz="2300" dirty="0" smtClean="0">
                <a:cs typeface="Arial"/>
              </a:rPr>
              <a:t>-app </a:t>
            </a:r>
            <a:r>
              <a:rPr lang="en-US" sz="2300" dirty="0" smtClean="0">
                <a:cs typeface="Arial"/>
              </a:rPr>
              <a:t>workloads with high difference in attained BW.</a:t>
            </a:r>
          </a:p>
          <a:p>
            <a:endParaRPr lang="en-US" dirty="0" smtClean="0">
              <a:cs typeface="Arial"/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2471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485900"/>
            <a:ext cx="4191000" cy="923330"/>
          </a:xfrm>
        </p:spPr>
        <p:txBody>
          <a:bodyPr/>
          <a:lstStyle/>
          <a:p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429000" y="3238500"/>
            <a:ext cx="53711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5400" kern="0" dirty="0" smtClean="0"/>
              <a:t>Questions?</a:t>
            </a:r>
            <a:endParaRPr lang="en-US" sz="5400" kern="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5309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4900"/>
            <a:ext cx="10042525" cy="4252912"/>
          </a:xfrm>
        </p:spPr>
        <p:txBody>
          <a:bodyPr/>
          <a:lstStyle/>
          <a:p>
            <a:r>
              <a:rPr lang="en-US" b="0" dirty="0" smtClean="0"/>
              <a:t>What happens when kernels do not have enough</a:t>
            </a:r>
            <a:r>
              <a:rPr lang="en-US" b="0" dirty="0" smtClean="0"/>
              <a:t> parallelism?</a:t>
            </a:r>
            <a:endParaRPr lang="en-US" b="0" dirty="0" smtClean="0"/>
          </a:p>
          <a:p>
            <a:pPr lvl="1"/>
            <a:r>
              <a:rPr lang="en-US" sz="2200" b="0" dirty="0" smtClean="0"/>
              <a:t>Execute multiple kernels (from same application/context) concurrently</a:t>
            </a:r>
          </a:p>
          <a:p>
            <a:pPr marL="571500" lvl="1" indent="0">
              <a:buNone/>
            </a:pPr>
            <a:endParaRPr lang="en-US" sz="2400" dirty="0" smtClean="0"/>
          </a:p>
          <a:p>
            <a:pPr marL="571500" lvl="1" indent="0">
              <a:buNone/>
            </a:pPr>
            <a:endParaRPr lang="en-US" sz="2400" dirty="0" smtClean="0"/>
          </a:p>
          <a:p>
            <a:pPr marL="571500" lvl="1" indent="0">
              <a:buNone/>
            </a:pPr>
            <a:endParaRPr lang="en-US" sz="2400" dirty="0"/>
          </a:p>
          <a:p>
            <a:pPr marL="571500" lvl="1" indent="0">
              <a:buNone/>
            </a:pPr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7864475" y="5721350"/>
            <a:ext cx="255905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DFC28E2C-74B4-4A99-8B48-D552EED9D1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314700"/>
            <a:ext cx="2571230" cy="1566148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3429000" y="5001280"/>
            <a:ext cx="333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Kepler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67100"/>
            <a:ext cx="2838450" cy="1261348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49911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Fermi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endParaRPr lang="en-US" sz="28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9600" y="2171700"/>
            <a:ext cx="9677400" cy="1020743"/>
          </a:xfrm>
          <a:prstGeom prst="rightArrow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00200" y="24765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CURRENT ARCHITECTURES SUPPORT THIS FEATURE </a:t>
            </a:r>
            <a:endParaRPr lang="en-US" sz="2000" b="1" dirty="0">
              <a:solidFill>
                <a:schemeClr val="bg2"/>
              </a:solidFill>
            </a:endParaRPr>
          </a:p>
        </p:txBody>
      </p:sp>
      <p:pic>
        <p:nvPicPr>
          <p:cNvPr id="17" name="Picture 16" descr="foot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390900"/>
            <a:ext cx="1905000" cy="1539394"/>
          </a:xfrm>
          <a:prstGeom prst="rect">
            <a:avLst/>
          </a:prstGeom>
        </p:spPr>
      </p:pic>
      <p:sp>
        <p:nvSpPr>
          <p:cNvPr id="18" name="TextBox 7"/>
          <p:cNvSpPr txBox="1"/>
          <p:nvPr/>
        </p:nvSpPr>
        <p:spPr>
          <a:xfrm>
            <a:off x="6721045" y="4991100"/>
            <a:ext cx="333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Maxwell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8006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9204325" cy="579438"/>
          </a:xfrm>
        </p:spPr>
        <p:txBody>
          <a:bodyPr/>
          <a:lstStyle/>
          <a:p>
            <a:r>
              <a:rPr lang="en-US" dirty="0" smtClean="0"/>
              <a:t>Future Trend (Looking Forward)</a:t>
            </a:r>
            <a:endParaRPr lang="en-US" dirty="0"/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32537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323592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5800" y="310130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0900" y="2578080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Application-1</a:t>
            </a:r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1870075" y="5372100"/>
            <a:ext cx="7620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70075" y="4838700"/>
            <a:ext cx="7620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70075" y="4305300"/>
            <a:ext cx="76200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Interconnect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90700" y="36093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43100" y="36093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33600" y="360168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41725" y="322832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SM-A+1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65725" y="321054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89325" y="307592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654425" y="2552700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Application-2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4594225" y="35839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46625" y="35839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37125" y="35763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83500" y="325372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SM-B+1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207500" y="323594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31100" y="310132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96200" y="2578100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Application-N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8636000" y="36093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788400" y="36093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978900" y="36017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7000" y="374138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29400" y="374138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19900" y="37337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506860"/>
            <a:ext cx="939482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600" dirty="0" smtClean="0"/>
              <a:t> </a:t>
            </a:r>
          </a:p>
          <a:p>
            <a:pPr lvl="1" algn="ctr"/>
            <a:r>
              <a:rPr lang="en-US" sz="2600" dirty="0" smtClean="0"/>
              <a:t>We study execution </a:t>
            </a:r>
            <a:r>
              <a:rPr lang="en-US" sz="2600" dirty="0"/>
              <a:t>of </a:t>
            </a:r>
            <a:endParaRPr lang="en-US" sz="2600" dirty="0" smtClean="0"/>
          </a:p>
          <a:p>
            <a:pPr lvl="1" algn="ctr"/>
            <a:r>
              <a:rPr lang="en-US" sz="2600" dirty="0" smtClean="0">
                <a:solidFill>
                  <a:srgbClr val="FFC000"/>
                </a:solidFill>
              </a:rPr>
              <a:t>multiple </a:t>
            </a:r>
            <a:r>
              <a:rPr lang="en-US" sz="2600" dirty="0"/>
              <a:t>kernels from </a:t>
            </a:r>
            <a:endParaRPr lang="en-US" sz="2600" dirty="0" smtClean="0"/>
          </a:p>
          <a:p>
            <a:pPr lvl="1" algn="ctr"/>
            <a:r>
              <a:rPr lang="en-US" sz="2600" dirty="0" smtClean="0">
                <a:solidFill>
                  <a:srgbClr val="FFC000"/>
                </a:solidFill>
              </a:rPr>
              <a:t>multiple</a:t>
            </a:r>
            <a:r>
              <a:rPr lang="en-US" sz="2600" dirty="0" smtClean="0"/>
              <a:t> </a:t>
            </a:r>
            <a:r>
              <a:rPr lang="en-US" sz="2600" dirty="0"/>
              <a:t>applications (contexts)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4587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"/>
            <a:ext cx="9204325" cy="646331"/>
          </a:xfrm>
        </p:spPr>
        <p:txBody>
          <a:bodyPr/>
          <a:lstStyle/>
          <a:p>
            <a:r>
              <a:rPr lang="en-US" sz="3600" dirty="0"/>
              <a:t>Why Multiple Applications (Contexts)?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4900"/>
            <a:ext cx="10042525" cy="4313237"/>
          </a:xfrm>
        </p:spPr>
        <p:txBody>
          <a:bodyPr/>
          <a:lstStyle/>
          <a:p>
            <a:pPr marL="0" indent="0">
              <a:buNone/>
            </a:pPr>
            <a:endParaRPr lang="en-US" sz="2800" b="0" dirty="0" smtClean="0"/>
          </a:p>
          <a:p>
            <a:r>
              <a:rPr lang="en-US" sz="2800" b="0" dirty="0" smtClean="0"/>
              <a:t>Can improve </a:t>
            </a:r>
            <a:r>
              <a:rPr lang="en-US" sz="2800" b="0" dirty="0"/>
              <a:t>overall GPU throughput</a:t>
            </a:r>
          </a:p>
          <a:p>
            <a:pPr marL="0" indent="0">
              <a:buNone/>
            </a:pPr>
            <a:endParaRPr lang="en-US" sz="2800" b="0" dirty="0" smtClean="0"/>
          </a:p>
          <a:p>
            <a:r>
              <a:rPr lang="en-US" sz="2800" b="0" dirty="0" smtClean="0"/>
              <a:t>Can improve </a:t>
            </a:r>
            <a:r>
              <a:rPr lang="en-US" sz="2800" b="0" dirty="0" smtClean="0"/>
              <a:t>portability of </a:t>
            </a:r>
            <a:r>
              <a:rPr lang="en-US" sz="2800" b="0" i="1" dirty="0" smtClean="0">
                <a:solidFill>
                  <a:srgbClr val="FFFF00"/>
                </a:solidFill>
              </a:rPr>
              <a:t>multiple</a:t>
            </a:r>
            <a:r>
              <a:rPr lang="en-US" sz="2800" b="0" i="1" dirty="0" smtClean="0"/>
              <a:t> </a:t>
            </a:r>
            <a:r>
              <a:rPr lang="en-US" sz="2800" b="0" i="1" dirty="0" smtClean="0">
                <a:solidFill>
                  <a:srgbClr val="FFFF00"/>
                </a:solidFill>
              </a:rPr>
              <a:t>old</a:t>
            </a:r>
            <a:r>
              <a:rPr lang="en-US" sz="2800" b="0" i="1" dirty="0" smtClean="0"/>
              <a:t> </a:t>
            </a:r>
            <a:r>
              <a:rPr lang="en-US" sz="2800" b="0" dirty="0" smtClean="0"/>
              <a:t>apps (with </a:t>
            </a:r>
            <a:r>
              <a:rPr lang="en-US" sz="2800" b="0" i="1" dirty="0" smtClean="0">
                <a:solidFill>
                  <a:srgbClr val="FF0000"/>
                </a:solidFill>
              </a:rPr>
              <a:t>limited</a:t>
            </a:r>
            <a:r>
              <a:rPr lang="en-US" sz="2800" b="0" dirty="0" smtClean="0"/>
              <a:t> thread-scalability) on newer scaled GPUs</a:t>
            </a:r>
          </a:p>
          <a:p>
            <a:pPr marL="0" indent="0">
              <a:buNone/>
            </a:pPr>
            <a:endParaRPr lang="en-US" sz="2800" b="0" dirty="0"/>
          </a:p>
          <a:p>
            <a:r>
              <a:rPr lang="en-US" sz="2800" b="0" dirty="0" smtClean="0"/>
              <a:t>Supports consolidation of multiple-user requests on to the same GPU</a:t>
            </a:r>
          </a:p>
          <a:p>
            <a:pPr marL="571500" lvl="1" indent="0">
              <a:buNone/>
            </a:pPr>
            <a:endParaRPr lang="en-US" sz="3000" b="0" dirty="0" smtClean="0"/>
          </a:p>
          <a:p>
            <a:pPr marL="0" indent="0">
              <a:buNone/>
            </a:pPr>
            <a:endParaRPr lang="en-US" sz="3200" b="0" dirty="0" smtClean="0"/>
          </a:p>
          <a:p>
            <a:endParaRPr lang="en-US" sz="3200" b="0" dirty="0"/>
          </a:p>
          <a:p>
            <a:endParaRPr lang="en-US" sz="2800" b="0" dirty="0" smtClean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2775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300"/>
            <a:ext cx="9204325" cy="57943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"/>
            <a:ext cx="10042525" cy="4252912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Positives and negatives of co-scheduling multiple </a:t>
            </a:r>
            <a:r>
              <a:rPr lang="en-US" dirty="0" smtClean="0">
                <a:solidFill>
                  <a:srgbClr val="FFFF00"/>
                </a:solidFill>
              </a:rPr>
              <a:t>applications</a:t>
            </a:r>
          </a:p>
          <a:p>
            <a:endParaRPr lang="en-US" b="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Limitation of Current Memory Schedulers</a:t>
            </a: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GPU Performance model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driven Memory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Infrastructure Setup and Evaluation</a:t>
            </a:r>
          </a:p>
          <a:p>
            <a:endParaRPr lang="en-US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9612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" y="4457700"/>
            <a:ext cx="10880725" cy="554831"/>
          </a:xfrm>
        </p:spPr>
        <p:txBody>
          <a:bodyPr/>
          <a:lstStyle/>
          <a:p>
            <a:r>
              <a:rPr sz="2500" dirty="0" smtClean="0">
                <a:latin typeface="Arial"/>
                <a:cs typeface="Arial"/>
              </a:rPr>
              <a:t>HIST</a:t>
            </a:r>
            <a:r>
              <a:rPr lang="en-US" sz="2500" dirty="0" smtClean="0">
                <a:latin typeface="Arial"/>
                <a:cs typeface="Arial"/>
              </a:rPr>
              <a:t>+</a:t>
            </a:r>
            <a:r>
              <a:rPr sz="2500" dirty="0" smtClean="0">
                <a:latin typeface="Arial"/>
                <a:cs typeface="Arial"/>
              </a:rPr>
              <a:t>DGEMM</a:t>
            </a:r>
            <a:r>
              <a:rPr lang="en-US" sz="2500" dirty="0" smtClean="0">
                <a:latin typeface="Arial"/>
                <a:cs typeface="Arial"/>
              </a:rPr>
              <a:t>:  </a:t>
            </a:r>
            <a:r>
              <a:rPr sz="2500" dirty="0" smtClean="0">
                <a:latin typeface="Arial"/>
                <a:cs typeface="Arial"/>
              </a:rPr>
              <a:t>40</a:t>
            </a:r>
            <a:r>
              <a:rPr lang="en-US" sz="2500" dirty="0" smtClean="0">
                <a:latin typeface="Arial"/>
                <a:cs typeface="Arial"/>
              </a:rPr>
              <a:t>% </a:t>
            </a:r>
            <a:r>
              <a:rPr lang="en-US" sz="2500" dirty="0">
                <a:latin typeface="Arial"/>
                <a:cs typeface="Arial"/>
              </a:rPr>
              <a:t>improvement in</a:t>
            </a:r>
            <a:r>
              <a:rPr lang="en-US" sz="2500" dirty="0" smtClean="0">
                <a:latin typeface="Arial"/>
                <a:cs typeface="Arial"/>
              </a:rPr>
              <a:t> </a:t>
            </a:r>
            <a:endParaRPr sz="2500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sz="2500" dirty="0" smtClean="0">
                <a:latin typeface="Arial"/>
                <a:cs typeface="Arial"/>
              </a:rPr>
              <a:t>S</a:t>
            </a:r>
            <a:r>
              <a:rPr sz="2500" dirty="0" smtClean="0">
                <a:latin typeface="Arial"/>
                <a:cs typeface="Arial"/>
              </a:rPr>
              <a:t>ystem throughput</a:t>
            </a:r>
            <a:r>
              <a:rPr lang="en-US" sz="2500" dirty="0" smtClean="0">
                <a:latin typeface="Arial"/>
                <a:cs typeface="Arial"/>
              </a:rPr>
              <a:t>, </a:t>
            </a:r>
            <a:r>
              <a:rPr lang="en-US" sz="2500" dirty="0">
                <a:latin typeface="Arial"/>
                <a:cs typeface="Arial"/>
              </a:rPr>
              <a:t>over running </a:t>
            </a:r>
            <a:r>
              <a:rPr lang="en-US" sz="2500" dirty="0" smtClean="0">
                <a:latin typeface="Arial"/>
                <a:cs typeface="Arial"/>
              </a:rPr>
              <a:t>alone</a:t>
            </a:r>
            <a:endParaRPr sz="2500" dirty="0" smtClean="0">
              <a:latin typeface="Arial"/>
              <a:cs typeface="Arial"/>
            </a:endParaRPr>
          </a:p>
          <a:p>
            <a:pPr>
              <a:buNone/>
            </a:pPr>
            <a:endParaRPr sz="2500" dirty="0"/>
          </a:p>
          <a:p>
            <a:pPr>
              <a:buNone/>
            </a:pPr>
            <a:endParaRPr lang="en-US" sz="2500" dirty="0"/>
          </a:p>
        </p:txBody>
      </p:sp>
      <p:grpSp>
        <p:nvGrpSpPr>
          <p:cNvPr id="2" name="Group 22"/>
          <p:cNvGrpSpPr/>
          <p:nvPr/>
        </p:nvGrpSpPr>
        <p:grpSpPr>
          <a:xfrm>
            <a:off x="264036" y="1097280"/>
            <a:ext cx="6502524" cy="3373086"/>
            <a:chOff x="2235200" y="2169305"/>
            <a:chExt cx="5791200" cy="2878945"/>
          </a:xfrm>
        </p:grpSpPr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7945236"/>
                </p:ext>
              </p:extLst>
            </p:nvPr>
          </p:nvGraphicFramePr>
          <p:xfrm>
            <a:off x="2235200" y="2324100"/>
            <a:ext cx="5791200" cy="27241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Rounded Rectangle 20"/>
            <p:cNvSpPr/>
            <p:nvPr/>
          </p:nvSpPr>
          <p:spPr>
            <a:xfrm>
              <a:off x="3628791" y="2169305"/>
              <a:ext cx="1143000" cy="1931601"/>
            </a:xfrm>
            <a:prstGeom prst="round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Arial"/>
                <a:cs typeface="Arial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47275" t="29412" r="23405"/>
          <a:stretch>
            <a:fillRect/>
          </a:stretch>
        </p:blipFill>
        <p:spPr>
          <a:xfrm>
            <a:off x="8138160" y="2482672"/>
            <a:ext cx="1828800" cy="27294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rot="16200000" flipH="1">
            <a:off x="8149590" y="1840230"/>
            <a:ext cx="617220" cy="640080"/>
          </a:xfrm>
          <a:prstGeom prst="line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 rot="5400000">
            <a:off x="8931364" y="1904276"/>
            <a:ext cx="699592" cy="457200"/>
          </a:xfrm>
          <a:prstGeom prst="line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66560" y="754380"/>
            <a:ext cx="2011680" cy="1097280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rgbClr val="000000"/>
                </a:solidFill>
              </a:rPr>
              <a:t>HIST</a:t>
            </a:r>
            <a:endParaRPr lang="en-US" sz="2300" b="1" dirty="0">
              <a:solidFill>
                <a:srgbClr val="000000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1440" y="-24196"/>
            <a:ext cx="10332720" cy="769441"/>
          </a:xfrm>
        </p:spPr>
        <p:txBody>
          <a:bodyPr/>
          <a:lstStyle/>
          <a:p>
            <a:r>
              <a:rPr lang="en-US" sz="4400" dirty="0" smtClean="0"/>
              <a:t>System Throughput (Jobs/sec)</a:t>
            </a:r>
            <a:endParaRPr lang="en-US" sz="4400" dirty="0"/>
          </a:p>
        </p:txBody>
      </p:sp>
      <p:sp>
        <p:nvSpPr>
          <p:cNvPr id="13" name="Oval 12"/>
          <p:cNvSpPr/>
          <p:nvPr/>
        </p:nvSpPr>
        <p:spPr>
          <a:xfrm>
            <a:off x="8916560" y="685800"/>
            <a:ext cx="2011680" cy="1097280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rgbClr val="000000"/>
                </a:solidFill>
              </a:rPr>
              <a:t>DGEMM</a:t>
            </a:r>
            <a:endParaRPr lang="en-US" sz="2300" b="1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7863840" y="5619274"/>
            <a:ext cx="2560320" cy="411480"/>
          </a:xfrm>
          <a:prstGeom prst="rect">
            <a:avLst/>
          </a:prstGeo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7984289" y="1959812"/>
            <a:ext cx="947823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9144000" y="20193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09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84775"/>
          </a:xfrm>
        </p:spPr>
        <p:txBody>
          <a:bodyPr/>
          <a:lstStyle/>
          <a:p>
            <a:r>
              <a:rPr lang="en-US" dirty="0" smtClean="0"/>
              <a:t>Primary Sources </a:t>
            </a:r>
            <a:r>
              <a:rPr lang="en-US" dirty="0"/>
              <a:t>of </a:t>
            </a:r>
            <a:r>
              <a:rPr lang="en-US" dirty="0" smtClean="0"/>
              <a:t>Inefficiencies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0693"/>
            <a:ext cx="10042525" cy="2133600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Application Interference at many levels </a:t>
            </a:r>
          </a:p>
          <a:p>
            <a:pPr lvl="1"/>
            <a:r>
              <a:rPr lang="en-US" sz="2400" dirty="0" smtClean="0"/>
              <a:t>L2 Caches</a:t>
            </a:r>
          </a:p>
          <a:p>
            <a:pPr lvl="1"/>
            <a:r>
              <a:rPr lang="en-US" sz="2400" dirty="0" smtClean="0"/>
              <a:t>Interconnect</a:t>
            </a:r>
          </a:p>
          <a:p>
            <a:pPr lvl="1"/>
            <a:r>
              <a:rPr lang="en-US" sz="2400" dirty="0" smtClean="0"/>
              <a:t>DRAM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(Primary Focus of this work)</a:t>
            </a:r>
          </a:p>
          <a:p>
            <a:pPr marL="571500" lvl="1" indent="0"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5715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71500" lvl="1" indent="0">
              <a:buNone/>
            </a:pP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715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4535" y="35814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8535" y="356362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2135" y="342900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737235" y="2905780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Application-1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677035" y="5473610"/>
            <a:ext cx="7620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Memory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677035" y="4940210"/>
            <a:ext cx="7620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7035" y="4406810"/>
            <a:ext cx="76200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Interconnect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77035" y="393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Oval 12"/>
          <p:cNvSpPr/>
          <p:nvPr/>
        </p:nvSpPr>
        <p:spPr>
          <a:xfrm>
            <a:off x="1829435" y="393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/>
          <p:cNvSpPr/>
          <p:nvPr/>
        </p:nvSpPr>
        <p:spPr>
          <a:xfrm>
            <a:off x="2019935" y="392938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3528060" y="355602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SM-A+1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52060" y="353824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75660" y="340362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3540760" y="2880400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Application-2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4480560" y="39116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Oval 19"/>
          <p:cNvSpPr/>
          <p:nvPr/>
        </p:nvSpPr>
        <p:spPr>
          <a:xfrm>
            <a:off x="4632960" y="39116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Oval 20"/>
          <p:cNvSpPr/>
          <p:nvPr/>
        </p:nvSpPr>
        <p:spPr>
          <a:xfrm>
            <a:off x="4823460" y="390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7569835" y="358142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SM-B+1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93835" y="356364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17435" y="342902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7582535" y="2905800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Application-N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8522335" y="39370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Oval 26"/>
          <p:cNvSpPr/>
          <p:nvPr/>
        </p:nvSpPr>
        <p:spPr>
          <a:xfrm>
            <a:off x="8674735" y="39370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Oval 27"/>
          <p:cNvSpPr/>
          <p:nvPr/>
        </p:nvSpPr>
        <p:spPr>
          <a:xfrm>
            <a:off x="8865235" y="392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Oval 28"/>
          <p:cNvSpPr/>
          <p:nvPr/>
        </p:nvSpPr>
        <p:spPr>
          <a:xfrm>
            <a:off x="6363335" y="406908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Oval 29"/>
          <p:cNvSpPr/>
          <p:nvPr/>
        </p:nvSpPr>
        <p:spPr>
          <a:xfrm>
            <a:off x="6515735" y="406908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Oval 30"/>
          <p:cNvSpPr/>
          <p:nvPr/>
        </p:nvSpPr>
        <p:spPr>
          <a:xfrm>
            <a:off x="6706235" y="40614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2284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_Corp_16x9_BLK_2007">
  <a:themeElements>
    <a:clrScheme name="PPT_Template_Corp_16x9_rev2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95922</TotalTime>
  <Words>2204</Words>
  <Application>Microsoft Office PowerPoint</Application>
  <PresentationFormat>Custom</PresentationFormat>
  <Paragraphs>457</Paragraphs>
  <Slides>31</Slides>
  <Notes>19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PPT_Temp_Corp_16x9_BLK_2007</vt:lpstr>
      <vt:lpstr>Slide 1</vt:lpstr>
      <vt:lpstr>Era of Throughput Architectures</vt:lpstr>
      <vt:lpstr>Prior Approach (Looking Back)</vt:lpstr>
      <vt:lpstr>Current Trend</vt:lpstr>
      <vt:lpstr>Future Trend (Looking Forward)</vt:lpstr>
      <vt:lpstr>Why Multiple Applications (Contexts)?</vt:lpstr>
      <vt:lpstr>Outline</vt:lpstr>
      <vt:lpstr>System Throughput (Jobs/sec)</vt:lpstr>
      <vt:lpstr>Primary Sources of Inefficiencies </vt:lpstr>
      <vt:lpstr>Bandwidth Distribution</vt:lpstr>
      <vt:lpstr>System Throughput (Jobs/sec)</vt:lpstr>
      <vt:lpstr>Fairness</vt:lpstr>
      <vt:lpstr>Outline</vt:lpstr>
      <vt:lpstr>Slide 14</vt:lpstr>
      <vt:lpstr>Slide 15</vt:lpstr>
      <vt:lpstr>Recently proposed Application-Aware Scheduler</vt:lpstr>
      <vt:lpstr>Proposed Application-Aware FR-(RR)-FCFS Scheduler</vt:lpstr>
      <vt:lpstr>Improvement in Fairness </vt:lpstr>
      <vt:lpstr>System Throughput</vt:lpstr>
      <vt:lpstr>Outline</vt:lpstr>
      <vt:lpstr>GPU Performance Modeling</vt:lpstr>
      <vt:lpstr>GPU Performance Modeling</vt:lpstr>
      <vt:lpstr>Weighted Speedup Targeted Scheme (WEIS)  </vt:lpstr>
      <vt:lpstr>Weighted Speedup Targeted Scheme (WEIS)  </vt:lpstr>
      <vt:lpstr>Outline</vt:lpstr>
      <vt:lpstr>Infrastructure Development</vt:lpstr>
      <vt:lpstr>Simulation Setup </vt:lpstr>
      <vt:lpstr>System Throughput with WEIS       (Normalized to FR-FCFS)</vt:lpstr>
      <vt:lpstr>Harmonic Speedup (Normalized to FR-FCFS)</vt:lpstr>
      <vt:lpstr>Take Away Messages</vt:lpstr>
      <vt:lpstr>Thank You!</vt:lpstr>
    </vt:vector>
  </TitlesOfParts>
  <Company>NVIDIA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Einstein</dc:title>
  <dc:creator>David Glasco</dc:creator>
  <cp:lastModifiedBy>Adwait Jog</cp:lastModifiedBy>
  <cp:revision>3164</cp:revision>
  <cp:lastPrinted>2012-08-16T00:03:38Z</cp:lastPrinted>
  <dcterms:created xsi:type="dcterms:W3CDTF">2015-10-03T19:05:41Z</dcterms:created>
  <dcterms:modified xsi:type="dcterms:W3CDTF">2015-10-07T13:21:49Z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