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675" r:id="rId3"/>
    <p:sldMasterId id="2147483687" r:id="rId4"/>
    <p:sldMasterId id="2147483699" r:id="rId5"/>
  </p:sldMasterIdLst>
  <p:notesMasterIdLst>
    <p:notesMasterId r:id="rId42"/>
  </p:notesMasterIdLst>
  <p:handoutMasterIdLst>
    <p:handoutMasterId r:id="rId43"/>
  </p:handoutMasterIdLst>
  <p:sldIdLst>
    <p:sldId id="591" r:id="rId6"/>
    <p:sldId id="595" r:id="rId7"/>
    <p:sldId id="596" r:id="rId8"/>
    <p:sldId id="652" r:id="rId9"/>
    <p:sldId id="648" r:id="rId10"/>
    <p:sldId id="649" r:id="rId11"/>
    <p:sldId id="650" r:id="rId12"/>
    <p:sldId id="651" r:id="rId13"/>
    <p:sldId id="646" r:id="rId14"/>
    <p:sldId id="535" r:id="rId15"/>
    <p:sldId id="599" r:id="rId16"/>
    <p:sldId id="624" r:id="rId17"/>
    <p:sldId id="616" r:id="rId18"/>
    <p:sldId id="601" r:id="rId19"/>
    <p:sldId id="625" r:id="rId20"/>
    <p:sldId id="611" r:id="rId21"/>
    <p:sldId id="621" r:id="rId22"/>
    <p:sldId id="612" r:id="rId23"/>
    <p:sldId id="626" r:id="rId24"/>
    <p:sldId id="607" r:id="rId25"/>
    <p:sldId id="608" r:id="rId26"/>
    <p:sldId id="653" r:id="rId27"/>
    <p:sldId id="658" r:id="rId28"/>
    <p:sldId id="659" r:id="rId29"/>
    <p:sldId id="657" r:id="rId30"/>
    <p:sldId id="627" r:id="rId31"/>
    <p:sldId id="654" r:id="rId32"/>
    <p:sldId id="550" r:id="rId33"/>
    <p:sldId id="629" r:id="rId34"/>
    <p:sldId id="630" r:id="rId35"/>
    <p:sldId id="631" r:id="rId36"/>
    <p:sldId id="656" r:id="rId37"/>
    <p:sldId id="628" r:id="rId38"/>
    <p:sldId id="613" r:id="rId39"/>
    <p:sldId id="372" r:id="rId40"/>
    <p:sldId id="655" r:id="rId4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5D6"/>
    <a:srgbClr val="C00000"/>
    <a:srgbClr val="0000FF"/>
    <a:srgbClr val="FF0000"/>
    <a:srgbClr val="66FFFF"/>
    <a:srgbClr val="663D63"/>
    <a:srgbClr val="FF4E7C"/>
    <a:srgbClr val="FF6600"/>
    <a:srgbClr val="8C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1" autoAdjust="0"/>
    <p:restoredTop sz="93010" autoAdjust="0"/>
  </p:normalViewPr>
  <p:slideViewPr>
    <p:cSldViewPr>
      <p:cViewPr varScale="1">
        <p:scale>
          <a:sx n="64" d="100"/>
          <a:sy n="64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1746" y="-78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plek\Dropbox\writeup\paper\isca2014-cpugpu\results\01_intro_1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plek\Dropbox\writeup\paper\isca2014-cpugpu\results\01_intro_1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ur\Dropbox\writeup\Presentations\micro2014\results\GPU-SU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ur\Dropbox\writeup\Presentations\micro2014\results\CPU-W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61769643659404"/>
          <c:y val="0.18416129801956574"/>
          <c:w val="0.77345392636731214"/>
          <c:h val="0.651815398075240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GPU!$B$6</c:f>
              <c:strCache>
                <c:ptCount val="1"/>
                <c:pt idx="0">
                  <c:v>noCPU</c:v>
                </c:pt>
              </c:strCache>
            </c:strRef>
          </c:tx>
          <c:spPr>
            <a:solidFill>
              <a:schemeClr val="accent6">
                <a:tint val="58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GPU!$A$7:$A$9</c:f>
              <c:strCache>
                <c:ptCount val="3"/>
                <c:pt idx="0">
                  <c:v>KM</c:v>
                </c:pt>
                <c:pt idx="1">
                  <c:v>MM</c:v>
                </c:pt>
                <c:pt idx="2">
                  <c:v>PVR</c:v>
                </c:pt>
              </c:strCache>
            </c:strRef>
          </c:cat>
          <c:val>
            <c:numRef>
              <c:f>GPU!$B$7:$B$9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GPU!$C$6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6">
                <a:tint val="86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GPU!$A$7:$A$9</c:f>
              <c:strCache>
                <c:ptCount val="3"/>
                <c:pt idx="0">
                  <c:v>KM</c:v>
                </c:pt>
                <c:pt idx="1">
                  <c:v>MM</c:v>
                </c:pt>
                <c:pt idx="2">
                  <c:v>PVR</c:v>
                </c:pt>
              </c:strCache>
            </c:strRef>
          </c:cat>
          <c:val>
            <c:numRef>
              <c:f>GPU!$C$7:$C$9</c:f>
              <c:numCache>
                <c:formatCode>General</c:formatCode>
                <c:ptCount val="3"/>
                <c:pt idx="0">
                  <c:v>0.92533367456265547</c:v>
                </c:pt>
                <c:pt idx="1">
                  <c:v>0.99516545720464777</c:v>
                </c:pt>
                <c:pt idx="2">
                  <c:v>0.8050779002021764</c:v>
                </c:pt>
              </c:numCache>
            </c:numRef>
          </c:val>
        </c:ser>
        <c:ser>
          <c:idx val="2"/>
          <c:order val="2"/>
          <c:tx>
            <c:strRef>
              <c:f>GPU!$D$6</c:f>
              <c:strCache>
                <c:ptCount val="1"/>
                <c:pt idx="0">
                  <c:v>omnetpp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GPU!$A$7:$A$9</c:f>
              <c:strCache>
                <c:ptCount val="3"/>
                <c:pt idx="0">
                  <c:v>KM</c:v>
                </c:pt>
                <c:pt idx="1">
                  <c:v>MM</c:v>
                </c:pt>
                <c:pt idx="2">
                  <c:v>PVR</c:v>
                </c:pt>
              </c:strCache>
            </c:strRef>
          </c:cat>
          <c:val>
            <c:numRef>
              <c:f>GPU!$D$7:$D$9</c:f>
              <c:numCache>
                <c:formatCode>General</c:formatCode>
                <c:ptCount val="3"/>
                <c:pt idx="0">
                  <c:v>0.94199896763671231</c:v>
                </c:pt>
                <c:pt idx="1">
                  <c:v>1.0000505407347806</c:v>
                </c:pt>
                <c:pt idx="2">
                  <c:v>0.90604345427621413</c:v>
                </c:pt>
              </c:numCache>
            </c:numRef>
          </c:val>
        </c:ser>
        <c:ser>
          <c:idx val="3"/>
          <c:order val="3"/>
          <c:tx>
            <c:strRef>
              <c:f>GPU!$E$6</c:f>
              <c:strCache>
                <c:ptCount val="1"/>
                <c:pt idx="0">
                  <c:v>perlbench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GPU!$A$7:$A$9</c:f>
              <c:strCache>
                <c:ptCount val="3"/>
                <c:pt idx="0">
                  <c:v>KM</c:v>
                </c:pt>
                <c:pt idx="1">
                  <c:v>MM</c:v>
                </c:pt>
                <c:pt idx="2">
                  <c:v>PVR</c:v>
                </c:pt>
              </c:strCache>
            </c:strRef>
          </c:cat>
          <c:val>
            <c:numRef>
              <c:f>GPU!$E$7:$E$9</c:f>
              <c:numCache>
                <c:formatCode>General</c:formatCode>
                <c:ptCount val="3"/>
                <c:pt idx="0">
                  <c:v>0.99858158489452986</c:v>
                </c:pt>
                <c:pt idx="1">
                  <c:v>0.99922980968258313</c:v>
                </c:pt>
                <c:pt idx="2">
                  <c:v>0.99130433728724165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339776"/>
        <c:axId val="312339216"/>
      </c:barChart>
      <c:catAx>
        <c:axId val="312339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2339216"/>
        <c:crosses val="autoZero"/>
        <c:auto val="1"/>
        <c:lblAlgn val="ctr"/>
        <c:lblOffset val="100"/>
        <c:noMultiLvlLbl val="0"/>
      </c:catAx>
      <c:valAx>
        <c:axId val="31233921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tr-TR" sz="1800"/>
                  <a:t>Normalized GPU IPC</a:t>
                </a:r>
                <a:endParaRPr lang="en-US" sz="1800"/>
              </a:p>
            </c:rich>
          </c:tx>
          <c:layout>
            <c:manualLayout>
              <c:xMode val="edge"/>
              <c:yMode val="edge"/>
              <c:x val="5.9523809523809521E-3"/>
              <c:y val="0.13958880139982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233977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5944483502062243"/>
          <c:y val="7.0707070707070704E-2"/>
          <c:w val="0.83587223472065997"/>
          <c:h val="0.11575240594925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CPU!$B$6</c:f>
              <c:strCache>
                <c:ptCount val="1"/>
                <c:pt idx="0">
                  <c:v>noGPU</c:v>
                </c:pt>
              </c:strCache>
            </c:strRef>
          </c:tx>
          <c:spPr>
            <a:solidFill>
              <a:srgbClr val="71DA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CPU!$A$7:$A$9</c:f>
              <c:strCache>
                <c:ptCount val="3"/>
                <c:pt idx="0">
                  <c:v>mcf</c:v>
                </c:pt>
                <c:pt idx="1">
                  <c:v>omnetpp</c:v>
                </c:pt>
                <c:pt idx="2">
                  <c:v>perlbench</c:v>
                </c:pt>
              </c:strCache>
            </c:strRef>
          </c:cat>
          <c:val>
            <c:numRef>
              <c:f>CPU!$B$7:$B$9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CPU!$C$6</c:f>
              <c:strCache>
                <c:ptCount val="1"/>
                <c:pt idx="0">
                  <c:v>KM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CPU!$A$7:$A$9</c:f>
              <c:strCache>
                <c:ptCount val="3"/>
                <c:pt idx="0">
                  <c:v>mcf</c:v>
                </c:pt>
                <c:pt idx="1">
                  <c:v>omnetpp</c:v>
                </c:pt>
                <c:pt idx="2">
                  <c:v>perlbench</c:v>
                </c:pt>
              </c:strCache>
            </c:strRef>
          </c:cat>
          <c:val>
            <c:numRef>
              <c:f>CPU!$C$7:$C$9</c:f>
              <c:numCache>
                <c:formatCode>General</c:formatCode>
                <c:ptCount val="3"/>
                <c:pt idx="0">
                  <c:v>0.370243285756087</c:v>
                </c:pt>
                <c:pt idx="1">
                  <c:v>0.57433302129537855</c:v>
                </c:pt>
                <c:pt idx="2">
                  <c:v>0.96901571232993733</c:v>
                </c:pt>
              </c:numCache>
            </c:numRef>
          </c:val>
        </c:ser>
        <c:ser>
          <c:idx val="2"/>
          <c:order val="2"/>
          <c:tx>
            <c:strRef>
              <c:f>CPU!$D$6</c:f>
              <c:strCache>
                <c:ptCount val="1"/>
                <c:pt idx="0">
                  <c:v>MM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CPU!$A$7:$A$9</c:f>
              <c:strCache>
                <c:ptCount val="3"/>
                <c:pt idx="0">
                  <c:v>mcf</c:v>
                </c:pt>
                <c:pt idx="1">
                  <c:v>omnetpp</c:v>
                </c:pt>
                <c:pt idx="2">
                  <c:v>perlbench</c:v>
                </c:pt>
              </c:strCache>
            </c:strRef>
          </c:cat>
          <c:val>
            <c:numRef>
              <c:f>CPU!$D$7:$D$9</c:f>
              <c:numCache>
                <c:formatCode>General</c:formatCode>
                <c:ptCount val="3"/>
                <c:pt idx="0">
                  <c:v>0.9123529940224171</c:v>
                </c:pt>
                <c:pt idx="1">
                  <c:v>0.9960331792042415</c:v>
                </c:pt>
                <c:pt idx="2">
                  <c:v>0.99950298305093932</c:v>
                </c:pt>
              </c:numCache>
            </c:numRef>
          </c:val>
        </c:ser>
        <c:ser>
          <c:idx val="3"/>
          <c:order val="3"/>
          <c:tx>
            <c:strRef>
              <c:f>CPU!$E$6</c:f>
              <c:strCache>
                <c:ptCount val="1"/>
                <c:pt idx="0">
                  <c:v>PVR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CPU!$A$7:$A$9</c:f>
              <c:strCache>
                <c:ptCount val="3"/>
                <c:pt idx="0">
                  <c:v>mcf</c:v>
                </c:pt>
                <c:pt idx="1">
                  <c:v>omnetpp</c:v>
                </c:pt>
                <c:pt idx="2">
                  <c:v>perlbench</c:v>
                </c:pt>
              </c:strCache>
            </c:strRef>
          </c:cat>
          <c:val>
            <c:numRef>
              <c:f>CPU!$E$7:$E$9</c:f>
              <c:numCache>
                <c:formatCode>General</c:formatCode>
                <c:ptCount val="3"/>
                <c:pt idx="0">
                  <c:v>0.13575947035700373</c:v>
                </c:pt>
                <c:pt idx="1">
                  <c:v>0.25954494682525003</c:v>
                </c:pt>
                <c:pt idx="2">
                  <c:v>0.85018515121182758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332496"/>
        <c:axId val="312328576"/>
      </c:barChart>
      <c:catAx>
        <c:axId val="312332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2328576"/>
        <c:crosses val="autoZero"/>
        <c:auto val="1"/>
        <c:lblAlgn val="ctr"/>
        <c:lblOffset val="100"/>
        <c:noMultiLvlLbl val="0"/>
      </c:catAx>
      <c:valAx>
        <c:axId val="31232857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tr-TR" sz="1800" dirty="0"/>
                  <a:t>Normalized CPU IPC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2.0628111141279749E-2"/>
              <c:y val="0.160517262265293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23324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4398524508760729"/>
          <c:y val="9.0909090909090912E-2"/>
          <c:w val="0.81901166914946444"/>
          <c:h val="0.11575240594925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5224397625972428"/>
          <c:y val="0.19110564304461941"/>
          <c:w val="0.71986569246411769"/>
          <c:h val="0.627885225284339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GPU IPC</c:v>
                </c:pt>
              </c:strCache>
            </c:strRef>
          </c:tx>
          <c:spPr>
            <a:ln w="19050" cap="rnd" cmpd="sng" algn="ctr">
              <a:solidFill>
                <a:srgbClr val="0000FF"/>
              </a:solidFill>
              <a:prstDash val="solid"/>
              <a:round/>
            </a:ln>
            <a:effectLst/>
          </c:spPr>
          <c:marker>
            <c:symbol val="diamond"/>
            <c:size val="10"/>
            <c:spPr>
              <a:solidFill>
                <a:srgbClr val="0000FF"/>
              </a:solidFill>
              <a:ln w="15875" cap="flat" cmpd="sng" algn="ctr">
                <a:solidFill>
                  <a:srgbClr val="000000"/>
                </a:solidFill>
                <a:prstDash val="solid"/>
                <a:round/>
              </a:ln>
              <a:effectLst/>
            </c:spPr>
          </c:marker>
          <c:cat>
            <c:strRef>
              <c:f>Sheet1!$C$1:$H$1</c:f>
              <c:strCache>
                <c:ptCount val="6"/>
                <c:pt idx="0">
                  <c:v>1 warp</c:v>
                </c:pt>
                <c:pt idx="1">
                  <c:v>4 warps</c:v>
                </c:pt>
                <c:pt idx="2">
                  <c:v>6 warps</c:v>
                </c:pt>
                <c:pt idx="3">
                  <c:v>8 warps</c:v>
                </c:pt>
                <c:pt idx="4">
                  <c:v>16 warps</c:v>
                </c:pt>
                <c:pt idx="5">
                  <c:v>48 warps</c:v>
                </c:pt>
              </c:strCache>
            </c:strRef>
          </c:cat>
          <c:val>
            <c:numRef>
              <c:f>Sheet1!$C$3:$H$3</c:f>
              <c:numCache>
                <c:formatCode>General</c:formatCode>
                <c:ptCount val="6"/>
                <c:pt idx="0">
                  <c:v>0.34647367464330064</c:v>
                </c:pt>
                <c:pt idx="1">
                  <c:v>0.97948586809952354</c:v>
                </c:pt>
                <c:pt idx="2">
                  <c:v>1.0303424293867123</c:v>
                </c:pt>
                <c:pt idx="3">
                  <c:v>1.0031251315831364</c:v>
                </c:pt>
                <c:pt idx="4">
                  <c:v>0.94474073115549773</c:v>
                </c:pt>
                <c:pt idx="5">
                  <c:v>0.95299157149033764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CPU IPC</c:v>
                </c:pt>
              </c:strCache>
            </c:strRef>
          </c:tx>
          <c:spPr>
            <a:ln w="317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pPr>
              <a:solidFill>
                <a:srgbClr val="FF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c:spPr>
          </c:marker>
          <c:cat>
            <c:strRef>
              <c:f>Sheet1!$C$1:$H$1</c:f>
              <c:strCache>
                <c:ptCount val="6"/>
                <c:pt idx="0">
                  <c:v>1 warp</c:v>
                </c:pt>
                <c:pt idx="1">
                  <c:v>4 warps</c:v>
                </c:pt>
                <c:pt idx="2">
                  <c:v>6 warps</c:v>
                </c:pt>
                <c:pt idx="3">
                  <c:v>8 warps</c:v>
                </c:pt>
                <c:pt idx="4">
                  <c:v>16 warps</c:v>
                </c:pt>
                <c:pt idx="5">
                  <c:v>48 warps</c:v>
                </c:pt>
              </c:strCache>
            </c:strRef>
          </c:cat>
          <c:val>
            <c:numRef>
              <c:f>Sheet1!$C$4:$H$4</c:f>
              <c:numCache>
                <c:formatCode>General</c:formatCode>
                <c:ptCount val="6"/>
                <c:pt idx="0">
                  <c:v>1.4291767266925557</c:v>
                </c:pt>
                <c:pt idx="1">
                  <c:v>1.2263747241060463</c:v>
                </c:pt>
                <c:pt idx="2">
                  <c:v>1.155716736868901</c:v>
                </c:pt>
                <c:pt idx="3">
                  <c:v>1.0358012904337124</c:v>
                </c:pt>
                <c:pt idx="4">
                  <c:v>0.9796490735299993</c:v>
                </c:pt>
                <c:pt idx="5">
                  <c:v>0.97982917958297699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380704"/>
        <c:axId val="218391904"/>
      </c:lineChart>
      <c:catAx>
        <c:axId val="218380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1020000" spcFirstLastPara="1" vertOverflow="ellipsis" wrap="square" anchor="b" anchorCtr="0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8391904"/>
        <c:crosses val="autoZero"/>
        <c:auto val="1"/>
        <c:lblAlgn val="ctr"/>
        <c:lblOffset val="100"/>
        <c:noMultiLvlLbl val="0"/>
      </c:catAx>
      <c:valAx>
        <c:axId val="21839190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2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 dirty="0" smtClean="0"/>
                  <a:t>Normalized IPC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1.4059256106500204E-2"/>
              <c:y val="0.119456200787401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>
                <a:defRPr sz="2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838070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6108891347259278"/>
          <c:y val="7.0707070707070704E-2"/>
          <c:w val="0.70428906097481614"/>
          <c:h val="0.11575240594925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results_types!$M$1:$T$1</c:f>
              <c:strCache>
                <c:ptCount val="8"/>
                <c:pt idx="0">
                  <c:v>DYNCTA</c:v>
                </c:pt>
                <c:pt idx="1">
                  <c:v>CM-CPU</c:v>
                </c:pt>
                <c:pt idx="2">
                  <c:v>sch8_0</c:v>
                </c:pt>
                <c:pt idx="3">
                  <c:v>sch8_512</c:v>
                </c:pt>
                <c:pt idx="4">
                  <c:v>CM-BAL1</c:v>
                </c:pt>
                <c:pt idx="5">
                  <c:v>CM-BAL2</c:v>
                </c:pt>
                <c:pt idx="6">
                  <c:v>CM-BAL3</c:v>
                </c:pt>
                <c:pt idx="7">
                  <c:v>CM-BAL4</c:v>
                </c:pt>
              </c:strCache>
            </c:strRef>
          </c:cat>
          <c:val>
            <c:numRef>
              <c:f>results_types!$M$12:$T$12</c:f>
              <c:numCache>
                <c:formatCode>General</c:formatCode>
                <c:ptCount val="8"/>
                <c:pt idx="0">
                  <c:v>1.0192919083107976</c:v>
                </c:pt>
                <c:pt idx="1">
                  <c:v>0.89197306277894239</c:v>
                </c:pt>
                <c:pt idx="2">
                  <c:v>1.0348159046934209</c:v>
                </c:pt>
                <c:pt idx="3">
                  <c:v>1.0615201978079067</c:v>
                </c:pt>
                <c:pt idx="4">
                  <c:v>1.0676556562710529</c:v>
                </c:pt>
                <c:pt idx="5">
                  <c:v>1.0451501980353457</c:v>
                </c:pt>
                <c:pt idx="6">
                  <c:v>0.98947795565969343</c:v>
                </c:pt>
                <c:pt idx="7">
                  <c:v>0.89475576580213489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383456"/>
        <c:axId val="312371696"/>
      </c:barChart>
      <c:catAx>
        <c:axId val="31238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371696"/>
        <c:crosses val="autoZero"/>
        <c:auto val="1"/>
        <c:lblAlgn val="ctr"/>
        <c:lblOffset val="100"/>
        <c:noMultiLvlLbl val="0"/>
      </c:catAx>
      <c:valAx>
        <c:axId val="312371696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Normalized GPU IPC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383456"/>
        <c:crosses val="autoZero"/>
        <c:crossBetween val="between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'results_types (2)'!$M$12:$T$12</c:f>
              <c:numCache>
                <c:formatCode>General</c:formatCode>
                <c:ptCount val="6"/>
                <c:pt idx="0">
                  <c:v>1.0155100674444044</c:v>
                </c:pt>
                <c:pt idx="1">
                  <c:v>1.2390649536449894</c:v>
                </c:pt>
                <c:pt idx="2">
                  <c:v>1.0737210112161459</c:v>
                </c:pt>
                <c:pt idx="3">
                  <c:v>1.1052954727985667</c:v>
                </c:pt>
                <c:pt idx="4">
                  <c:v>1.1735935433960545</c:v>
                </c:pt>
                <c:pt idx="5">
                  <c:v>1.1918437783487814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'results_types (2)'!$M$1:$T$1</c15:sqref>
                        </c15:formulaRef>
                      </c:ext>
                    </c:extLst>
                    <c:strCache>
                      <c:ptCount val="6"/>
                      <c:pt idx="0">
                        <c:v>DYNCTA</c:v>
                      </c:pt>
                      <c:pt idx="1">
                        <c:v>CM-CPU</c:v>
                      </c:pt>
                      <c:pt idx="2">
                        <c:v>CM-BAL1</c:v>
                      </c:pt>
                      <c:pt idx="3">
                        <c:v>CM-BAL2</c:v>
                      </c:pt>
                      <c:pt idx="4">
                        <c:v>CM-BAL3</c:v>
                      </c:pt>
                      <c:pt idx="5">
                        <c:v>CM-BAL4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374496"/>
        <c:axId val="312375056"/>
      </c:barChart>
      <c:catAx>
        <c:axId val="31237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375056"/>
        <c:crosses val="autoZero"/>
        <c:auto val="1"/>
        <c:lblAlgn val="ctr"/>
        <c:lblOffset val="100"/>
        <c:noMultiLvlLbl val="0"/>
      </c:catAx>
      <c:valAx>
        <c:axId val="312375056"/>
        <c:scaling>
          <c:orientation val="minMax"/>
          <c:max val="1.4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Normalized CPU 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374496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'logspace-GPUweight'!$M$1</c:f>
              <c:strCache>
                <c:ptCount val="1"/>
                <c:pt idx="0">
                  <c:v>48 warps</c:v>
                </c:pt>
              </c:strCache>
            </c:strRef>
          </c:tx>
          <c:spPr>
            <a:ln w="28575" cap="rnd" cmpd="sng">
              <a:solidFill>
                <a:srgbClr val="000000"/>
              </a:solidFill>
              <a:round/>
              <a:tailEnd w="med" len="med"/>
            </a:ln>
            <a:effectLst/>
          </c:spPr>
          <c:marker>
            <c:symbol val="none"/>
          </c:marker>
          <c:cat>
            <c:strRef>
              <c:f>'logspace-GPUweight'!$A:$A</c:f>
              <c:strCache>
                <c:ptCount val="301"/>
                <c:pt idx="0">
                  <c:v>alpha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0.1</c:v>
                </c:pt>
                <c:pt idx="88">
                  <c:v>0.1</c:v>
                </c:pt>
                <c:pt idx="89">
                  <c:v>0.1</c:v>
                </c:pt>
                <c:pt idx="90">
                  <c:v>0.1</c:v>
                </c:pt>
                <c:pt idx="91">
                  <c:v>0.1</c:v>
                </c:pt>
                <c:pt idx="92">
                  <c:v>0.1</c:v>
                </c:pt>
                <c:pt idx="93">
                  <c:v>0.1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  <c:pt idx="101">
                  <c:v>0.1</c:v>
                </c:pt>
                <c:pt idx="102">
                  <c:v>0.1</c:v>
                </c:pt>
                <c:pt idx="103">
                  <c:v>0.1</c:v>
                </c:pt>
                <c:pt idx="104">
                  <c:v>0.1</c:v>
                </c:pt>
                <c:pt idx="105">
                  <c:v>0.1</c:v>
                </c:pt>
                <c:pt idx="106">
                  <c:v>0.1</c:v>
                </c:pt>
                <c:pt idx="107">
                  <c:v>0.1</c:v>
                </c:pt>
                <c:pt idx="108">
                  <c:v>0.1</c:v>
                </c:pt>
                <c:pt idx="109">
                  <c:v>0.1</c:v>
                </c:pt>
                <c:pt idx="110">
                  <c:v>0.1</c:v>
                </c:pt>
                <c:pt idx="111">
                  <c:v>0.1</c:v>
                </c:pt>
                <c:pt idx="112">
                  <c:v>0.1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0.2</c:v>
                </c:pt>
                <c:pt idx="118">
                  <c:v>0.2</c:v>
                </c:pt>
                <c:pt idx="119">
                  <c:v>0.2</c:v>
                </c:pt>
                <c:pt idx="120">
                  <c:v>0.2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0.2</c:v>
                </c:pt>
                <c:pt idx="126">
                  <c:v>0.2</c:v>
                </c:pt>
                <c:pt idx="127">
                  <c:v>0.3</c:v>
                </c:pt>
                <c:pt idx="128">
                  <c:v>0.3</c:v>
                </c:pt>
                <c:pt idx="129">
                  <c:v>0.3</c:v>
                </c:pt>
                <c:pt idx="130">
                  <c:v>0.3</c:v>
                </c:pt>
                <c:pt idx="131">
                  <c:v>0.3</c:v>
                </c:pt>
                <c:pt idx="132">
                  <c:v>0.3</c:v>
                </c:pt>
                <c:pt idx="133">
                  <c:v>0.3</c:v>
                </c:pt>
                <c:pt idx="134">
                  <c:v>0.3</c:v>
                </c:pt>
                <c:pt idx="135">
                  <c:v>0.3</c:v>
                </c:pt>
                <c:pt idx="136">
                  <c:v>0.3</c:v>
                </c:pt>
                <c:pt idx="137">
                  <c:v>0.3</c:v>
                </c:pt>
                <c:pt idx="138">
                  <c:v>0.4</c:v>
                </c:pt>
                <c:pt idx="139">
                  <c:v>0.4</c:v>
                </c:pt>
                <c:pt idx="140">
                  <c:v>0.4</c:v>
                </c:pt>
                <c:pt idx="141">
                  <c:v>0.4</c:v>
                </c:pt>
                <c:pt idx="142">
                  <c:v>0.4</c:v>
                </c:pt>
                <c:pt idx="143">
                  <c:v>0.4</c:v>
                </c:pt>
                <c:pt idx="144">
                  <c:v>0.4</c:v>
                </c:pt>
                <c:pt idx="145">
                  <c:v>0.4</c:v>
                </c:pt>
                <c:pt idx="146">
                  <c:v>0.4</c:v>
                </c:pt>
                <c:pt idx="147">
                  <c:v>0.5</c:v>
                </c:pt>
                <c:pt idx="148">
                  <c:v>0.5</c:v>
                </c:pt>
                <c:pt idx="149">
                  <c:v>0.5</c:v>
                </c:pt>
                <c:pt idx="150">
                  <c:v>0.5</c:v>
                </c:pt>
                <c:pt idx="151">
                  <c:v>0.5</c:v>
                </c:pt>
                <c:pt idx="152">
                  <c:v>0.5</c:v>
                </c:pt>
                <c:pt idx="153">
                  <c:v>0.5</c:v>
                </c:pt>
                <c:pt idx="154">
                  <c:v>0.5</c:v>
                </c:pt>
                <c:pt idx="155">
                  <c:v>0.6</c:v>
                </c:pt>
                <c:pt idx="156">
                  <c:v>0.6</c:v>
                </c:pt>
                <c:pt idx="157">
                  <c:v>0.6</c:v>
                </c:pt>
                <c:pt idx="158">
                  <c:v>0.6</c:v>
                </c:pt>
                <c:pt idx="159">
                  <c:v>0.6</c:v>
                </c:pt>
                <c:pt idx="160">
                  <c:v>0.6</c:v>
                </c:pt>
                <c:pt idx="161">
                  <c:v>0.6</c:v>
                </c:pt>
                <c:pt idx="162">
                  <c:v>0.6</c:v>
                </c:pt>
                <c:pt idx="163">
                  <c:v>0.6</c:v>
                </c:pt>
                <c:pt idx="164">
                  <c:v>0.7</c:v>
                </c:pt>
                <c:pt idx="165">
                  <c:v>0.7</c:v>
                </c:pt>
                <c:pt idx="166">
                  <c:v>0.7</c:v>
                </c:pt>
                <c:pt idx="167">
                  <c:v>0.7</c:v>
                </c:pt>
                <c:pt idx="168">
                  <c:v>0.7</c:v>
                </c:pt>
                <c:pt idx="169">
                  <c:v>0.7</c:v>
                </c:pt>
                <c:pt idx="170">
                  <c:v>0.7</c:v>
                </c:pt>
                <c:pt idx="171">
                  <c:v>0.7</c:v>
                </c:pt>
                <c:pt idx="172">
                  <c:v>0.7</c:v>
                </c:pt>
                <c:pt idx="173">
                  <c:v>0.7</c:v>
                </c:pt>
                <c:pt idx="174">
                  <c:v>0.7</c:v>
                </c:pt>
                <c:pt idx="175">
                  <c:v>0.8</c:v>
                </c:pt>
                <c:pt idx="176">
                  <c:v>0.8</c:v>
                </c:pt>
                <c:pt idx="177">
                  <c:v>0.8</c:v>
                </c:pt>
                <c:pt idx="178">
                  <c:v>0.8</c:v>
                </c:pt>
                <c:pt idx="179">
                  <c:v>0.8</c:v>
                </c:pt>
                <c:pt idx="180">
                  <c:v>0.8</c:v>
                </c:pt>
                <c:pt idx="181">
                  <c:v>0.8</c:v>
                </c:pt>
                <c:pt idx="182">
                  <c:v>0.8</c:v>
                </c:pt>
                <c:pt idx="183">
                  <c:v>0.8</c:v>
                </c:pt>
                <c:pt idx="184">
                  <c:v>0.8</c:v>
                </c:pt>
                <c:pt idx="185">
                  <c:v>0.8</c:v>
                </c:pt>
                <c:pt idx="186">
                  <c:v>0.8</c:v>
                </c:pt>
                <c:pt idx="187">
                  <c:v>0.8</c:v>
                </c:pt>
                <c:pt idx="188">
                  <c:v>0.8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</c:strCache>
            </c:strRef>
          </c:cat>
          <c:val>
            <c:numRef>
              <c:f>'logspace-GPUweight'!$M$2:$M$301</c:f>
              <c:numCache>
                <c:formatCode>General</c:formatCode>
                <c:ptCount val="3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'logspace-GPUweight'!$N$1</c:f>
              <c:strCache>
                <c:ptCount val="1"/>
                <c:pt idx="0">
                  <c:v>DYNCTA</c:v>
                </c:pt>
              </c:strCache>
            </c:strRef>
          </c:tx>
          <c:spPr>
            <a:ln w="508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'logspace-GPUweight'!$A:$A</c:f>
              <c:strCache>
                <c:ptCount val="301"/>
                <c:pt idx="0">
                  <c:v>alpha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0.1</c:v>
                </c:pt>
                <c:pt idx="88">
                  <c:v>0.1</c:v>
                </c:pt>
                <c:pt idx="89">
                  <c:v>0.1</c:v>
                </c:pt>
                <c:pt idx="90">
                  <c:v>0.1</c:v>
                </c:pt>
                <c:pt idx="91">
                  <c:v>0.1</c:v>
                </c:pt>
                <c:pt idx="92">
                  <c:v>0.1</c:v>
                </c:pt>
                <c:pt idx="93">
                  <c:v>0.1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  <c:pt idx="101">
                  <c:v>0.1</c:v>
                </c:pt>
                <c:pt idx="102">
                  <c:v>0.1</c:v>
                </c:pt>
                <c:pt idx="103">
                  <c:v>0.1</c:v>
                </c:pt>
                <c:pt idx="104">
                  <c:v>0.1</c:v>
                </c:pt>
                <c:pt idx="105">
                  <c:v>0.1</c:v>
                </c:pt>
                <c:pt idx="106">
                  <c:v>0.1</c:v>
                </c:pt>
                <c:pt idx="107">
                  <c:v>0.1</c:v>
                </c:pt>
                <c:pt idx="108">
                  <c:v>0.1</c:v>
                </c:pt>
                <c:pt idx="109">
                  <c:v>0.1</c:v>
                </c:pt>
                <c:pt idx="110">
                  <c:v>0.1</c:v>
                </c:pt>
                <c:pt idx="111">
                  <c:v>0.1</c:v>
                </c:pt>
                <c:pt idx="112">
                  <c:v>0.1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0.2</c:v>
                </c:pt>
                <c:pt idx="118">
                  <c:v>0.2</c:v>
                </c:pt>
                <c:pt idx="119">
                  <c:v>0.2</c:v>
                </c:pt>
                <c:pt idx="120">
                  <c:v>0.2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0.2</c:v>
                </c:pt>
                <c:pt idx="126">
                  <c:v>0.2</c:v>
                </c:pt>
                <c:pt idx="127">
                  <c:v>0.3</c:v>
                </c:pt>
                <c:pt idx="128">
                  <c:v>0.3</c:v>
                </c:pt>
                <c:pt idx="129">
                  <c:v>0.3</c:v>
                </c:pt>
                <c:pt idx="130">
                  <c:v>0.3</c:v>
                </c:pt>
                <c:pt idx="131">
                  <c:v>0.3</c:v>
                </c:pt>
                <c:pt idx="132">
                  <c:v>0.3</c:v>
                </c:pt>
                <c:pt idx="133">
                  <c:v>0.3</c:v>
                </c:pt>
                <c:pt idx="134">
                  <c:v>0.3</c:v>
                </c:pt>
                <c:pt idx="135">
                  <c:v>0.3</c:v>
                </c:pt>
                <c:pt idx="136">
                  <c:v>0.3</c:v>
                </c:pt>
                <c:pt idx="137">
                  <c:v>0.3</c:v>
                </c:pt>
                <c:pt idx="138">
                  <c:v>0.4</c:v>
                </c:pt>
                <c:pt idx="139">
                  <c:v>0.4</c:v>
                </c:pt>
                <c:pt idx="140">
                  <c:v>0.4</c:v>
                </c:pt>
                <c:pt idx="141">
                  <c:v>0.4</c:v>
                </c:pt>
                <c:pt idx="142">
                  <c:v>0.4</c:v>
                </c:pt>
                <c:pt idx="143">
                  <c:v>0.4</c:v>
                </c:pt>
                <c:pt idx="144">
                  <c:v>0.4</c:v>
                </c:pt>
                <c:pt idx="145">
                  <c:v>0.4</c:v>
                </c:pt>
                <c:pt idx="146">
                  <c:v>0.4</c:v>
                </c:pt>
                <c:pt idx="147">
                  <c:v>0.5</c:v>
                </c:pt>
                <c:pt idx="148">
                  <c:v>0.5</c:v>
                </c:pt>
                <c:pt idx="149">
                  <c:v>0.5</c:v>
                </c:pt>
                <c:pt idx="150">
                  <c:v>0.5</c:v>
                </c:pt>
                <c:pt idx="151">
                  <c:v>0.5</c:v>
                </c:pt>
                <c:pt idx="152">
                  <c:v>0.5</c:v>
                </c:pt>
                <c:pt idx="153">
                  <c:v>0.5</c:v>
                </c:pt>
                <c:pt idx="154">
                  <c:v>0.5</c:v>
                </c:pt>
                <c:pt idx="155">
                  <c:v>0.6</c:v>
                </c:pt>
                <c:pt idx="156">
                  <c:v>0.6</c:v>
                </c:pt>
                <c:pt idx="157">
                  <c:v>0.6</c:v>
                </c:pt>
                <c:pt idx="158">
                  <c:v>0.6</c:v>
                </c:pt>
                <c:pt idx="159">
                  <c:v>0.6</c:v>
                </c:pt>
                <c:pt idx="160">
                  <c:v>0.6</c:v>
                </c:pt>
                <c:pt idx="161">
                  <c:v>0.6</c:v>
                </c:pt>
                <c:pt idx="162">
                  <c:v>0.6</c:v>
                </c:pt>
                <c:pt idx="163">
                  <c:v>0.6</c:v>
                </c:pt>
                <c:pt idx="164">
                  <c:v>0.7</c:v>
                </c:pt>
                <c:pt idx="165">
                  <c:v>0.7</c:v>
                </c:pt>
                <c:pt idx="166">
                  <c:v>0.7</c:v>
                </c:pt>
                <c:pt idx="167">
                  <c:v>0.7</c:v>
                </c:pt>
                <c:pt idx="168">
                  <c:v>0.7</c:v>
                </c:pt>
                <c:pt idx="169">
                  <c:v>0.7</c:v>
                </c:pt>
                <c:pt idx="170">
                  <c:v>0.7</c:v>
                </c:pt>
                <c:pt idx="171">
                  <c:v>0.7</c:v>
                </c:pt>
                <c:pt idx="172">
                  <c:v>0.7</c:v>
                </c:pt>
                <c:pt idx="173">
                  <c:v>0.7</c:v>
                </c:pt>
                <c:pt idx="174">
                  <c:v>0.7</c:v>
                </c:pt>
                <c:pt idx="175">
                  <c:v>0.8</c:v>
                </c:pt>
                <c:pt idx="176">
                  <c:v>0.8</c:v>
                </c:pt>
                <c:pt idx="177">
                  <c:v>0.8</c:v>
                </c:pt>
                <c:pt idx="178">
                  <c:v>0.8</c:v>
                </c:pt>
                <c:pt idx="179">
                  <c:v>0.8</c:v>
                </c:pt>
                <c:pt idx="180">
                  <c:v>0.8</c:v>
                </c:pt>
                <c:pt idx="181">
                  <c:v>0.8</c:v>
                </c:pt>
                <c:pt idx="182">
                  <c:v>0.8</c:v>
                </c:pt>
                <c:pt idx="183">
                  <c:v>0.8</c:v>
                </c:pt>
                <c:pt idx="184">
                  <c:v>0.8</c:v>
                </c:pt>
                <c:pt idx="185">
                  <c:v>0.8</c:v>
                </c:pt>
                <c:pt idx="186">
                  <c:v>0.8</c:v>
                </c:pt>
                <c:pt idx="187">
                  <c:v>0.8</c:v>
                </c:pt>
                <c:pt idx="188">
                  <c:v>0.8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</c:strCache>
            </c:strRef>
          </c:cat>
          <c:val>
            <c:numRef>
              <c:f>'logspace-GPUweight'!$N$2:$N$301</c:f>
              <c:numCache>
                <c:formatCode>General</c:formatCode>
                <c:ptCount val="300"/>
                <c:pt idx="0">
                  <c:v>1.0155138455072086</c:v>
                </c:pt>
                <c:pt idx="1">
                  <c:v>1.0155140239842702</c:v>
                </c:pt>
                <c:pt idx="2">
                  <c:v>1.0155142108834063</c:v>
                </c:pt>
                <c:pt idx="3">
                  <c:v>1.0155144066011486</c:v>
                </c:pt>
                <c:pt idx="4">
                  <c:v>1.0155146115526112</c:v>
                </c:pt>
                <c:pt idx="5">
                  <c:v>1.0155148261723548</c:v>
                </c:pt>
                <c:pt idx="6">
                  <c:v>1.015515050915287</c:v>
                </c:pt>
                <c:pt idx="7">
                  <c:v>1.0155152862576056</c:v>
                </c:pt>
                <c:pt idx="8">
                  <c:v>1.0155155326977843</c:v>
                </c:pt>
                <c:pt idx="9">
                  <c:v>1.0155157907576013</c:v>
                </c:pt>
                <c:pt idx="10">
                  <c:v>1.0155160609832177</c:v>
                </c:pt>
                <c:pt idx="11">
                  <c:v>1.0155163439463004</c:v>
                </c:pt>
                <c:pt idx="12">
                  <c:v>1.0155166402451985</c:v>
                </c:pt>
                <c:pt idx="13">
                  <c:v>1.0155169505061714</c:v>
                </c:pt>
                <c:pt idx="14">
                  <c:v>1.0155172753846693</c:v>
                </c:pt>
                <c:pt idx="15">
                  <c:v>1.0155176155666763</c:v>
                </c:pt>
                <c:pt idx="16">
                  <c:v>1.0155179717701066</c:v>
                </c:pt>
                <c:pt idx="17">
                  <c:v>1.0155183447462681</c:v>
                </c:pt>
                <c:pt idx="18">
                  <c:v>1.0155187352813864</c:v>
                </c:pt>
                <c:pt idx="19">
                  <c:v>1.0155191441981974</c:v>
                </c:pt>
                <c:pt idx="20">
                  <c:v>1.01551957235761</c:v>
                </c:pt>
                <c:pt idx="21">
                  <c:v>1.0155200206604413</c:v>
                </c:pt>
                <c:pt idx="22">
                  <c:v>1.0155204900492256</c:v>
                </c:pt>
                <c:pt idx="23">
                  <c:v>1.0155209815101029</c:v>
                </c:pt>
                <c:pt idx="24">
                  <c:v>1.0155214960747891</c:v>
                </c:pt>
                <c:pt idx="25">
                  <c:v>1.0155220348226284</c:v>
                </c:pt>
                <c:pt idx="26">
                  <c:v>1.0155225988827354</c:v>
                </c:pt>
                <c:pt idx="27">
                  <c:v>1.0155231894362273</c:v>
                </c:pt>
                <c:pt idx="28">
                  <c:v>1.0155238077185489</c:v>
                </c:pt>
                <c:pt idx="29">
                  <c:v>1.0155244550218949</c:v>
                </c:pt>
                <c:pt idx="30">
                  <c:v>1.0155251326977366</c:v>
                </c:pt>
                <c:pt idx="31">
                  <c:v>1.0155258421594462</c:v>
                </c:pt>
                <c:pt idx="32">
                  <c:v>1.0155265848850352</c:v>
                </c:pt>
                <c:pt idx="33">
                  <c:v>1.0155273624200005</c:v>
                </c:pt>
                <c:pt idx="34">
                  <c:v>1.015528176380285</c:v>
                </c:pt>
                <c:pt idx="35">
                  <c:v>1.0155290284553591</c:v>
                </c:pt>
                <c:pt idx="36">
                  <c:v>1.015529920411421</c:v>
                </c:pt>
                <c:pt idx="37">
                  <c:v>1.015530854094725</c:v>
                </c:pt>
                <c:pt idx="38">
                  <c:v>1.0155318314350372</c:v>
                </c:pt>
                <c:pt idx="39">
                  <c:v>1.015532854449225</c:v>
                </c:pt>
                <c:pt idx="40">
                  <c:v>1.0155339252449802</c:v>
                </c:pt>
                <c:pt idx="41">
                  <c:v>1.0155350460246835</c:v>
                </c:pt>
                <c:pt idx="42">
                  <c:v>1.0155362190894104</c:v>
                </c:pt>
                <c:pt idx="43">
                  <c:v>1.0155374468430824</c:v>
                </c:pt>
                <c:pt idx="44">
                  <c:v>1.0155387317967659</c:v>
                </c:pt>
                <c:pt idx="45">
                  <c:v>1.015540076573122</c:v>
                </c:pt>
                <c:pt idx="46">
                  <c:v>1.0155414839110093</c:v>
                </c:pt>
                <c:pt idx="47">
                  <c:v>1.015542956670245</c:v>
                </c:pt>
                <c:pt idx="48">
                  <c:v>1.0155444978365142</c:v>
                </c:pt>
                <c:pt idx="49">
                  <c:v>1.0155461105264478</c:v>
                </c:pt>
                <c:pt idx="50">
                  <c:v>1.0155477979928504</c:v>
                </c:pt>
                <c:pt idx="51">
                  <c:v>1.0155495636300929</c:v>
                </c:pt>
                <c:pt idx="52">
                  <c:v>1.0155514109796597</c:v>
                </c:pt>
                <c:pt idx="53">
                  <c:v>1.015553343735857</c:v>
                </c:pt>
                <c:pt idx="54">
                  <c:v>1.0155553657516725</c:v>
                </c:pt>
                <c:pt idx="55">
                  <c:v>1.0155574810447912</c:v>
                </c:pt>
                <c:pt idx="56">
                  <c:v>1.0155596938037592</c:v>
                </c:pt>
                <c:pt idx="57">
                  <c:v>1.0155620083942929</c:v>
                </c:pt>
                <c:pt idx="58">
                  <c:v>1.0155644293657244</c:v>
                </c:pt>
                <c:pt idx="59">
                  <c:v>1.0155669614575795</c:v>
                </c:pt>
                <c:pt idx="60">
                  <c:v>1.0155696096062794</c:v>
                </c:pt>
                <c:pt idx="61">
                  <c:v>1.0155723789519508</c:v>
                </c:pt>
                <c:pt idx="62">
                  <c:v>1.0155752748453404</c:v>
                </c:pt>
                <c:pt idx="63">
                  <c:v>1.0155783028548127</c:v>
                </c:pt>
                <c:pt idx="64">
                  <c:v>1.0155814687734168</c:v>
                </c:pt>
                <c:pt idx="65">
                  <c:v>1.015584778626009</c:v>
                </c:pt>
                <c:pt idx="66">
                  <c:v>1.0155882386764012</c:v>
                </c:pt>
                <c:pt idx="67">
                  <c:v>1.01559185543452</c:v>
                </c:pt>
                <c:pt idx="68">
                  <c:v>1.0155956356635443</c:v>
                </c:pt>
                <c:pt idx="69">
                  <c:v>1.0155995863869958</c:v>
                </c:pt>
                <c:pt idx="70">
                  <c:v>1.0156037148957484</c:v>
                </c:pt>
                <c:pt idx="71">
                  <c:v>1.0156080287549161</c:v>
                </c:pt>
                <c:pt idx="72">
                  <c:v>1.0156125358105867</c:v>
                </c:pt>
                <c:pt idx="73">
                  <c:v>1.0156172441963487</c:v>
                </c:pt>
                <c:pt idx="74">
                  <c:v>1.0156221623395698</c:v>
                </c:pt>
                <c:pt idx="75">
                  <c:v>1.0156272989673669</c:v>
                </c:pt>
                <c:pt idx="76">
                  <c:v>1.0156326631122141</c:v>
                </c:pt>
                <c:pt idx="77">
                  <c:v>1.0156382641171242</c:v>
                </c:pt>
                <c:pt idx="78">
                  <c:v>1.0156441116403301</c:v>
                </c:pt>
                <c:pt idx="79">
                  <c:v>1.0156502156593978</c:v>
                </c:pt>
                <c:pt idx="80">
                  <c:v>1.0156565864746887</c:v>
                </c:pt>
                <c:pt idx="81">
                  <c:v>1.0156632347120793</c:v>
                </c:pt>
                <c:pt idx="82">
                  <c:v>1.0156701713248524</c:v>
                </c:pt>
                <c:pt idx="83">
                  <c:v>1.0156774075946564</c:v>
                </c:pt>
                <c:pt idx="84">
                  <c:v>1.0156849551314258</c:v>
                </c:pt>
                <c:pt idx="85">
                  <c:v>1.0156928258721538</c:v>
                </c:pt>
                <c:pt idx="86">
                  <c:v>1.015701032078395</c:v>
                </c:pt>
                <c:pt idx="87">
                  <c:v>1.0157095863323709</c:v>
                </c:pt>
                <c:pt idx="88">
                  <c:v>1.0157185015315513</c:v>
                </c:pt>
                <c:pt idx="89">
                  <c:v>1.0157277908815681</c:v>
                </c:pt>
                <c:pt idx="90">
                  <c:v>1.0157374678873183</c:v>
                </c:pt>
                <c:pt idx="91">
                  <c:v>1.0157475463421102</c:v>
                </c:pt>
                <c:pt idx="92">
                  <c:v>1.0157580403146931</c:v>
                </c:pt>
                <c:pt idx="93">
                  <c:v>1.0157689641340191</c:v>
                </c:pt>
                <c:pt idx="94">
                  <c:v>1.0157803323715671</c:v>
                </c:pt>
                <c:pt idx="95">
                  <c:v>1.0157921598210775</c:v>
                </c:pt>
                <c:pt idx="96">
                  <c:v>1.0158044614755222</c:v>
                </c:pt>
                <c:pt idx="97">
                  <c:v>1.015817252501156</c:v>
                </c:pt>
                <c:pt idx="98">
                  <c:v>1.0158305482084848</c:v>
                </c:pt>
                <c:pt idx="99">
                  <c:v>1.0158443640199983</c:v>
                </c:pt>
                <c:pt idx="100">
                  <c:v>1.0158587154345158</c:v>
                </c:pt>
                <c:pt idx="101">
                  <c:v>1.0158736179880077</c:v>
                </c:pt>
                <c:pt idx="102">
                  <c:v>1.015889087210766</c:v>
                </c:pt>
                <c:pt idx="103">
                  <c:v>1.0159051385808116</c:v>
                </c:pt>
                <c:pt idx="104">
                  <c:v>1.0159217874734428</c:v>
                </c:pt>
                <c:pt idx="105">
                  <c:v>1.0159390491068561</c:v>
                </c:pt>
                <c:pt idx="106">
                  <c:v>1.0159569384837903</c:v>
                </c:pt>
                <c:pt idx="107">
                  <c:v>1.0159754703291788</c:v>
                </c:pt>
                <c:pt idx="108">
                  <c:v>1.0159946590238234</c:v>
                </c:pt>
                <c:pt idx="109">
                  <c:v>1.0160145185341467</c:v>
                </c:pt>
                <c:pt idx="110">
                  <c:v>1.0160350623381134</c:v>
                </c:pt>
                <c:pt idx="111">
                  <c:v>1.0160563033474674</c:v>
                </c:pt>
                <c:pt idx="112">
                  <c:v>1.016078253826471</c:v>
                </c:pt>
                <c:pt idx="113">
                  <c:v>1.0161009253073894</c:v>
                </c:pt>
                <c:pt idx="114">
                  <c:v>1.0161243285030295</c:v>
                </c:pt>
                <c:pt idx="115">
                  <c:v>1.016148473216685</c:v>
                </c:pt>
                <c:pt idx="116">
                  <c:v>1.0161733682499228</c:v>
                </c:pt>
                <c:pt idx="117">
                  <c:v>1.016199021308692</c:v>
                </c:pt>
                <c:pt idx="118">
                  <c:v>1.0162254389083205</c:v>
                </c:pt>
                <c:pt idx="119">
                  <c:v>1.0162526262780167</c:v>
                </c:pt>
                <c:pt idx="120">
                  <c:v>1.0162805872655678</c:v>
                </c:pt>
                <c:pt idx="121">
                  <c:v>1.0163093242429881</c:v>
                </c:pt>
                <c:pt idx="122">
                  <c:v>1.0163388380139307</c:v>
                </c:pt>
                <c:pt idx="123">
                  <c:v>1.0163691277237337</c:v>
                </c:pt>
                <c:pt idx="124">
                  <c:v>1.0164001907730185</c:v>
                </c:pt>
                <c:pt idx="125">
                  <c:v>1.0164320227358061</c:v>
                </c:pt>
                <c:pt idx="126">
                  <c:v>1.0164646172831464</c:v>
                </c:pt>
                <c:pt idx="127">
                  <c:v>1.0164979661132725</c:v>
                </c:pt>
                <c:pt idx="128">
                  <c:v>1.016532058889317</c:v>
                </c:pt>
                <c:pt idx="129">
                  <c:v>1.0165668831856041</c:v>
                </c:pt>
                <c:pt idx="130">
                  <c:v>1.0166024244435306</c:v>
                </c:pt>
                <c:pt idx="131">
                  <c:v>1.0166386659379973</c:v>
                </c:pt>
                <c:pt idx="132">
                  <c:v>1.0166755887553123</c:v>
                </c:pt>
                <c:pt idx="133">
                  <c:v>1.0167131717834141</c:v>
                </c:pt>
                <c:pt idx="134">
                  <c:v>1.0167513917151692</c:v>
                </c:pt>
                <c:pt idx="135">
                  <c:v>1.0167902230654062</c:v>
                </c:pt>
                <c:pt idx="136">
                  <c:v>1.0168296382022131</c:v>
                </c:pt>
                <c:pt idx="137">
                  <c:v>1.016869607392896</c:v>
                </c:pt>
                <c:pt idx="138">
                  <c:v>1.0169100988648452</c:v>
                </c:pt>
                <c:pt idx="139">
                  <c:v>1.0169510788813811</c:v>
                </c:pt>
                <c:pt idx="140">
                  <c:v>1.016992511832491</c:v>
                </c:pt>
                <c:pt idx="141">
                  <c:v>1.0170343603401772</c:v>
                </c:pt>
                <c:pt idx="142">
                  <c:v>1.0170765853779522</c:v>
                </c:pt>
                <c:pt idx="143">
                  <c:v>1.0171191464038363</c:v>
                </c:pt>
                <c:pt idx="144">
                  <c:v>1.0171620015060199</c:v>
                </c:pt>
                <c:pt idx="145">
                  <c:v>1.017205107560184</c:v>
                </c:pt>
                <c:pt idx="146">
                  <c:v>1.0172484203973005</c:v>
                </c:pt>
                <c:pt idx="147">
                  <c:v>1.0172918949805836</c:v>
                </c:pt>
                <c:pt idx="148">
                  <c:v>1.0173354855901242</c:v>
                </c:pt>
                <c:pt idx="149">
                  <c:v>1.017379146013627</c:v>
                </c:pt>
                <c:pt idx="150">
                  <c:v>1.0174228297415751</c:v>
                </c:pt>
                <c:pt idx="151">
                  <c:v>1.0174664901650781</c:v>
                </c:pt>
                <c:pt idx="152">
                  <c:v>1.0175100807746189</c:v>
                </c:pt>
                <c:pt idx="153">
                  <c:v>1.017553555357902</c:v>
                </c:pt>
                <c:pt idx="154">
                  <c:v>1.0175968681950187</c:v>
                </c:pt>
                <c:pt idx="155">
                  <c:v>1.0176399742491826</c:v>
                </c:pt>
                <c:pt idx="156">
                  <c:v>1.0176828293513662</c:v>
                </c:pt>
                <c:pt idx="157">
                  <c:v>1.0177253903772503</c:v>
                </c:pt>
                <c:pt idx="158">
                  <c:v>1.0177676154150255</c:v>
                </c:pt>
                <c:pt idx="159">
                  <c:v>1.0178094639227111</c:v>
                </c:pt>
                <c:pt idx="160">
                  <c:v>1.0178508968738211</c:v>
                </c:pt>
                <c:pt idx="161">
                  <c:v>1.0178918768903573</c:v>
                </c:pt>
                <c:pt idx="162">
                  <c:v>1.0179323683623065</c:v>
                </c:pt>
                <c:pt idx="163">
                  <c:v>1.0179723375529894</c:v>
                </c:pt>
                <c:pt idx="164">
                  <c:v>1.0180117526897963</c:v>
                </c:pt>
                <c:pt idx="165">
                  <c:v>1.0180505840400333</c:v>
                </c:pt>
                <c:pt idx="166">
                  <c:v>1.0180888039717884</c:v>
                </c:pt>
                <c:pt idx="167">
                  <c:v>1.01812638699989</c:v>
                </c:pt>
                <c:pt idx="168">
                  <c:v>1.0181633098172054</c:v>
                </c:pt>
                <c:pt idx="169">
                  <c:v>1.0181995513116719</c:v>
                </c:pt>
                <c:pt idx="170">
                  <c:v>1.0182350925695984</c:v>
                </c:pt>
                <c:pt idx="171">
                  <c:v>1.0182699168658857</c:v>
                </c:pt>
                <c:pt idx="172">
                  <c:v>1.0183040096419298</c:v>
                </c:pt>
                <c:pt idx="173">
                  <c:v>1.0183373584720561</c:v>
                </c:pt>
                <c:pt idx="174">
                  <c:v>1.0183699530193964</c:v>
                </c:pt>
                <c:pt idx="175">
                  <c:v>1.0184017849821845</c:v>
                </c:pt>
                <c:pt idx="176">
                  <c:v>1.0184328480314691</c:v>
                </c:pt>
                <c:pt idx="177">
                  <c:v>1.0184631377412716</c:v>
                </c:pt>
                <c:pt idx="178">
                  <c:v>1.0184926515122144</c:v>
                </c:pt>
                <c:pt idx="179">
                  <c:v>1.0185213884896347</c:v>
                </c:pt>
                <c:pt idx="180">
                  <c:v>1.0185493494771858</c:v>
                </c:pt>
                <c:pt idx="181">
                  <c:v>1.0185765368468818</c:v>
                </c:pt>
                <c:pt idx="182">
                  <c:v>1.0186029544465105</c:v>
                </c:pt>
                <c:pt idx="183">
                  <c:v>1.0186286075052795</c:v>
                </c:pt>
                <c:pt idx="184">
                  <c:v>1.0186535025385173</c:v>
                </c:pt>
                <c:pt idx="185">
                  <c:v>1.018677647252173</c:v>
                </c:pt>
                <c:pt idx="186">
                  <c:v>1.0187010504478131</c:v>
                </c:pt>
                <c:pt idx="187">
                  <c:v>1.0187237219287315</c:v>
                </c:pt>
                <c:pt idx="188">
                  <c:v>1.0187456724077348</c:v>
                </c:pt>
                <c:pt idx="189">
                  <c:v>1.0187669134170894</c:v>
                </c:pt>
                <c:pt idx="190">
                  <c:v>1.0187874572210558</c:v>
                </c:pt>
                <c:pt idx="191">
                  <c:v>1.0188073167313789</c:v>
                </c:pt>
                <c:pt idx="192">
                  <c:v>1.0188265054260239</c:v>
                </c:pt>
                <c:pt idx="193">
                  <c:v>1.0188450372714126</c:v>
                </c:pt>
                <c:pt idx="194">
                  <c:v>1.0188629266483464</c:v>
                </c:pt>
                <c:pt idx="195">
                  <c:v>1.0188801882817597</c:v>
                </c:pt>
                <c:pt idx="196">
                  <c:v>1.0188968371743909</c:v>
                </c:pt>
                <c:pt idx="197">
                  <c:v>1.0189128885444365</c:v>
                </c:pt>
                <c:pt idx="198">
                  <c:v>1.0189283577671948</c:v>
                </c:pt>
                <c:pt idx="199">
                  <c:v>1.0189432603206867</c:v>
                </c:pt>
                <c:pt idx="200">
                  <c:v>1.0189576117352042</c:v>
                </c:pt>
                <c:pt idx="201">
                  <c:v>1.0189714275467177</c:v>
                </c:pt>
                <c:pt idx="202">
                  <c:v>1.0189847232540465</c:v>
                </c:pt>
                <c:pt idx="203">
                  <c:v>1.0189975142796803</c:v>
                </c:pt>
                <c:pt idx="204">
                  <c:v>1.019009815934125</c:v>
                </c:pt>
                <c:pt idx="205">
                  <c:v>1.0190216433836354</c:v>
                </c:pt>
                <c:pt idx="206">
                  <c:v>1.0190330116211836</c:v>
                </c:pt>
                <c:pt idx="207">
                  <c:v>1.0190439354405094</c:v>
                </c:pt>
                <c:pt idx="208">
                  <c:v>1.0190544294130925</c:v>
                </c:pt>
                <c:pt idx="209">
                  <c:v>1.0190645078678844</c:v>
                </c:pt>
                <c:pt idx="210">
                  <c:v>1.0190741848736344</c:v>
                </c:pt>
                <c:pt idx="211">
                  <c:v>1.0190834742236512</c:v>
                </c:pt>
                <c:pt idx="212">
                  <c:v>1.0190923894228319</c:v>
                </c:pt>
                <c:pt idx="213">
                  <c:v>1.0191009436768077</c:v>
                </c:pt>
                <c:pt idx="214">
                  <c:v>1.0191091498830487</c:v>
                </c:pt>
                <c:pt idx="215">
                  <c:v>1.0191170206237767</c:v>
                </c:pt>
                <c:pt idx="216">
                  <c:v>1.0191245681605463</c:v>
                </c:pt>
                <c:pt idx="217">
                  <c:v>1.0191318044303501</c:v>
                </c:pt>
                <c:pt idx="218">
                  <c:v>1.0191387410431232</c:v>
                </c:pt>
                <c:pt idx="219">
                  <c:v>1.0191453892805138</c:v>
                </c:pt>
                <c:pt idx="220">
                  <c:v>1.0191517600958047</c:v>
                </c:pt>
                <c:pt idx="221">
                  <c:v>1.0191578641148726</c:v>
                </c:pt>
                <c:pt idx="222">
                  <c:v>1.0191637116380781</c:v>
                </c:pt>
                <c:pt idx="223">
                  <c:v>1.0191693126429884</c:v>
                </c:pt>
                <c:pt idx="224">
                  <c:v>1.0191746767878358</c:v>
                </c:pt>
                <c:pt idx="225">
                  <c:v>1.0191798134156327</c:v>
                </c:pt>
                <c:pt idx="226">
                  <c:v>1.0191847315588538</c:v>
                </c:pt>
                <c:pt idx="227">
                  <c:v>1.0191894399446157</c:v>
                </c:pt>
                <c:pt idx="228">
                  <c:v>1.0191939470002862</c:v>
                </c:pt>
                <c:pt idx="229">
                  <c:v>1.0191982608594539</c:v>
                </c:pt>
                <c:pt idx="230">
                  <c:v>1.0192023893682065</c:v>
                </c:pt>
                <c:pt idx="231">
                  <c:v>1.0192063400916584</c:v>
                </c:pt>
                <c:pt idx="232">
                  <c:v>1.0192101203206825</c:v>
                </c:pt>
                <c:pt idx="233">
                  <c:v>1.019213737078801</c:v>
                </c:pt>
                <c:pt idx="234">
                  <c:v>1.0192171971291932</c:v>
                </c:pt>
                <c:pt idx="235">
                  <c:v>1.0192205069817855</c:v>
                </c:pt>
                <c:pt idx="236">
                  <c:v>1.0192236729003898</c:v>
                </c:pt>
                <c:pt idx="237">
                  <c:v>1.0192267009098619</c:v>
                </c:pt>
                <c:pt idx="238">
                  <c:v>1.0192295968032514</c:v>
                </c:pt>
                <c:pt idx="239">
                  <c:v>1.0192323661489231</c:v>
                </c:pt>
                <c:pt idx="240">
                  <c:v>1.0192350142976228</c:v>
                </c:pt>
                <c:pt idx="241">
                  <c:v>1.0192375463894781</c:v>
                </c:pt>
                <c:pt idx="242">
                  <c:v>1.0192399673609096</c:v>
                </c:pt>
                <c:pt idx="243">
                  <c:v>1.0192422819514433</c:v>
                </c:pt>
                <c:pt idx="244">
                  <c:v>1.0192444947104116</c:v>
                </c:pt>
                <c:pt idx="245">
                  <c:v>1.0192466100035302</c:v>
                </c:pt>
                <c:pt idx="246">
                  <c:v>1.0192486320193455</c:v>
                </c:pt>
                <c:pt idx="247">
                  <c:v>1.0192505647755428</c:v>
                </c:pt>
                <c:pt idx="248">
                  <c:v>1.0192524121251099</c:v>
                </c:pt>
                <c:pt idx="249">
                  <c:v>1.0192541777623523</c:v>
                </c:pt>
                <c:pt idx="250">
                  <c:v>1.0192558652287549</c:v>
                </c:pt>
                <c:pt idx="251">
                  <c:v>1.0192574779186883</c:v>
                </c:pt>
                <c:pt idx="252">
                  <c:v>1.0192590190849578</c:v>
                </c:pt>
                <c:pt idx="253">
                  <c:v>1.019260491844193</c:v>
                </c:pt>
                <c:pt idx="254">
                  <c:v>1.0192618991820808</c:v>
                </c:pt>
                <c:pt idx="255">
                  <c:v>1.0192632439584368</c:v>
                </c:pt>
                <c:pt idx="256">
                  <c:v>1.0192645289121198</c:v>
                </c:pt>
                <c:pt idx="257">
                  <c:v>1.0192657566657919</c:v>
                </c:pt>
                <c:pt idx="258">
                  <c:v>1.0192669297305192</c:v>
                </c:pt>
                <c:pt idx="259">
                  <c:v>1.0192680505102227</c:v>
                </c:pt>
                <c:pt idx="260">
                  <c:v>1.0192691213059777</c:v>
                </c:pt>
                <c:pt idx="261">
                  <c:v>1.0192701443201655</c:v>
                </c:pt>
                <c:pt idx="262">
                  <c:v>1.0192711216604777</c:v>
                </c:pt>
                <c:pt idx="263">
                  <c:v>1.0192720553437817</c:v>
                </c:pt>
                <c:pt idx="264">
                  <c:v>1.0192729472998434</c:v>
                </c:pt>
                <c:pt idx="265">
                  <c:v>1.0192737993749175</c:v>
                </c:pt>
                <c:pt idx="266">
                  <c:v>1.019274613335202</c:v>
                </c:pt>
                <c:pt idx="267">
                  <c:v>1.0192753908701673</c:v>
                </c:pt>
                <c:pt idx="268">
                  <c:v>1.0192761335957565</c:v>
                </c:pt>
                <c:pt idx="269">
                  <c:v>1.0192768430574661</c:v>
                </c:pt>
                <c:pt idx="270">
                  <c:v>1.0192775207333076</c:v>
                </c:pt>
                <c:pt idx="271">
                  <c:v>1.0192781680366538</c:v>
                </c:pt>
                <c:pt idx="272">
                  <c:v>1.0192787863189749</c:v>
                </c:pt>
                <c:pt idx="273">
                  <c:v>1.0192793768724671</c:v>
                </c:pt>
                <c:pt idx="274">
                  <c:v>1.0192799409325741</c:v>
                </c:pt>
                <c:pt idx="275">
                  <c:v>1.0192804796804136</c:v>
                </c:pt>
                <c:pt idx="276">
                  <c:v>1.0192809942450995</c:v>
                </c:pt>
                <c:pt idx="277">
                  <c:v>1.0192814857059769</c:v>
                </c:pt>
                <c:pt idx="278">
                  <c:v>1.0192819550947612</c:v>
                </c:pt>
                <c:pt idx="279">
                  <c:v>1.0192824033975925</c:v>
                </c:pt>
                <c:pt idx="280">
                  <c:v>1.0192828315570053</c:v>
                </c:pt>
                <c:pt idx="281">
                  <c:v>1.0192832404738161</c:v>
                </c:pt>
                <c:pt idx="282">
                  <c:v>1.0192836310089342</c:v>
                </c:pt>
                <c:pt idx="283">
                  <c:v>1.0192840039850957</c:v>
                </c:pt>
                <c:pt idx="284">
                  <c:v>1.0192843601885262</c:v>
                </c:pt>
                <c:pt idx="285">
                  <c:v>1.0192847003705332</c:v>
                </c:pt>
                <c:pt idx="286">
                  <c:v>1.0192850252490313</c:v>
                </c:pt>
                <c:pt idx="287">
                  <c:v>1.0192853355100038</c:v>
                </c:pt>
                <c:pt idx="288">
                  <c:v>1.0192856318089021</c:v>
                </c:pt>
                <c:pt idx="289">
                  <c:v>1.0192859147719848</c:v>
                </c:pt>
                <c:pt idx="290">
                  <c:v>1.0192861849976014</c:v>
                </c:pt>
                <c:pt idx="291">
                  <c:v>1.0192864430574184</c:v>
                </c:pt>
                <c:pt idx="292">
                  <c:v>1.0192866894975969</c:v>
                </c:pt>
                <c:pt idx="293">
                  <c:v>1.0192869248399155</c:v>
                </c:pt>
                <c:pt idx="294">
                  <c:v>1.0192871495828475</c:v>
                </c:pt>
                <c:pt idx="295">
                  <c:v>1.0192873642025913</c:v>
                </c:pt>
                <c:pt idx="296">
                  <c:v>1.0192875691540539</c:v>
                </c:pt>
                <c:pt idx="297">
                  <c:v>1.0192877648717962</c:v>
                </c:pt>
                <c:pt idx="298">
                  <c:v>1.0192879517709323</c:v>
                </c:pt>
                <c:pt idx="299">
                  <c:v>1.0192881302479941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'logspace-GPUweight'!$O$1</c:f>
              <c:strCache>
                <c:ptCount val="1"/>
                <c:pt idx="0">
                  <c:v>Obj. 1</c:v>
                </c:pt>
              </c:strCache>
            </c:strRef>
          </c:tx>
          <c:spPr>
            <a:ln w="50800" cap="rnd">
              <a:solidFill>
                <a:schemeClr val="accent3"/>
              </a:solidFill>
              <a:prstDash val="dashDot"/>
              <a:round/>
            </a:ln>
            <a:effectLst/>
          </c:spPr>
          <c:marker>
            <c:symbol val="none"/>
          </c:marker>
          <c:cat>
            <c:strRef>
              <c:f>'logspace-GPUweight'!$A:$A</c:f>
              <c:strCache>
                <c:ptCount val="301"/>
                <c:pt idx="0">
                  <c:v>alpha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0.1</c:v>
                </c:pt>
                <c:pt idx="88">
                  <c:v>0.1</c:v>
                </c:pt>
                <c:pt idx="89">
                  <c:v>0.1</c:v>
                </c:pt>
                <c:pt idx="90">
                  <c:v>0.1</c:v>
                </c:pt>
                <c:pt idx="91">
                  <c:v>0.1</c:v>
                </c:pt>
                <c:pt idx="92">
                  <c:v>0.1</c:v>
                </c:pt>
                <c:pt idx="93">
                  <c:v>0.1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  <c:pt idx="101">
                  <c:v>0.1</c:v>
                </c:pt>
                <c:pt idx="102">
                  <c:v>0.1</c:v>
                </c:pt>
                <c:pt idx="103">
                  <c:v>0.1</c:v>
                </c:pt>
                <c:pt idx="104">
                  <c:v>0.1</c:v>
                </c:pt>
                <c:pt idx="105">
                  <c:v>0.1</c:v>
                </c:pt>
                <c:pt idx="106">
                  <c:v>0.1</c:v>
                </c:pt>
                <c:pt idx="107">
                  <c:v>0.1</c:v>
                </c:pt>
                <c:pt idx="108">
                  <c:v>0.1</c:v>
                </c:pt>
                <c:pt idx="109">
                  <c:v>0.1</c:v>
                </c:pt>
                <c:pt idx="110">
                  <c:v>0.1</c:v>
                </c:pt>
                <c:pt idx="111">
                  <c:v>0.1</c:v>
                </c:pt>
                <c:pt idx="112">
                  <c:v>0.1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0.2</c:v>
                </c:pt>
                <c:pt idx="118">
                  <c:v>0.2</c:v>
                </c:pt>
                <c:pt idx="119">
                  <c:v>0.2</c:v>
                </c:pt>
                <c:pt idx="120">
                  <c:v>0.2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0.2</c:v>
                </c:pt>
                <c:pt idx="126">
                  <c:v>0.2</c:v>
                </c:pt>
                <c:pt idx="127">
                  <c:v>0.3</c:v>
                </c:pt>
                <c:pt idx="128">
                  <c:v>0.3</c:v>
                </c:pt>
                <c:pt idx="129">
                  <c:v>0.3</c:v>
                </c:pt>
                <c:pt idx="130">
                  <c:v>0.3</c:v>
                </c:pt>
                <c:pt idx="131">
                  <c:v>0.3</c:v>
                </c:pt>
                <c:pt idx="132">
                  <c:v>0.3</c:v>
                </c:pt>
                <c:pt idx="133">
                  <c:v>0.3</c:v>
                </c:pt>
                <c:pt idx="134">
                  <c:v>0.3</c:v>
                </c:pt>
                <c:pt idx="135">
                  <c:v>0.3</c:v>
                </c:pt>
                <c:pt idx="136">
                  <c:v>0.3</c:v>
                </c:pt>
                <c:pt idx="137">
                  <c:v>0.3</c:v>
                </c:pt>
                <c:pt idx="138">
                  <c:v>0.4</c:v>
                </c:pt>
                <c:pt idx="139">
                  <c:v>0.4</c:v>
                </c:pt>
                <c:pt idx="140">
                  <c:v>0.4</c:v>
                </c:pt>
                <c:pt idx="141">
                  <c:v>0.4</c:v>
                </c:pt>
                <c:pt idx="142">
                  <c:v>0.4</c:v>
                </c:pt>
                <c:pt idx="143">
                  <c:v>0.4</c:v>
                </c:pt>
                <c:pt idx="144">
                  <c:v>0.4</c:v>
                </c:pt>
                <c:pt idx="145">
                  <c:v>0.4</c:v>
                </c:pt>
                <c:pt idx="146">
                  <c:v>0.4</c:v>
                </c:pt>
                <c:pt idx="147">
                  <c:v>0.5</c:v>
                </c:pt>
                <c:pt idx="148">
                  <c:v>0.5</c:v>
                </c:pt>
                <c:pt idx="149">
                  <c:v>0.5</c:v>
                </c:pt>
                <c:pt idx="150">
                  <c:v>0.5</c:v>
                </c:pt>
                <c:pt idx="151">
                  <c:v>0.5</c:v>
                </c:pt>
                <c:pt idx="152">
                  <c:v>0.5</c:v>
                </c:pt>
                <c:pt idx="153">
                  <c:v>0.5</c:v>
                </c:pt>
                <c:pt idx="154">
                  <c:v>0.5</c:v>
                </c:pt>
                <c:pt idx="155">
                  <c:v>0.6</c:v>
                </c:pt>
                <c:pt idx="156">
                  <c:v>0.6</c:v>
                </c:pt>
                <c:pt idx="157">
                  <c:v>0.6</c:v>
                </c:pt>
                <c:pt idx="158">
                  <c:v>0.6</c:v>
                </c:pt>
                <c:pt idx="159">
                  <c:v>0.6</c:v>
                </c:pt>
                <c:pt idx="160">
                  <c:v>0.6</c:v>
                </c:pt>
                <c:pt idx="161">
                  <c:v>0.6</c:v>
                </c:pt>
                <c:pt idx="162">
                  <c:v>0.6</c:v>
                </c:pt>
                <c:pt idx="163">
                  <c:v>0.6</c:v>
                </c:pt>
                <c:pt idx="164">
                  <c:v>0.7</c:v>
                </c:pt>
                <c:pt idx="165">
                  <c:v>0.7</c:v>
                </c:pt>
                <c:pt idx="166">
                  <c:v>0.7</c:v>
                </c:pt>
                <c:pt idx="167">
                  <c:v>0.7</c:v>
                </c:pt>
                <c:pt idx="168">
                  <c:v>0.7</c:v>
                </c:pt>
                <c:pt idx="169">
                  <c:v>0.7</c:v>
                </c:pt>
                <c:pt idx="170">
                  <c:v>0.7</c:v>
                </c:pt>
                <c:pt idx="171">
                  <c:v>0.7</c:v>
                </c:pt>
                <c:pt idx="172">
                  <c:v>0.7</c:v>
                </c:pt>
                <c:pt idx="173">
                  <c:v>0.7</c:v>
                </c:pt>
                <c:pt idx="174">
                  <c:v>0.7</c:v>
                </c:pt>
                <c:pt idx="175">
                  <c:v>0.8</c:v>
                </c:pt>
                <c:pt idx="176">
                  <c:v>0.8</c:v>
                </c:pt>
                <c:pt idx="177">
                  <c:v>0.8</c:v>
                </c:pt>
                <c:pt idx="178">
                  <c:v>0.8</c:v>
                </c:pt>
                <c:pt idx="179">
                  <c:v>0.8</c:v>
                </c:pt>
                <c:pt idx="180">
                  <c:v>0.8</c:v>
                </c:pt>
                <c:pt idx="181">
                  <c:v>0.8</c:v>
                </c:pt>
                <c:pt idx="182">
                  <c:v>0.8</c:v>
                </c:pt>
                <c:pt idx="183">
                  <c:v>0.8</c:v>
                </c:pt>
                <c:pt idx="184">
                  <c:v>0.8</c:v>
                </c:pt>
                <c:pt idx="185">
                  <c:v>0.8</c:v>
                </c:pt>
                <c:pt idx="186">
                  <c:v>0.8</c:v>
                </c:pt>
                <c:pt idx="187">
                  <c:v>0.8</c:v>
                </c:pt>
                <c:pt idx="188">
                  <c:v>0.8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</c:strCache>
            </c:strRef>
          </c:cat>
          <c:val>
            <c:numRef>
              <c:f>'logspace-GPUweight'!$O$2:$O$301</c:f>
              <c:numCache>
                <c:formatCode>General</c:formatCode>
                <c:ptCount val="300"/>
                <c:pt idx="0">
                  <c:v>1.2387182084992687</c:v>
                </c:pt>
                <c:pt idx="1">
                  <c:v>1.23870182813241</c:v>
                </c:pt>
                <c:pt idx="2">
                  <c:v>1.2386846747997107</c:v>
                </c:pt>
                <c:pt idx="3">
                  <c:v>1.2386667121080936</c:v>
                </c:pt>
                <c:pt idx="4">
                  <c:v>1.2386479019589449</c:v>
                </c:pt>
                <c:pt idx="5">
                  <c:v>1.2386282044689503</c:v>
                </c:pt>
                <c:pt idx="6">
                  <c:v>1.2386075778873349</c:v>
                </c:pt>
                <c:pt idx="7">
                  <c:v>1.2385859785093463</c:v>
                </c:pt>
                <c:pt idx="8">
                  <c:v>1.2385633605858162</c:v>
                </c:pt>
                <c:pt idx="9">
                  <c:v>1.2385396762286383</c:v>
                </c:pt>
                <c:pt idx="10">
                  <c:v>1.2385148753119803</c:v>
                </c:pt>
                <c:pt idx="11">
                  <c:v>1.2384889053690535</c:v>
                </c:pt>
                <c:pt idx="12">
                  <c:v>1.2384617114842471</c:v>
                </c:pt>
                <c:pt idx="13">
                  <c:v>1.2384332361804367</c:v>
                </c:pt>
                <c:pt idx="14">
                  <c:v>1.2384034193012592</c:v>
                </c:pt>
                <c:pt idx="15">
                  <c:v>1.238372197888151</c:v>
                </c:pt>
                <c:pt idx="16">
                  <c:v>1.2383395060519264</c:v>
                </c:pt>
                <c:pt idx="17">
                  <c:v>1.2383052748386789</c:v>
                </c:pt>
                <c:pt idx="18">
                  <c:v>1.2382694320897667</c:v>
                </c:pt>
                <c:pt idx="19">
                  <c:v>1.2382319022956518</c:v>
                </c:pt>
                <c:pt idx="20">
                  <c:v>1.2381926064433404</c:v>
                </c:pt>
                <c:pt idx="21">
                  <c:v>1.2381514618571743</c:v>
                </c:pt>
                <c:pt idx="22">
                  <c:v>1.238108382032711</c:v>
                </c:pt>
                <c:pt idx="23">
                  <c:v>1.2380632764634261</c:v>
                </c:pt>
                <c:pt idx="24">
                  <c:v>1.2380160504599607</c:v>
                </c:pt>
                <c:pt idx="25">
                  <c:v>1.2379666049616325</c:v>
                </c:pt>
                <c:pt idx="26">
                  <c:v>1.2379148363399219</c:v>
                </c:pt>
                <c:pt idx="27">
                  <c:v>1.2378606361936373</c:v>
                </c:pt>
                <c:pt idx="28">
                  <c:v>1.2378038911354563</c:v>
                </c:pt>
                <c:pt idx="29">
                  <c:v>1.2377444825695374</c:v>
                </c:pt>
                <c:pt idx="30">
                  <c:v>1.2376822864598898</c:v>
                </c:pt>
                <c:pt idx="31">
                  <c:v>1.2376171730891818</c:v>
                </c:pt>
                <c:pt idx="32">
                  <c:v>1.2375490068076673</c:v>
                </c:pt>
                <c:pt idx="33">
                  <c:v>1.237477645771909</c:v>
                </c:pt>
                <c:pt idx="34">
                  <c:v>1.2374029416729651</c:v>
                </c:pt>
                <c:pt idx="35">
                  <c:v>1.2373247394537212</c:v>
                </c:pt>
                <c:pt idx="36">
                  <c:v>1.2372428770150303</c:v>
                </c:pt>
                <c:pt idx="37">
                  <c:v>1.2371571849103429</c:v>
                </c:pt>
                <c:pt idx="38">
                  <c:v>1.2370674860284971</c:v>
                </c:pt>
                <c:pt idx="39">
                  <c:v>1.2369735952643597</c:v>
                </c:pt>
                <c:pt idx="40">
                  <c:v>1.2368753191769952</c:v>
                </c:pt>
                <c:pt idx="41">
                  <c:v>1.2367724556350734</c:v>
                </c:pt>
                <c:pt idx="42">
                  <c:v>1.2366647934492148</c:v>
                </c:pt>
                <c:pt idx="43">
                  <c:v>1.2365521119910017</c:v>
                </c:pt>
                <c:pt idx="44">
                  <c:v>1.2364341807983987</c:v>
                </c:pt>
                <c:pt idx="45">
                  <c:v>1.2363107591673368</c:v>
                </c:pt>
                <c:pt idx="46">
                  <c:v>1.2361815957292568</c:v>
                </c:pt>
                <c:pt idx="47">
                  <c:v>1.2360464280144203</c:v>
                </c:pt>
                <c:pt idx="48">
                  <c:v>1.2359049820008368</c:v>
                </c:pt>
                <c:pt idx="49">
                  <c:v>1.235756971648698</c:v>
                </c:pt>
                <c:pt idx="50">
                  <c:v>1.2356020984202463</c:v>
                </c:pt>
                <c:pt idx="51">
                  <c:v>1.2354400507850543</c:v>
                </c:pt>
                <c:pt idx="52">
                  <c:v>1.2352705037107596</c:v>
                </c:pt>
                <c:pt idx="53">
                  <c:v>1.2350931181393454</c:v>
                </c:pt>
                <c:pt idx="54">
                  <c:v>1.2349075404491441</c:v>
                </c:pt>
                <c:pt idx="55">
                  <c:v>1.2347134019028116</c:v>
                </c:pt>
                <c:pt idx="56">
                  <c:v>1.234510318081611</c:v>
                </c:pt>
                <c:pt idx="57">
                  <c:v>1.2342978883064468</c:v>
                </c:pt>
                <c:pt idx="58">
                  <c:v>1.2340756950461917</c:v>
                </c:pt>
                <c:pt idx="59">
                  <c:v>1.2338433033139791</c:v>
                </c:pt>
                <c:pt idx="60">
                  <c:v>1.2336002600522604</c:v>
                </c:pt>
                <c:pt idx="61">
                  <c:v>1.2333460935075724</c:v>
                </c:pt>
                <c:pt idx="62">
                  <c:v>1.2330803125961336</c:v>
                </c:pt>
                <c:pt idx="63">
                  <c:v>1.2328024062615361</c:v>
                </c:pt>
                <c:pt idx="64">
                  <c:v>1.2325118428260275</c:v>
                </c:pt>
                <c:pt idx="65">
                  <c:v>1.2322080693370567</c:v>
                </c:pt>
                <c:pt idx="66">
                  <c:v>1.2318905109110008</c:v>
                </c:pt>
                <c:pt idx="67">
                  <c:v>1.2315585700762255</c:v>
                </c:pt>
                <c:pt idx="68">
                  <c:v>1.2312116261179125</c:v>
                </c:pt>
                <c:pt idx="69">
                  <c:v>1.2308490344273546</c:v>
                </c:pt>
                <c:pt idx="70">
                  <c:v>1.2304701258587454</c:v>
                </c:pt>
                <c:pt idx="71">
                  <c:v>1.2300742060968113</c:v>
                </c:pt>
                <c:pt idx="72">
                  <c:v>1.2296605550389885</c:v>
                </c:pt>
                <c:pt idx="73">
                  <c:v>1.2292284261962334</c:v>
                </c:pt>
                <c:pt idx="74">
                  <c:v>1.2287770461169474</c:v>
                </c:pt>
                <c:pt idx="75">
                  <c:v>1.2283056138389294</c:v>
                </c:pt>
                <c:pt idx="76">
                  <c:v>1.2278133003747227</c:v>
                </c:pt>
                <c:pt idx="77">
                  <c:v>1.2272992482361864</c:v>
                </c:pt>
                <c:pt idx="78">
                  <c:v>1.2267625710046397</c:v>
                </c:pt>
                <c:pt idx="79">
                  <c:v>1.2262023529534303</c:v>
                </c:pt>
                <c:pt idx="80">
                  <c:v>1.2256176487303314</c:v>
                </c:pt>
                <c:pt idx="81">
                  <c:v>1.2250074831077289</c:v>
                </c:pt>
                <c:pt idx="82">
                  <c:v>1.2243708508091429</c:v>
                </c:pt>
                <c:pt idx="83">
                  <c:v>1.2237067164212154</c:v>
                </c:pt>
                <c:pt idx="84">
                  <c:v>1.223014014400901</c:v>
                </c:pt>
                <c:pt idx="85">
                  <c:v>1.2222916491882008</c:v>
                </c:pt>
                <c:pt idx="86">
                  <c:v>1.2215384954353983</c:v>
                </c:pt>
                <c:pt idx="87">
                  <c:v>1.2207533983643337</c:v>
                </c:pt>
                <c:pt idx="88">
                  <c:v>1.2199351742638658</c:v>
                </c:pt>
                <c:pt idx="89">
                  <c:v>1.2190826111402124</c:v>
                </c:pt>
                <c:pt idx="90">
                  <c:v>1.2181944695334046</c:v>
                </c:pt>
                <c:pt idx="91">
                  <c:v>1.217269483513564</c:v>
                </c:pt>
                <c:pt idx="92">
                  <c:v>1.2163063618711585</c:v>
                </c:pt>
                <c:pt idx="93">
                  <c:v>1.2153037895157386</c:v>
                </c:pt>
                <c:pt idx="94">
                  <c:v>1.2142604290979369</c:v>
                </c:pt>
                <c:pt idx="95">
                  <c:v>1.2131749228696895</c:v>
                </c:pt>
                <c:pt idx="96">
                  <c:v>1.212045894797688</c:v>
                </c:pt>
                <c:pt idx="97">
                  <c:v>1.2108719529449865</c:v>
                </c:pt>
                <c:pt idx="98">
                  <c:v>1.2096516921354452</c:v>
                </c:pt>
                <c:pt idx="99">
                  <c:v>1.2083836969152582</c:v>
                </c:pt>
                <c:pt idx="100">
                  <c:v>1.2070665448251972</c:v>
                </c:pt>
                <c:pt idx="101">
                  <c:v>1.2056988099963306</c:v>
                </c:pt>
                <c:pt idx="102">
                  <c:v>1.2042790670808743</c:v>
                </c:pt>
                <c:pt idx="103">
                  <c:v>1.2028058955284624</c:v>
                </c:pt>
                <c:pt idx="104">
                  <c:v>1.2012778842164222</c:v>
                </c:pt>
                <c:pt idx="105">
                  <c:v>1.1996936364406707</c:v>
                </c:pt>
                <c:pt idx="106">
                  <c:v>1.1980517752714948</c:v>
                </c:pt>
                <c:pt idx="107">
                  <c:v>1.1963509492758011</c:v>
                </c:pt>
                <c:pt idx="108">
                  <c:v>1.1945898386043583</c:v>
                </c:pt>
                <c:pt idx="109">
                  <c:v>1.1927671614391249</c:v>
                </c:pt>
                <c:pt idx="110">
                  <c:v>1.1908816807919247</c:v>
                </c:pt>
                <c:pt idx="111">
                  <c:v>1.1889322116415515</c:v>
                </c:pt>
                <c:pt idx="112">
                  <c:v>1.1869176283917899</c:v>
                </c:pt>
                <c:pt idx="113">
                  <c:v>1.1848368726279288</c:v>
                </c:pt>
                <c:pt idx="114">
                  <c:v>1.1826889611440803</c:v>
                </c:pt>
                <c:pt idx="115">
                  <c:v>1.1804729942080672</c:v>
                </c:pt>
                <c:pt idx="116">
                  <c:v>1.1781881640248564</c:v>
                </c:pt>
                <c:pt idx="117">
                  <c:v>1.175833763353531</c:v>
                </c:pt>
                <c:pt idx="118">
                  <c:v>1.1734091942267113</c:v>
                </c:pt>
                <c:pt idx="119">
                  <c:v>1.1709139767152137</c:v>
                </c:pt>
                <c:pt idx="120">
                  <c:v>1.1683477576746839</c:v>
                </c:pt>
                <c:pt idx="121">
                  <c:v>1.1657103194050744</c:v>
                </c:pt>
                <c:pt idx="122">
                  <c:v>1.163001588148256</c:v>
                </c:pt>
                <c:pt idx="123">
                  <c:v>1.1602216423439045</c:v>
                </c:pt>
                <c:pt idx="124">
                  <c:v>1.1573707205592076</c:v>
                </c:pt>
                <c:pt idx="125">
                  <c:v>1.154449229004076</c:v>
                </c:pt>
                <c:pt idx="126">
                  <c:v>1.1514577485404824</c:v>
                </c:pt>
                <c:pt idx="127">
                  <c:v>1.1483970410925504</c:v>
                </c:pt>
                <c:pt idx="128">
                  <c:v>1.1452680553630772</c:v>
                </c:pt>
                <c:pt idx="129">
                  <c:v>1.1420719317625776</c:v>
                </c:pt>
                <c:pt idx="130">
                  <c:v>1.1388100064586564</c:v>
                </c:pt>
                <c:pt idx="131">
                  <c:v>1.1354838144567658</c:v>
                </c:pt>
                <c:pt idx="132">
                  <c:v>1.1320950916281833</c:v>
                </c:pt>
                <c:pt idx="133">
                  <c:v>1.128645775607459</c:v>
                </c:pt>
                <c:pt idx="134">
                  <c:v>1.1251380054895865</c:v>
                </c:pt>
                <c:pt idx="135">
                  <c:v>1.1215741202668035</c:v>
                </c:pt>
                <c:pt idx="136">
                  <c:v>1.1179566559560885</c:v>
                </c:pt>
                <c:pt idx="137">
                  <c:v>1.1142883413810714</c:v>
                </c:pt>
                <c:pt idx="138">
                  <c:v>1.110572092586019</c:v>
                </c:pt>
                <c:pt idx="139">
                  <c:v>1.1068110058746332</c:v>
                </c:pt>
                <c:pt idx="140">
                  <c:v>1.1030083494824201</c:v>
                </c:pt>
                <c:pt idx="141">
                  <c:v>1.0991675539080366</c:v>
                </c:pt>
                <c:pt idx="142">
                  <c:v>1.0952922009460799</c:v>
                </c:pt>
                <c:pt idx="143">
                  <c:v>1.0913860114808935</c:v>
                </c:pt>
                <c:pt idx="144">
                  <c:v>1.0874528321178099</c:v>
                </c:pt>
                <c:pt idx="145">
                  <c:v>1.0834966207445256</c:v>
                </c:pt>
                <c:pt idx="146">
                  <c:v>1.0795214311306092</c:v>
                </c:pt>
                <c:pt idx="147">
                  <c:v>1.0755313966872111</c:v>
                </c:pt>
                <c:pt idx="148">
                  <c:v>1.0715307135215355</c:v>
                </c:pt>
                <c:pt idx="149">
                  <c:v>1.0675236229312637</c:v>
                </c:pt>
                <c:pt idx="150">
                  <c:v>1.0635143934926676</c:v>
                </c:pt>
                <c:pt idx="151">
                  <c:v>1.059507302902396</c:v>
                </c:pt>
                <c:pt idx="152">
                  <c:v>1.05550661973672</c:v>
                </c:pt>
                <c:pt idx="153">
                  <c:v>1.0515165852933224</c:v>
                </c:pt>
                <c:pt idx="154">
                  <c:v>1.0475413956794057</c:v>
                </c:pt>
                <c:pt idx="155">
                  <c:v>1.0435851843061212</c:v>
                </c:pt>
                <c:pt idx="156">
                  <c:v>1.0396520049430378</c:v>
                </c:pt>
                <c:pt idx="157">
                  <c:v>1.0357458154778516</c:v>
                </c:pt>
                <c:pt idx="158">
                  <c:v>1.0318704625158948</c:v>
                </c:pt>
                <c:pt idx="159">
                  <c:v>1.028029666941511</c:v>
                </c:pt>
                <c:pt idx="160">
                  <c:v>1.0242270105492977</c:v>
                </c:pt>
                <c:pt idx="161">
                  <c:v>1.0204659238379123</c:v>
                </c:pt>
                <c:pt idx="162">
                  <c:v>1.0167496750428597</c:v>
                </c:pt>
                <c:pt idx="163">
                  <c:v>1.0130813604678426</c:v>
                </c:pt>
                <c:pt idx="164">
                  <c:v>1.0094638961571278</c:v>
                </c:pt>
                <c:pt idx="165">
                  <c:v>1.0059000109343446</c:v>
                </c:pt>
                <c:pt idx="166">
                  <c:v>1.0023922408164723</c:v>
                </c:pt>
                <c:pt idx="167">
                  <c:v>0.99894292479574809</c:v>
                </c:pt>
                <c:pt idx="168">
                  <c:v>0.9955542019671656</c:v>
                </c:pt>
                <c:pt idx="169">
                  <c:v>0.9922280099652746</c:v>
                </c:pt>
                <c:pt idx="170">
                  <c:v>0.98896608466135394</c:v>
                </c:pt>
                <c:pt idx="171">
                  <c:v>0.98576996106085413</c:v>
                </c:pt>
                <c:pt idx="172">
                  <c:v>0.98264097533138106</c:v>
                </c:pt>
                <c:pt idx="173">
                  <c:v>0.97958026788344887</c:v>
                </c:pt>
                <c:pt idx="174">
                  <c:v>0.97658878741985555</c:v>
                </c:pt>
                <c:pt idx="175">
                  <c:v>0.97366729586472345</c:v>
                </c:pt>
                <c:pt idx="176">
                  <c:v>0.97081637408002686</c:v>
                </c:pt>
                <c:pt idx="177">
                  <c:v>0.96803642827567493</c:v>
                </c:pt>
                <c:pt idx="178">
                  <c:v>0.96532769701885701</c:v>
                </c:pt>
                <c:pt idx="179">
                  <c:v>0.96269025874924752</c:v>
                </c:pt>
                <c:pt idx="180">
                  <c:v>0.96012403970871729</c:v>
                </c:pt>
                <c:pt idx="181">
                  <c:v>0.9576288221972199</c:v>
                </c:pt>
                <c:pt idx="182">
                  <c:v>0.95520425307040058</c:v>
                </c:pt>
                <c:pt idx="183">
                  <c:v>0.95284985239907494</c:v>
                </c:pt>
                <c:pt idx="184">
                  <c:v>0.95056502221586403</c:v>
                </c:pt>
                <c:pt idx="185">
                  <c:v>0.94834905527985103</c:v>
                </c:pt>
                <c:pt idx="186">
                  <c:v>0.94620114379600262</c:v>
                </c:pt>
                <c:pt idx="187">
                  <c:v>0.94412038803214138</c:v>
                </c:pt>
                <c:pt idx="188">
                  <c:v>0.94210580478237971</c:v>
                </c:pt>
                <c:pt idx="189">
                  <c:v>0.94015633563200651</c:v>
                </c:pt>
                <c:pt idx="190">
                  <c:v>0.93827085498480645</c:v>
                </c:pt>
                <c:pt idx="191">
                  <c:v>0.9364481778195729</c:v>
                </c:pt>
                <c:pt idx="192">
                  <c:v>0.93468706714813032</c:v>
                </c:pt>
                <c:pt idx="193">
                  <c:v>0.93298624115243656</c:v>
                </c:pt>
                <c:pt idx="194">
                  <c:v>0.93134437998326047</c:v>
                </c:pt>
                <c:pt idx="195">
                  <c:v>0.92976013220750908</c:v>
                </c:pt>
                <c:pt idx="196">
                  <c:v>0.92823212089546892</c:v>
                </c:pt>
                <c:pt idx="197">
                  <c:v>0.92675894934305703</c:v>
                </c:pt>
                <c:pt idx="198">
                  <c:v>0.92533920642760081</c:v>
                </c:pt>
                <c:pt idx="199">
                  <c:v>0.92397147159873405</c:v>
                </c:pt>
                <c:pt idx="200">
                  <c:v>0.92265431950867338</c:v>
                </c:pt>
                <c:pt idx="201">
                  <c:v>0.92138632428848621</c:v>
                </c:pt>
                <c:pt idx="202">
                  <c:v>0.9201660634789447</c:v>
                </c:pt>
                <c:pt idx="203">
                  <c:v>0.91899212162624344</c:v>
                </c:pt>
                <c:pt idx="204">
                  <c:v>0.91786309355424189</c:v>
                </c:pt>
                <c:pt idx="205">
                  <c:v>0.91677758732599435</c:v>
                </c:pt>
                <c:pt idx="206">
                  <c:v>0.91573422690819273</c:v>
                </c:pt>
                <c:pt idx="207">
                  <c:v>0.91473165455277283</c:v>
                </c:pt>
                <c:pt idx="208">
                  <c:v>0.91376853291036741</c:v>
                </c:pt>
                <c:pt idx="209">
                  <c:v>0.91284354689052671</c:v>
                </c:pt>
                <c:pt idx="210">
                  <c:v>0.91195540528371888</c:v>
                </c:pt>
                <c:pt idx="211">
                  <c:v>0.91110284216006576</c:v>
                </c:pt>
                <c:pt idx="212">
                  <c:v>0.91028461805959771</c:v>
                </c:pt>
                <c:pt idx="213">
                  <c:v>0.90949952098853293</c:v>
                </c:pt>
                <c:pt idx="214">
                  <c:v>0.90874636723573055</c:v>
                </c:pt>
                <c:pt idx="215">
                  <c:v>0.90802400202303046</c:v>
                </c:pt>
                <c:pt idx="216">
                  <c:v>0.90733130000271567</c:v>
                </c:pt>
                <c:pt idx="217">
                  <c:v>0.90666716561478822</c:v>
                </c:pt>
                <c:pt idx="218">
                  <c:v>0.90603053331620242</c:v>
                </c:pt>
                <c:pt idx="219">
                  <c:v>0.9054203676935999</c:v>
                </c:pt>
                <c:pt idx="220">
                  <c:v>0.90483566347050093</c:v>
                </c:pt>
                <c:pt idx="221">
                  <c:v>0.90427544541929161</c:v>
                </c:pt>
                <c:pt idx="222">
                  <c:v>0.9037387681877449</c:v>
                </c:pt>
                <c:pt idx="223">
                  <c:v>0.90322471604920851</c:v>
                </c:pt>
                <c:pt idx="224">
                  <c:v>0.90273240258500187</c:v>
                </c:pt>
                <c:pt idx="225">
                  <c:v>0.90226097030698416</c:v>
                </c:pt>
                <c:pt idx="226">
                  <c:v>0.90180959022769802</c:v>
                </c:pt>
                <c:pt idx="227">
                  <c:v>0.9013774613849429</c:v>
                </c:pt>
                <c:pt idx="228">
                  <c:v>0.90096381032711992</c:v>
                </c:pt>
                <c:pt idx="229">
                  <c:v>0.90056789056518582</c:v>
                </c:pt>
                <c:pt idx="230">
                  <c:v>0.90018898199657693</c:v>
                </c:pt>
                <c:pt idx="231">
                  <c:v>0.89982639030601896</c:v>
                </c:pt>
                <c:pt idx="232">
                  <c:v>0.89947944634770582</c:v>
                </c:pt>
                <c:pt idx="233">
                  <c:v>0.89914750551293054</c:v>
                </c:pt>
                <c:pt idx="234">
                  <c:v>0.89882994708687436</c:v>
                </c:pt>
                <c:pt idx="235">
                  <c:v>0.89852617359790388</c:v>
                </c:pt>
                <c:pt idx="236">
                  <c:v>0.89823561016239528</c:v>
                </c:pt>
                <c:pt idx="237">
                  <c:v>0.8979577038277976</c:v>
                </c:pt>
                <c:pt idx="238">
                  <c:v>0.89769192291635869</c:v>
                </c:pt>
                <c:pt idx="239">
                  <c:v>0.89743775637167122</c:v>
                </c:pt>
                <c:pt idx="240">
                  <c:v>0.89719471310995202</c:v>
                </c:pt>
                <c:pt idx="241">
                  <c:v>0.89696232137773946</c:v>
                </c:pt>
                <c:pt idx="242">
                  <c:v>0.89674012811748438</c:v>
                </c:pt>
                <c:pt idx="243">
                  <c:v>0.89652769834232038</c:v>
                </c:pt>
                <c:pt idx="244">
                  <c:v>0.89632461452112</c:v>
                </c:pt>
                <c:pt idx="245">
                  <c:v>0.89613047597478723</c:v>
                </c:pt>
                <c:pt idx="246">
                  <c:v>0.89594489828458601</c:v>
                </c:pt>
                <c:pt idx="247">
                  <c:v>0.89576751271317179</c:v>
                </c:pt>
                <c:pt idx="248">
                  <c:v>0.89559796563887695</c:v>
                </c:pt>
                <c:pt idx="249">
                  <c:v>0.89543591800368516</c:v>
                </c:pt>
                <c:pt idx="250">
                  <c:v>0.89528104477523318</c:v>
                </c:pt>
                <c:pt idx="251">
                  <c:v>0.89513303442309455</c:v>
                </c:pt>
                <c:pt idx="252">
                  <c:v>0.89499158840951087</c:v>
                </c:pt>
                <c:pt idx="253">
                  <c:v>0.89485642069467419</c:v>
                </c:pt>
                <c:pt idx="254">
                  <c:v>0.89472725725659452</c:v>
                </c:pt>
                <c:pt idx="255">
                  <c:v>0.8946038356255327</c:v>
                </c:pt>
                <c:pt idx="256">
                  <c:v>0.89448590443292941</c:v>
                </c:pt>
                <c:pt idx="257">
                  <c:v>0.89437322297471655</c:v>
                </c:pt>
                <c:pt idx="258">
                  <c:v>0.89426556078885788</c:v>
                </c:pt>
                <c:pt idx="259">
                  <c:v>0.89416269724693631</c:v>
                </c:pt>
                <c:pt idx="260">
                  <c:v>0.89406442115957196</c:v>
                </c:pt>
                <c:pt idx="261">
                  <c:v>0.89397053039543428</c:v>
                </c:pt>
                <c:pt idx="262">
                  <c:v>0.89388083151358866</c:v>
                </c:pt>
                <c:pt idx="263">
                  <c:v>0.89379513940890098</c:v>
                </c:pt>
                <c:pt idx="264">
                  <c:v>0.8937132769702103</c:v>
                </c:pt>
                <c:pt idx="265">
                  <c:v>0.89363507475096637</c:v>
                </c:pt>
                <c:pt idx="266">
                  <c:v>0.89356037065202254</c:v>
                </c:pt>
                <c:pt idx="267">
                  <c:v>0.89348900961626398</c:v>
                </c:pt>
                <c:pt idx="268">
                  <c:v>0.89342084333474969</c:v>
                </c:pt>
                <c:pt idx="269">
                  <c:v>0.89335572996404156</c:v>
                </c:pt>
                <c:pt idx="270">
                  <c:v>0.89329353385439403</c:v>
                </c:pt>
                <c:pt idx="271">
                  <c:v>0.89323412528847512</c:v>
                </c:pt>
                <c:pt idx="272">
                  <c:v>0.8931773802302938</c:v>
                </c:pt>
                <c:pt idx="273">
                  <c:v>0.89312318008400937</c:v>
                </c:pt>
                <c:pt idx="274">
                  <c:v>0.89307141146229907</c:v>
                </c:pt>
                <c:pt idx="275">
                  <c:v>0.89302196596397077</c:v>
                </c:pt>
                <c:pt idx="276">
                  <c:v>0.89297473996050536</c:v>
                </c:pt>
                <c:pt idx="277">
                  <c:v>0.89292963439122042</c:v>
                </c:pt>
                <c:pt idx="278">
                  <c:v>0.89288655456675714</c:v>
                </c:pt>
                <c:pt idx="279">
                  <c:v>0.89284540998059092</c:v>
                </c:pt>
                <c:pt idx="280">
                  <c:v>0.89280611412827948</c:v>
                </c:pt>
                <c:pt idx="281">
                  <c:v>0.89276858433416462</c:v>
                </c:pt>
                <c:pt idx="282">
                  <c:v>0.89273274158525251</c:v>
                </c:pt>
                <c:pt idx="283">
                  <c:v>0.89269851037200476</c:v>
                </c:pt>
                <c:pt idx="284">
                  <c:v>0.89266581853578042</c:v>
                </c:pt>
                <c:pt idx="285">
                  <c:v>0.89263459712267201</c:v>
                </c:pt>
                <c:pt idx="286">
                  <c:v>0.89260478024349443</c:v>
                </c:pt>
                <c:pt idx="287">
                  <c:v>0.89257630493968387</c:v>
                </c:pt>
                <c:pt idx="288">
                  <c:v>0.89254911105487778</c:v>
                </c:pt>
                <c:pt idx="289">
                  <c:v>0.89252314111195097</c:v>
                </c:pt>
                <c:pt idx="290">
                  <c:v>0.89249834019529306</c:v>
                </c:pt>
                <c:pt idx="291">
                  <c:v>0.89247465583811514</c:v>
                </c:pt>
                <c:pt idx="292">
                  <c:v>0.89245203791458494</c:v>
                </c:pt>
                <c:pt idx="293">
                  <c:v>0.8924304385365962</c:v>
                </c:pt>
                <c:pt idx="294">
                  <c:v>0.89240981195498104</c:v>
                </c:pt>
                <c:pt idx="295">
                  <c:v>0.89239011446498639</c:v>
                </c:pt>
                <c:pt idx="296">
                  <c:v>0.89237130431583767</c:v>
                </c:pt>
                <c:pt idx="297">
                  <c:v>0.89235334162422075</c:v>
                </c:pt>
                <c:pt idx="298">
                  <c:v>0.89233618829152139</c:v>
                </c:pt>
                <c:pt idx="299">
                  <c:v>0.89231980792466281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'logspace-GPUweight'!$P$1</c:f>
              <c:strCache>
                <c:ptCount val="1"/>
                <c:pt idx="0">
                  <c:v>Obj. 2 (Balanced)</c:v>
                </c:pt>
              </c:strCache>
            </c:strRef>
          </c:tx>
          <c:spPr>
            <a:ln w="4445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'logspace-GPUweight'!$A:$A</c:f>
              <c:strCache>
                <c:ptCount val="301"/>
                <c:pt idx="0">
                  <c:v>alpha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0.1</c:v>
                </c:pt>
                <c:pt idx="88">
                  <c:v>0.1</c:v>
                </c:pt>
                <c:pt idx="89">
                  <c:v>0.1</c:v>
                </c:pt>
                <c:pt idx="90">
                  <c:v>0.1</c:v>
                </c:pt>
                <c:pt idx="91">
                  <c:v>0.1</c:v>
                </c:pt>
                <c:pt idx="92">
                  <c:v>0.1</c:v>
                </c:pt>
                <c:pt idx="93">
                  <c:v>0.1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  <c:pt idx="101">
                  <c:v>0.1</c:v>
                </c:pt>
                <c:pt idx="102">
                  <c:v>0.1</c:v>
                </c:pt>
                <c:pt idx="103">
                  <c:v>0.1</c:v>
                </c:pt>
                <c:pt idx="104">
                  <c:v>0.1</c:v>
                </c:pt>
                <c:pt idx="105">
                  <c:v>0.1</c:v>
                </c:pt>
                <c:pt idx="106">
                  <c:v>0.1</c:v>
                </c:pt>
                <c:pt idx="107">
                  <c:v>0.1</c:v>
                </c:pt>
                <c:pt idx="108">
                  <c:v>0.1</c:v>
                </c:pt>
                <c:pt idx="109">
                  <c:v>0.1</c:v>
                </c:pt>
                <c:pt idx="110">
                  <c:v>0.1</c:v>
                </c:pt>
                <c:pt idx="111">
                  <c:v>0.1</c:v>
                </c:pt>
                <c:pt idx="112">
                  <c:v>0.1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0.2</c:v>
                </c:pt>
                <c:pt idx="118">
                  <c:v>0.2</c:v>
                </c:pt>
                <c:pt idx="119">
                  <c:v>0.2</c:v>
                </c:pt>
                <c:pt idx="120">
                  <c:v>0.2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0.2</c:v>
                </c:pt>
                <c:pt idx="126">
                  <c:v>0.2</c:v>
                </c:pt>
                <c:pt idx="127">
                  <c:v>0.3</c:v>
                </c:pt>
                <c:pt idx="128">
                  <c:v>0.3</c:v>
                </c:pt>
                <c:pt idx="129">
                  <c:v>0.3</c:v>
                </c:pt>
                <c:pt idx="130">
                  <c:v>0.3</c:v>
                </c:pt>
                <c:pt idx="131">
                  <c:v>0.3</c:v>
                </c:pt>
                <c:pt idx="132">
                  <c:v>0.3</c:v>
                </c:pt>
                <c:pt idx="133">
                  <c:v>0.3</c:v>
                </c:pt>
                <c:pt idx="134">
                  <c:v>0.3</c:v>
                </c:pt>
                <c:pt idx="135">
                  <c:v>0.3</c:v>
                </c:pt>
                <c:pt idx="136">
                  <c:v>0.3</c:v>
                </c:pt>
                <c:pt idx="137">
                  <c:v>0.3</c:v>
                </c:pt>
                <c:pt idx="138">
                  <c:v>0.4</c:v>
                </c:pt>
                <c:pt idx="139">
                  <c:v>0.4</c:v>
                </c:pt>
                <c:pt idx="140">
                  <c:v>0.4</c:v>
                </c:pt>
                <c:pt idx="141">
                  <c:v>0.4</c:v>
                </c:pt>
                <c:pt idx="142">
                  <c:v>0.4</c:v>
                </c:pt>
                <c:pt idx="143">
                  <c:v>0.4</c:v>
                </c:pt>
                <c:pt idx="144">
                  <c:v>0.4</c:v>
                </c:pt>
                <c:pt idx="145">
                  <c:v>0.4</c:v>
                </c:pt>
                <c:pt idx="146">
                  <c:v>0.4</c:v>
                </c:pt>
                <c:pt idx="147">
                  <c:v>0.5</c:v>
                </c:pt>
                <c:pt idx="148">
                  <c:v>0.5</c:v>
                </c:pt>
                <c:pt idx="149">
                  <c:v>0.5</c:v>
                </c:pt>
                <c:pt idx="150">
                  <c:v>0.5</c:v>
                </c:pt>
                <c:pt idx="151">
                  <c:v>0.5</c:v>
                </c:pt>
                <c:pt idx="152">
                  <c:v>0.5</c:v>
                </c:pt>
                <c:pt idx="153">
                  <c:v>0.5</c:v>
                </c:pt>
                <c:pt idx="154">
                  <c:v>0.5</c:v>
                </c:pt>
                <c:pt idx="155">
                  <c:v>0.6</c:v>
                </c:pt>
                <c:pt idx="156">
                  <c:v>0.6</c:v>
                </c:pt>
                <c:pt idx="157">
                  <c:v>0.6</c:v>
                </c:pt>
                <c:pt idx="158">
                  <c:v>0.6</c:v>
                </c:pt>
                <c:pt idx="159">
                  <c:v>0.6</c:v>
                </c:pt>
                <c:pt idx="160">
                  <c:v>0.6</c:v>
                </c:pt>
                <c:pt idx="161">
                  <c:v>0.6</c:v>
                </c:pt>
                <c:pt idx="162">
                  <c:v>0.6</c:v>
                </c:pt>
                <c:pt idx="163">
                  <c:v>0.6</c:v>
                </c:pt>
                <c:pt idx="164">
                  <c:v>0.7</c:v>
                </c:pt>
                <c:pt idx="165">
                  <c:v>0.7</c:v>
                </c:pt>
                <c:pt idx="166">
                  <c:v>0.7</c:v>
                </c:pt>
                <c:pt idx="167">
                  <c:v>0.7</c:v>
                </c:pt>
                <c:pt idx="168">
                  <c:v>0.7</c:v>
                </c:pt>
                <c:pt idx="169">
                  <c:v>0.7</c:v>
                </c:pt>
                <c:pt idx="170">
                  <c:v>0.7</c:v>
                </c:pt>
                <c:pt idx="171">
                  <c:v>0.7</c:v>
                </c:pt>
                <c:pt idx="172">
                  <c:v>0.7</c:v>
                </c:pt>
                <c:pt idx="173">
                  <c:v>0.7</c:v>
                </c:pt>
                <c:pt idx="174">
                  <c:v>0.7</c:v>
                </c:pt>
                <c:pt idx="175">
                  <c:v>0.8</c:v>
                </c:pt>
                <c:pt idx="176">
                  <c:v>0.8</c:v>
                </c:pt>
                <c:pt idx="177">
                  <c:v>0.8</c:v>
                </c:pt>
                <c:pt idx="178">
                  <c:v>0.8</c:v>
                </c:pt>
                <c:pt idx="179">
                  <c:v>0.8</c:v>
                </c:pt>
                <c:pt idx="180">
                  <c:v>0.8</c:v>
                </c:pt>
                <c:pt idx="181">
                  <c:v>0.8</c:v>
                </c:pt>
                <c:pt idx="182">
                  <c:v>0.8</c:v>
                </c:pt>
                <c:pt idx="183">
                  <c:v>0.8</c:v>
                </c:pt>
                <c:pt idx="184">
                  <c:v>0.8</c:v>
                </c:pt>
                <c:pt idx="185">
                  <c:v>0.8</c:v>
                </c:pt>
                <c:pt idx="186">
                  <c:v>0.8</c:v>
                </c:pt>
                <c:pt idx="187">
                  <c:v>0.8</c:v>
                </c:pt>
                <c:pt idx="188">
                  <c:v>0.8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</c:strCache>
            </c:strRef>
          </c:cat>
          <c:val>
            <c:numRef>
              <c:f>'logspace-GPUweight'!$P$2:$P$301</c:f>
              <c:numCache>
                <c:formatCode>General</c:formatCode>
                <c:ptCount val="300"/>
                <c:pt idx="0">
                  <c:v>1.0737149519204965</c:v>
                </c:pt>
                <c:pt idx="1">
                  <c:v>1.0737146656771652</c:v>
                </c:pt>
                <c:pt idx="2">
                  <c:v>1.0737143659264248</c:v>
                </c:pt>
                <c:pt idx="3">
                  <c:v>1.0737140520323138</c:v>
                </c:pt>
                <c:pt idx="4">
                  <c:v>1.0737137233290679</c:v>
                </c:pt>
                <c:pt idx="5">
                  <c:v>1.0737133791197346</c:v>
                </c:pt>
                <c:pt idx="6">
                  <c:v>1.0737130186747281</c:v>
                </c:pt>
                <c:pt idx="7">
                  <c:v>1.073712641230318</c:v>
                </c:pt>
                <c:pt idx="8">
                  <c:v>1.0737122459870467</c:v>
                </c:pt>
                <c:pt idx="9">
                  <c:v>1.0737118321080807</c:v>
                </c:pt>
                <c:pt idx="10">
                  <c:v>1.073711398717482</c:v>
                </c:pt>
                <c:pt idx="11">
                  <c:v>1.0737109448984044</c:v>
                </c:pt>
                <c:pt idx="12">
                  <c:v>1.0737104696912096</c:v>
                </c:pt>
                <c:pt idx="13">
                  <c:v>1.073709972091498</c:v>
                </c:pt>
                <c:pt idx="14">
                  <c:v>1.07370945104805</c:v>
                </c:pt>
                <c:pt idx="15">
                  <c:v>1.0737089054606788</c:v>
                </c:pt>
                <c:pt idx="16">
                  <c:v>1.0737083341779845</c:v>
                </c:pt>
                <c:pt idx="17">
                  <c:v>1.0737077359950136</c:v>
                </c:pt>
                <c:pt idx="18">
                  <c:v>1.0737071096508086</c:v>
                </c:pt>
                <c:pt idx="19">
                  <c:v>1.0737064538258578</c:v>
                </c:pt>
                <c:pt idx="20">
                  <c:v>1.0737057671394257</c:v>
                </c:pt>
                <c:pt idx="21">
                  <c:v>1.0737050481467734</c:v>
                </c:pt>
                <c:pt idx="22">
                  <c:v>1.073704295336255</c:v>
                </c:pt>
                <c:pt idx="23">
                  <c:v>1.0737035071262884</c:v>
                </c:pt>
                <c:pt idx="24">
                  <c:v>1.0737026818621977</c:v>
                </c:pt>
                <c:pt idx="25">
                  <c:v>1.0737018178129196</c:v>
                </c:pt>
                <c:pt idx="26">
                  <c:v>1.0737009131675677</c:v>
                </c:pt>
                <c:pt idx="27">
                  <c:v>1.0736999660318554</c:v>
                </c:pt>
                <c:pt idx="28">
                  <c:v>1.0736989744243639</c:v>
                </c:pt>
                <c:pt idx="29">
                  <c:v>1.0736979362726566</c:v>
                </c:pt>
                <c:pt idx="30">
                  <c:v>1.073696849409232</c:v>
                </c:pt>
                <c:pt idx="31">
                  <c:v>1.0736957115673076</c:v>
                </c:pt>
                <c:pt idx="32">
                  <c:v>1.0736945203764339</c:v>
                </c:pt>
                <c:pt idx="33">
                  <c:v>1.0736932733579281</c:v>
                </c:pt>
                <c:pt idx="34">
                  <c:v>1.0736919679201238</c:v>
                </c:pt>
                <c:pt idx="35">
                  <c:v>1.0736906013534315</c:v>
                </c:pt>
                <c:pt idx="36">
                  <c:v>1.0736891708252043</c:v>
                </c:pt>
                <c:pt idx="37">
                  <c:v>1.0736876733744005</c:v>
                </c:pt>
                <c:pt idx="38">
                  <c:v>1.0736861059060416</c:v>
                </c:pt>
                <c:pt idx="39">
                  <c:v>1.0736844651854558</c:v>
                </c:pt>
                <c:pt idx="40">
                  <c:v>1.0736827478323048</c:v>
                </c:pt>
                <c:pt idx="41">
                  <c:v>1.0736809503143878</c:v>
                </c:pt>
                <c:pt idx="42">
                  <c:v>1.0736790689412166</c:v>
                </c:pt>
                <c:pt idx="43">
                  <c:v>1.0736770998573577</c:v>
                </c:pt>
                <c:pt idx="44">
                  <c:v>1.0736750390355378</c:v>
                </c:pt>
                <c:pt idx="45">
                  <c:v>1.0736728822695056</c:v>
                </c:pt>
                <c:pt idx="46">
                  <c:v>1.0736706251666503</c:v>
                </c:pt>
                <c:pt idx="47">
                  <c:v>1.0736682631403711</c:v>
                </c:pt>
                <c:pt idx="48">
                  <c:v>1.073665791402193</c:v>
                </c:pt>
                <c:pt idx="49">
                  <c:v>1.073663204953633</c:v>
                </c:pt>
                <c:pt idx="50">
                  <c:v>1.0736604985778093</c:v>
                </c:pt>
                <c:pt idx="51">
                  <c:v>1.0736576668307956</c:v>
                </c:pt>
                <c:pt idx="52">
                  <c:v>1.0736547040327222</c:v>
                </c:pt>
                <c:pt idx="53">
                  <c:v>1.0736516042586248</c:v>
                </c:pt>
                <c:pt idx="54">
                  <c:v>1.0736483613290415</c:v>
                </c:pt>
                <c:pt idx="55">
                  <c:v>1.0736449688003684</c:v>
                </c:pt>
                <c:pt idx="56">
                  <c:v>1.0736414199549718</c:v>
                </c:pt>
                <c:pt idx="57">
                  <c:v>1.0736377077910715</c:v>
                </c:pt>
                <c:pt idx="58">
                  <c:v>1.0736338250124031</c:v>
                </c:pt>
                <c:pt idx="59">
                  <c:v>1.0736297640176657</c:v>
                </c:pt>
                <c:pt idx="60">
                  <c:v>1.0736255168897779</c:v>
                </c:pt>
                <c:pt idx="61">
                  <c:v>1.0736210753849509</c:v>
                </c:pt>
                <c:pt idx="62">
                  <c:v>1.0736164309216027</c:v>
                </c:pt>
                <c:pt idx="63">
                  <c:v>1.073611574569135</c:v>
                </c:pt>
                <c:pt idx="64">
                  <c:v>1.0736064970365944</c:v>
                </c:pt>
                <c:pt idx="65">
                  <c:v>1.0736011886612562</c:v>
                </c:pt>
                <c:pt idx="66">
                  <c:v>1.0735956393971549</c:v>
                </c:pt>
                <c:pt idx="67">
                  <c:v>1.0735898388036043</c:v>
                </c:pt>
                <c:pt idx="68">
                  <c:v>1.0735837760337483</c:v>
                </c:pt>
                <c:pt idx="69">
                  <c:v>1.0735774398231905</c:v>
                </c:pt>
                <c:pt idx="70">
                  <c:v>1.0735708184787545</c:v>
                </c:pt>
                <c:pt idx="71">
                  <c:v>1.0735638998674326</c:v>
                </c:pt>
                <c:pt idx="72">
                  <c:v>1.0735566714055895</c:v>
                </c:pt>
                <c:pt idx="73">
                  <c:v>1.073549120048493</c:v>
                </c:pt>
                <c:pt idx="74">
                  <c:v>1.0735412322802447</c:v>
                </c:pt>
                <c:pt idx="75">
                  <c:v>1.0735329941042053</c:v>
                </c:pt>
                <c:pt idx="76">
                  <c:v>1.0735243910340004</c:v>
                </c:pt>
                <c:pt idx="77">
                  <c:v>1.0735154080852121</c:v>
                </c:pt>
                <c:pt idx="78">
                  <c:v>1.0735060297678676</c:v>
                </c:pt>
                <c:pt idx="79">
                  <c:v>1.0734962400798433</c:v>
                </c:pt>
                <c:pt idx="80">
                  <c:v>1.0734860225013165</c:v>
                </c:pt>
                <c:pt idx="81">
                  <c:v>1.0734753599903972</c:v>
                </c:pt>
                <c:pt idx="82">
                  <c:v>1.0734642349800985</c:v>
                </c:pt>
                <c:pt idx="83">
                  <c:v>1.0734526293767988</c:v>
                </c:pt>
                <c:pt idx="84">
                  <c:v>1.0734405245603655</c:v>
                </c:pt>
                <c:pt idx="85">
                  <c:v>1.0734279013861272</c:v>
                </c:pt>
                <c:pt idx="86">
                  <c:v>1.0734147401888794</c:v>
                </c:pt>
                <c:pt idx="87">
                  <c:v>1.0734010207891245</c:v>
                </c:pt>
                <c:pt idx="88">
                  <c:v>1.0733867225017704</c:v>
                </c:pt>
                <c:pt idx="89">
                  <c:v>1.0733718241474897</c:v>
                </c:pt>
                <c:pt idx="90">
                  <c:v>1.0733563040669907</c:v>
                </c:pt>
                <c:pt idx="91">
                  <c:v>1.0733401401384253</c:v>
                </c:pt>
                <c:pt idx="92">
                  <c:v>1.0733233097981889</c:v>
                </c:pt>
                <c:pt idx="93">
                  <c:v>1.073305790065364</c:v>
                </c:pt>
                <c:pt idx="94">
                  <c:v>1.073287557570062</c:v>
                </c:pt>
                <c:pt idx="95">
                  <c:v>1.0732685885859319</c:v>
                </c:pt>
                <c:pt idx="96">
                  <c:v>1.073248859067093</c:v>
                </c:pt>
                <c:pt idx="97">
                  <c:v>1.073228344689751</c:v>
                </c:pt>
                <c:pt idx="98">
                  <c:v>1.0732070208987603</c:v>
                </c:pt>
                <c:pt idx="99">
                  <c:v>1.0731848629593745</c:v>
                </c:pt>
                <c:pt idx="100">
                  <c:v>1.0731618460144294</c:v>
                </c:pt>
                <c:pt idx="101">
                  <c:v>1.0731379451471776</c:v>
                </c:pt>
                <c:pt idx="102">
                  <c:v>1.0731131354499772</c:v>
                </c:pt>
                <c:pt idx="103">
                  <c:v>1.0730873920990218</c:v>
                </c:pt>
                <c:pt idx="104">
                  <c:v>1.0730606904352504</c:v>
                </c:pt>
                <c:pt idx="105">
                  <c:v>1.0730330060515649</c:v>
                </c:pt>
                <c:pt idx="106">
                  <c:v>1.073004314886419</c:v>
                </c:pt>
                <c:pt idx="107">
                  <c:v>1.0729745933238151</c:v>
                </c:pt>
                <c:pt idx="108">
                  <c:v>1.0729438182996758</c:v>
                </c:pt>
                <c:pt idx="109">
                  <c:v>1.0729119674145116</c:v>
                </c:pt>
                <c:pt idx="110">
                  <c:v>1.0728790190522239</c:v>
                </c:pt>
                <c:pt idx="111">
                  <c:v>1.072844952504826</c:v>
                </c:pt>
                <c:pt idx="112">
                  <c:v>1.072809748102771</c:v>
                </c:pt>
                <c:pt idx="113">
                  <c:v>1.0727733873504917</c:v>
                </c:pt>
                <c:pt idx="114">
                  <c:v>1.0727358530666811</c:v>
                </c:pt>
                <c:pt idx="115">
                  <c:v>1.0726971295287153</c:v>
                </c:pt>
                <c:pt idx="116">
                  <c:v>1.072657202620553</c:v>
                </c:pt>
                <c:pt idx="117">
                  <c:v>1.0726160599833141</c:v>
                </c:pt>
                <c:pt idx="118">
                  <c:v>1.0725736911676487</c:v>
                </c:pt>
                <c:pt idx="119">
                  <c:v>1.0725300877868991</c:v>
                </c:pt>
                <c:pt idx="120">
                  <c:v>1.0724852436699455</c:v>
                </c:pt>
                <c:pt idx="121">
                  <c:v>1.072439155012527</c:v>
                </c:pt>
                <c:pt idx="122">
                  <c:v>1.0723918205257357</c:v>
                </c:pt>
                <c:pt idx="123">
                  <c:v>1.0723432415802885</c:v>
                </c:pt>
                <c:pt idx="124">
                  <c:v>1.0722934223450948</c:v>
                </c:pt>
                <c:pt idx="125">
                  <c:v>1.0722423699185841</c:v>
                </c:pt>
                <c:pt idx="126">
                  <c:v>1.072190094451192</c:v>
                </c:pt>
                <c:pt idx="127">
                  <c:v>1.0721366092573761</c:v>
                </c:pt>
                <c:pt idx="128">
                  <c:v>1.0720819309155114</c:v>
                </c:pt>
                <c:pt idx="129">
                  <c:v>1.0720260793540213</c:v>
                </c:pt>
                <c:pt idx="130">
                  <c:v>1.0719690779221429</c:v>
                </c:pt>
                <c:pt idx="131">
                  <c:v>1.0719109534437616</c:v>
                </c:pt>
                <c:pt idx="132">
                  <c:v>1.0718517362528481</c:v>
                </c:pt>
                <c:pt idx="133">
                  <c:v>1.0717914602091432</c:v>
                </c:pt>
                <c:pt idx="134">
                  <c:v>1.0717301626928644</c:v>
                </c:pt>
                <c:pt idx="135">
                  <c:v>1.0716678845773893</c:v>
                </c:pt>
                <c:pt idx="136">
                  <c:v>1.0716046701790611</c:v>
                </c:pt>
                <c:pt idx="137">
                  <c:v>1.0715405671834761</c:v>
                </c:pt>
                <c:pt idx="138">
                  <c:v>1.0714756265478709</c:v>
                </c:pt>
                <c:pt idx="139">
                  <c:v>1.0714099023794761</c:v>
                </c:pt>
                <c:pt idx="140">
                  <c:v>1.0713434517899925</c:v>
                </c:pt>
                <c:pt idx="141">
                  <c:v>1.071276334726635</c:v>
                </c:pt>
                <c:pt idx="142">
                  <c:v>1.0712086137804808</c:v>
                </c:pt>
                <c:pt idx="143">
                  <c:v>1.0711403539731716</c:v>
                </c:pt>
                <c:pt idx="144">
                  <c:v>1.0710716225232944</c:v>
                </c:pt>
                <c:pt idx="145">
                  <c:v>1.0710024885940723</c:v>
                </c:pt>
                <c:pt idx="146">
                  <c:v>1.070933023024242</c:v>
                </c:pt>
                <c:pt idx="147">
                  <c:v>1.0708632980442605</c:v>
                </c:pt>
                <c:pt idx="148">
                  <c:v>1.0707933869801842</c:v>
                </c:pt>
                <c:pt idx="149">
                  <c:v>1.0707233639477634</c:v>
                </c:pt>
                <c:pt idx="150">
                  <c:v>1.0706533035394354</c:v>
                </c:pt>
                <c:pt idx="151">
                  <c:v>1.0705832805070146</c:v>
                </c:pt>
                <c:pt idx="152">
                  <c:v>1.0705133694429383</c:v>
                </c:pt>
                <c:pt idx="153">
                  <c:v>1.0704436444629568</c:v>
                </c:pt>
                <c:pt idx="154">
                  <c:v>1.0703741788931269</c:v>
                </c:pt>
                <c:pt idx="155">
                  <c:v>1.0703050449639044</c:v>
                </c:pt>
                <c:pt idx="156">
                  <c:v>1.0702363135140271</c:v>
                </c:pt>
                <c:pt idx="157">
                  <c:v>1.0701680537067177</c:v>
                </c:pt>
                <c:pt idx="158">
                  <c:v>1.070100332760564</c:v>
                </c:pt>
                <c:pt idx="159">
                  <c:v>1.0700332156972061</c:v>
                </c:pt>
                <c:pt idx="160">
                  <c:v>1.0699667651077227</c:v>
                </c:pt>
                <c:pt idx="161">
                  <c:v>1.0699010409393279</c:v>
                </c:pt>
                <c:pt idx="162">
                  <c:v>1.0698361003037227</c:v>
                </c:pt>
                <c:pt idx="163">
                  <c:v>1.0697719973081374</c:v>
                </c:pt>
                <c:pt idx="164">
                  <c:v>1.0697087829098095</c:v>
                </c:pt>
                <c:pt idx="165">
                  <c:v>1.0696465047943347</c:v>
                </c:pt>
                <c:pt idx="166">
                  <c:v>1.0695852072780554</c:v>
                </c:pt>
                <c:pt idx="167">
                  <c:v>1.0695249312343507</c:v>
                </c:pt>
                <c:pt idx="168">
                  <c:v>1.0694657140434372</c:v>
                </c:pt>
                <c:pt idx="169">
                  <c:v>1.0694075895650559</c:v>
                </c:pt>
                <c:pt idx="170">
                  <c:v>1.0693505881331775</c:v>
                </c:pt>
                <c:pt idx="171">
                  <c:v>1.0692947365716876</c:v>
                </c:pt>
                <c:pt idx="172">
                  <c:v>1.0692400582298223</c:v>
                </c:pt>
                <c:pt idx="173">
                  <c:v>1.0691865730360066</c:v>
                </c:pt>
                <c:pt idx="174">
                  <c:v>1.0691342975686149</c:v>
                </c:pt>
                <c:pt idx="175">
                  <c:v>1.069083245142104</c:v>
                </c:pt>
                <c:pt idx="176">
                  <c:v>1.0690334259069103</c:v>
                </c:pt>
                <c:pt idx="177">
                  <c:v>1.0689848469614629</c:v>
                </c:pt>
                <c:pt idx="178">
                  <c:v>1.0689375124746721</c:v>
                </c:pt>
                <c:pt idx="179">
                  <c:v>1.0688914238172533</c:v>
                </c:pt>
                <c:pt idx="180">
                  <c:v>1.0688465797002997</c:v>
                </c:pt>
                <c:pt idx="181">
                  <c:v>1.0688029763195503</c:v>
                </c:pt>
                <c:pt idx="182">
                  <c:v>1.0687606075038849</c:v>
                </c:pt>
                <c:pt idx="183">
                  <c:v>1.0687194648666456</c:v>
                </c:pt>
                <c:pt idx="184">
                  <c:v>1.0686795379584835</c:v>
                </c:pt>
                <c:pt idx="185">
                  <c:v>1.0686408144205179</c:v>
                </c:pt>
                <c:pt idx="186">
                  <c:v>1.0686032801367071</c:v>
                </c:pt>
                <c:pt idx="187">
                  <c:v>1.068566919384428</c:v>
                </c:pt>
                <c:pt idx="188">
                  <c:v>1.0685317149823725</c:v>
                </c:pt>
                <c:pt idx="189">
                  <c:v>1.0684976484349751</c:v>
                </c:pt>
                <c:pt idx="190">
                  <c:v>1.0684647000726872</c:v>
                </c:pt>
                <c:pt idx="191">
                  <c:v>1.0684328491875228</c:v>
                </c:pt>
                <c:pt idx="192">
                  <c:v>1.0684020741633837</c:v>
                </c:pt>
                <c:pt idx="193">
                  <c:v>1.06837235260078</c:v>
                </c:pt>
                <c:pt idx="194">
                  <c:v>1.0683436614356336</c:v>
                </c:pt>
                <c:pt idx="195">
                  <c:v>1.0683159770519484</c:v>
                </c:pt>
                <c:pt idx="196">
                  <c:v>1.068289275388177</c:v>
                </c:pt>
                <c:pt idx="197">
                  <c:v>1.0682635320372214</c:v>
                </c:pt>
                <c:pt idx="198">
                  <c:v>1.0682387223400212</c:v>
                </c:pt>
                <c:pt idx="199">
                  <c:v>1.0682148214727691</c:v>
                </c:pt>
                <c:pt idx="200">
                  <c:v>1.0681918045278243</c:v>
                </c:pt>
                <c:pt idx="201">
                  <c:v>1.0681696465884385</c:v>
                </c:pt>
                <c:pt idx="202">
                  <c:v>1.0681483227974475</c:v>
                </c:pt>
                <c:pt idx="203">
                  <c:v>1.0681278084201058</c:v>
                </c:pt>
                <c:pt idx="204">
                  <c:v>1.0681080789012669</c:v>
                </c:pt>
                <c:pt idx="205">
                  <c:v>1.068089109917137</c:v>
                </c:pt>
                <c:pt idx="206">
                  <c:v>1.0680708774218348</c:v>
                </c:pt>
                <c:pt idx="207">
                  <c:v>1.0680533576890099</c:v>
                </c:pt>
                <c:pt idx="208">
                  <c:v>1.0680365273487735</c:v>
                </c:pt>
                <c:pt idx="209">
                  <c:v>1.0680203634202081</c:v>
                </c:pt>
                <c:pt idx="210">
                  <c:v>1.0680048433397091</c:v>
                </c:pt>
                <c:pt idx="211">
                  <c:v>1.0679899449854287</c:v>
                </c:pt>
                <c:pt idx="212">
                  <c:v>1.0679756466980741</c:v>
                </c:pt>
                <c:pt idx="213">
                  <c:v>1.0679619272983196</c:v>
                </c:pt>
                <c:pt idx="214">
                  <c:v>1.0679487661010714</c:v>
                </c:pt>
                <c:pt idx="215">
                  <c:v>1.0679361429268333</c:v>
                </c:pt>
                <c:pt idx="216">
                  <c:v>1.0679240381104</c:v>
                </c:pt>
                <c:pt idx="217">
                  <c:v>1.0679124325071001</c:v>
                </c:pt>
                <c:pt idx="218">
                  <c:v>1.0679013074968016</c:v>
                </c:pt>
                <c:pt idx="219">
                  <c:v>1.0678906449858823</c:v>
                </c:pt>
                <c:pt idx="220">
                  <c:v>1.0678804274073552</c:v>
                </c:pt>
                <c:pt idx="221">
                  <c:v>1.0678706377193312</c:v>
                </c:pt>
                <c:pt idx="222">
                  <c:v>1.0678612594019867</c:v>
                </c:pt>
                <c:pt idx="223">
                  <c:v>1.0678522764531984</c:v>
                </c:pt>
                <c:pt idx="224">
                  <c:v>1.0678436733829935</c:v>
                </c:pt>
                <c:pt idx="225">
                  <c:v>1.0678354352069541</c:v>
                </c:pt>
                <c:pt idx="226">
                  <c:v>1.0678275474387058</c:v>
                </c:pt>
                <c:pt idx="227">
                  <c:v>1.067819996081609</c:v>
                </c:pt>
                <c:pt idx="228">
                  <c:v>1.0678127676197662</c:v>
                </c:pt>
                <c:pt idx="229">
                  <c:v>1.0678058490084441</c:v>
                </c:pt>
                <c:pt idx="230">
                  <c:v>1.0677992276640083</c:v>
                </c:pt>
                <c:pt idx="231">
                  <c:v>1.0677928914534507</c:v>
                </c:pt>
                <c:pt idx="232">
                  <c:v>1.0677868286835945</c:v>
                </c:pt>
                <c:pt idx="233">
                  <c:v>1.0677810280900437</c:v>
                </c:pt>
                <c:pt idx="234">
                  <c:v>1.0677754788259424</c:v>
                </c:pt>
                <c:pt idx="235">
                  <c:v>1.0677701704506044</c:v>
                </c:pt>
                <c:pt idx="236">
                  <c:v>1.0677650929180638</c:v>
                </c:pt>
                <c:pt idx="237">
                  <c:v>1.0677602365655958</c:v>
                </c:pt>
                <c:pt idx="238">
                  <c:v>1.0677555921022479</c:v>
                </c:pt>
                <c:pt idx="239">
                  <c:v>1.0677511505974211</c:v>
                </c:pt>
                <c:pt idx="240">
                  <c:v>1.0677469034695333</c:v>
                </c:pt>
                <c:pt idx="241">
                  <c:v>1.0677428424747957</c:v>
                </c:pt>
                <c:pt idx="242">
                  <c:v>1.0677389596961273</c:v>
                </c:pt>
                <c:pt idx="243">
                  <c:v>1.0677352475322273</c:v>
                </c:pt>
                <c:pt idx="244">
                  <c:v>1.0677316986868306</c:v>
                </c:pt>
                <c:pt idx="245">
                  <c:v>1.0677283061581571</c:v>
                </c:pt>
                <c:pt idx="246">
                  <c:v>1.067725063228574</c:v>
                </c:pt>
                <c:pt idx="247">
                  <c:v>1.0677219634544766</c:v>
                </c:pt>
                <c:pt idx="248">
                  <c:v>1.0677190006564032</c:v>
                </c:pt>
                <c:pt idx="249">
                  <c:v>1.0677161689093895</c:v>
                </c:pt>
                <c:pt idx="250">
                  <c:v>1.0677134625335658</c:v>
                </c:pt>
                <c:pt idx="251">
                  <c:v>1.067710876085006</c:v>
                </c:pt>
                <c:pt idx="252">
                  <c:v>1.0677084043468279</c:v>
                </c:pt>
                <c:pt idx="253">
                  <c:v>1.0677060423205482</c:v>
                </c:pt>
                <c:pt idx="254">
                  <c:v>1.0677037852176932</c:v>
                </c:pt>
                <c:pt idx="255">
                  <c:v>1.0677016284516609</c:v>
                </c:pt>
                <c:pt idx="256">
                  <c:v>1.0676995676298409</c:v>
                </c:pt>
                <c:pt idx="257">
                  <c:v>1.0676975985459822</c:v>
                </c:pt>
                <c:pt idx="258">
                  <c:v>1.0676957171728112</c:v>
                </c:pt>
                <c:pt idx="259">
                  <c:v>1.0676939196548942</c:v>
                </c:pt>
                <c:pt idx="260">
                  <c:v>1.067692202301743</c:v>
                </c:pt>
                <c:pt idx="261">
                  <c:v>1.0676905615811572</c:v>
                </c:pt>
                <c:pt idx="262">
                  <c:v>1.0676889941127981</c:v>
                </c:pt>
                <c:pt idx="263">
                  <c:v>1.0676874966619945</c:v>
                </c:pt>
                <c:pt idx="264">
                  <c:v>1.0676860661337673</c:v>
                </c:pt>
                <c:pt idx="265">
                  <c:v>1.067684699567075</c:v>
                </c:pt>
                <c:pt idx="266">
                  <c:v>1.0676833941292705</c:v>
                </c:pt>
                <c:pt idx="267">
                  <c:v>1.0676821471107647</c:v>
                </c:pt>
                <c:pt idx="268">
                  <c:v>1.0676809559198912</c:v>
                </c:pt>
                <c:pt idx="269">
                  <c:v>1.067679818077967</c:v>
                </c:pt>
                <c:pt idx="270">
                  <c:v>1.0676787312145422</c:v>
                </c:pt>
                <c:pt idx="271">
                  <c:v>1.0676776930628349</c:v>
                </c:pt>
                <c:pt idx="272">
                  <c:v>1.0676767014553434</c:v>
                </c:pt>
                <c:pt idx="273">
                  <c:v>1.0676757543196311</c:v>
                </c:pt>
                <c:pt idx="274">
                  <c:v>1.0676748496742794</c:v>
                </c:pt>
                <c:pt idx="275">
                  <c:v>1.067673985625001</c:v>
                </c:pt>
                <c:pt idx="276">
                  <c:v>1.0676731603609104</c:v>
                </c:pt>
                <c:pt idx="277">
                  <c:v>1.0676723721509438</c:v>
                </c:pt>
                <c:pt idx="278">
                  <c:v>1.0676716193404254</c:v>
                </c:pt>
                <c:pt idx="279">
                  <c:v>1.0676709003477731</c:v>
                </c:pt>
                <c:pt idx="280">
                  <c:v>1.067670213661341</c:v>
                </c:pt>
                <c:pt idx="281">
                  <c:v>1.0676695578363902</c:v>
                </c:pt>
                <c:pt idx="282">
                  <c:v>1.0676689314921852</c:v>
                </c:pt>
                <c:pt idx="283">
                  <c:v>1.0676683333092143</c:v>
                </c:pt>
                <c:pt idx="284">
                  <c:v>1.0676677620265198</c:v>
                </c:pt>
                <c:pt idx="285">
                  <c:v>1.0676672164391485</c:v>
                </c:pt>
                <c:pt idx="286">
                  <c:v>1.0676666953957006</c:v>
                </c:pt>
                <c:pt idx="287">
                  <c:v>1.0676661977959891</c:v>
                </c:pt>
                <c:pt idx="288">
                  <c:v>1.0676657225887947</c:v>
                </c:pt>
                <c:pt idx="289">
                  <c:v>1.067665268769717</c:v>
                </c:pt>
                <c:pt idx="290">
                  <c:v>1.0676648353791178</c:v>
                </c:pt>
                <c:pt idx="291">
                  <c:v>1.0676644215001518</c:v>
                </c:pt>
                <c:pt idx="292">
                  <c:v>1.0676640262568806</c:v>
                </c:pt>
                <c:pt idx="293">
                  <c:v>1.0676636488124702</c:v>
                </c:pt>
                <c:pt idx="294">
                  <c:v>1.0676632883674642</c:v>
                </c:pt>
                <c:pt idx="295">
                  <c:v>1.0676629441581307</c:v>
                </c:pt>
                <c:pt idx="296">
                  <c:v>1.0676626154548849</c:v>
                </c:pt>
                <c:pt idx="297">
                  <c:v>1.067662301560774</c:v>
                </c:pt>
                <c:pt idx="298">
                  <c:v>1.0676620018100336</c:v>
                </c:pt>
                <c:pt idx="299">
                  <c:v>1.0676617155667021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8470448"/>
        <c:axId val="218466528"/>
        <c:extLst/>
      </c:lineChart>
      <c:catAx>
        <c:axId val="218470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</a:t>
                </a:r>
                <a:r>
                  <a:rPr lang="en-US" baseline="0"/>
                  <a:t> </a:t>
                </a:r>
                <a:r>
                  <a:rPr lang="en-US"/>
                  <a:t>(0</a:t>
                </a:r>
                <a:r>
                  <a:rPr lang="en-US" baseline="0"/>
                  <a:t> - 1)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466528"/>
        <c:crosses val="autoZero"/>
        <c:auto val="1"/>
        <c:lblAlgn val="ctr"/>
        <c:lblOffset val="100"/>
        <c:tickLblSkip val="149"/>
        <c:noMultiLvlLbl val="0"/>
      </c:catAx>
      <c:valAx>
        <c:axId val="218466528"/>
        <c:scaling>
          <c:orientation val="minMax"/>
          <c:max val="1.25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Normalized 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470448"/>
        <c:crosses val="autoZero"/>
        <c:crossBetween val="midCat"/>
        <c:majorUnit val="0.125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2551344117781571"/>
          <c:y val="2.0833333333333332E-2"/>
          <c:w val="0.84577780085675958"/>
          <c:h val="7.9579779090113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1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12/19/2014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1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45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2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41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5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0E7A-B997-4FB0-880C-06BBE2F651B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4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2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71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66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23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43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0E7A-B997-4FB0-880C-06BBE2F651B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86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0E7A-B997-4FB0-880C-06BBE2F651B3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32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0E7A-B997-4FB0-880C-06BBE2F651B3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98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99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72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71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36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6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0E7A-B997-4FB0-880C-06BBE2F651B3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53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4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36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53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0225" y="873125"/>
            <a:ext cx="3143250" cy="235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25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97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1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5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1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2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8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8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8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7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95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47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77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26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707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082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8652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6104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469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3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89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05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8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95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1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874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4557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046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156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6165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4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33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6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05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83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97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9925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414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9156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0490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78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9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CD31CFC9-3DD9-416A-A735-6E58FA2950C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6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1143000"/>
            <a:ext cx="81534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tr-TR" sz="4000" dirty="0"/>
              <a:t>Manag</a:t>
            </a:r>
            <a:r>
              <a:rPr lang="en-US" sz="4000" dirty="0" err="1"/>
              <a:t>ing</a:t>
            </a:r>
            <a:r>
              <a:rPr lang="en-US" sz="4000" dirty="0"/>
              <a:t> GPU Concurrency in Heterogeneous Architectures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1" y="3352800"/>
            <a:ext cx="7848600" cy="1143000"/>
          </a:xfrm>
        </p:spPr>
        <p:txBody>
          <a:bodyPr/>
          <a:lstStyle/>
          <a:p>
            <a:r>
              <a:rPr lang="en-US" dirty="0" err="1">
                <a:solidFill>
                  <a:srgbClr val="2A55D6"/>
                </a:solidFill>
              </a:rPr>
              <a:t>Onur</a:t>
            </a:r>
            <a:r>
              <a:rPr lang="en-US" dirty="0">
                <a:solidFill>
                  <a:srgbClr val="2A55D6"/>
                </a:solidFill>
              </a:rPr>
              <a:t> Kay</a:t>
            </a:r>
            <a:r>
              <a:rPr lang="tr-TR" dirty="0">
                <a:solidFill>
                  <a:srgbClr val="2A55D6"/>
                </a:solidFill>
              </a:rPr>
              <a:t>ı</a:t>
            </a:r>
            <a:r>
              <a:rPr lang="en-US" dirty="0">
                <a:solidFill>
                  <a:srgbClr val="2A55D6"/>
                </a:solidFill>
              </a:rPr>
              <a:t>ran</a:t>
            </a:r>
            <a:r>
              <a:rPr lang="en-US" dirty="0"/>
              <a:t>, </a:t>
            </a:r>
            <a:r>
              <a:rPr lang="en-US" dirty="0" err="1"/>
              <a:t>Nachiappan</a:t>
            </a:r>
            <a:r>
              <a:rPr lang="en-US" dirty="0"/>
              <a:t> CN, Adwait Jog</a:t>
            </a:r>
            <a:r>
              <a:rPr lang="tr-TR" dirty="0"/>
              <a:t>,</a:t>
            </a:r>
            <a:r>
              <a:rPr lang="en-US" dirty="0"/>
              <a:t> </a:t>
            </a:r>
            <a:r>
              <a:rPr lang="en-US" dirty="0" smtClean="0"/>
              <a:t>Rachata </a:t>
            </a:r>
            <a:r>
              <a:rPr lang="en-US" dirty="0"/>
              <a:t>Ausavarungnirun, Mahmut T. Kandemir, </a:t>
            </a:r>
            <a:r>
              <a:rPr lang="en-US" dirty="0" smtClean="0"/>
              <a:t>Gabriel </a:t>
            </a:r>
            <a:r>
              <a:rPr lang="en-US" dirty="0"/>
              <a:t>H. </a:t>
            </a:r>
            <a:r>
              <a:rPr lang="en-US" dirty="0" err="1"/>
              <a:t>Loh</a:t>
            </a:r>
            <a:r>
              <a:rPr lang="en-US" dirty="0"/>
              <a:t>,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Mutlu</a:t>
            </a:r>
            <a:r>
              <a:rPr lang="en-US" dirty="0"/>
              <a:t>, Chita </a:t>
            </a:r>
            <a:r>
              <a:rPr lang="tr-TR" dirty="0"/>
              <a:t>R. </a:t>
            </a:r>
            <a:r>
              <a:rPr lang="en-US" dirty="0"/>
              <a:t>Das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 descr="psu_logo.png"/>
          <p:cNvPicPr>
            <a:picLocks noChangeAspect="1"/>
          </p:cNvPicPr>
          <p:nvPr/>
        </p:nvPicPr>
        <p:blipFill>
          <a:blip r:embed="rId3" cstate="print"/>
          <a:srcRect b="22975"/>
          <a:stretch>
            <a:fillRect/>
          </a:stretch>
        </p:blipFill>
        <p:spPr>
          <a:xfrm>
            <a:off x="1066801" y="5034391"/>
            <a:ext cx="2438400" cy="1515009"/>
          </a:xfrm>
          <a:prstGeom prst="rect">
            <a:avLst/>
          </a:prstGeom>
        </p:spPr>
      </p:pic>
      <p:pic>
        <p:nvPicPr>
          <p:cNvPr id="5" name="Picture 4" descr="Burgundy_CMU_JPG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5296588"/>
            <a:ext cx="2667000" cy="990600"/>
          </a:xfrm>
          <a:prstGeom prst="rect">
            <a:avLst/>
          </a:prstGeom>
        </p:spPr>
      </p:pic>
      <p:pic>
        <p:nvPicPr>
          <p:cNvPr id="1031" name="Picture 7" descr="C:\Users\zoplek\Desktop\downlo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2" y="5333452"/>
            <a:ext cx="816723" cy="9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3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rgbClr val="000000"/>
                </a:solidFill>
                <a:latin typeface="Arial"/>
                <a:cs typeface="Arial"/>
              </a:rPr>
              <a:t>Background 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rgbClr val="000000"/>
                </a:solidFill>
                <a:latin typeface="Arial"/>
                <a:cs typeface="Arial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latin typeface="Arial"/>
                <a:cs typeface="Arial"/>
              </a:rPr>
              <a:t>Analysis of TLP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rial"/>
                <a:cs typeface="Arial"/>
              </a:rPr>
              <a:t>Our Proposal</a:t>
            </a:r>
            <a:endParaRPr sz="25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rial"/>
                <a:cs typeface="Arial"/>
              </a:rPr>
              <a:t>Evaluation </a:t>
            </a:r>
            <a:endParaRPr sz="25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85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Many-core Architecture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310351" y="1365919"/>
            <a:ext cx="25146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67501" y="1442119"/>
            <a:ext cx="25146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24650" y="1518319"/>
            <a:ext cx="25146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10350" y="908727"/>
            <a:ext cx="192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SIMT</a:t>
            </a:r>
            <a:r>
              <a:rPr lang="tr-TR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Cores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481800" y="1594519"/>
            <a:ext cx="25146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653250" y="2280319"/>
            <a:ext cx="2196704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Warp 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Scheduler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139150" y="2966119"/>
            <a:ext cx="61793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ALUs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767550" y="2966119"/>
            <a:ext cx="85725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L1 Caches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38950" y="1670719"/>
            <a:ext cx="2400300" cy="457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7" name="Curved Connector 166"/>
          <p:cNvCxnSpPr/>
          <p:nvPr/>
        </p:nvCxnSpPr>
        <p:spPr>
          <a:xfrm rot="16200000" flipH="1">
            <a:off x="4458785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/>
          <p:nvPr/>
        </p:nvCxnSpPr>
        <p:spPr>
          <a:xfrm rot="16200000" flipH="1">
            <a:off x="4575873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/>
          <p:nvPr/>
        </p:nvCxnSpPr>
        <p:spPr>
          <a:xfrm rot="16200000" flipH="1">
            <a:off x="4692961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/>
          <p:nvPr/>
        </p:nvCxnSpPr>
        <p:spPr>
          <a:xfrm rot="16200000" flipH="1">
            <a:off x="4810049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/>
          <p:nvPr/>
        </p:nvCxnSpPr>
        <p:spPr>
          <a:xfrm rot="16200000" flipH="1">
            <a:off x="4927136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rot="16200000" flipH="1">
            <a:off x="5044224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/>
          <p:nvPr/>
        </p:nvCxnSpPr>
        <p:spPr>
          <a:xfrm rot="16200000" flipH="1">
            <a:off x="5161312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/>
          <p:nvPr/>
        </p:nvCxnSpPr>
        <p:spPr>
          <a:xfrm rot="16200000" flipH="1">
            <a:off x="5278400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/>
          <p:nvPr/>
        </p:nvCxnSpPr>
        <p:spPr>
          <a:xfrm rot="16200000" flipH="1">
            <a:off x="5395488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/>
          <p:cNvCxnSpPr/>
          <p:nvPr/>
        </p:nvCxnSpPr>
        <p:spPr>
          <a:xfrm rot="16200000" flipH="1">
            <a:off x="5512576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/>
          <p:cNvCxnSpPr/>
          <p:nvPr/>
        </p:nvCxnSpPr>
        <p:spPr>
          <a:xfrm rot="16200000" flipH="1">
            <a:off x="5629664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/>
          <p:nvPr/>
        </p:nvCxnSpPr>
        <p:spPr>
          <a:xfrm rot="16200000" flipH="1">
            <a:off x="5746751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/>
          <p:nvPr/>
        </p:nvCxnSpPr>
        <p:spPr>
          <a:xfrm rot="16200000" flipH="1">
            <a:off x="5863839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/>
          <p:cNvCxnSpPr/>
          <p:nvPr/>
        </p:nvCxnSpPr>
        <p:spPr>
          <a:xfrm rot="16200000" flipH="1">
            <a:off x="5980927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/>
          <p:cNvCxnSpPr/>
          <p:nvPr/>
        </p:nvCxnSpPr>
        <p:spPr>
          <a:xfrm rot="16200000" flipH="1">
            <a:off x="6098015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/>
          <p:nvPr/>
        </p:nvCxnSpPr>
        <p:spPr>
          <a:xfrm rot="16200000" flipH="1">
            <a:off x="6215102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urved Connector 185"/>
          <p:cNvCxnSpPr/>
          <p:nvPr/>
        </p:nvCxnSpPr>
        <p:spPr>
          <a:xfrm rot="16200000" flipH="1">
            <a:off x="6332190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/>
          <p:cNvCxnSpPr/>
          <p:nvPr/>
        </p:nvCxnSpPr>
        <p:spPr>
          <a:xfrm rot="16200000" flipH="1">
            <a:off x="6449278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/>
          <p:nvPr/>
        </p:nvCxnSpPr>
        <p:spPr>
          <a:xfrm rot="16200000" flipH="1">
            <a:off x="6566366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/>
          <p:nvPr/>
        </p:nvCxnSpPr>
        <p:spPr>
          <a:xfrm rot="16200000" flipH="1">
            <a:off x="6683453" y="1885638"/>
            <a:ext cx="360363" cy="82937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loud 92"/>
          <p:cNvSpPr/>
          <p:nvPr/>
        </p:nvSpPr>
        <p:spPr>
          <a:xfrm>
            <a:off x="559663" y="3804319"/>
            <a:ext cx="6483173" cy="1079500"/>
          </a:xfrm>
          <a:prstGeom prst="cloud">
            <a:avLst/>
          </a:prstGeom>
          <a:solidFill>
            <a:srgbClr val="00B0F0"/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Interconnect</a:t>
            </a:r>
            <a:endParaRPr lang="en-US" sz="2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595402" y="3493628"/>
            <a:ext cx="343598" cy="533400"/>
          </a:xfrm>
          <a:prstGeom prst="downArrow">
            <a:avLst/>
          </a:prstGeom>
          <a:solidFill>
            <a:srgbClr val="92D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7370" y="4698080"/>
            <a:ext cx="1302983" cy="1468438"/>
            <a:chOff x="6991795" y="4623469"/>
            <a:chExt cx="1737311" cy="1468438"/>
          </a:xfrm>
        </p:grpSpPr>
        <p:sp>
          <p:nvSpPr>
            <p:cNvPr id="90" name="Rectangle 89"/>
            <p:cNvSpPr/>
            <p:nvPr/>
          </p:nvSpPr>
          <p:spPr>
            <a:xfrm>
              <a:off x="6991795" y="5406108"/>
              <a:ext cx="1534172" cy="52387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184762" y="5329907"/>
              <a:ext cx="1534172" cy="7620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2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DRAM</a:t>
              </a:r>
              <a:endPara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991795" y="5156870"/>
              <a:ext cx="1534172" cy="2381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94934" y="5323558"/>
              <a:ext cx="1534172" cy="2381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LLC cache</a:t>
              </a:r>
            </a:p>
          </p:txBody>
        </p:sp>
        <p:sp>
          <p:nvSpPr>
            <p:cNvPr id="91" name="Down Arrow 90"/>
            <p:cNvSpPr/>
            <p:nvPr/>
          </p:nvSpPr>
          <p:spPr>
            <a:xfrm>
              <a:off x="7499733" y="4623469"/>
              <a:ext cx="458130" cy="533400"/>
            </a:xfrm>
            <a:prstGeom prst="downArrow">
              <a:avLst/>
            </a:prstGeom>
            <a:solidFill>
              <a:srgbClr val="92D05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3445276" y="1365919"/>
            <a:ext cx="784447" cy="2133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tr-TR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CTA 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Scheduler</a:t>
            </a:r>
          </a:p>
        </p:txBody>
      </p:sp>
      <p:sp>
        <p:nvSpPr>
          <p:cNvPr id="65" name="Down Arrow 64"/>
          <p:cNvSpPr/>
          <p:nvPr/>
        </p:nvSpPr>
        <p:spPr>
          <a:xfrm>
            <a:off x="1697941" y="3411808"/>
            <a:ext cx="343598" cy="533400"/>
          </a:xfrm>
          <a:prstGeom prst="downArrow">
            <a:avLst/>
          </a:prstGeom>
          <a:solidFill>
            <a:srgbClr val="92D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484" y="906229"/>
            <a:ext cx="2608780" cy="2518027"/>
            <a:chOff x="7773517" y="1067171"/>
            <a:chExt cx="3478373" cy="2518027"/>
          </a:xfrm>
        </p:grpSpPr>
        <p:sp>
          <p:nvSpPr>
            <p:cNvPr id="66" name="Rectangle 65"/>
            <p:cNvSpPr/>
            <p:nvPr/>
          </p:nvSpPr>
          <p:spPr>
            <a:xfrm>
              <a:off x="7773517" y="1549498"/>
              <a:ext cx="3352800" cy="1905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  <a:lumMod val="71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  <a:lumMod val="82000"/>
                    <a:lumOff val="1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99090" y="1680198"/>
              <a:ext cx="3352800" cy="1905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  <a:lumMod val="71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  <a:lumMod val="82000"/>
                    <a:lumOff val="1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052420" y="1840517"/>
              <a:ext cx="805137" cy="5852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ALUs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956997" y="1832036"/>
              <a:ext cx="805137" cy="5937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L1 Caches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838059" y="1815243"/>
              <a:ext cx="1276120" cy="16110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L2 Caches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052420" y="2539867"/>
              <a:ext cx="1709713" cy="8863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ROB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771260" y="1067171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CPU Cores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2253490" y="1222621"/>
            <a:ext cx="4258878" cy="396600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93018" y="5165884"/>
            <a:ext cx="224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Latency optimized cores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5539079" y="1288790"/>
            <a:ext cx="2467433" cy="97605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026721" y="2301634"/>
            <a:ext cx="1989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Through</a:t>
            </a:r>
            <a:r>
              <a:rPr lang="tr-TR" sz="2400" b="1" dirty="0">
                <a:solidFill>
                  <a:srgbClr val="000000"/>
                </a:solidFill>
              </a:rPr>
              <a:t>p</a:t>
            </a:r>
            <a:r>
              <a:rPr lang="en-US" sz="2400" b="1" dirty="0" err="1">
                <a:solidFill>
                  <a:srgbClr val="000000"/>
                </a:solidFill>
              </a:rPr>
              <a:t>ut</a:t>
            </a:r>
            <a:r>
              <a:rPr lang="en-US" sz="2400" b="1" dirty="0">
                <a:solidFill>
                  <a:srgbClr val="000000"/>
                </a:solidFill>
              </a:rPr>
              <a:t> optimized cores</a:t>
            </a:r>
          </a:p>
        </p:txBody>
      </p:sp>
      <p:sp>
        <p:nvSpPr>
          <p:cNvPr id="5" name="Oval 4"/>
          <p:cNvSpPr/>
          <p:nvPr/>
        </p:nvSpPr>
        <p:spPr>
          <a:xfrm rot="2501911">
            <a:off x="2640316" y="338913"/>
            <a:ext cx="4758642" cy="651507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481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rgbClr val="000000"/>
                </a:solidFill>
                <a:latin typeface="Arial"/>
                <a:cs typeface="Arial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latin typeface="Arial"/>
                <a:cs typeface="Arial"/>
              </a:rPr>
              <a:t>Analysis of TLP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rial"/>
                <a:cs typeface="Arial"/>
              </a:rPr>
              <a:t>Our Proposal</a:t>
            </a:r>
            <a:endParaRPr sz="25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rial"/>
                <a:cs typeface="Arial"/>
              </a:rPr>
              <a:t>Evaluation </a:t>
            </a:r>
            <a:endParaRPr sz="25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41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Interference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511533"/>
              </p:ext>
            </p:extLst>
          </p:nvPr>
        </p:nvGraphicFramePr>
        <p:xfrm>
          <a:off x="228600" y="1555440"/>
          <a:ext cx="4229100" cy="2226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ontent Placeholder 1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610100" y="1555440"/>
          <a:ext cx="4229100" cy="2226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4446" y="4038370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GPU applications</a:t>
            </a:r>
            <a:r>
              <a:rPr lang="en-US" sz="2800" dirty="0">
                <a:solidFill>
                  <a:srgbClr val="000000"/>
                </a:solidFill>
              </a:rPr>
              <a:t> are affected </a:t>
            </a:r>
            <a:r>
              <a:rPr lang="en-US" sz="2800" dirty="0">
                <a:solidFill>
                  <a:srgbClr val="0000FF"/>
                </a:solidFill>
              </a:rPr>
              <a:t>moderately</a:t>
            </a:r>
            <a:r>
              <a:rPr lang="en-US" sz="2800" dirty="0">
                <a:solidFill>
                  <a:srgbClr val="000000"/>
                </a:solidFill>
              </a:rPr>
              <a:t> due to CPU interference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4038370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CPU applications</a:t>
            </a:r>
            <a:r>
              <a:rPr lang="en-US" sz="2800" dirty="0">
                <a:solidFill>
                  <a:srgbClr val="000000"/>
                </a:solidFill>
              </a:rPr>
              <a:t> are affected </a:t>
            </a:r>
            <a:r>
              <a:rPr lang="en-US" sz="2800" dirty="0">
                <a:solidFill>
                  <a:srgbClr val="0000FF"/>
                </a:solidFill>
              </a:rPr>
              <a:t>significantly </a:t>
            </a:r>
            <a:r>
              <a:rPr lang="en-US" sz="2800" dirty="0">
                <a:solidFill>
                  <a:srgbClr val="000000"/>
                </a:solidFill>
              </a:rPr>
              <a:t>due to GPU interference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581400" y="2057400"/>
            <a:ext cx="838200" cy="609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" idx="0"/>
          </p:cNvCxnSpPr>
          <p:nvPr/>
        </p:nvCxnSpPr>
        <p:spPr>
          <a:xfrm flipH="1">
            <a:off x="4000500" y="1447800"/>
            <a:ext cx="114300" cy="6096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7100" y="10594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Up to 20%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29300" y="2864243"/>
            <a:ext cx="838200" cy="609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6" idx="2"/>
            <a:endCxn id="14" idx="0"/>
          </p:cNvCxnSpPr>
          <p:nvPr/>
        </p:nvCxnSpPr>
        <p:spPr>
          <a:xfrm flipH="1">
            <a:off x="6248400" y="1428750"/>
            <a:ext cx="228600" cy="143549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9300" y="10594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Up to 85%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24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" grpId="0" animBg="1"/>
      <p:bldP spid="7" grpId="0"/>
      <p:bldP spid="14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Tolerance in CPUs vs. GPUs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GPU TLP -&gt; memory system congestion</a:t>
            </a:r>
          </a:p>
          <a:p>
            <a:r>
              <a:rPr lang="en-US" dirty="0"/>
              <a:t>High </a:t>
            </a:r>
            <a:r>
              <a:rPr lang="en-US" dirty="0" smtClean="0"/>
              <a:t>GPU TLP </a:t>
            </a:r>
            <a:r>
              <a:rPr lang="en-US" dirty="0"/>
              <a:t>-&gt; </a:t>
            </a:r>
            <a:r>
              <a:rPr lang="en-US" dirty="0" smtClean="0"/>
              <a:t>low CPU performance</a:t>
            </a:r>
            <a:endParaRPr lang="en-US" dirty="0"/>
          </a:p>
          <a:p>
            <a:r>
              <a:rPr lang="en-US" dirty="0" smtClean="0"/>
              <a:t>GPU cores can tolerate latencies due to multi-threading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6271474"/>
              </p:ext>
            </p:extLst>
          </p:nvPr>
        </p:nvGraphicFramePr>
        <p:xfrm>
          <a:off x="76200" y="897650"/>
          <a:ext cx="4610100" cy="414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3257550" y="2743200"/>
            <a:ext cx="533400" cy="251460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95400" y="2737375"/>
            <a:ext cx="733425" cy="247280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33750" y="51816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DYNCTA (PACT 2013)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210175"/>
            <a:ext cx="2495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Higher </a:t>
            </a:r>
            <a:r>
              <a:rPr lang="en-US" sz="2000" dirty="0" smtClean="0"/>
              <a:t>performance</a:t>
            </a:r>
            <a:r>
              <a:rPr lang="tr-TR" sz="2000" dirty="0" smtClean="0"/>
              <a:t> potential</a:t>
            </a:r>
            <a:r>
              <a:rPr lang="en-US" sz="2000" dirty="0" smtClean="0"/>
              <a:t> at low TLP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8600" y="2901341"/>
            <a:ext cx="8610600" cy="2156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Problem: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TLP management strategies for GPUs are not aware of the latency tolerance disparity between CPU and GPU applications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028950" y="2442785"/>
            <a:ext cx="304800" cy="30041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2137904"/>
            <a:ext cx="304800" cy="75769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3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latin typeface="Arial"/>
                <a:cs typeface="Arial"/>
              </a:rPr>
              <a:t>Analysis of TLP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rial"/>
                <a:cs typeface="Arial"/>
              </a:rPr>
              <a:t>Our Proposal</a:t>
            </a:r>
            <a:endParaRPr sz="25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rial"/>
                <a:cs typeface="Arial"/>
              </a:rPr>
              <a:t>Evaluation </a:t>
            </a:r>
            <a:endParaRPr sz="25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03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Effect of GPU Concurrency on GPU Performance</a:t>
            </a:r>
            <a:endParaRPr lang="en-US" sz="3200" dirty="0"/>
          </a:p>
        </p:txBody>
      </p:sp>
      <p:sp>
        <p:nvSpPr>
          <p:cNvPr id="3" name="Down Arrow 2"/>
          <p:cNvSpPr/>
          <p:nvPr/>
        </p:nvSpPr>
        <p:spPr>
          <a:xfrm>
            <a:off x="2971800" y="1600200"/>
            <a:ext cx="914400" cy="91440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16002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Reduction in GPU TLP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33725" y="2539216"/>
            <a:ext cx="914400" cy="904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24400" y="2554307"/>
            <a:ext cx="0" cy="874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91151" y="2514600"/>
            <a:ext cx="952500" cy="874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 flipV="1">
            <a:off x="2590800" y="3625381"/>
            <a:ext cx="914400" cy="914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200" y="3625381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GPU performance</a:t>
            </a:r>
            <a:endParaRPr lang="en-US" b="1" dirty="0"/>
          </a:p>
        </p:txBody>
      </p:sp>
      <p:sp>
        <p:nvSpPr>
          <p:cNvPr id="28" name="Down Arrow 27"/>
          <p:cNvSpPr/>
          <p:nvPr/>
        </p:nvSpPr>
        <p:spPr>
          <a:xfrm>
            <a:off x="4229100" y="3625381"/>
            <a:ext cx="914400" cy="914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48351" y="4005377"/>
            <a:ext cx="990600" cy="1548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cper.com/files/imagecache/article_max_width/news/2011-12-26/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10" y="2096638"/>
            <a:ext cx="2037140" cy="152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438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Effect of GPU Concurrency on </a:t>
            </a:r>
            <a:r>
              <a:rPr lang="en-US" sz="3200" dirty="0"/>
              <a:t>C</a:t>
            </a:r>
            <a:r>
              <a:rPr lang="en-US" sz="3200" dirty="0" smtClean="0"/>
              <a:t>PU Performance</a:t>
            </a:r>
            <a:endParaRPr lang="en-US" sz="3200" dirty="0"/>
          </a:p>
        </p:txBody>
      </p:sp>
      <p:sp>
        <p:nvSpPr>
          <p:cNvPr id="3" name="Down Arrow 2"/>
          <p:cNvSpPr/>
          <p:nvPr/>
        </p:nvSpPr>
        <p:spPr>
          <a:xfrm>
            <a:off x="2971800" y="1600200"/>
            <a:ext cx="914400" cy="91440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16002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Reduction in GPU TLP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33725" y="2539216"/>
            <a:ext cx="914400" cy="904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91151" y="2514600"/>
            <a:ext cx="952500" cy="874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 flipV="1">
            <a:off x="2590800" y="3625381"/>
            <a:ext cx="914400" cy="914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200" y="3625381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dirty="0" smtClean="0"/>
              <a:t>PU performance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848351" y="4005377"/>
            <a:ext cx="990600" cy="1548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://www.technopat.net/wp-content/uploads/2013/07/richland-apu-25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698695"/>
            <a:ext cx="2112169" cy="18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34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Effect of GPU Concurrency on </a:t>
            </a:r>
            <a:r>
              <a:rPr lang="tr-TR" sz="3200" dirty="0" smtClean="0"/>
              <a:t>C</a:t>
            </a:r>
            <a:r>
              <a:rPr lang="en-US" sz="3200" dirty="0" smtClean="0"/>
              <a:t>PU Performance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29434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7526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Change in CPU performance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648200" y="1394429"/>
            <a:ext cx="4343400" cy="2286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metrics:</a:t>
            </a:r>
          </a:p>
          <a:p>
            <a:pPr marL="285750" indent="-285750" algn="ctr">
              <a:buFontTx/>
              <a:buChar char="-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congestion</a:t>
            </a:r>
          </a:p>
          <a:p>
            <a:pPr marL="285750" indent="-285750" algn="ctr">
              <a:buFontTx/>
              <a:buChar char="-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congestion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10800000" flipV="1">
            <a:off x="3048000" y="4534280"/>
            <a:ext cx="914400" cy="914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6800" y="472987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congestion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24350" y="4437089"/>
            <a:ext cx="41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:</a:t>
            </a:r>
            <a:endParaRPr lang="en-US" sz="4800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7391400" y="4353685"/>
            <a:ext cx="914400" cy="914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95849" y="4375532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CPU performance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501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17" grpId="0" animBg="1"/>
      <p:bldP spid="18" grpId="0"/>
      <p:bldP spid="7" grpId="0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Analysis of TLP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rial"/>
                <a:cs typeface="Arial"/>
              </a:rPr>
              <a:t>Our Proposal</a:t>
            </a:r>
            <a:endParaRPr sz="25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rial"/>
                <a:cs typeface="Arial"/>
              </a:rPr>
              <a:t>Evaluation </a:t>
            </a:r>
            <a:endParaRPr sz="25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13561"/>
      </p:ext>
    </p:extLst>
  </p:cSld>
  <p:clrMapOvr>
    <a:masterClrMapping/>
  </p:clrMapOvr>
  <p:transition advTm="1750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of </a:t>
            </a:r>
            <a:r>
              <a:rPr lang="en-US" dirty="0" smtClean="0"/>
              <a:t>Heterogeneous Architectures</a:t>
            </a:r>
            <a:endParaRPr lang="en-US" dirty="0"/>
          </a:p>
        </p:txBody>
      </p:sp>
      <p:pic>
        <p:nvPicPr>
          <p:cNvPr id="4098" name="Picture 2" descr="http://images.anandtech.com/reviews/cpu/intel/sandybridge/review/di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4" y="2925089"/>
            <a:ext cx="2218037" cy="149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technopat.net/wp-content/uploads/2013/07/richland-apu-25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17" y="2925089"/>
            <a:ext cx="2112169" cy="18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blogs.nvidia.com/wp-content/uploads/2012/04/supercomputing-pipeli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21" y="2771587"/>
            <a:ext cx="2002930" cy="18694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3974" y="2350523"/>
            <a:ext cx="214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Intel </a:t>
            </a:r>
            <a:r>
              <a:rPr lang="en-US" sz="2400" b="1" dirty="0" err="1" smtClean="0">
                <a:solidFill>
                  <a:srgbClr val="000000"/>
                </a:solidFill>
              </a:rPr>
              <a:t>Haswell</a:t>
            </a:r>
            <a:endParaRPr 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99975" y="2165856"/>
            <a:ext cx="1714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AMD Fusion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70986" y="198900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NVIDIA </a:t>
            </a:r>
            <a:r>
              <a:rPr lang="en-US" sz="2400" b="1" dirty="0">
                <a:solidFill>
                  <a:srgbClr val="000000"/>
                </a:solidFill>
              </a:rPr>
              <a:t>Echelon</a:t>
            </a:r>
          </a:p>
        </p:txBody>
      </p:sp>
      <p:pic>
        <p:nvPicPr>
          <p:cNvPr id="4104" name="Picture 8" descr="http://www.extremetech.com/wp-content/uploads/2014/01/di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00" y="2771587"/>
            <a:ext cx="1275010" cy="17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321400" y="1981200"/>
            <a:ext cx="1275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NVIDIA </a:t>
            </a:r>
            <a:r>
              <a:rPr lang="en-US" sz="2400" b="1" dirty="0">
                <a:solidFill>
                  <a:srgbClr val="000000"/>
                </a:solidFill>
              </a:rPr>
              <a:t>Denver</a:t>
            </a:r>
          </a:p>
        </p:txBody>
      </p:sp>
    </p:spTree>
    <p:extLst>
      <p:ext uri="{BB962C8B-B14F-4D97-AF65-F5344CB8AC3E}">
        <p14:creationId xmlns:p14="http://schemas.microsoft.com/office/powerpoint/2010/main" val="13420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Our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400300"/>
            <a:ext cx="1995055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Existing works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1995055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CPU-centric Strategy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4000500"/>
            <a:ext cx="1995055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CPU-GPU Balanced Strategy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9455" y="1600200"/>
            <a:ext cx="2660073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Improved GPU performance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9527" y="1600200"/>
            <a:ext cx="2660073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Improved CPU performance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09455" y="2400300"/>
            <a:ext cx="2660073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9527" y="2400300"/>
            <a:ext cx="2660073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09455" y="3200400"/>
            <a:ext cx="2660073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69527" y="3200400"/>
            <a:ext cx="2660073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9455" y="4000500"/>
            <a:ext cx="2660073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9527" y="4000500"/>
            <a:ext cx="2660073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9453" y="5303101"/>
            <a:ext cx="53201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+ control the trade-off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 rot="5400000">
            <a:off x="4920094" y="3319897"/>
            <a:ext cx="1257301" cy="2618509"/>
          </a:xfrm>
          <a:prstGeom prst="arc">
            <a:avLst>
              <a:gd name="adj1" fmla="val 16200000"/>
              <a:gd name="adj2" fmla="val 5409932"/>
            </a:avLst>
          </a:prstGeom>
          <a:noFill/>
          <a:ln w="381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54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CM-CPU: CPU-centric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Categorize </a:t>
            </a:r>
            <a:r>
              <a:rPr lang="en-US" dirty="0" smtClean="0"/>
              <a:t>congestion: </a:t>
            </a:r>
            <a:r>
              <a:rPr lang="tr-TR" dirty="0" smtClean="0">
                <a:solidFill>
                  <a:srgbClr val="0000FF"/>
                </a:solidFill>
              </a:rPr>
              <a:t>low</a:t>
            </a:r>
            <a:r>
              <a:rPr lang="tr-TR" dirty="0" smtClean="0"/>
              <a:t>, </a:t>
            </a:r>
            <a:r>
              <a:rPr lang="tr-TR" dirty="0" smtClean="0">
                <a:solidFill>
                  <a:srgbClr val="0000FF"/>
                </a:solidFill>
              </a:rPr>
              <a:t>medium</a:t>
            </a:r>
            <a:r>
              <a:rPr lang="tr-TR" dirty="0" smtClean="0"/>
              <a:t>, or </a:t>
            </a:r>
            <a:r>
              <a:rPr lang="tr-TR" dirty="0" smtClean="0">
                <a:solidFill>
                  <a:srgbClr val="0000FF"/>
                </a:solidFill>
              </a:rPr>
              <a:t>high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5573" y="4686042"/>
            <a:ext cx="2827054" cy="1277741"/>
            <a:chOff x="3124200" y="3407689"/>
            <a:chExt cx="4800600" cy="1616986"/>
          </a:xfrm>
        </p:grpSpPr>
        <p:grpSp>
          <p:nvGrpSpPr>
            <p:cNvPr id="32" name="Group 31"/>
            <p:cNvGrpSpPr/>
            <p:nvPr/>
          </p:nvGrpSpPr>
          <p:grpSpPr>
            <a:xfrm>
              <a:off x="3124200" y="3407689"/>
              <a:ext cx="1618274" cy="1616986"/>
              <a:chOff x="3268865" y="3407689"/>
              <a:chExt cx="1618274" cy="1616986"/>
            </a:xfrm>
          </p:grpSpPr>
          <p:sp>
            <p:nvSpPr>
              <p:cNvPr id="38" name="Down Arrow 37"/>
              <p:cNvSpPr/>
              <p:nvPr/>
            </p:nvSpPr>
            <p:spPr>
              <a:xfrm flipV="1">
                <a:off x="3718221" y="3407689"/>
                <a:ext cx="719558" cy="737635"/>
              </a:xfrm>
              <a:prstGeom prst="downArrow">
                <a:avLst/>
              </a:pr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u="sng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268865" y="4114800"/>
                <a:ext cx="1618274" cy="909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b="1" dirty="0">
                    <a:solidFill>
                      <a:srgbClr val="000000"/>
                    </a:solidFill>
                  </a:rPr>
                  <a:t>Increase # of warps</a:t>
                </a: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306526" y="3445081"/>
              <a:ext cx="1618274" cy="1579594"/>
              <a:chOff x="3268865" y="3445081"/>
              <a:chExt cx="1618274" cy="1579594"/>
            </a:xfrm>
          </p:grpSpPr>
          <p:sp>
            <p:nvSpPr>
              <p:cNvPr id="36" name="Down Arrow 35"/>
              <p:cNvSpPr/>
              <p:nvPr/>
            </p:nvSpPr>
            <p:spPr>
              <a:xfrm>
                <a:off x="3720120" y="3445081"/>
                <a:ext cx="719558" cy="737635"/>
              </a:xfrm>
              <a:prstGeom prst="downArrow">
                <a:avLst/>
              </a:prstGeom>
              <a:solidFill>
                <a:srgbClr val="2A55D6"/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u="sng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68865" y="4114800"/>
                <a:ext cx="1618274" cy="909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b="1" dirty="0">
                    <a:solidFill>
                      <a:srgbClr val="000000"/>
                    </a:solidFill>
                  </a:rPr>
                  <a:t>Decrease # of warps</a:t>
                </a: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5197266" y="3731606"/>
              <a:ext cx="685800" cy="16458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u="sng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1030" y="4114800"/>
              <a:ext cx="1618274" cy="909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b="1" dirty="0">
                  <a:solidFill>
                    <a:srgbClr val="000000"/>
                  </a:solidFill>
                </a:rPr>
                <a:t>No change in # of warps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039633" y="1676400"/>
            <a:ext cx="5808968" cy="4114800"/>
            <a:chOff x="1355381" y="2539388"/>
            <a:chExt cx="4332076" cy="3632812"/>
          </a:xfrm>
        </p:grpSpPr>
        <p:grpSp>
          <p:nvGrpSpPr>
            <p:cNvPr id="40" name="Group 39"/>
            <p:cNvGrpSpPr/>
            <p:nvPr/>
          </p:nvGrpSpPr>
          <p:grpSpPr>
            <a:xfrm>
              <a:off x="1355381" y="2539388"/>
              <a:ext cx="4332076" cy="3632812"/>
              <a:chOff x="3565181" y="2539388"/>
              <a:chExt cx="4332076" cy="363281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72419" y="3429000"/>
                <a:ext cx="2715657" cy="2743200"/>
                <a:chOff x="3352800" y="3429000"/>
                <a:chExt cx="2715657" cy="2743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3352800" y="3429000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258019" y="3429000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54057" y="3429000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352800" y="4343400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258019" y="4343400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154057" y="4343400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352800" y="5257800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258019" y="5257800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54057" y="5257800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4719809" y="2971800"/>
                <a:ext cx="452611" cy="4572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565181" y="3059668"/>
                <a:ext cx="1273519" cy="46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FF"/>
                    </a:solidFill>
                  </a:rPr>
                  <a:t>memory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25317" y="2539388"/>
                <a:ext cx="1343139" cy="46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800" dirty="0" smtClean="0">
                    <a:solidFill>
                      <a:srgbClr val="0000FF"/>
                    </a:solidFill>
                  </a:rPr>
                  <a:t>net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work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267200" y="3701535"/>
                <a:ext cx="905219" cy="57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3600" b="1" dirty="0">
                    <a:solidFill>
                      <a:srgbClr val="000000"/>
                    </a:solidFill>
                  </a:rPr>
                  <a:t>L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250676" y="4569767"/>
                <a:ext cx="905219" cy="57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3600" b="1" dirty="0">
                    <a:solidFill>
                      <a:srgbClr val="000000"/>
                    </a:solidFill>
                  </a:rPr>
                  <a:t>M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50675" y="5484167"/>
                <a:ext cx="905219" cy="57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3600" b="1" dirty="0">
                    <a:solidFill>
                      <a:srgbClr val="000000"/>
                    </a:solidFill>
                  </a:rPr>
                  <a:t>H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72420" y="2967335"/>
                <a:ext cx="905219" cy="57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3600" b="1" dirty="0">
                    <a:solidFill>
                      <a:srgbClr val="000000"/>
                    </a:solidFill>
                  </a:rPr>
                  <a:t>L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77638" y="2971800"/>
                <a:ext cx="905219" cy="57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3600" b="1" dirty="0">
                    <a:solidFill>
                      <a:srgbClr val="000000"/>
                    </a:solidFill>
                  </a:rPr>
                  <a:t>M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92038" y="2969567"/>
                <a:ext cx="905219" cy="57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3600" b="1" dirty="0">
                    <a:solidFill>
                      <a:srgbClr val="000000"/>
                    </a:solidFill>
                  </a:rPr>
                  <a:t>H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" name="Down Arrow 41"/>
            <p:cNvSpPr/>
            <p:nvPr/>
          </p:nvSpPr>
          <p:spPr>
            <a:xfrm>
              <a:off x="4921587" y="3602811"/>
              <a:ext cx="598978" cy="637208"/>
            </a:xfrm>
            <a:prstGeom prst="downArrow">
              <a:avLst/>
            </a:prstGeom>
            <a:solidFill>
              <a:srgbClr val="2A55D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u="sng">
                <a:solidFill>
                  <a:srgbClr val="FFFFFF"/>
                </a:solidFill>
              </a:endParaRPr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4935358" y="4481996"/>
              <a:ext cx="598978" cy="637208"/>
            </a:xfrm>
            <a:prstGeom prst="downArrow">
              <a:avLst/>
            </a:prstGeom>
            <a:solidFill>
              <a:srgbClr val="2A55D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u="sng">
                <a:solidFill>
                  <a:srgbClr val="FFFFFF"/>
                </a:solidFill>
              </a:endParaRPr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4918832" y="5396395"/>
              <a:ext cx="598978" cy="637208"/>
            </a:xfrm>
            <a:prstGeom prst="downArrow">
              <a:avLst/>
            </a:prstGeom>
            <a:solidFill>
              <a:srgbClr val="2A55D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u="sng">
                <a:solidFill>
                  <a:srgbClr val="FFFFFF"/>
                </a:solidFill>
              </a:endParaRPr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4025549" y="5396395"/>
              <a:ext cx="598978" cy="637208"/>
            </a:xfrm>
            <a:prstGeom prst="downArrow">
              <a:avLst/>
            </a:prstGeom>
            <a:solidFill>
              <a:srgbClr val="2A55D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u="sng">
                <a:solidFill>
                  <a:srgbClr val="FFFFFF"/>
                </a:solidFill>
              </a:endParaRPr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3120330" y="5396395"/>
              <a:ext cx="598978" cy="637208"/>
            </a:xfrm>
            <a:prstGeom prst="downArrow">
              <a:avLst/>
            </a:prstGeom>
            <a:solidFill>
              <a:srgbClr val="2A55D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u="sng">
                <a:solidFill>
                  <a:srgbClr val="FFFFFF"/>
                </a:solidFill>
              </a:endParaRPr>
            </a:p>
          </p:txBody>
        </p:sp>
        <p:sp>
          <p:nvSpPr>
            <p:cNvPr id="47" name="Down Arrow 46"/>
            <p:cNvSpPr/>
            <p:nvPr/>
          </p:nvSpPr>
          <p:spPr>
            <a:xfrm flipV="1">
              <a:off x="3120330" y="3602811"/>
              <a:ext cx="598978" cy="637208"/>
            </a:xfrm>
            <a:prstGeom prst="downArrow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u="sng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9599" y="3787970"/>
              <a:ext cx="570877" cy="1964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u="sng">
                <a:solidFill>
                  <a:srgbClr val="FFFFFF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39598" y="4702370"/>
              <a:ext cx="570877" cy="1964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u="sng">
                <a:solidFill>
                  <a:srgbClr val="FFFFFF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34380" y="4702369"/>
              <a:ext cx="570877" cy="1964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u="sng">
                <a:solidFill>
                  <a:srgbClr val="FFFFFF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33400" y="2589008"/>
            <a:ext cx="8036413" cy="206648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rgbClr val="FFFFFF">
                    <a:lumMod val="95000"/>
                  </a:srgbClr>
                </a:solidFill>
              </a:rPr>
              <a:t>GPU-unaware </a:t>
            </a:r>
            <a:r>
              <a:rPr lang="tr-TR" sz="3200" dirty="0" smtClean="0">
                <a:solidFill>
                  <a:srgbClr val="FFFFFF">
                    <a:lumMod val="95000"/>
                  </a:srgbClr>
                </a:solidFill>
              </a:rPr>
              <a:t>TLP management:</a:t>
            </a:r>
            <a:endParaRPr lang="tr-TR" sz="3200" dirty="0">
              <a:solidFill>
                <a:srgbClr val="FFFFFF">
                  <a:lumMod val="95000"/>
                </a:srgbClr>
              </a:solidFill>
            </a:endParaRPr>
          </a:p>
          <a:p>
            <a:pPr algn="ctr"/>
            <a:r>
              <a:rPr lang="en-US" sz="3200" dirty="0" smtClean="0">
                <a:solidFill>
                  <a:srgbClr val="FFFFFF">
                    <a:lumMod val="95000"/>
                  </a:srgbClr>
                </a:solidFill>
              </a:rPr>
              <a:t>Insufficient GPU </a:t>
            </a:r>
            <a:r>
              <a:rPr lang="tr-TR" sz="3200" dirty="0" smtClean="0">
                <a:solidFill>
                  <a:srgbClr val="FFFFFF">
                    <a:lumMod val="95000"/>
                  </a:srgbClr>
                </a:solidFill>
              </a:rPr>
              <a:t>latency </a:t>
            </a:r>
            <a:r>
              <a:rPr lang="tr-TR" sz="3200" dirty="0">
                <a:solidFill>
                  <a:srgbClr val="FFFFFF">
                    <a:lumMod val="95000"/>
                  </a:srgbClr>
                </a:solidFill>
              </a:rPr>
              <a:t>tolerance</a:t>
            </a:r>
            <a:endParaRPr lang="en-US" sz="3200" dirty="0">
              <a:solidFill>
                <a:srgbClr val="FFFFFF">
                  <a:lumMod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63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CM-BAL: CPU-GPU Balanced Strategy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31664" y="2478555"/>
            <a:ext cx="3533939" cy="3193402"/>
          </a:xfrm>
          <a:prstGeom prst="rect">
            <a:avLst/>
          </a:prstGeom>
          <a:gradFill>
            <a:gsLst>
              <a:gs pos="73800">
                <a:sysClr val="window" lastClr="FFFFFF"/>
              </a:gs>
              <a:gs pos="0">
                <a:srgbClr val="ED7D31"/>
              </a:gs>
              <a:gs pos="100000">
                <a:sysClr val="window" lastClr="FFFFFF"/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861862" y="3732412"/>
            <a:ext cx="5449043" cy="1343216"/>
          </a:xfrm>
          <a:custGeom>
            <a:avLst/>
            <a:gdLst>
              <a:gd name="connsiteX0" fmla="*/ 0 w 3662362"/>
              <a:gd name="connsiteY0" fmla="*/ 0 h 266700"/>
              <a:gd name="connsiteX1" fmla="*/ 1828800 w 3662362"/>
              <a:gd name="connsiteY1" fmla="*/ 266700 h 266700"/>
              <a:gd name="connsiteX2" fmla="*/ 3662362 w 3662362"/>
              <a:gd name="connsiteY2" fmla="*/ 0 h 266700"/>
              <a:gd name="connsiteX0" fmla="*/ 0 w 3662362"/>
              <a:gd name="connsiteY0" fmla="*/ 0 h 266700"/>
              <a:gd name="connsiteX1" fmla="*/ 1822298 w 3662362"/>
              <a:gd name="connsiteY1" fmla="*/ 266700 h 266700"/>
              <a:gd name="connsiteX2" fmla="*/ 3662362 w 3662362"/>
              <a:gd name="connsiteY2" fmla="*/ 0 h 266700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  <a:gd name="connsiteX0" fmla="*/ 0 w 3662362"/>
              <a:gd name="connsiteY0" fmla="*/ 0 h 267018"/>
              <a:gd name="connsiteX1" fmla="*/ 1822298 w 3662362"/>
              <a:gd name="connsiteY1" fmla="*/ 266700 h 267018"/>
              <a:gd name="connsiteX2" fmla="*/ 3662362 w 3662362"/>
              <a:gd name="connsiteY2" fmla="*/ 0 h 267018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2362" h="266713">
                <a:moveTo>
                  <a:pt x="0" y="0"/>
                </a:moveTo>
                <a:cubicBezTo>
                  <a:pt x="609203" y="133350"/>
                  <a:pt x="899752" y="268284"/>
                  <a:pt x="1822298" y="266700"/>
                </a:cubicBezTo>
                <a:cubicBezTo>
                  <a:pt x="2744844" y="265116"/>
                  <a:pt x="3050778" y="133350"/>
                  <a:pt x="3662362" y="0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122527" y="2819136"/>
            <a:ext cx="0" cy="285150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>
            <a:off x="1105005" y="5670640"/>
            <a:ext cx="6861294" cy="594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4656050" y="2789433"/>
            <a:ext cx="0" cy="2887147"/>
          </a:xfrm>
          <a:prstGeom prst="line">
            <a:avLst/>
          </a:prstGeom>
          <a:noFill/>
          <a:ln w="6350" cap="flat" cmpd="sng" algn="ctr">
            <a:solidFill>
              <a:srgbClr val="ED7D31"/>
            </a:solidFill>
            <a:prstDash val="dash"/>
            <a:miter lim="800000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821734" y="531703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TLP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00296" y="3643857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</a:t>
            </a:r>
            <a:r>
              <a:rPr lang="en-US" sz="2000" b="1" baseline="-25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93705" y="5615782"/>
            <a:ext cx="142959" cy="109715"/>
            <a:chOff x="1827609" y="2133600"/>
            <a:chExt cx="93821" cy="93821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828800" y="2133600"/>
              <a:ext cx="91440" cy="93821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>
            <a:xfrm rot="16200000">
              <a:off x="1828800" y="2133600"/>
              <a:ext cx="91440" cy="93821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sp>
        <p:nvSpPr>
          <p:cNvPr id="3" name="Rectangle 2"/>
          <p:cNvSpPr/>
          <p:nvPr/>
        </p:nvSpPr>
        <p:spPr>
          <a:xfrm>
            <a:off x="228600" y="1129417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Latency tolerance of GPU cores: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</a:rPr>
              <a:t>stall</a:t>
            </a:r>
            <a:r>
              <a:rPr lang="en-US" sz="2800" baseline="-25000" dirty="0" err="1">
                <a:solidFill>
                  <a:srgbClr val="0000FF"/>
                </a:solidFill>
              </a:rPr>
              <a:t>GPU</a:t>
            </a:r>
            <a:r>
              <a:rPr lang="en-US" sz="2800" dirty="0">
                <a:solidFill>
                  <a:srgbClr val="0000FF"/>
                </a:solidFill>
              </a:rPr>
              <a:t>: </a:t>
            </a:r>
            <a:r>
              <a:rPr lang="en-US" sz="2800" dirty="0"/>
              <a:t>scheduler </a:t>
            </a:r>
            <a:r>
              <a:rPr lang="en-US" sz="2800" dirty="0" smtClean="0"/>
              <a:t>stalls @ GPU cores</a:t>
            </a:r>
            <a:endParaRPr lang="en-US" sz="2800" dirty="0"/>
          </a:p>
        </p:txBody>
      </p:sp>
      <p:sp>
        <p:nvSpPr>
          <p:cNvPr id="94" name="TextBox 93"/>
          <p:cNvSpPr txBox="1"/>
          <p:nvPr/>
        </p:nvSpPr>
        <p:spPr>
          <a:xfrm>
            <a:off x="4790386" y="328818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High memory congestion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09743" y="3273811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Low latency tolerance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45484" y="2604411"/>
            <a:ext cx="352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ame strategy as CM-CPU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845484" y="4825249"/>
            <a:ext cx="1170886" cy="328865"/>
          </a:xfrm>
          <a:prstGeom prst="line">
            <a:avLst/>
          </a:prstGeom>
          <a:ln w="38100">
            <a:solidFill>
              <a:srgbClr val="2A55D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16791" y="4686519"/>
            <a:ext cx="58722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b="1" dirty="0" smtClean="0">
                <a:solidFill>
                  <a:srgbClr val="2A55D6"/>
                </a:solidFill>
              </a:rPr>
              <a:t>×</a:t>
            </a:r>
            <a:endParaRPr lang="en-US" b="1" dirty="0">
              <a:solidFill>
                <a:srgbClr val="2A55D6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18734" y="2415385"/>
            <a:ext cx="328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Overrides CM-CPU</a:t>
            </a:r>
          </a:p>
          <a:p>
            <a:pPr algn="ctr"/>
            <a:r>
              <a:rPr lang="en-US" sz="2400" dirty="0" smtClean="0"/>
              <a:t>can only increase TLP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831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6" grpId="0"/>
      <p:bldP spid="57" grpId="0"/>
      <p:bldP spid="94" grpId="0"/>
      <p:bldP spid="95" grpId="0"/>
      <p:bldP spid="8" grpId="0"/>
      <p:bldP spid="15" grpId="0"/>
      <p:bldP spid="1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CM-BAL: CPU-GPU Balanced Strategy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31664" y="2478555"/>
            <a:ext cx="3533939" cy="3193402"/>
          </a:xfrm>
          <a:prstGeom prst="rect">
            <a:avLst/>
          </a:prstGeom>
          <a:gradFill>
            <a:gsLst>
              <a:gs pos="73800">
                <a:sysClr val="window" lastClr="FFFFFF"/>
              </a:gs>
              <a:gs pos="0">
                <a:srgbClr val="ED7D31"/>
              </a:gs>
              <a:gs pos="100000">
                <a:sysClr val="window" lastClr="FFFFFF"/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861862" y="3732412"/>
            <a:ext cx="5449043" cy="1343216"/>
          </a:xfrm>
          <a:custGeom>
            <a:avLst/>
            <a:gdLst>
              <a:gd name="connsiteX0" fmla="*/ 0 w 3662362"/>
              <a:gd name="connsiteY0" fmla="*/ 0 h 266700"/>
              <a:gd name="connsiteX1" fmla="*/ 1828800 w 3662362"/>
              <a:gd name="connsiteY1" fmla="*/ 266700 h 266700"/>
              <a:gd name="connsiteX2" fmla="*/ 3662362 w 3662362"/>
              <a:gd name="connsiteY2" fmla="*/ 0 h 266700"/>
              <a:gd name="connsiteX0" fmla="*/ 0 w 3662362"/>
              <a:gd name="connsiteY0" fmla="*/ 0 h 266700"/>
              <a:gd name="connsiteX1" fmla="*/ 1822298 w 3662362"/>
              <a:gd name="connsiteY1" fmla="*/ 266700 h 266700"/>
              <a:gd name="connsiteX2" fmla="*/ 3662362 w 3662362"/>
              <a:gd name="connsiteY2" fmla="*/ 0 h 266700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  <a:gd name="connsiteX0" fmla="*/ 0 w 3662362"/>
              <a:gd name="connsiteY0" fmla="*/ 0 h 267018"/>
              <a:gd name="connsiteX1" fmla="*/ 1822298 w 3662362"/>
              <a:gd name="connsiteY1" fmla="*/ 266700 h 267018"/>
              <a:gd name="connsiteX2" fmla="*/ 3662362 w 3662362"/>
              <a:gd name="connsiteY2" fmla="*/ 0 h 267018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2362" h="266713">
                <a:moveTo>
                  <a:pt x="0" y="0"/>
                </a:moveTo>
                <a:cubicBezTo>
                  <a:pt x="609203" y="133350"/>
                  <a:pt x="899752" y="268284"/>
                  <a:pt x="1822298" y="266700"/>
                </a:cubicBezTo>
                <a:cubicBezTo>
                  <a:pt x="2744844" y="265116"/>
                  <a:pt x="3050778" y="133350"/>
                  <a:pt x="3662362" y="0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122527" y="2819136"/>
            <a:ext cx="0" cy="285150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>
            <a:off x="1105005" y="5670640"/>
            <a:ext cx="6861294" cy="594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4656050" y="2789433"/>
            <a:ext cx="0" cy="2887147"/>
          </a:xfrm>
          <a:prstGeom prst="line">
            <a:avLst/>
          </a:prstGeom>
          <a:noFill/>
          <a:ln w="6350" cap="flat" cmpd="sng" algn="ctr">
            <a:solidFill>
              <a:srgbClr val="ED7D31"/>
            </a:solidFill>
            <a:prstDash val="dash"/>
            <a:miter lim="800000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821734" y="531703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TLP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00296" y="3643857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</a:t>
            </a:r>
            <a:r>
              <a:rPr lang="en-US" sz="2000" b="1" baseline="-25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93705" y="5615782"/>
            <a:ext cx="142959" cy="109715"/>
            <a:chOff x="1827609" y="2133600"/>
            <a:chExt cx="93821" cy="93821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828800" y="2133600"/>
              <a:ext cx="91440" cy="93821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>
            <a:xfrm rot="16200000">
              <a:off x="1828800" y="2133600"/>
              <a:ext cx="91440" cy="93821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sp>
        <p:nvSpPr>
          <p:cNvPr id="3" name="Rectangle 2"/>
          <p:cNvSpPr/>
          <p:nvPr/>
        </p:nvSpPr>
        <p:spPr>
          <a:xfrm>
            <a:off x="228600" y="1129417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Latency tolerance of GPU cores: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</a:rPr>
              <a:t>stall</a:t>
            </a:r>
            <a:r>
              <a:rPr lang="en-US" sz="2800" baseline="-25000" dirty="0" err="1">
                <a:solidFill>
                  <a:srgbClr val="0000FF"/>
                </a:solidFill>
              </a:rPr>
              <a:t>GPU</a:t>
            </a:r>
            <a:r>
              <a:rPr lang="en-US" sz="2800" dirty="0">
                <a:solidFill>
                  <a:srgbClr val="0000FF"/>
                </a:solidFill>
              </a:rPr>
              <a:t>: </a:t>
            </a:r>
            <a:r>
              <a:rPr lang="en-US" sz="2800" dirty="0"/>
              <a:t>scheduler </a:t>
            </a:r>
            <a:r>
              <a:rPr lang="en-US" sz="2800" dirty="0" smtClean="0"/>
              <a:t>stalls @ GPU cores</a:t>
            </a:r>
            <a:endParaRPr lang="en-US" sz="2800" dirty="0"/>
          </a:p>
        </p:txBody>
      </p:sp>
      <p:sp>
        <p:nvSpPr>
          <p:cNvPr id="94" name="TextBox 93"/>
          <p:cNvSpPr txBox="1"/>
          <p:nvPr/>
        </p:nvSpPr>
        <p:spPr>
          <a:xfrm>
            <a:off x="4790386" y="328818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High memory congestion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09743" y="3273811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Low latency tolerance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45484" y="2604411"/>
            <a:ext cx="352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ame strategy as CM-CPU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18309" y="5017719"/>
            <a:ext cx="1221869" cy="141420"/>
          </a:xfrm>
          <a:prstGeom prst="line">
            <a:avLst/>
          </a:prstGeom>
          <a:ln w="38100">
            <a:solidFill>
              <a:srgbClr val="2A55D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73608" y="4809207"/>
            <a:ext cx="58722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b="1" dirty="0" smtClean="0">
                <a:solidFill>
                  <a:srgbClr val="2A55D6"/>
                </a:solidFill>
              </a:rPr>
              <a:t>×</a:t>
            </a:r>
            <a:endParaRPr lang="en-US" b="1" dirty="0">
              <a:solidFill>
                <a:srgbClr val="2A55D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8734" y="2415385"/>
            <a:ext cx="328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Overrides CM-CPU</a:t>
            </a:r>
          </a:p>
          <a:p>
            <a:pPr algn="ctr"/>
            <a:r>
              <a:rPr lang="en-US" sz="2400" dirty="0" smtClean="0"/>
              <a:t>can only increase TLP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5808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CM-BAL: CPU-GPU Balanced Strategy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31664" y="2478555"/>
            <a:ext cx="3533939" cy="3193402"/>
          </a:xfrm>
          <a:prstGeom prst="rect">
            <a:avLst/>
          </a:prstGeom>
          <a:gradFill>
            <a:gsLst>
              <a:gs pos="73800">
                <a:sysClr val="window" lastClr="FFFFFF"/>
              </a:gs>
              <a:gs pos="0">
                <a:srgbClr val="ED7D31"/>
              </a:gs>
              <a:gs pos="100000">
                <a:sysClr val="window" lastClr="FFFFFF"/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861862" y="3732412"/>
            <a:ext cx="5449043" cy="1343216"/>
          </a:xfrm>
          <a:custGeom>
            <a:avLst/>
            <a:gdLst>
              <a:gd name="connsiteX0" fmla="*/ 0 w 3662362"/>
              <a:gd name="connsiteY0" fmla="*/ 0 h 266700"/>
              <a:gd name="connsiteX1" fmla="*/ 1828800 w 3662362"/>
              <a:gd name="connsiteY1" fmla="*/ 266700 h 266700"/>
              <a:gd name="connsiteX2" fmla="*/ 3662362 w 3662362"/>
              <a:gd name="connsiteY2" fmla="*/ 0 h 266700"/>
              <a:gd name="connsiteX0" fmla="*/ 0 w 3662362"/>
              <a:gd name="connsiteY0" fmla="*/ 0 h 266700"/>
              <a:gd name="connsiteX1" fmla="*/ 1822298 w 3662362"/>
              <a:gd name="connsiteY1" fmla="*/ 266700 h 266700"/>
              <a:gd name="connsiteX2" fmla="*/ 3662362 w 3662362"/>
              <a:gd name="connsiteY2" fmla="*/ 0 h 266700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  <a:gd name="connsiteX0" fmla="*/ 0 w 3662362"/>
              <a:gd name="connsiteY0" fmla="*/ 0 h 267018"/>
              <a:gd name="connsiteX1" fmla="*/ 1822298 w 3662362"/>
              <a:gd name="connsiteY1" fmla="*/ 266700 h 267018"/>
              <a:gd name="connsiteX2" fmla="*/ 3662362 w 3662362"/>
              <a:gd name="connsiteY2" fmla="*/ 0 h 267018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2362" h="266713">
                <a:moveTo>
                  <a:pt x="0" y="0"/>
                </a:moveTo>
                <a:cubicBezTo>
                  <a:pt x="609203" y="133350"/>
                  <a:pt x="899752" y="268284"/>
                  <a:pt x="1822298" y="266700"/>
                </a:cubicBezTo>
                <a:cubicBezTo>
                  <a:pt x="2744844" y="265116"/>
                  <a:pt x="3050778" y="133350"/>
                  <a:pt x="3662362" y="0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122527" y="2819136"/>
            <a:ext cx="0" cy="285150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>
            <a:off x="1105005" y="5670640"/>
            <a:ext cx="6861294" cy="594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4656050" y="2789433"/>
            <a:ext cx="0" cy="2887147"/>
          </a:xfrm>
          <a:prstGeom prst="line">
            <a:avLst/>
          </a:prstGeom>
          <a:noFill/>
          <a:ln w="6350" cap="flat" cmpd="sng" algn="ctr">
            <a:solidFill>
              <a:srgbClr val="ED7D31"/>
            </a:solidFill>
            <a:prstDash val="dash"/>
            <a:miter lim="800000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821734" y="531703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TLP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00296" y="3643857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</a:t>
            </a:r>
            <a:r>
              <a:rPr lang="en-US" sz="2000" b="1" baseline="-25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93705" y="5615782"/>
            <a:ext cx="142959" cy="109715"/>
            <a:chOff x="1827609" y="2133600"/>
            <a:chExt cx="93821" cy="93821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828800" y="2133600"/>
              <a:ext cx="91440" cy="93821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>
            <a:xfrm rot="16200000">
              <a:off x="1828800" y="2133600"/>
              <a:ext cx="91440" cy="93821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sp>
        <p:nvSpPr>
          <p:cNvPr id="3" name="Rectangle 2"/>
          <p:cNvSpPr/>
          <p:nvPr/>
        </p:nvSpPr>
        <p:spPr>
          <a:xfrm>
            <a:off x="228600" y="1129417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Latency tolerance of GPU cores: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</a:rPr>
              <a:t>stall</a:t>
            </a:r>
            <a:r>
              <a:rPr lang="en-US" sz="2800" baseline="-25000" dirty="0" err="1">
                <a:solidFill>
                  <a:srgbClr val="0000FF"/>
                </a:solidFill>
              </a:rPr>
              <a:t>GPU</a:t>
            </a:r>
            <a:r>
              <a:rPr lang="en-US" sz="2800" dirty="0">
                <a:solidFill>
                  <a:srgbClr val="0000FF"/>
                </a:solidFill>
              </a:rPr>
              <a:t>: </a:t>
            </a:r>
            <a:r>
              <a:rPr lang="en-US" sz="2800" dirty="0"/>
              <a:t>scheduler </a:t>
            </a:r>
            <a:r>
              <a:rPr lang="en-US" sz="2800" dirty="0" smtClean="0"/>
              <a:t>stalls @ GPU cores</a:t>
            </a:r>
            <a:endParaRPr lang="en-US" sz="2800" dirty="0"/>
          </a:p>
        </p:txBody>
      </p:sp>
      <p:sp>
        <p:nvSpPr>
          <p:cNvPr id="94" name="TextBox 93"/>
          <p:cNvSpPr txBox="1"/>
          <p:nvPr/>
        </p:nvSpPr>
        <p:spPr>
          <a:xfrm>
            <a:off x="4790386" y="328818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High memory congestion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09743" y="3273811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Low latency tolerance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45484" y="2604411"/>
            <a:ext cx="352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ame strategy as CM-CPU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34386" y="4170908"/>
            <a:ext cx="1211307" cy="821221"/>
          </a:xfrm>
          <a:prstGeom prst="line">
            <a:avLst/>
          </a:prstGeom>
          <a:ln w="38100">
            <a:solidFill>
              <a:srgbClr val="2A55D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9894" y="4467211"/>
            <a:ext cx="6086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rgbClr val="2A55D6"/>
                </a:solidFill>
                <a:sym typeface="Wingdings" panose="05000000000000000000" pitchFamily="2" charset="2"/>
              </a:rPr>
              <a:t></a:t>
            </a:r>
            <a:endParaRPr lang="en-US" b="1" dirty="0">
              <a:solidFill>
                <a:srgbClr val="2A55D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8734" y="2415385"/>
            <a:ext cx="328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Overrides CM-CPU</a:t>
            </a:r>
          </a:p>
          <a:p>
            <a:pPr algn="ctr"/>
            <a:r>
              <a:rPr lang="en-US" sz="2400" dirty="0" smtClean="0"/>
              <a:t>can only increase TLP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353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CM-BAL: CPU-GPU Balanced Strategy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31664" y="2478555"/>
            <a:ext cx="3533939" cy="3193402"/>
          </a:xfrm>
          <a:prstGeom prst="rect">
            <a:avLst/>
          </a:prstGeom>
          <a:gradFill>
            <a:gsLst>
              <a:gs pos="73800">
                <a:sysClr val="window" lastClr="FFFFFF"/>
              </a:gs>
              <a:gs pos="0">
                <a:srgbClr val="ED7D31"/>
              </a:gs>
              <a:gs pos="100000">
                <a:sysClr val="window" lastClr="FFFFFF"/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861862" y="3732412"/>
            <a:ext cx="5449043" cy="1343216"/>
          </a:xfrm>
          <a:custGeom>
            <a:avLst/>
            <a:gdLst>
              <a:gd name="connsiteX0" fmla="*/ 0 w 3662362"/>
              <a:gd name="connsiteY0" fmla="*/ 0 h 266700"/>
              <a:gd name="connsiteX1" fmla="*/ 1828800 w 3662362"/>
              <a:gd name="connsiteY1" fmla="*/ 266700 h 266700"/>
              <a:gd name="connsiteX2" fmla="*/ 3662362 w 3662362"/>
              <a:gd name="connsiteY2" fmla="*/ 0 h 266700"/>
              <a:gd name="connsiteX0" fmla="*/ 0 w 3662362"/>
              <a:gd name="connsiteY0" fmla="*/ 0 h 266700"/>
              <a:gd name="connsiteX1" fmla="*/ 1822298 w 3662362"/>
              <a:gd name="connsiteY1" fmla="*/ 266700 h 266700"/>
              <a:gd name="connsiteX2" fmla="*/ 3662362 w 3662362"/>
              <a:gd name="connsiteY2" fmla="*/ 0 h 266700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  <a:gd name="connsiteX0" fmla="*/ 0 w 3662362"/>
              <a:gd name="connsiteY0" fmla="*/ 0 h 267018"/>
              <a:gd name="connsiteX1" fmla="*/ 1822298 w 3662362"/>
              <a:gd name="connsiteY1" fmla="*/ 266700 h 267018"/>
              <a:gd name="connsiteX2" fmla="*/ 3662362 w 3662362"/>
              <a:gd name="connsiteY2" fmla="*/ 0 h 267018"/>
              <a:gd name="connsiteX0" fmla="*/ 0 w 3662362"/>
              <a:gd name="connsiteY0" fmla="*/ 0 h 266713"/>
              <a:gd name="connsiteX1" fmla="*/ 1822298 w 3662362"/>
              <a:gd name="connsiteY1" fmla="*/ 266700 h 266713"/>
              <a:gd name="connsiteX2" fmla="*/ 3662362 w 3662362"/>
              <a:gd name="connsiteY2" fmla="*/ 0 h 2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2362" h="266713">
                <a:moveTo>
                  <a:pt x="0" y="0"/>
                </a:moveTo>
                <a:cubicBezTo>
                  <a:pt x="609203" y="133350"/>
                  <a:pt x="899752" y="268284"/>
                  <a:pt x="1822298" y="266700"/>
                </a:cubicBezTo>
                <a:cubicBezTo>
                  <a:pt x="2744844" y="265116"/>
                  <a:pt x="3050778" y="133350"/>
                  <a:pt x="3662362" y="0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122527" y="2819136"/>
            <a:ext cx="0" cy="285150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>
            <a:off x="1105005" y="5670640"/>
            <a:ext cx="6861294" cy="594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4656050" y="2789433"/>
            <a:ext cx="0" cy="2887147"/>
          </a:xfrm>
          <a:prstGeom prst="line">
            <a:avLst/>
          </a:prstGeom>
          <a:noFill/>
          <a:ln w="6350" cap="flat" cmpd="sng" algn="ctr">
            <a:solidFill>
              <a:srgbClr val="ED7D31"/>
            </a:solidFill>
            <a:prstDash val="dash"/>
            <a:miter lim="800000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821734" y="531703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TLP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00296" y="3643857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</a:t>
            </a:r>
            <a:r>
              <a:rPr lang="en-US" sz="2000" b="1" baseline="-25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93705" y="5615782"/>
            <a:ext cx="142959" cy="109715"/>
            <a:chOff x="1827609" y="2133600"/>
            <a:chExt cx="93821" cy="93821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828800" y="2133600"/>
              <a:ext cx="91440" cy="93821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>
            <a:xfrm rot="16200000">
              <a:off x="1828800" y="2133600"/>
              <a:ext cx="91440" cy="93821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sp>
        <p:nvSpPr>
          <p:cNvPr id="3" name="Rectangle 2"/>
          <p:cNvSpPr/>
          <p:nvPr/>
        </p:nvSpPr>
        <p:spPr>
          <a:xfrm>
            <a:off x="228600" y="1129417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Latency tolerance of GPU cores: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</a:rPr>
              <a:t>stall</a:t>
            </a:r>
            <a:r>
              <a:rPr lang="en-US" sz="2800" baseline="-25000" dirty="0" err="1">
                <a:solidFill>
                  <a:srgbClr val="0000FF"/>
                </a:solidFill>
              </a:rPr>
              <a:t>GPU</a:t>
            </a:r>
            <a:r>
              <a:rPr lang="en-US" sz="2800" dirty="0">
                <a:solidFill>
                  <a:srgbClr val="0000FF"/>
                </a:solidFill>
              </a:rPr>
              <a:t>: </a:t>
            </a:r>
            <a:r>
              <a:rPr lang="en-US" sz="2800" dirty="0"/>
              <a:t>scheduler </a:t>
            </a:r>
            <a:r>
              <a:rPr lang="en-US" sz="2800" dirty="0" smtClean="0"/>
              <a:t>stalls @ GPU cores</a:t>
            </a:r>
            <a:endParaRPr lang="en-US" sz="2800" dirty="0"/>
          </a:p>
        </p:txBody>
      </p:sp>
      <p:sp>
        <p:nvSpPr>
          <p:cNvPr id="94" name="TextBox 93"/>
          <p:cNvSpPr txBox="1"/>
          <p:nvPr/>
        </p:nvSpPr>
        <p:spPr>
          <a:xfrm>
            <a:off x="4790386" y="328818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High memory congestion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09743" y="3273811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Low latency tolerance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45484" y="2604411"/>
            <a:ext cx="352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ame strategy as CM-CPU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1318734" y="2415385"/>
            <a:ext cx="328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Overrides CM-CPU</a:t>
            </a:r>
          </a:p>
          <a:p>
            <a:pPr algn="ctr"/>
            <a:r>
              <a:rPr lang="en-US" sz="2400" dirty="0" smtClean="0"/>
              <a:t>can only increase TLP</a:t>
            </a:r>
            <a:endParaRPr lang="en-US" sz="2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0" y="5037367"/>
            <a:ext cx="9144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Control the triggering of the condition 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=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Control the trade-off between CPU or GPU benefits</a:t>
            </a:r>
          </a:p>
        </p:txBody>
      </p:sp>
    </p:spTree>
    <p:extLst>
      <p:ext uri="{BB962C8B-B14F-4D97-AF65-F5344CB8AC3E}">
        <p14:creationId xmlns:p14="http://schemas.microsoft.com/office/powerpoint/2010/main" val="925252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Analysis of TLP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Our Proposal</a:t>
            </a:r>
            <a:endParaRPr sz="25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rial"/>
                <a:cs typeface="Arial"/>
              </a:rPr>
              <a:t>Evaluation </a:t>
            </a:r>
            <a:endParaRPr sz="25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60852"/>
      </p:ext>
    </p:extLst>
  </p:cSld>
  <p:clrMapOvr>
    <a:masterClrMapping/>
  </p:clrMapOvr>
  <p:transition advTm="1750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Evaluated Architecture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378162" y="1371608"/>
            <a:ext cx="4236140" cy="3894463"/>
            <a:chOff x="1604168" y="501851"/>
            <a:chExt cx="2215937" cy="2209800"/>
          </a:xfrm>
        </p:grpSpPr>
        <p:sp>
          <p:nvSpPr>
            <p:cNvPr id="227" name="Rectangle 226"/>
            <p:cNvSpPr/>
            <p:nvPr/>
          </p:nvSpPr>
          <p:spPr>
            <a:xfrm>
              <a:off x="1610305" y="501851"/>
              <a:ext cx="368250" cy="367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LLC/</a:t>
              </a:r>
            </a:p>
            <a:p>
              <a:pPr algn="ctr"/>
              <a:r>
                <a:rPr lang="tr-TR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349538" y="501851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083607" y="501851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451855" y="501851"/>
              <a:ext cx="368250" cy="367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LLC/</a:t>
              </a:r>
            </a:p>
            <a:p>
              <a:pPr algn="ctr"/>
              <a:r>
                <a:rPr lang="tr-TR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610305" y="869443"/>
              <a:ext cx="368250" cy="367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LLC/</a:t>
              </a:r>
            </a:p>
            <a:p>
              <a:pPr algn="ctr"/>
              <a:r>
                <a:rPr lang="tr-TR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978555" y="869443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7788" y="869443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451855" y="869443"/>
              <a:ext cx="368250" cy="367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LLC/</a:t>
              </a:r>
            </a:p>
            <a:p>
              <a:pPr algn="ctr"/>
              <a:r>
                <a:rPr lang="tr-TR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978555" y="1239159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717788" y="1239159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451855" y="1239159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10305" y="1606751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349538" y="1606751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083607" y="1606751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10305" y="1974343"/>
              <a:ext cx="368250" cy="367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LLC/</a:t>
              </a:r>
            </a:p>
            <a:p>
              <a:pPr algn="ctr"/>
              <a:r>
                <a:rPr lang="tr-TR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349538" y="1974343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083607" y="1974343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451855" y="1974343"/>
              <a:ext cx="368250" cy="367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LLC/</a:t>
              </a:r>
            </a:p>
            <a:p>
              <a:pPr algn="ctr"/>
              <a:r>
                <a:rPr lang="tr-TR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610305" y="2344059"/>
              <a:ext cx="368250" cy="367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LLC/</a:t>
              </a:r>
            </a:p>
            <a:p>
              <a:pPr algn="ctr"/>
              <a:r>
                <a:rPr lang="tr-TR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978555" y="2344059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20963" y="2344059"/>
              <a:ext cx="368250" cy="3675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  <a:lumMod val="63000"/>
                  </a:srgbClr>
                </a:gs>
                <a:gs pos="10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1610305" y="501851"/>
              <a:ext cx="2209800" cy="2209800"/>
              <a:chOff x="1600200" y="762000"/>
              <a:chExt cx="2209800" cy="2209800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1968450" y="762000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2707683" y="762000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2339433" y="1129592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3073502" y="1129592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1600200" y="1499308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2339433" y="1499308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3073502" y="1499308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1968450" y="1866900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2707683" y="1866900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441750" y="1866900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1968450" y="2234492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2707683" y="2234492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2339433" y="2604208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073502" y="2604208"/>
                <a:ext cx="368250" cy="36759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tr-TR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451855" y="2344059"/>
              <a:ext cx="368250" cy="367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LLC/</a:t>
              </a:r>
            </a:p>
            <a:p>
              <a:pPr algn="ctr"/>
              <a:r>
                <a:rPr lang="tr-TR" sz="105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3104220" y="538303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301" name="Rounded Rectangle 300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302" name="Rounded Rectangle 301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cxnSp>
          <p:nvCxnSpPr>
            <p:cNvPr id="251" name="Straight Connector 250"/>
            <p:cNvCxnSpPr/>
            <p:nvPr/>
          </p:nvCxnSpPr>
          <p:spPr>
            <a:xfrm>
              <a:off x="1957123" y="501851"/>
              <a:ext cx="1517904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957123" y="2711651"/>
              <a:ext cx="1517904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1978555" y="501851"/>
              <a:ext cx="0" cy="735185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3451855" y="501851"/>
              <a:ext cx="0" cy="735185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3080432" y="1239159"/>
              <a:ext cx="2431" cy="735185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2346804" y="1239159"/>
              <a:ext cx="0" cy="735185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V="1">
              <a:off x="1978555" y="1974343"/>
              <a:ext cx="0" cy="737308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3451855" y="1974343"/>
              <a:ext cx="0" cy="737308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2715205" y="501851"/>
              <a:ext cx="2582" cy="735185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717788" y="1974343"/>
              <a:ext cx="0" cy="737308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/>
            <p:cNvGrpSpPr/>
            <p:nvPr/>
          </p:nvGrpSpPr>
          <p:grpSpPr>
            <a:xfrm>
              <a:off x="2366963" y="538303"/>
              <a:ext cx="310896" cy="309524"/>
              <a:chOff x="3108982" y="538303"/>
              <a:chExt cx="310896" cy="309524"/>
            </a:xfrm>
            <a:solidFill>
              <a:schemeClr val="bg1"/>
            </a:solidFill>
          </p:grpSpPr>
          <p:sp>
            <p:nvSpPr>
              <p:cNvPr id="299" name="Rounded Rectangle 298"/>
              <p:cNvSpPr/>
              <p:nvPr/>
            </p:nvSpPr>
            <p:spPr>
              <a:xfrm>
                <a:off x="3108982" y="538303"/>
                <a:ext cx="310896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3108982" y="701523"/>
                <a:ext cx="310896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2753519" y="887413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97" name="Rounded Rectangle 296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98" name="Rounded Rectangle 297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016262" y="887413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2753519" y="2363826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93" name="Rounded Rectangle 292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2016262" y="2363826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91" name="Rounded Rectangle 290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92" name="Rounded Rectangle 291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3103563" y="2010520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89" name="Rounded Rectangle 288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2368687" y="2010520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87" name="Rounded Rectangle 286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2733813" y="1275336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85" name="Rounded Rectangle 284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1998937" y="1275336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83" name="Rounded Rectangle 282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84" name="Rounded Rectangle 283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121819" y="1623578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81" name="Rounded Rectangle 280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2384562" y="1623578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79" name="Rounded Rectangle 278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80" name="Rounded Rectangle 279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sp>
          <p:nvSpPr>
            <p:cNvPr id="272" name="Rectangle 271"/>
            <p:cNvSpPr/>
            <p:nvPr/>
          </p:nvSpPr>
          <p:spPr>
            <a:xfrm>
              <a:off x="1604168" y="1236714"/>
              <a:ext cx="2212848" cy="731520"/>
            </a:xfrm>
            <a:prstGeom prst="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3469578" y="1275336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1644493" y="1622832"/>
              <a:ext cx="310896" cy="309524"/>
              <a:chOff x="3108982" y="538303"/>
              <a:chExt cx="304800" cy="309524"/>
            </a:xfrm>
            <a:solidFill>
              <a:schemeClr val="bg1"/>
            </a:solidFill>
          </p:grpSpPr>
          <p:sp>
            <p:nvSpPr>
              <p:cNvPr id="275" name="Rounded Rectangle 274"/>
              <p:cNvSpPr/>
              <p:nvPr/>
            </p:nvSpPr>
            <p:spPr>
              <a:xfrm>
                <a:off x="3108982" y="53830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  <p:sp>
            <p:nvSpPr>
              <p:cNvPr id="276" name="Rounded Rectangle 275"/>
              <p:cNvSpPr/>
              <p:nvPr/>
            </p:nvSpPr>
            <p:spPr>
              <a:xfrm>
                <a:off x="3108982" y="701523"/>
                <a:ext cx="304800" cy="146304"/>
              </a:xfrm>
              <a:prstGeom prst="round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GPU</a:t>
                </a:r>
              </a:p>
            </p:txBody>
          </p:sp>
        </p:grpSp>
      </p:grpSp>
      <p:sp>
        <p:nvSpPr>
          <p:cNvPr id="317" name="Oval 316"/>
          <p:cNvSpPr/>
          <p:nvPr/>
        </p:nvSpPr>
        <p:spPr>
          <a:xfrm>
            <a:off x="2928859" y="3550669"/>
            <a:ext cx="1800633" cy="217531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447800" y="5522911"/>
            <a:ext cx="172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Tile-based design</a:t>
            </a:r>
          </a:p>
        </p:txBody>
      </p:sp>
      <p:cxnSp>
        <p:nvCxnSpPr>
          <p:cNvPr id="320" name="Straight Arrow Connector 319"/>
          <p:cNvCxnSpPr/>
          <p:nvPr/>
        </p:nvCxnSpPr>
        <p:spPr>
          <a:xfrm flipV="1">
            <a:off x="2383829" y="5311366"/>
            <a:ext cx="703972" cy="2117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5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297424"/>
          </a:xfrm>
        </p:spPr>
        <p:txBody>
          <a:bodyPr/>
          <a:lstStyle/>
          <a:p>
            <a:r>
              <a:rPr sz="1800" dirty="0" smtClean="0">
                <a:latin typeface="Arial"/>
                <a:cs typeface="Arial"/>
              </a:rPr>
              <a:t>Evaluated on </a:t>
            </a:r>
            <a:r>
              <a:rPr lang="tr-TR" sz="1800" dirty="0" smtClean="0">
                <a:latin typeface="Arial"/>
                <a:cs typeface="Arial"/>
              </a:rPr>
              <a:t>an integrated platform with an in-house x86 CPU simulator and </a:t>
            </a:r>
            <a:r>
              <a:rPr lang="en-US" sz="1800" dirty="0" smtClean="0">
                <a:latin typeface="Arial"/>
                <a:cs typeface="Arial"/>
              </a:rPr>
              <a:t>GPGPU-</a:t>
            </a:r>
            <a:r>
              <a:rPr lang="en-US" sz="1800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im</a:t>
            </a:r>
            <a:endParaRPr lang="tr-TR" sz="1800" dirty="0" smtClean="0">
              <a:latin typeface="Arial"/>
              <a:cs typeface="Arial"/>
            </a:endParaRPr>
          </a:p>
          <a:p>
            <a:endParaRPr sz="1800" dirty="0" smtClean="0">
              <a:latin typeface="Arial"/>
              <a:cs typeface="Arial"/>
            </a:endParaRPr>
          </a:p>
          <a:p>
            <a:r>
              <a:rPr sz="1800" dirty="0" smtClean="0">
                <a:latin typeface="Arial"/>
                <a:cs typeface="Arial"/>
              </a:rPr>
              <a:t>Baseline Architecture</a:t>
            </a:r>
          </a:p>
          <a:p>
            <a:pPr lvl="1"/>
            <a:r>
              <a:rPr lang="tr-TR" sz="1800" dirty="0" smtClean="0">
                <a:latin typeface="Arial"/>
                <a:cs typeface="Arial"/>
              </a:rPr>
              <a:t>28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lang="tr-TR" sz="1800" dirty="0" smtClean="0">
                <a:latin typeface="Arial"/>
                <a:cs typeface="Arial"/>
              </a:rPr>
              <a:t>GPU</a:t>
            </a:r>
            <a:r>
              <a:rPr sz="1800" dirty="0" smtClean="0">
                <a:latin typeface="Arial"/>
                <a:cs typeface="Arial"/>
              </a:rPr>
              <a:t> cores,</a:t>
            </a:r>
            <a:r>
              <a:rPr lang="tr-TR" sz="1800" dirty="0" smtClean="0">
                <a:latin typeface="Arial"/>
                <a:cs typeface="Arial"/>
              </a:rPr>
              <a:t> 14 CPU cores,</a:t>
            </a:r>
            <a:r>
              <a:rPr sz="1800" dirty="0" smtClean="0">
                <a:latin typeface="Arial"/>
                <a:cs typeface="Arial"/>
              </a:rPr>
              <a:t> 8 memory controllers, </a:t>
            </a:r>
            <a:r>
              <a:rPr lang="tr-TR" sz="1800" dirty="0" smtClean="0">
                <a:latin typeface="Arial"/>
                <a:cs typeface="Arial"/>
              </a:rPr>
              <a:t>2D mesh</a:t>
            </a:r>
            <a:endParaRPr sz="1800" dirty="0" smtClean="0">
              <a:latin typeface="Arial"/>
              <a:cs typeface="Arial"/>
            </a:endParaRPr>
          </a:p>
          <a:p>
            <a:pPr lvl="1"/>
            <a:r>
              <a:rPr lang="tr-TR" sz="1800" dirty="0" smtClean="0">
                <a:latin typeface="Arial"/>
                <a:cs typeface="Arial"/>
              </a:rPr>
              <a:t>GPU: </a:t>
            </a:r>
            <a:r>
              <a:rPr sz="1800" dirty="0" smtClean="0">
                <a:latin typeface="Arial"/>
                <a:cs typeface="Arial"/>
              </a:rPr>
              <a:t>1</a:t>
            </a:r>
            <a:r>
              <a:rPr lang="tr-TR" sz="1800" dirty="0" smtClean="0">
                <a:latin typeface="Arial"/>
                <a:cs typeface="Arial"/>
              </a:rPr>
              <a:t>4</a:t>
            </a:r>
            <a:r>
              <a:rPr sz="1800" dirty="0" smtClean="0">
                <a:latin typeface="Arial"/>
                <a:cs typeface="Arial"/>
              </a:rPr>
              <a:t>00MHz, SIMT Width = </a:t>
            </a:r>
            <a:r>
              <a:rPr lang="tr-TR" sz="1800" dirty="0" smtClean="0">
                <a:latin typeface="Arial"/>
                <a:cs typeface="Arial"/>
              </a:rPr>
              <a:t>16*2</a:t>
            </a:r>
            <a:r>
              <a:rPr sz="1800" dirty="0" smtClean="0">
                <a:latin typeface="Arial"/>
                <a:cs typeface="Arial"/>
              </a:rPr>
              <a:t>, Max. 1</a:t>
            </a:r>
            <a:r>
              <a:rPr lang="tr-TR" sz="1800" dirty="0" smtClean="0">
                <a:latin typeface="Arial"/>
                <a:cs typeface="Arial"/>
              </a:rPr>
              <a:t>536</a:t>
            </a:r>
            <a:r>
              <a:rPr sz="1800" dirty="0" smtClean="0">
                <a:latin typeface="Arial"/>
                <a:cs typeface="Arial"/>
              </a:rPr>
              <a:t> threads/core</a:t>
            </a:r>
            <a:r>
              <a:rPr lang="tr-TR" sz="1800" dirty="0" smtClean="0">
                <a:latin typeface="Arial"/>
                <a:cs typeface="Arial"/>
              </a:rPr>
              <a:t>, GTO Sch.</a:t>
            </a:r>
            <a:endParaRPr sz="1800" dirty="0" smtClean="0">
              <a:latin typeface="Arial"/>
              <a:cs typeface="Arial"/>
            </a:endParaRPr>
          </a:p>
          <a:p>
            <a:pPr lvl="1"/>
            <a:r>
              <a:rPr lang="tr-TR" sz="1800" dirty="0" smtClean="0">
                <a:latin typeface="Arial"/>
                <a:cs typeface="Arial"/>
              </a:rPr>
              <a:t>CPU: 2000 MHz, OoO, 128-entry instr. </a:t>
            </a:r>
            <a:r>
              <a:rPr lang="tr-TR" sz="1800" dirty="0">
                <a:latin typeface="Arial"/>
                <a:cs typeface="Arial"/>
              </a:rPr>
              <a:t>w</a:t>
            </a:r>
            <a:r>
              <a:rPr lang="tr-TR" sz="1800" dirty="0" smtClean="0">
                <a:latin typeface="Arial"/>
                <a:cs typeface="Arial"/>
              </a:rPr>
              <a:t>in., max. 3 inst./cycle</a:t>
            </a:r>
          </a:p>
          <a:p>
            <a:pPr lvl="1"/>
            <a:r>
              <a:rPr lang="tr-TR" sz="1800" dirty="0" smtClean="0">
                <a:latin typeface="Arial"/>
                <a:cs typeface="Arial"/>
              </a:rPr>
              <a:t>8MB</a:t>
            </a:r>
            <a:r>
              <a:rPr lang="en-US" sz="1800" dirty="0" smtClean="0">
                <a:latin typeface="Arial"/>
                <a:cs typeface="Arial"/>
              </a:rPr>
              <a:t>, </a:t>
            </a:r>
            <a:r>
              <a:rPr lang="en-US" sz="1800" dirty="0">
                <a:latin typeface="Arial"/>
                <a:cs typeface="Arial"/>
              </a:rPr>
              <a:t>128B Line, 16-way, 700MHz</a:t>
            </a:r>
            <a:endParaRPr sz="1800" dirty="0" smtClean="0">
              <a:latin typeface="Arial"/>
              <a:cs typeface="Arial"/>
            </a:endParaRPr>
          </a:p>
          <a:p>
            <a:pPr lvl="1"/>
            <a:r>
              <a:rPr sz="1800" dirty="0" smtClean="0">
                <a:latin typeface="Arial"/>
                <a:cs typeface="Arial"/>
              </a:rPr>
              <a:t>GDDR</a:t>
            </a:r>
            <a:r>
              <a:rPr lang="tr-TR" sz="1800" dirty="0" smtClean="0">
                <a:latin typeface="Arial"/>
                <a:cs typeface="Arial"/>
              </a:rPr>
              <a:t>5</a:t>
            </a:r>
            <a:r>
              <a:rPr sz="1800" dirty="0" smtClean="0">
                <a:latin typeface="Arial"/>
                <a:cs typeface="Arial"/>
              </a:rPr>
              <a:t> 800MHz</a:t>
            </a:r>
          </a:p>
          <a:p>
            <a:pPr lvl="1"/>
            <a:endParaRPr lang="en-US" sz="1800" dirty="0" smtClean="0">
              <a:latin typeface="Arial"/>
              <a:cs typeface="Arial"/>
            </a:endParaRPr>
          </a:p>
          <a:p>
            <a:r>
              <a:rPr lang="tr-TR" sz="1800" dirty="0" smtClean="0">
                <a:latin typeface="Arial"/>
                <a:cs typeface="Arial"/>
              </a:rPr>
              <a:t>Workloads</a:t>
            </a:r>
            <a:r>
              <a:rPr sz="1800" dirty="0" smtClean="0">
                <a:latin typeface="Arial"/>
                <a:cs typeface="Arial"/>
              </a:rPr>
              <a:t>:</a:t>
            </a:r>
          </a:p>
          <a:p>
            <a:pPr lvl="1"/>
            <a:r>
              <a:rPr lang="tr-TR" sz="1800" dirty="0" smtClean="0">
                <a:latin typeface="Arial"/>
                <a:cs typeface="Arial"/>
              </a:rPr>
              <a:t>13 GPU applications </a:t>
            </a:r>
            <a:endParaRPr lang="en-US" sz="1800" dirty="0">
              <a:latin typeface="Arial"/>
              <a:cs typeface="Arial"/>
            </a:endParaRPr>
          </a:p>
          <a:p>
            <a:pPr lvl="1"/>
            <a:r>
              <a:rPr lang="en-US" sz="1800" dirty="0" smtClean="0">
                <a:latin typeface="Arial"/>
                <a:cs typeface="Arial"/>
              </a:rPr>
              <a:t>34 CPU applications, 6 CPU application mixes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36 diverse workloads </a:t>
            </a:r>
          </a:p>
          <a:p>
            <a:pPr lvl="2"/>
            <a:r>
              <a:rPr lang="en-US" sz="1400" dirty="0" smtClean="0">
                <a:latin typeface="Arial"/>
                <a:cs typeface="Arial"/>
              </a:rPr>
              <a:t>1 GPU application + 1 CPU mix</a:t>
            </a:r>
            <a:endParaRPr lang="en-US" sz="1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7078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194952"/>
              </p:ext>
            </p:extLst>
          </p:nvPr>
        </p:nvGraphicFramePr>
        <p:xfrm>
          <a:off x="609600" y="1389821"/>
          <a:ext cx="7539037" cy="4310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GPU Performance Results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3632496">
            <a:off x="4090476" y="2334826"/>
            <a:ext cx="457200" cy="29528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3632496">
            <a:off x="2609544" y="3587593"/>
            <a:ext cx="457200" cy="29528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90906" y="1832436"/>
            <a:ext cx="7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7%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5938" y="3096927"/>
            <a:ext cx="98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3632496">
            <a:off x="1813107" y="2645828"/>
            <a:ext cx="457200" cy="29528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9607" y="2168222"/>
            <a:ext cx="98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3632496">
            <a:off x="7285134" y="3587593"/>
            <a:ext cx="457200" cy="29528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58276" y="3047573"/>
            <a:ext cx="98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57150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All 36 workloads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7582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sharing the memory hierarchy, CPU and GPU applications interfere with each other</a:t>
            </a:r>
          </a:p>
          <a:p>
            <a:pPr lvl="1"/>
            <a:r>
              <a:rPr lang="en-US" dirty="0" smtClean="0"/>
              <a:t>GPU applications significantly affect CPU applications due to multi-threading</a:t>
            </a:r>
          </a:p>
          <a:p>
            <a:r>
              <a:rPr lang="en-US" dirty="0" smtClean="0"/>
              <a:t>Existing GPU Thread-level Parallelism (TLP) management techniques (MICRO12, PACT13)</a:t>
            </a:r>
          </a:p>
          <a:p>
            <a:pPr lvl="1"/>
            <a:r>
              <a:rPr lang="en-US" dirty="0" smtClean="0"/>
              <a:t>Unaware of CPUs</a:t>
            </a:r>
          </a:p>
          <a:p>
            <a:pPr lvl="1"/>
            <a:r>
              <a:rPr lang="en-US" dirty="0" smtClean="0"/>
              <a:t>Not effective in heterogeneous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4038599"/>
            <a:ext cx="8610600" cy="2180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Our Proposal</a:t>
            </a:r>
            <a:r>
              <a:rPr lang="en-US" sz="4400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Warp scheduling strategies to</a:t>
            </a:r>
            <a:endParaRPr lang="tr-TR" sz="3200" dirty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Adjust GPU TLP </a:t>
            </a:r>
            <a:r>
              <a:rPr lang="en-US" sz="3200" dirty="0">
                <a:solidFill>
                  <a:srgbClr val="FF0000"/>
                </a:solidFill>
              </a:rPr>
              <a:t>to improve CPU </a:t>
            </a:r>
            <a:r>
              <a:rPr lang="en-US" sz="3200" dirty="0" smtClean="0">
                <a:solidFill>
                  <a:srgbClr val="2A55D6"/>
                </a:solidFill>
              </a:rPr>
              <a:t>and/or</a:t>
            </a:r>
            <a:r>
              <a:rPr lang="en-US" sz="3200" dirty="0" smtClean="0">
                <a:solidFill>
                  <a:srgbClr val="FF0000"/>
                </a:solidFill>
              </a:rPr>
              <a:t> GPU </a:t>
            </a:r>
            <a:r>
              <a:rPr lang="en-US" sz="3200" dirty="0">
                <a:solidFill>
                  <a:srgbClr val="FF0000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856240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136076"/>
              </p:ext>
            </p:extLst>
          </p:nvPr>
        </p:nvGraphicFramePr>
        <p:xfrm>
          <a:off x="533400" y="1271587"/>
          <a:ext cx="7543800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CPU Performance Results</a:t>
            </a:r>
            <a:br>
              <a:rPr lang="tr-TR" dirty="0" smtClean="0"/>
            </a:b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3632496">
            <a:off x="2859937" y="2105209"/>
            <a:ext cx="457200" cy="29528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6331" y="1575259"/>
            <a:ext cx="98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24%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3632496">
            <a:off x="3898580" y="3083177"/>
            <a:ext cx="457200" cy="29528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1286" y="2527389"/>
            <a:ext cx="98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7%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3632496">
            <a:off x="1841179" y="3446199"/>
            <a:ext cx="457200" cy="29528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18553" y="2890410"/>
            <a:ext cx="98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3632496">
            <a:off x="7061159" y="2338922"/>
            <a:ext cx="457200" cy="29528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97553" y="1750367"/>
            <a:ext cx="98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19%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800" y="57150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All 36 workloads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7707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OSS </a:t>
            </a:r>
            <a:r>
              <a:rPr lang="en-US" dirty="0"/>
              <a:t>= (1 − </a:t>
            </a:r>
            <a:r>
              <a:rPr lang="el-GR" dirty="0"/>
              <a:t>α) × </a:t>
            </a:r>
            <a:r>
              <a:rPr lang="en-US" dirty="0" smtClean="0"/>
              <a:t>WS</a:t>
            </a:r>
            <a:r>
              <a:rPr lang="en-US" baseline="-25000" dirty="0" smtClean="0"/>
              <a:t>CPU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l-GR" dirty="0"/>
              <a:t>α × </a:t>
            </a:r>
            <a:r>
              <a:rPr lang="en-US" dirty="0" smtClean="0"/>
              <a:t>SU</a:t>
            </a:r>
            <a:r>
              <a:rPr lang="en-US" baseline="-25000" dirty="0" smtClean="0"/>
              <a:t>GPU </a:t>
            </a:r>
            <a:r>
              <a:rPr lang="en-US" dirty="0" smtClean="0"/>
              <a:t>(ISCA </a:t>
            </a:r>
            <a:r>
              <a:rPr lang="en-US" dirty="0"/>
              <a:t>2012)</a:t>
            </a:r>
            <a:endParaRPr lang="tr-TR" baseline="-25000" dirty="0" smtClean="0"/>
          </a:p>
          <a:p>
            <a:r>
              <a:rPr lang="el-GR" dirty="0" smtClean="0"/>
              <a:t>α</a:t>
            </a:r>
            <a:r>
              <a:rPr lang="tr-TR" dirty="0" smtClean="0"/>
              <a:t>  is between 0 and 1</a:t>
            </a:r>
          </a:p>
          <a:p>
            <a:r>
              <a:rPr lang="tr-TR" dirty="0" smtClean="0"/>
              <a:t>Higher </a:t>
            </a:r>
            <a:r>
              <a:rPr lang="el-GR" dirty="0" smtClean="0"/>
              <a:t>α</a:t>
            </a:r>
            <a:r>
              <a:rPr lang="tr-TR" dirty="0" smtClean="0"/>
              <a:t> -</a:t>
            </a:r>
            <a:r>
              <a:rPr lang="en-US" dirty="0" smtClean="0"/>
              <a:t>&gt; higher GPU importance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026697"/>
              </p:ext>
            </p:extLst>
          </p:nvPr>
        </p:nvGraphicFramePr>
        <p:xfrm>
          <a:off x="381000" y="2514600"/>
          <a:ext cx="8396288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57800" y="2590800"/>
            <a:ext cx="9144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CM-CPU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91300" y="2590800"/>
            <a:ext cx="16383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CM-BAL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044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Analysis of the metrics used by our algorithm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Scheme</a:t>
            </a:r>
          </a:p>
          <a:p>
            <a:pPr lvl="1"/>
            <a:r>
              <a:rPr lang="en-US" dirty="0" smtClean="0"/>
              <a:t>Detailed hardware walkthrough of our scheme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Analysis over time</a:t>
            </a:r>
          </a:p>
          <a:p>
            <a:pPr lvl="1"/>
            <a:r>
              <a:rPr lang="en-US" dirty="0" smtClean="0"/>
              <a:t>Change in GPU TLP</a:t>
            </a:r>
          </a:p>
          <a:p>
            <a:pPr lvl="1"/>
            <a:r>
              <a:rPr lang="en-US" dirty="0" smtClean="0"/>
              <a:t>Change in the metrics used by our algorithm</a:t>
            </a:r>
          </a:p>
          <a:p>
            <a:pPr lvl="1"/>
            <a:r>
              <a:rPr lang="en-US" dirty="0" smtClean="0"/>
              <a:t>Comparison against static approaches</a:t>
            </a:r>
          </a:p>
          <a:p>
            <a:pPr lvl="1"/>
            <a:r>
              <a:rPr lang="en-US" dirty="0" smtClean="0"/>
              <a:t>Lower number of LLC accesses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55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cs typeface="Arial"/>
              </a:rPr>
              <a:t>Outline</a:t>
            </a:r>
            <a:endParaRPr lang="en-US" sz="45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Analysis of TLP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Our Proposal</a:t>
            </a:r>
            <a:endParaRPr sz="25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Evaluation </a:t>
            </a:r>
            <a:endParaRPr sz="25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sz="2500" dirty="0" smtClean="0">
                <a:latin typeface="Arial"/>
                <a:cs typeface="Arial"/>
              </a:rPr>
              <a:t>Conclusions</a:t>
            </a:r>
            <a:endParaRPr lang="en-US" sz="2500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41633"/>
      </p:ext>
    </p:extLst>
  </p:cSld>
  <p:clrMapOvr>
    <a:masterClrMapping/>
  </p:clrMapOvr>
  <p:transition advTm="17509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Sharing the memory hierarchy leads to CPU and GPU applications to interfere with each other</a:t>
            </a:r>
            <a:endParaRPr lang="en-US" dirty="0" smtClean="0"/>
          </a:p>
          <a:p>
            <a:endParaRPr lang="tr-TR" dirty="0" smtClean="0"/>
          </a:p>
          <a:p>
            <a:r>
              <a:rPr lang="tr-TR" dirty="0" smtClean="0"/>
              <a:t>Existing </a:t>
            </a:r>
            <a:r>
              <a:rPr lang="en-US" dirty="0" smtClean="0"/>
              <a:t>GPU TLP </a:t>
            </a:r>
            <a:r>
              <a:rPr lang="tr-TR" dirty="0" smtClean="0"/>
              <a:t>management techniques are not well-suited for heterogeneous architectures</a:t>
            </a:r>
            <a:endParaRPr lang="en-US" dirty="0" smtClean="0"/>
          </a:p>
          <a:p>
            <a:endParaRPr lang="tr-TR" dirty="0" smtClean="0"/>
          </a:p>
          <a:p>
            <a:r>
              <a:rPr lang="tr-TR" dirty="0" smtClean="0"/>
              <a:t>We propose two </a:t>
            </a:r>
            <a:r>
              <a:rPr lang="en-US" dirty="0" smtClean="0"/>
              <a:t>GPU TLP </a:t>
            </a:r>
            <a:r>
              <a:rPr lang="tr-TR" dirty="0" smtClean="0"/>
              <a:t>management techniques for heterogeneous architectures</a:t>
            </a:r>
            <a:endParaRPr lang="en-US" dirty="0" smtClean="0"/>
          </a:p>
          <a:p>
            <a:pPr lvl="1"/>
            <a:r>
              <a:rPr lang="en-US" dirty="0" smtClean="0"/>
              <a:t>CM-CPU reduces GPU TLP to improve CPU performance</a:t>
            </a:r>
          </a:p>
          <a:p>
            <a:pPr lvl="1"/>
            <a:r>
              <a:rPr lang="en-US" dirty="0" smtClean="0"/>
              <a:t>CM-BAL is similar to CM-CPU, but increases GPU TLP when it detects low latency tolerance in GPU cores</a:t>
            </a:r>
          </a:p>
          <a:p>
            <a:pPr lvl="1"/>
            <a:r>
              <a:rPr lang="en-US" dirty="0" smtClean="0"/>
              <a:t>TLP can be tuned based on user’s preference for higher CPU or GPU performance</a:t>
            </a:r>
          </a:p>
          <a:p>
            <a:endParaRPr lang="en-US" dirty="0"/>
          </a:p>
          <a:p>
            <a:endParaRPr lang="tr-TR" dirty="0" smtClean="0"/>
          </a:p>
          <a:p>
            <a:endParaRPr lang="tr-TR" dirty="0" smtClean="0"/>
          </a:p>
          <a:p>
            <a:pPr lvl="1"/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28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6"/>
            <a:ext cx="7772400" cy="1362075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1143000"/>
            <a:ext cx="81534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tr-TR" sz="4000" dirty="0"/>
              <a:t>Manag</a:t>
            </a:r>
            <a:r>
              <a:rPr lang="en-US" sz="4000" dirty="0" err="1"/>
              <a:t>ing</a:t>
            </a:r>
            <a:r>
              <a:rPr lang="en-US" sz="4000" dirty="0"/>
              <a:t> GPU Concurrency in Heterogeneous Architectures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1" y="3352800"/>
            <a:ext cx="7848600" cy="1143000"/>
          </a:xfrm>
        </p:spPr>
        <p:txBody>
          <a:bodyPr/>
          <a:lstStyle/>
          <a:p>
            <a:r>
              <a:rPr lang="en-US" dirty="0" err="1">
                <a:solidFill>
                  <a:srgbClr val="2A55D6"/>
                </a:solidFill>
              </a:rPr>
              <a:t>Onur</a:t>
            </a:r>
            <a:r>
              <a:rPr lang="en-US" dirty="0">
                <a:solidFill>
                  <a:srgbClr val="2A55D6"/>
                </a:solidFill>
              </a:rPr>
              <a:t> Kay</a:t>
            </a:r>
            <a:r>
              <a:rPr lang="tr-TR" dirty="0">
                <a:solidFill>
                  <a:srgbClr val="2A55D6"/>
                </a:solidFill>
              </a:rPr>
              <a:t>ı</a:t>
            </a:r>
            <a:r>
              <a:rPr lang="en-US" dirty="0">
                <a:solidFill>
                  <a:srgbClr val="2A55D6"/>
                </a:solidFill>
              </a:rPr>
              <a:t>ran</a:t>
            </a:r>
            <a:r>
              <a:rPr lang="en-US" dirty="0"/>
              <a:t>, </a:t>
            </a:r>
            <a:r>
              <a:rPr lang="en-US" dirty="0" err="1"/>
              <a:t>Nachiappan</a:t>
            </a:r>
            <a:r>
              <a:rPr lang="en-US" dirty="0"/>
              <a:t> CN, Adwait Jog</a:t>
            </a:r>
            <a:r>
              <a:rPr lang="tr-TR" dirty="0"/>
              <a:t>,</a:t>
            </a:r>
            <a:r>
              <a:rPr lang="en-US" dirty="0"/>
              <a:t> </a:t>
            </a:r>
            <a:r>
              <a:rPr lang="en-US" dirty="0" smtClean="0"/>
              <a:t>Rachata </a:t>
            </a:r>
            <a:r>
              <a:rPr lang="en-US" dirty="0"/>
              <a:t>Ausavarungnirun, Mahmut T. Kandemir, </a:t>
            </a:r>
            <a:r>
              <a:rPr lang="en-US" dirty="0" smtClean="0"/>
              <a:t>Gabriel </a:t>
            </a:r>
            <a:r>
              <a:rPr lang="en-US" dirty="0"/>
              <a:t>H. </a:t>
            </a:r>
            <a:r>
              <a:rPr lang="en-US" dirty="0" err="1"/>
              <a:t>Loh</a:t>
            </a:r>
            <a:r>
              <a:rPr lang="en-US" dirty="0"/>
              <a:t>,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Mutlu</a:t>
            </a:r>
            <a:r>
              <a:rPr lang="en-US" dirty="0"/>
              <a:t>, Chita </a:t>
            </a:r>
            <a:r>
              <a:rPr lang="tr-TR" dirty="0"/>
              <a:t>R. </a:t>
            </a:r>
            <a:r>
              <a:rPr lang="en-US" dirty="0"/>
              <a:t>Das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 descr="psu_logo.png"/>
          <p:cNvPicPr>
            <a:picLocks noChangeAspect="1"/>
          </p:cNvPicPr>
          <p:nvPr/>
        </p:nvPicPr>
        <p:blipFill>
          <a:blip r:embed="rId3" cstate="print"/>
          <a:srcRect b="22975"/>
          <a:stretch>
            <a:fillRect/>
          </a:stretch>
        </p:blipFill>
        <p:spPr>
          <a:xfrm>
            <a:off x="1066801" y="5034391"/>
            <a:ext cx="2438400" cy="1515009"/>
          </a:xfrm>
          <a:prstGeom prst="rect">
            <a:avLst/>
          </a:prstGeom>
        </p:spPr>
      </p:pic>
      <p:pic>
        <p:nvPicPr>
          <p:cNvPr id="5" name="Picture 4" descr="Burgundy_CMU_JPG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5296588"/>
            <a:ext cx="2667000" cy="990600"/>
          </a:xfrm>
          <a:prstGeom prst="rect">
            <a:avLst/>
          </a:prstGeom>
        </p:spPr>
      </p:pic>
      <p:pic>
        <p:nvPicPr>
          <p:cNvPr id="1031" name="Picture 7" descr="C:\Users\zoplek\Desktop\downlo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2" y="5333452"/>
            <a:ext cx="816723" cy="9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53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8223" y="1021690"/>
            <a:ext cx="3921359" cy="797885"/>
          </a:xfrm>
        </p:spPr>
        <p:txBody>
          <a:bodyPr/>
          <a:lstStyle/>
          <a:p>
            <a:pPr algn="ctr"/>
            <a:r>
              <a:rPr lang="tr-TR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CPU-centric Strategy</a:t>
            </a: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Performance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 flipV="1">
            <a:off x="3765176" y="2253797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Down Arrow 21"/>
          <p:cNvSpPr/>
          <p:nvPr/>
        </p:nvSpPr>
        <p:spPr>
          <a:xfrm>
            <a:off x="3765176" y="2803794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370420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8223" y="1021690"/>
            <a:ext cx="3921359" cy="797885"/>
          </a:xfrm>
        </p:spPr>
        <p:txBody>
          <a:bodyPr/>
          <a:lstStyle/>
          <a:p>
            <a:pPr algn="ctr"/>
            <a:r>
              <a:rPr lang="tr-TR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CPU-centric Strategy</a:t>
            </a: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Performance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GPU TLP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 flipV="1">
            <a:off x="3765176" y="2253797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Down Arrow 21"/>
          <p:cNvSpPr/>
          <p:nvPr/>
        </p:nvSpPr>
        <p:spPr>
          <a:xfrm>
            <a:off x="3765176" y="2803794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5" name="Down Arrow 24"/>
          <p:cNvSpPr/>
          <p:nvPr/>
        </p:nvSpPr>
        <p:spPr>
          <a:xfrm flipV="1">
            <a:off x="4096170" y="3796995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6" name="Down Arrow 25"/>
          <p:cNvSpPr/>
          <p:nvPr/>
        </p:nvSpPr>
        <p:spPr>
          <a:xfrm>
            <a:off x="578223" y="4370295"/>
            <a:ext cx="403412" cy="3128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1" name="Rectangle 30"/>
          <p:cNvSpPr/>
          <p:nvPr/>
        </p:nvSpPr>
        <p:spPr>
          <a:xfrm>
            <a:off x="434926" y="3697941"/>
            <a:ext cx="4137074" cy="1075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51187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8223" y="1021690"/>
            <a:ext cx="3921359" cy="797885"/>
          </a:xfrm>
        </p:spPr>
        <p:txBody>
          <a:bodyPr/>
          <a:lstStyle/>
          <a:p>
            <a:pPr algn="ctr"/>
            <a:r>
              <a:rPr lang="tr-TR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CPU-centric Strategy</a:t>
            </a: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Performance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GPU TLP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Summary:</a:t>
            </a:r>
          </a:p>
          <a:p>
            <a:pPr marL="0" indent="0">
              <a:buNone/>
            </a:pPr>
            <a:r>
              <a:rPr lang="en-US" sz="282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 CPU &amp; </a:t>
            </a:r>
            <a:r>
              <a:rPr lang="en-US" sz="282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 GPU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 flipV="1">
            <a:off x="3765176" y="2253797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Down Arrow 21"/>
          <p:cNvSpPr/>
          <p:nvPr/>
        </p:nvSpPr>
        <p:spPr>
          <a:xfrm>
            <a:off x="3765176" y="2803794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5" name="Down Arrow 24"/>
          <p:cNvSpPr/>
          <p:nvPr/>
        </p:nvSpPr>
        <p:spPr>
          <a:xfrm flipV="1">
            <a:off x="4096170" y="3796995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6" name="Down Arrow 25"/>
          <p:cNvSpPr/>
          <p:nvPr/>
        </p:nvSpPr>
        <p:spPr>
          <a:xfrm>
            <a:off x="578223" y="4370295"/>
            <a:ext cx="403412" cy="3128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1" name="Rectangle 30"/>
          <p:cNvSpPr/>
          <p:nvPr/>
        </p:nvSpPr>
        <p:spPr>
          <a:xfrm>
            <a:off x="434926" y="3697941"/>
            <a:ext cx="4137074" cy="1075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67382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8223" y="1021690"/>
            <a:ext cx="3921359" cy="797885"/>
          </a:xfrm>
        </p:spPr>
        <p:txBody>
          <a:bodyPr/>
          <a:lstStyle/>
          <a:p>
            <a:pPr algn="ctr"/>
            <a:r>
              <a:rPr lang="tr-TR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CPU-centric Strategy</a:t>
            </a: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Performance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GPU TLP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Summary:</a:t>
            </a:r>
          </a:p>
          <a:p>
            <a:pPr marL="0" indent="0">
              <a:buNone/>
            </a:pPr>
            <a:r>
              <a:rPr lang="en-US" sz="282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 CPU &amp; </a:t>
            </a:r>
            <a:r>
              <a:rPr lang="en-US" sz="282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 GPU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2881" y="1021690"/>
            <a:ext cx="3922900" cy="797885"/>
          </a:xfrm>
        </p:spPr>
        <p:txBody>
          <a:bodyPr/>
          <a:lstStyle/>
          <a:p>
            <a:pPr algn="ctr"/>
            <a:r>
              <a:rPr lang="tr-TR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CPU-GPU Balanced Strategy</a:t>
            </a: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TLP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Latency Tolerance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71" dirty="0"/>
          </a:p>
        </p:txBody>
      </p:sp>
      <p:sp>
        <p:nvSpPr>
          <p:cNvPr id="19" name="Down Arrow 18"/>
          <p:cNvSpPr/>
          <p:nvPr/>
        </p:nvSpPr>
        <p:spPr>
          <a:xfrm flipV="1">
            <a:off x="3765176" y="2253797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Down Arrow 21"/>
          <p:cNvSpPr/>
          <p:nvPr/>
        </p:nvSpPr>
        <p:spPr>
          <a:xfrm>
            <a:off x="3765176" y="2803794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5" name="Down Arrow 24"/>
          <p:cNvSpPr/>
          <p:nvPr/>
        </p:nvSpPr>
        <p:spPr>
          <a:xfrm flipV="1">
            <a:off x="4096170" y="3796995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6" name="Down Arrow 25"/>
          <p:cNvSpPr/>
          <p:nvPr/>
        </p:nvSpPr>
        <p:spPr>
          <a:xfrm>
            <a:off x="578223" y="4370295"/>
            <a:ext cx="403412" cy="3128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7" name="Down Arrow 26"/>
          <p:cNvSpPr/>
          <p:nvPr/>
        </p:nvSpPr>
        <p:spPr>
          <a:xfrm>
            <a:off x="6293641" y="2290730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8" name="Down Arrow 27"/>
          <p:cNvSpPr/>
          <p:nvPr/>
        </p:nvSpPr>
        <p:spPr>
          <a:xfrm>
            <a:off x="6745941" y="2290730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Down Arrow 28"/>
          <p:cNvSpPr/>
          <p:nvPr/>
        </p:nvSpPr>
        <p:spPr>
          <a:xfrm>
            <a:off x="7213512" y="2290730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1" name="Rectangle 30"/>
          <p:cNvSpPr/>
          <p:nvPr/>
        </p:nvSpPr>
        <p:spPr>
          <a:xfrm>
            <a:off x="434926" y="3697941"/>
            <a:ext cx="4137074" cy="1075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2" name="Down Arrow 31"/>
          <p:cNvSpPr/>
          <p:nvPr/>
        </p:nvSpPr>
        <p:spPr>
          <a:xfrm>
            <a:off x="8305666" y="2803793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161551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8223" y="1021690"/>
            <a:ext cx="3921359" cy="797885"/>
          </a:xfrm>
        </p:spPr>
        <p:txBody>
          <a:bodyPr/>
          <a:lstStyle/>
          <a:p>
            <a:pPr algn="ctr"/>
            <a:r>
              <a:rPr lang="tr-TR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CPU-centric Strategy</a:t>
            </a: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Performance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GPU TLP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Summary:</a:t>
            </a:r>
          </a:p>
          <a:p>
            <a:pPr marL="0" indent="0">
              <a:buNone/>
            </a:pPr>
            <a:r>
              <a:rPr lang="en-US" sz="282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 CPU &amp; </a:t>
            </a:r>
            <a:r>
              <a:rPr lang="en-US" sz="282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 GPU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2881" y="1021690"/>
            <a:ext cx="3922900" cy="797885"/>
          </a:xfrm>
        </p:spPr>
        <p:txBody>
          <a:bodyPr/>
          <a:lstStyle/>
          <a:p>
            <a:pPr algn="ctr"/>
            <a:r>
              <a:rPr lang="tr-TR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CPU-GPU Balanced Strategy</a:t>
            </a: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TLP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Latency Tolerance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Latency Tolerance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GPU TLP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71" dirty="0"/>
          </a:p>
        </p:txBody>
      </p:sp>
      <p:sp>
        <p:nvSpPr>
          <p:cNvPr id="19" name="Down Arrow 18"/>
          <p:cNvSpPr/>
          <p:nvPr/>
        </p:nvSpPr>
        <p:spPr>
          <a:xfrm flipV="1">
            <a:off x="3765176" y="2253797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Down Arrow 21"/>
          <p:cNvSpPr/>
          <p:nvPr/>
        </p:nvSpPr>
        <p:spPr>
          <a:xfrm>
            <a:off x="3765176" y="2803794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5" name="Down Arrow 24"/>
          <p:cNvSpPr/>
          <p:nvPr/>
        </p:nvSpPr>
        <p:spPr>
          <a:xfrm flipV="1">
            <a:off x="4096170" y="3796995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6" name="Down Arrow 25"/>
          <p:cNvSpPr/>
          <p:nvPr/>
        </p:nvSpPr>
        <p:spPr>
          <a:xfrm>
            <a:off x="578223" y="4370295"/>
            <a:ext cx="403412" cy="3128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7" name="Down Arrow 26"/>
          <p:cNvSpPr/>
          <p:nvPr/>
        </p:nvSpPr>
        <p:spPr>
          <a:xfrm>
            <a:off x="6293641" y="2290730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8" name="Down Arrow 27"/>
          <p:cNvSpPr/>
          <p:nvPr/>
        </p:nvSpPr>
        <p:spPr>
          <a:xfrm>
            <a:off x="6745941" y="2290730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Down Arrow 28"/>
          <p:cNvSpPr/>
          <p:nvPr/>
        </p:nvSpPr>
        <p:spPr>
          <a:xfrm>
            <a:off x="7213512" y="2290730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1" name="Rectangle 30"/>
          <p:cNvSpPr/>
          <p:nvPr/>
        </p:nvSpPr>
        <p:spPr>
          <a:xfrm>
            <a:off x="434926" y="3697941"/>
            <a:ext cx="4137074" cy="1075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2" name="Down Arrow 31"/>
          <p:cNvSpPr/>
          <p:nvPr/>
        </p:nvSpPr>
        <p:spPr>
          <a:xfrm>
            <a:off x="8305666" y="2803793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3" name="Down Arrow 32"/>
          <p:cNvSpPr/>
          <p:nvPr/>
        </p:nvSpPr>
        <p:spPr>
          <a:xfrm>
            <a:off x="7904361" y="3816665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4" name="Down Arrow 33"/>
          <p:cNvSpPr/>
          <p:nvPr/>
        </p:nvSpPr>
        <p:spPr>
          <a:xfrm flipV="1">
            <a:off x="4701017" y="4355754"/>
            <a:ext cx="403412" cy="3128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 34"/>
          <p:cNvSpPr/>
          <p:nvPr/>
        </p:nvSpPr>
        <p:spPr>
          <a:xfrm>
            <a:off x="4572000" y="3697941"/>
            <a:ext cx="4137074" cy="1075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22977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8223" y="1021690"/>
            <a:ext cx="3921359" cy="797885"/>
          </a:xfrm>
        </p:spPr>
        <p:txBody>
          <a:bodyPr/>
          <a:lstStyle/>
          <a:p>
            <a:pPr algn="ctr"/>
            <a:r>
              <a:rPr lang="tr-TR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CPU-centric Strategy</a:t>
            </a: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Performance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Memory Congestion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GPU TLP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Summary:</a:t>
            </a:r>
          </a:p>
          <a:p>
            <a:pPr marL="0" indent="0">
              <a:buNone/>
            </a:pPr>
            <a:r>
              <a:rPr lang="en-US" sz="282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 CPU &amp; </a:t>
            </a:r>
            <a:r>
              <a:rPr lang="en-US" sz="282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 GPU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2881" y="1021690"/>
            <a:ext cx="3922900" cy="797885"/>
          </a:xfrm>
        </p:spPr>
        <p:txBody>
          <a:bodyPr/>
          <a:lstStyle/>
          <a:p>
            <a:pPr algn="ctr"/>
            <a:r>
              <a:rPr lang="tr-TR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CPU-GPU Balanced Strategy</a:t>
            </a: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TLP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Latency Tolerance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Latency Tolerance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GPU TLP</a:t>
            </a:r>
          </a:p>
          <a:p>
            <a:pPr marL="0" indent="0">
              <a:buNone/>
            </a:pPr>
            <a:endParaRPr 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Summary: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+7% both CPU &amp; GPU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71" dirty="0"/>
          </a:p>
        </p:txBody>
      </p:sp>
      <p:sp>
        <p:nvSpPr>
          <p:cNvPr id="19" name="Down Arrow 18"/>
          <p:cNvSpPr/>
          <p:nvPr/>
        </p:nvSpPr>
        <p:spPr>
          <a:xfrm flipV="1">
            <a:off x="3765176" y="2253797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Down Arrow 21"/>
          <p:cNvSpPr/>
          <p:nvPr/>
        </p:nvSpPr>
        <p:spPr>
          <a:xfrm>
            <a:off x="3765176" y="2803794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5" name="Down Arrow 24"/>
          <p:cNvSpPr/>
          <p:nvPr/>
        </p:nvSpPr>
        <p:spPr>
          <a:xfrm flipV="1">
            <a:off x="4096170" y="3796995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6" name="Down Arrow 25"/>
          <p:cNvSpPr/>
          <p:nvPr/>
        </p:nvSpPr>
        <p:spPr>
          <a:xfrm>
            <a:off x="578223" y="4370295"/>
            <a:ext cx="403412" cy="3128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7" name="Down Arrow 26"/>
          <p:cNvSpPr/>
          <p:nvPr/>
        </p:nvSpPr>
        <p:spPr>
          <a:xfrm>
            <a:off x="6293641" y="2290730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8" name="Down Arrow 27"/>
          <p:cNvSpPr/>
          <p:nvPr/>
        </p:nvSpPr>
        <p:spPr>
          <a:xfrm>
            <a:off x="6745941" y="2290730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Down Arrow 28"/>
          <p:cNvSpPr/>
          <p:nvPr/>
        </p:nvSpPr>
        <p:spPr>
          <a:xfrm>
            <a:off x="7213512" y="2290730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1" name="Rectangle 30"/>
          <p:cNvSpPr/>
          <p:nvPr/>
        </p:nvSpPr>
        <p:spPr>
          <a:xfrm>
            <a:off x="434926" y="3697941"/>
            <a:ext cx="4137074" cy="1075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2" name="Down Arrow 31"/>
          <p:cNvSpPr/>
          <p:nvPr/>
        </p:nvSpPr>
        <p:spPr>
          <a:xfrm>
            <a:off x="8305666" y="2803793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3" name="Down Arrow 32"/>
          <p:cNvSpPr/>
          <p:nvPr/>
        </p:nvSpPr>
        <p:spPr>
          <a:xfrm>
            <a:off x="7904361" y="3816665"/>
            <a:ext cx="403412" cy="312830"/>
          </a:xfrm>
          <a:prstGeom prst="downArrow">
            <a:avLst/>
          </a:prstGeom>
          <a:solidFill>
            <a:srgbClr val="663D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4" name="Down Arrow 33"/>
          <p:cNvSpPr/>
          <p:nvPr/>
        </p:nvSpPr>
        <p:spPr>
          <a:xfrm flipV="1">
            <a:off x="4701017" y="4355754"/>
            <a:ext cx="403412" cy="3128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 34"/>
          <p:cNvSpPr/>
          <p:nvPr/>
        </p:nvSpPr>
        <p:spPr>
          <a:xfrm>
            <a:off x="4572000" y="3697941"/>
            <a:ext cx="4137074" cy="1075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2479705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5.3|7.3"/>
</p:tagLst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3D63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3D63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C4125AF-9C42-47D1-9AFD-ADBC8BFCD500}" vid="{FB7A842E-8265-4E32-92F2-CD111E8A5842}"/>
    </a:ext>
  </a:extLst>
</a:theme>
</file>

<file path=ppt/theme/theme4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3D63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C4125AF-9C42-47D1-9AFD-ADBC8BFCD500}" vid="{FB7A842E-8265-4E32-92F2-CD111E8A5842}"/>
    </a:ext>
  </a:extLst>
</a:theme>
</file>

<file path=ppt/theme/theme5.xml><?xml version="1.0" encoding="utf-8"?>
<a:theme xmlns:a="http://schemas.openxmlformats.org/drawingml/2006/main" name="2_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3D63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C4125AF-9C42-47D1-9AFD-ADBC8BFCD500}" vid="{FB7A842E-8265-4E32-92F2-CD111E8A584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1229</Words>
  <Application>Microsoft Office PowerPoint</Application>
  <PresentationFormat>On-screen Show (4:3)</PresentationFormat>
  <Paragraphs>451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Cambria</vt:lpstr>
      <vt:lpstr>Garamond</vt:lpstr>
      <vt:lpstr>Tahoma</vt:lpstr>
      <vt:lpstr>Times New Roman</vt:lpstr>
      <vt:lpstr>Wingdings</vt:lpstr>
      <vt:lpstr>SAFARI_Template</vt:lpstr>
      <vt:lpstr>1_Edge</vt:lpstr>
      <vt:lpstr>1_Theme1</vt:lpstr>
      <vt:lpstr>Theme1</vt:lpstr>
      <vt:lpstr>2_Theme1</vt:lpstr>
      <vt:lpstr>Managing GPU Concurrency in Heterogeneous Architectures</vt:lpstr>
      <vt:lpstr>Era of Heterogeneous Architectures</vt:lpstr>
      <vt:lpstr>Executive Summary</vt:lpstr>
      <vt:lpstr>Executive Summary</vt:lpstr>
      <vt:lpstr>Executive Summary</vt:lpstr>
      <vt:lpstr>Executive Summary</vt:lpstr>
      <vt:lpstr>Executive Summary</vt:lpstr>
      <vt:lpstr>Executive Summary</vt:lpstr>
      <vt:lpstr>Executive Summary</vt:lpstr>
      <vt:lpstr>Outline</vt:lpstr>
      <vt:lpstr>Many-core Architecture</vt:lpstr>
      <vt:lpstr>Outline</vt:lpstr>
      <vt:lpstr>Application Interference</vt:lpstr>
      <vt:lpstr>Latency Tolerance in CPUs vs. GPUs</vt:lpstr>
      <vt:lpstr>Outline</vt:lpstr>
      <vt:lpstr>Effect of GPU Concurrency on GPU Performance</vt:lpstr>
      <vt:lpstr>Effect of GPU Concurrency on CPU Performance</vt:lpstr>
      <vt:lpstr>Effect of GPU Concurrency on CPU Performance</vt:lpstr>
      <vt:lpstr>Outline</vt:lpstr>
      <vt:lpstr>Our Approach</vt:lpstr>
      <vt:lpstr>CM-CPU: CPU-centric Strategy</vt:lpstr>
      <vt:lpstr>CM-BAL: CPU-GPU Balanced Strategy</vt:lpstr>
      <vt:lpstr>CM-BAL: CPU-GPU Balanced Strategy</vt:lpstr>
      <vt:lpstr>CM-BAL: CPU-GPU Balanced Strategy</vt:lpstr>
      <vt:lpstr>CM-BAL: CPU-GPU Balanced Strategy</vt:lpstr>
      <vt:lpstr>Outline</vt:lpstr>
      <vt:lpstr>Evaluated Architecture</vt:lpstr>
      <vt:lpstr>Evaluation Methodology</vt:lpstr>
      <vt:lpstr>GPU Performance Results</vt:lpstr>
      <vt:lpstr>CPU Performance Results </vt:lpstr>
      <vt:lpstr>System Performance</vt:lpstr>
      <vt:lpstr>More in the Paper</vt:lpstr>
      <vt:lpstr>Outline</vt:lpstr>
      <vt:lpstr>Conclusions</vt:lpstr>
      <vt:lpstr>Thanks!      </vt:lpstr>
      <vt:lpstr>Managing GPU Concurrency in Heterogeneous Architectures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2014-12-19T12:07:33Z</dcterms:created>
  <dcterms:modified xsi:type="dcterms:W3CDTF">2014-12-19T12:11:41Z</dcterms:modified>
</cp:coreProperties>
</file>