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9" r:id="rId3"/>
    <p:sldId id="402" r:id="rId4"/>
    <p:sldId id="441" r:id="rId5"/>
    <p:sldId id="405" r:id="rId6"/>
    <p:sldId id="449" r:id="rId7"/>
    <p:sldId id="443" r:id="rId8"/>
    <p:sldId id="364" r:id="rId9"/>
    <p:sldId id="446" r:id="rId10"/>
    <p:sldId id="436" r:id="rId11"/>
    <p:sldId id="452" r:id="rId12"/>
    <p:sldId id="375" r:id="rId13"/>
    <p:sldId id="409" r:id="rId14"/>
    <p:sldId id="460" r:id="rId15"/>
    <p:sldId id="378" r:id="rId16"/>
    <p:sldId id="451" r:id="rId17"/>
    <p:sldId id="457" r:id="rId18"/>
    <p:sldId id="347" r:id="rId19"/>
    <p:sldId id="458" r:id="rId20"/>
    <p:sldId id="463" r:id="rId21"/>
    <p:sldId id="348" r:id="rId22"/>
    <p:sldId id="459" r:id="rId23"/>
    <p:sldId id="349" r:id="rId24"/>
    <p:sldId id="406" r:id="rId25"/>
    <p:sldId id="345" r:id="rId26"/>
    <p:sldId id="450" r:id="rId27"/>
    <p:sldId id="447" r:id="rId28"/>
    <p:sldId id="331" r:id="rId29"/>
    <p:sldId id="352" r:id="rId30"/>
    <p:sldId id="355" r:id="rId31"/>
    <p:sldId id="358" r:id="rId32"/>
    <p:sldId id="454" r:id="rId33"/>
    <p:sldId id="36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45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003" autoAdjust="0"/>
  </p:normalViewPr>
  <p:slideViewPr>
    <p:cSldViewPr snapToGrid="0" snapToObjects="1">
      <p:cViewPr>
        <p:scale>
          <a:sx n="75" d="100"/>
          <a:sy n="75" d="100"/>
        </p:scale>
        <p:origin x="-2664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ZmILe%20Dropbox\Dropbox\Paper%20Submission%20-%20Published\GPUDivergence\camera-ready\results\raw_data\bfs_hitrates_2d_sma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ZmILe%20Dropbox\Dropbox\Paper%20Submission%20-%20Published\GPUDivergence\camera-ready\results\Copy%20of%20GraphTempla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ZmILe%20Dropbox\Dropbox\Paper%20Submission%20-%20Published\GPUDivergence\camera-ready\results\Copy%20of%20Graph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721192679280904"/>
          <c:y val="0.141480764448044"/>
          <c:w val="0.8387463538378872"/>
          <c:h val="0.64284712811552625"/>
        </c:manualLayout>
      </c:layout>
      <c:lineChart>
        <c:grouping val="standard"/>
        <c:ser>
          <c:idx val="2"/>
          <c:order val="0"/>
          <c:tx>
            <c:v>Warp 1</c:v>
          </c:tx>
          <c:spPr>
            <a:ln w="28575">
              <a:solidFill>
                <a:schemeClr val="accent6">
                  <a:lumMod val="75000"/>
                </a:schemeClr>
              </a:solidFill>
              <a:prstDash val="lgDashDot"/>
            </a:ln>
          </c:spPr>
          <c:marker>
            <c:symbol val="none"/>
          </c:marker>
          <c:cat>
            <c:strRef>
              <c:f>Sheet1!$AF$3374:$AF$3393</c:f>
              <c:strCache>
                <c:ptCount val="20"/>
                <c:pt idx="0">
                  <c:v>50K</c:v>
                </c:pt>
                <c:pt idx="1">
                  <c:v>100K</c:v>
                </c:pt>
                <c:pt idx="2">
                  <c:v>150K</c:v>
                </c:pt>
                <c:pt idx="3">
                  <c:v>200K</c:v>
                </c:pt>
                <c:pt idx="4">
                  <c:v>250K</c:v>
                </c:pt>
                <c:pt idx="5">
                  <c:v>300K</c:v>
                </c:pt>
                <c:pt idx="6">
                  <c:v>350K</c:v>
                </c:pt>
                <c:pt idx="7">
                  <c:v>400K</c:v>
                </c:pt>
                <c:pt idx="8">
                  <c:v>450K</c:v>
                </c:pt>
                <c:pt idx="9">
                  <c:v>500K</c:v>
                </c:pt>
                <c:pt idx="10">
                  <c:v>550K</c:v>
                </c:pt>
                <c:pt idx="11">
                  <c:v>600K</c:v>
                </c:pt>
                <c:pt idx="12">
                  <c:v>650K</c:v>
                </c:pt>
                <c:pt idx="13">
                  <c:v>700K</c:v>
                </c:pt>
                <c:pt idx="14">
                  <c:v>750K</c:v>
                </c:pt>
                <c:pt idx="15">
                  <c:v>800K</c:v>
                </c:pt>
                <c:pt idx="16">
                  <c:v>850K</c:v>
                </c:pt>
                <c:pt idx="17">
                  <c:v>900K</c:v>
                </c:pt>
                <c:pt idx="18">
                  <c:v>950K</c:v>
                </c:pt>
                <c:pt idx="19">
                  <c:v>1M</c:v>
                </c:pt>
              </c:strCache>
            </c:strRef>
          </c:cat>
          <c:val>
            <c:numRef>
              <c:f>Sheet1!$J$3393:$J$3412</c:f>
              <c:numCache>
                <c:formatCode>General</c:formatCode>
                <c:ptCount val="20"/>
                <c:pt idx="0">
                  <c:v>0.79423900000000003</c:v>
                </c:pt>
                <c:pt idx="1">
                  <c:v>0.55000000000000004</c:v>
                </c:pt>
                <c:pt idx="2">
                  <c:v>0.7454550000000002</c:v>
                </c:pt>
                <c:pt idx="3">
                  <c:v>1</c:v>
                </c:pt>
                <c:pt idx="4">
                  <c:v>0.8</c:v>
                </c:pt>
                <c:pt idx="5">
                  <c:v>0.69444400000000028</c:v>
                </c:pt>
                <c:pt idx="6">
                  <c:v>0.64864900000000048</c:v>
                </c:pt>
                <c:pt idx="7">
                  <c:v>0.68292700000000028</c:v>
                </c:pt>
                <c:pt idx="8">
                  <c:v>0.68292700000000028</c:v>
                </c:pt>
                <c:pt idx="9">
                  <c:v>0.70754700000000004</c:v>
                </c:pt>
                <c:pt idx="10">
                  <c:v>0.70754700000000004</c:v>
                </c:pt>
                <c:pt idx="11">
                  <c:v>0.70754700000000004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0.95238100000000003</c:v>
                </c:pt>
                <c:pt idx="18">
                  <c:v>0.95238100000000003</c:v>
                </c:pt>
                <c:pt idx="19">
                  <c:v>1</c:v>
                </c:pt>
              </c:numCache>
            </c:numRef>
          </c:val>
        </c:ser>
        <c:ser>
          <c:idx val="3"/>
          <c:order val="1"/>
          <c:tx>
            <c:v>Warp 2</c:v>
          </c:tx>
          <c:spPr>
            <a:ln w="41275">
              <a:solidFill>
                <a:srgbClr val="D1CD21"/>
              </a:solidFill>
              <a:prstDash val="dash"/>
            </a:ln>
          </c:spPr>
          <c:marker>
            <c:symbol val="none"/>
          </c:marker>
          <c:cat>
            <c:strRef>
              <c:f>Sheet1!$AF$3374:$AF$3393</c:f>
              <c:strCache>
                <c:ptCount val="20"/>
                <c:pt idx="0">
                  <c:v>50K</c:v>
                </c:pt>
                <c:pt idx="1">
                  <c:v>100K</c:v>
                </c:pt>
                <c:pt idx="2">
                  <c:v>150K</c:v>
                </c:pt>
                <c:pt idx="3">
                  <c:v>200K</c:v>
                </c:pt>
                <c:pt idx="4">
                  <c:v>250K</c:v>
                </c:pt>
                <c:pt idx="5">
                  <c:v>300K</c:v>
                </c:pt>
                <c:pt idx="6">
                  <c:v>350K</c:v>
                </c:pt>
                <c:pt idx="7">
                  <c:v>400K</c:v>
                </c:pt>
                <c:pt idx="8">
                  <c:v>450K</c:v>
                </c:pt>
                <c:pt idx="9">
                  <c:v>500K</c:v>
                </c:pt>
                <c:pt idx="10">
                  <c:v>550K</c:v>
                </c:pt>
                <c:pt idx="11">
                  <c:v>600K</c:v>
                </c:pt>
                <c:pt idx="12">
                  <c:v>650K</c:v>
                </c:pt>
                <c:pt idx="13">
                  <c:v>700K</c:v>
                </c:pt>
                <c:pt idx="14">
                  <c:v>750K</c:v>
                </c:pt>
                <c:pt idx="15">
                  <c:v>800K</c:v>
                </c:pt>
                <c:pt idx="16">
                  <c:v>850K</c:v>
                </c:pt>
                <c:pt idx="17">
                  <c:v>900K</c:v>
                </c:pt>
                <c:pt idx="18">
                  <c:v>950K</c:v>
                </c:pt>
                <c:pt idx="19">
                  <c:v>1M</c:v>
                </c:pt>
              </c:strCache>
            </c:strRef>
          </c:cat>
          <c:val>
            <c:numRef>
              <c:f>Sheet1!$K$3418:$K$3437</c:f>
              <c:numCache>
                <c:formatCode>General</c:formatCode>
                <c:ptCount val="20"/>
                <c:pt idx="0">
                  <c:v>0.17857100000000001</c:v>
                </c:pt>
                <c:pt idx="1">
                  <c:v>0.14084500000000005</c:v>
                </c:pt>
                <c:pt idx="2">
                  <c:v>0.24691400000000011</c:v>
                </c:pt>
                <c:pt idx="3">
                  <c:v>0.21978000000000006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0.27777800000000002</c:v>
                </c:pt>
                <c:pt idx="15">
                  <c:v>0.27777800000000002</c:v>
                </c:pt>
                <c:pt idx="16">
                  <c:v>0.27777800000000002</c:v>
                </c:pt>
                <c:pt idx="17">
                  <c:v>0.19230800000000003</c:v>
                </c:pt>
                <c:pt idx="18">
                  <c:v>0.18518500000000004</c:v>
                </c:pt>
                <c:pt idx="19">
                  <c:v>0.16129000000000007</c:v>
                </c:pt>
              </c:numCache>
            </c:numRef>
          </c:val>
        </c:ser>
        <c:ser>
          <c:idx val="4"/>
          <c:order val="2"/>
          <c:tx>
            <c:v>Warp 3</c:v>
          </c:tx>
          <c:spPr>
            <a:ln w="53975">
              <a:solidFill>
                <a:schemeClr val="accent5"/>
              </a:solidFill>
              <a:prstDash val="sysDot"/>
            </a:ln>
          </c:spPr>
          <c:marker>
            <c:symbol val="none"/>
          </c:marker>
          <c:cat>
            <c:strRef>
              <c:f>Sheet1!$AF$3374:$AF$3393</c:f>
              <c:strCache>
                <c:ptCount val="20"/>
                <c:pt idx="0">
                  <c:v>50K</c:v>
                </c:pt>
                <c:pt idx="1">
                  <c:v>100K</c:v>
                </c:pt>
                <c:pt idx="2">
                  <c:v>150K</c:v>
                </c:pt>
                <c:pt idx="3">
                  <c:v>200K</c:v>
                </c:pt>
                <c:pt idx="4">
                  <c:v>250K</c:v>
                </c:pt>
                <c:pt idx="5">
                  <c:v>300K</c:v>
                </c:pt>
                <c:pt idx="6">
                  <c:v>350K</c:v>
                </c:pt>
                <c:pt idx="7">
                  <c:v>400K</c:v>
                </c:pt>
                <c:pt idx="8">
                  <c:v>450K</c:v>
                </c:pt>
                <c:pt idx="9">
                  <c:v>500K</c:v>
                </c:pt>
                <c:pt idx="10">
                  <c:v>550K</c:v>
                </c:pt>
                <c:pt idx="11">
                  <c:v>600K</c:v>
                </c:pt>
                <c:pt idx="12">
                  <c:v>650K</c:v>
                </c:pt>
                <c:pt idx="13">
                  <c:v>700K</c:v>
                </c:pt>
                <c:pt idx="14">
                  <c:v>750K</c:v>
                </c:pt>
                <c:pt idx="15">
                  <c:v>800K</c:v>
                </c:pt>
                <c:pt idx="16">
                  <c:v>850K</c:v>
                </c:pt>
                <c:pt idx="17">
                  <c:v>900K</c:v>
                </c:pt>
                <c:pt idx="18">
                  <c:v>950K</c:v>
                </c:pt>
                <c:pt idx="19">
                  <c:v>1M</c:v>
                </c:pt>
              </c:strCache>
            </c:strRef>
          </c:cat>
          <c:val>
            <c:numRef>
              <c:f>Sheet1!$J$3364:$J$3383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0.87804900000000041</c:v>
                </c:pt>
                <c:pt idx="4">
                  <c:v>0.85645900000000019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0.71186400000000005</c:v>
                </c:pt>
                <c:pt idx="9">
                  <c:v>0.69090900000000033</c:v>
                </c:pt>
                <c:pt idx="10">
                  <c:v>0.68718000000000012</c:v>
                </c:pt>
                <c:pt idx="11">
                  <c:v>0.76923100000000022</c:v>
                </c:pt>
                <c:pt idx="12">
                  <c:v>0.76923100000000022</c:v>
                </c:pt>
                <c:pt idx="13">
                  <c:v>0.60606100000000018</c:v>
                </c:pt>
                <c:pt idx="14">
                  <c:v>0.58823499999999984</c:v>
                </c:pt>
                <c:pt idx="15">
                  <c:v>0.52066100000000004</c:v>
                </c:pt>
                <c:pt idx="16">
                  <c:v>0.52066100000000004</c:v>
                </c:pt>
                <c:pt idx="17">
                  <c:v>0.81538500000000003</c:v>
                </c:pt>
                <c:pt idx="18">
                  <c:v>0.62352900000000022</c:v>
                </c:pt>
                <c:pt idx="19">
                  <c:v>0.62352900000000022</c:v>
                </c:pt>
              </c:numCache>
            </c:numRef>
          </c:val>
        </c:ser>
        <c:ser>
          <c:idx val="5"/>
          <c:order val="3"/>
          <c:tx>
            <c:v>Warp 4</c:v>
          </c:tx>
          <c:spPr>
            <a:ln w="31750" cap="sq" cmpd="sng">
              <a:solidFill>
                <a:srgbClr val="008000"/>
              </a:solidFill>
              <a:prstDash val="sysDot"/>
            </a:ln>
          </c:spPr>
          <c:marker>
            <c:symbol val="none"/>
          </c:marker>
          <c:cat>
            <c:strRef>
              <c:f>Sheet1!$AF$3374:$AF$3393</c:f>
              <c:strCache>
                <c:ptCount val="20"/>
                <c:pt idx="0">
                  <c:v>50K</c:v>
                </c:pt>
                <c:pt idx="1">
                  <c:v>100K</c:v>
                </c:pt>
                <c:pt idx="2">
                  <c:v>150K</c:v>
                </c:pt>
                <c:pt idx="3">
                  <c:v>200K</c:v>
                </c:pt>
                <c:pt idx="4">
                  <c:v>250K</c:v>
                </c:pt>
                <c:pt idx="5">
                  <c:v>300K</c:v>
                </c:pt>
                <c:pt idx="6">
                  <c:v>350K</c:v>
                </c:pt>
                <c:pt idx="7">
                  <c:v>400K</c:v>
                </c:pt>
                <c:pt idx="8">
                  <c:v>450K</c:v>
                </c:pt>
                <c:pt idx="9">
                  <c:v>500K</c:v>
                </c:pt>
                <c:pt idx="10">
                  <c:v>550K</c:v>
                </c:pt>
                <c:pt idx="11">
                  <c:v>600K</c:v>
                </c:pt>
                <c:pt idx="12">
                  <c:v>650K</c:v>
                </c:pt>
                <c:pt idx="13">
                  <c:v>700K</c:v>
                </c:pt>
                <c:pt idx="14">
                  <c:v>750K</c:v>
                </c:pt>
                <c:pt idx="15">
                  <c:v>800K</c:v>
                </c:pt>
                <c:pt idx="16">
                  <c:v>850K</c:v>
                </c:pt>
                <c:pt idx="17">
                  <c:v>900K</c:v>
                </c:pt>
                <c:pt idx="18">
                  <c:v>950K</c:v>
                </c:pt>
                <c:pt idx="19">
                  <c:v>1M</c:v>
                </c:pt>
              </c:strCache>
            </c:strRef>
          </c:cat>
          <c:val>
            <c:numRef>
              <c:f>Sheet1!$M$3346:$M$3365</c:f>
              <c:numCache>
                <c:formatCode>General</c:formatCode>
                <c:ptCount val="20"/>
                <c:pt idx="0">
                  <c:v>9.0909000000000018E-2</c:v>
                </c:pt>
                <c:pt idx="1">
                  <c:v>9.0909000000000018E-2</c:v>
                </c:pt>
                <c:pt idx="2">
                  <c:v>0.55555599999999983</c:v>
                </c:pt>
                <c:pt idx="3">
                  <c:v>0.55555599999999983</c:v>
                </c:pt>
                <c:pt idx="4">
                  <c:v>0.3333330000000001</c:v>
                </c:pt>
                <c:pt idx="5">
                  <c:v>0.4</c:v>
                </c:pt>
                <c:pt idx="6">
                  <c:v>0.53125</c:v>
                </c:pt>
                <c:pt idx="7">
                  <c:v>0.4736840000000001</c:v>
                </c:pt>
                <c:pt idx="8">
                  <c:v>0.4736840000000001</c:v>
                </c:pt>
                <c:pt idx="9">
                  <c:v>0.4736840000000001</c:v>
                </c:pt>
                <c:pt idx="10">
                  <c:v>0.6000000000000002</c:v>
                </c:pt>
                <c:pt idx="11">
                  <c:v>0.6000000000000002</c:v>
                </c:pt>
                <c:pt idx="12">
                  <c:v>0.47619</c:v>
                </c:pt>
                <c:pt idx="13">
                  <c:v>0.64516100000000021</c:v>
                </c:pt>
                <c:pt idx="14">
                  <c:v>0.64516100000000021</c:v>
                </c:pt>
                <c:pt idx="15">
                  <c:v>0.64516100000000021</c:v>
                </c:pt>
                <c:pt idx="16">
                  <c:v>0.66666700000000023</c:v>
                </c:pt>
                <c:pt idx="17">
                  <c:v>0.4878050000000001</c:v>
                </c:pt>
                <c:pt idx="18">
                  <c:v>0.4878050000000001</c:v>
                </c:pt>
                <c:pt idx="19">
                  <c:v>0.9545450000000002</c:v>
                </c:pt>
              </c:numCache>
            </c:numRef>
          </c:val>
        </c:ser>
        <c:ser>
          <c:idx val="6"/>
          <c:order val="4"/>
          <c:tx>
            <c:v>Warp 5</c:v>
          </c:tx>
          <c:spPr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c:spPr>
          <c:marker>
            <c:symbol val="none"/>
          </c:marker>
          <c:cat>
            <c:strRef>
              <c:f>Sheet1!$AF$3374:$AF$3393</c:f>
              <c:strCache>
                <c:ptCount val="20"/>
                <c:pt idx="0">
                  <c:v>50K</c:v>
                </c:pt>
                <c:pt idx="1">
                  <c:v>100K</c:v>
                </c:pt>
                <c:pt idx="2">
                  <c:v>150K</c:v>
                </c:pt>
                <c:pt idx="3">
                  <c:v>200K</c:v>
                </c:pt>
                <c:pt idx="4">
                  <c:v>250K</c:v>
                </c:pt>
                <c:pt idx="5">
                  <c:v>300K</c:v>
                </c:pt>
                <c:pt idx="6">
                  <c:v>350K</c:v>
                </c:pt>
                <c:pt idx="7">
                  <c:v>400K</c:v>
                </c:pt>
                <c:pt idx="8">
                  <c:v>450K</c:v>
                </c:pt>
                <c:pt idx="9">
                  <c:v>500K</c:v>
                </c:pt>
                <c:pt idx="10">
                  <c:v>550K</c:v>
                </c:pt>
                <c:pt idx="11">
                  <c:v>600K</c:v>
                </c:pt>
                <c:pt idx="12">
                  <c:v>650K</c:v>
                </c:pt>
                <c:pt idx="13">
                  <c:v>700K</c:v>
                </c:pt>
                <c:pt idx="14">
                  <c:v>750K</c:v>
                </c:pt>
                <c:pt idx="15">
                  <c:v>800K</c:v>
                </c:pt>
                <c:pt idx="16">
                  <c:v>850K</c:v>
                </c:pt>
                <c:pt idx="17">
                  <c:v>900K</c:v>
                </c:pt>
                <c:pt idx="18">
                  <c:v>950K</c:v>
                </c:pt>
                <c:pt idx="19">
                  <c:v>1M</c:v>
                </c:pt>
              </c:strCache>
            </c:strRef>
          </c:cat>
          <c:val>
            <c:numRef>
              <c:f>Sheet1!$N$3337:$N$3356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5.000000000000001E-2</c:v>
                </c:pt>
                <c:pt idx="5">
                  <c:v>0.18644100000000011</c:v>
                </c:pt>
                <c:pt idx="6">
                  <c:v>0.18333300000000005</c:v>
                </c:pt>
                <c:pt idx="7">
                  <c:v>0.15714300000000006</c:v>
                </c:pt>
                <c:pt idx="8">
                  <c:v>0.18556700000000007</c:v>
                </c:pt>
                <c:pt idx="9">
                  <c:v>0.16822400000000004</c:v>
                </c:pt>
                <c:pt idx="10">
                  <c:v>0.15384600000000007</c:v>
                </c:pt>
                <c:pt idx="11">
                  <c:v>0.22047200000000003</c:v>
                </c:pt>
                <c:pt idx="12">
                  <c:v>0.22047200000000003</c:v>
                </c:pt>
                <c:pt idx="13">
                  <c:v>0.27737200000000012</c:v>
                </c:pt>
                <c:pt idx="14">
                  <c:v>0.27737200000000012</c:v>
                </c:pt>
                <c:pt idx="15">
                  <c:v>0.27737200000000012</c:v>
                </c:pt>
                <c:pt idx="16">
                  <c:v>0.27737200000000012</c:v>
                </c:pt>
                <c:pt idx="17">
                  <c:v>0.27737200000000012</c:v>
                </c:pt>
                <c:pt idx="18">
                  <c:v>0.27737200000000012</c:v>
                </c:pt>
                <c:pt idx="19">
                  <c:v>0.27737200000000012</c:v>
                </c:pt>
              </c:numCache>
            </c:numRef>
          </c:val>
        </c:ser>
        <c:ser>
          <c:idx val="7"/>
          <c:order val="5"/>
          <c:tx>
            <c:v>Warp 6</c:v>
          </c:tx>
          <c:spPr>
            <a:ln w="28575">
              <a:solidFill>
                <a:schemeClr val="tx1"/>
              </a:solidFill>
              <a:prstDash val="lgDashDotDot"/>
            </a:ln>
          </c:spPr>
          <c:marker>
            <c:symbol val="none"/>
          </c:marker>
          <c:cat>
            <c:strRef>
              <c:f>Sheet1!$AF$3374:$AF$3393</c:f>
              <c:strCache>
                <c:ptCount val="20"/>
                <c:pt idx="0">
                  <c:v>50K</c:v>
                </c:pt>
                <c:pt idx="1">
                  <c:v>100K</c:v>
                </c:pt>
                <c:pt idx="2">
                  <c:v>150K</c:v>
                </c:pt>
                <c:pt idx="3">
                  <c:v>200K</c:v>
                </c:pt>
                <c:pt idx="4">
                  <c:v>250K</c:v>
                </c:pt>
                <c:pt idx="5">
                  <c:v>300K</c:v>
                </c:pt>
                <c:pt idx="6">
                  <c:v>350K</c:v>
                </c:pt>
                <c:pt idx="7">
                  <c:v>400K</c:v>
                </c:pt>
                <c:pt idx="8">
                  <c:v>450K</c:v>
                </c:pt>
                <c:pt idx="9">
                  <c:v>500K</c:v>
                </c:pt>
                <c:pt idx="10">
                  <c:v>550K</c:v>
                </c:pt>
                <c:pt idx="11">
                  <c:v>600K</c:v>
                </c:pt>
                <c:pt idx="12">
                  <c:v>650K</c:v>
                </c:pt>
                <c:pt idx="13">
                  <c:v>700K</c:v>
                </c:pt>
                <c:pt idx="14">
                  <c:v>750K</c:v>
                </c:pt>
                <c:pt idx="15">
                  <c:v>800K</c:v>
                </c:pt>
                <c:pt idx="16">
                  <c:v>850K</c:v>
                </c:pt>
                <c:pt idx="17">
                  <c:v>900K</c:v>
                </c:pt>
                <c:pt idx="18">
                  <c:v>950K</c:v>
                </c:pt>
                <c:pt idx="19">
                  <c:v>1M</c:v>
                </c:pt>
              </c:strCache>
            </c:strRef>
          </c:cat>
          <c:val>
            <c:numRef>
              <c:f>Sheet1!$O$3337:$O$3356</c:f>
              <c:numCache>
                <c:formatCode>General</c:formatCode>
                <c:ptCount val="20"/>
                <c:pt idx="0">
                  <c:v>0.77186300000000008</c:v>
                </c:pt>
                <c:pt idx="1">
                  <c:v>0.78022000000000002</c:v>
                </c:pt>
                <c:pt idx="2">
                  <c:v>0.78102199999999999</c:v>
                </c:pt>
                <c:pt idx="3">
                  <c:v>0.808917</c:v>
                </c:pt>
                <c:pt idx="4">
                  <c:v>0.808917</c:v>
                </c:pt>
                <c:pt idx="5">
                  <c:v>0.82352900000000018</c:v>
                </c:pt>
                <c:pt idx="6">
                  <c:v>0.82857100000000017</c:v>
                </c:pt>
                <c:pt idx="7">
                  <c:v>0.81081100000000017</c:v>
                </c:pt>
                <c:pt idx="8">
                  <c:v>0.81578900000000021</c:v>
                </c:pt>
                <c:pt idx="9">
                  <c:v>0.82051299999999971</c:v>
                </c:pt>
                <c:pt idx="10">
                  <c:v>0.82097200000000004</c:v>
                </c:pt>
                <c:pt idx="11">
                  <c:v>0.82097200000000004</c:v>
                </c:pt>
                <c:pt idx="12">
                  <c:v>0.8296840000000002</c:v>
                </c:pt>
                <c:pt idx="13">
                  <c:v>0.8162790000000002</c:v>
                </c:pt>
                <c:pt idx="14">
                  <c:v>0.82045500000000005</c:v>
                </c:pt>
                <c:pt idx="15">
                  <c:v>0.81181599999999998</c:v>
                </c:pt>
                <c:pt idx="16">
                  <c:v>0.79874200000000017</c:v>
                </c:pt>
                <c:pt idx="17">
                  <c:v>0.79916299999999985</c:v>
                </c:pt>
                <c:pt idx="18">
                  <c:v>0.80327900000000019</c:v>
                </c:pt>
                <c:pt idx="19">
                  <c:v>0.80327900000000019</c:v>
                </c:pt>
              </c:numCache>
            </c:numRef>
          </c:val>
        </c:ser>
        <c:marker val="1"/>
        <c:axId val="81373440"/>
        <c:axId val="81383808"/>
      </c:lineChart>
      <c:catAx>
        <c:axId val="813734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400">
                    <a:latin typeface="+mj-lt"/>
                  </a:defRPr>
                </a:pPr>
                <a:r>
                  <a:rPr lang="en-US" sz="2400">
                    <a:latin typeface="+mj-lt"/>
                  </a:rPr>
                  <a:t>Cycles</a:t>
                </a:r>
              </a:p>
            </c:rich>
          </c:tx>
          <c:layout>
            <c:manualLayout>
              <c:xMode val="edge"/>
              <c:yMode val="edge"/>
              <c:x val="0.44217594525923914"/>
              <c:y val="0.91521861111614899"/>
            </c:manualLayout>
          </c:layout>
        </c:title>
        <c:numFmt formatCode="General" sourceLinked="0"/>
        <c:tickLblPos val="nextTo"/>
        <c:txPr>
          <a:bodyPr rot="-3000000"/>
          <a:lstStyle/>
          <a:p>
            <a:pPr>
              <a:defRPr/>
            </a:pPr>
            <a:endParaRPr lang="en-US"/>
          </a:p>
        </c:txPr>
        <c:crossAx val="81383808"/>
        <c:crosses val="autoZero"/>
        <c:auto val="1"/>
        <c:lblAlgn val="ctr"/>
        <c:lblOffset val="100"/>
        <c:tickLblSkip val="1"/>
        <c:tickMarkSkip val="1"/>
      </c:catAx>
      <c:valAx>
        <c:axId val="81383808"/>
        <c:scaling>
          <c:orientation val="minMax"/>
          <c:max val="1"/>
        </c:scaling>
        <c:axPos val="l"/>
        <c:majorGridlines>
          <c:spPr>
            <a:ln w="1270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>
                    <a:latin typeface="+mj-lt"/>
                  </a:defRPr>
                </a:pPr>
                <a:r>
                  <a:rPr lang="en-US" sz="2400">
                    <a:latin typeface="+mj-lt"/>
                  </a:rPr>
                  <a:t>Hit Ratio</a:t>
                </a:r>
              </a:p>
            </c:rich>
          </c:tx>
          <c:layout>
            <c:manualLayout>
              <c:xMode val="edge"/>
              <c:yMode val="edge"/>
              <c:x val="2.828999768114781E-3"/>
              <c:y val="0.34366311774658698"/>
            </c:manualLayout>
          </c:layout>
        </c:title>
        <c:numFmt formatCode="#,##0.0" sourceLinked="0"/>
        <c:tickLblPos val="nextTo"/>
        <c:spPr>
          <a:ln w="22225">
            <a:noFill/>
          </a:ln>
        </c:spPr>
        <c:txPr>
          <a:bodyPr/>
          <a:lstStyle/>
          <a:p>
            <a:pPr>
              <a:defRPr sz="1800">
                <a:latin typeface="+mj-lt"/>
              </a:defRPr>
            </a:pPr>
            <a:endParaRPr lang="en-US"/>
          </a:p>
        </c:txPr>
        <c:crossAx val="81373440"/>
        <c:crossesAt val="1"/>
        <c:crossBetween val="between"/>
        <c:majorUnit val="0.1"/>
      </c:valAx>
      <c:spPr>
        <a:ln w="12700">
          <a:solidFill>
            <a:prstClr val="black"/>
          </a:solidFill>
        </a:ln>
      </c:spPr>
    </c:plotArea>
    <c:legend>
      <c:legendPos val="r"/>
      <c:layout>
        <c:manualLayout>
          <c:xMode val="edge"/>
          <c:yMode val="edge"/>
          <c:x val="9.0986849994004661E-3"/>
          <c:y val="3.1283456339117506E-2"/>
          <c:w val="0.98362788357525599"/>
          <c:h val="9.4512506121236656E-2"/>
        </c:manualLayout>
      </c:layout>
      <c:txPr>
        <a:bodyPr/>
        <a:lstStyle/>
        <a:p>
          <a:pPr>
            <a:defRPr sz="2400">
              <a:latin typeface="+mj-lt"/>
            </a:defRPr>
          </a:pPr>
          <a:endParaRPr lang="en-US"/>
        </a:p>
      </c:txPr>
    </c:legend>
    <c:plotVisOnly val="1"/>
    <c:dispBlanksAs val="gap"/>
  </c:chart>
  <c:spPr>
    <a:ln>
      <a:noFill/>
    </a:ln>
  </c:spPr>
  <c:txPr>
    <a:bodyPr/>
    <a:lstStyle/>
    <a:p>
      <a:pPr>
        <a:defRPr sz="110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230423260399102"/>
          <c:y val="0.11420650543682104"/>
          <c:w val="0.86771166259001442"/>
          <c:h val="0.75318428946381821"/>
        </c:manualLayout>
      </c:layout>
      <c:barChart>
        <c:barDir val="col"/>
        <c:grouping val="clustered"/>
        <c:ser>
          <c:idx val="8"/>
          <c:order val="0"/>
          <c:tx>
            <c:strRef>
              <c:f>bartemplate!$A$40</c:f>
              <c:strCache>
                <c:ptCount val="1"/>
                <c:pt idx="0">
                  <c:v>FR-FCFS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</c:spPr>
          <c:val>
            <c:numRef>
              <c:f>bartemplate!$B$40:$Q$40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ser>
          <c:idx val="1"/>
          <c:order val="1"/>
          <c:tx>
            <c:strRef>
              <c:f>bartemplate!$A$32</c:f>
              <c:strCache>
                <c:ptCount val="1"/>
                <c:pt idx="0">
                  <c:v>EAF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cat>
            <c:strRef>
              <c:f>bartemplate!$B$17:$Q$17</c:f>
              <c:strCache>
                <c:ptCount val="16"/>
                <c:pt idx="0">
                  <c:v> NN</c:v>
                </c:pt>
                <c:pt idx="1">
                  <c:v> CONS</c:v>
                </c:pt>
                <c:pt idx="2">
                  <c:v> SCP</c:v>
                </c:pt>
                <c:pt idx="3">
                  <c:v>BP</c:v>
                </c:pt>
                <c:pt idx="4">
                  <c:v>HS</c:v>
                </c:pt>
                <c:pt idx="5">
                  <c:v>SC</c:v>
                </c:pt>
                <c:pt idx="6">
                  <c:v>IIX</c:v>
                </c:pt>
                <c:pt idx="7">
                  <c:v>PVC</c:v>
                </c:pt>
                <c:pt idx="8">
                  <c:v>PVR</c:v>
                </c:pt>
                <c:pt idx="9">
                  <c:v>SS</c:v>
                </c:pt>
                <c:pt idx="10">
                  <c:v>BFS</c:v>
                </c:pt>
                <c:pt idx="11">
                  <c:v>BH</c:v>
                </c:pt>
                <c:pt idx="12">
                  <c:v>DMR</c:v>
                </c:pt>
                <c:pt idx="13">
                  <c:v>MST</c:v>
                </c:pt>
                <c:pt idx="14">
                  <c:v>SSSP</c:v>
                </c:pt>
                <c:pt idx="15">
                  <c:v> Average</c:v>
                </c:pt>
              </c:strCache>
            </c:strRef>
          </c:cat>
          <c:val>
            <c:numRef>
              <c:f>bartemplate!$B$32:$Q$32</c:f>
              <c:numCache>
                <c:formatCode>General</c:formatCode>
                <c:ptCount val="16"/>
                <c:pt idx="0">
                  <c:v>1.4269553256</c:v>
                </c:pt>
                <c:pt idx="1">
                  <c:v>1.0435003647000001</c:v>
                </c:pt>
                <c:pt idx="2">
                  <c:v>0.87361981410000045</c:v>
                </c:pt>
                <c:pt idx="3">
                  <c:v>1.0188324248000005</c:v>
                </c:pt>
                <c:pt idx="4">
                  <c:v>1.1032126828</c:v>
                </c:pt>
                <c:pt idx="5">
                  <c:v>1.2355245356999995</c:v>
                </c:pt>
                <c:pt idx="6">
                  <c:v>0.60067139010000026</c:v>
                </c:pt>
                <c:pt idx="7">
                  <c:v>1.3264384380000001</c:v>
                </c:pt>
                <c:pt idx="8">
                  <c:v>1.3335871561000001</c:v>
                </c:pt>
                <c:pt idx="9">
                  <c:v>1.4057630849999994</c:v>
                </c:pt>
                <c:pt idx="10">
                  <c:v>1.3341664099700001</c:v>
                </c:pt>
                <c:pt idx="11">
                  <c:v>1.3454546277299997</c:v>
                </c:pt>
                <c:pt idx="12">
                  <c:v>1.0038741135799996</c:v>
                </c:pt>
                <c:pt idx="13">
                  <c:v>1.3541251693400005</c:v>
                </c:pt>
                <c:pt idx="14">
                  <c:v>1.3245489985600001</c:v>
                </c:pt>
                <c:pt idx="15">
                  <c:v>1.1820183024053341</c:v>
                </c:pt>
              </c:numCache>
            </c:numRef>
          </c:val>
        </c:ser>
        <c:ser>
          <c:idx val="7"/>
          <c:order val="2"/>
          <c:tx>
            <c:strRef>
              <c:f>bartemplate!$A$39</c:f>
              <c:strCache>
                <c:ptCount val="1"/>
                <c:pt idx="0">
                  <c:v>PCAL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</c:spPr>
          <c:val>
            <c:numRef>
              <c:f>bartemplate!$B$39:$Q$39</c:f>
              <c:numCache>
                <c:formatCode>General</c:formatCode>
                <c:ptCount val="16"/>
                <c:pt idx="0">
                  <c:v>1.4274069806399996</c:v>
                </c:pt>
                <c:pt idx="1">
                  <c:v>1.0408046071299981</c:v>
                </c:pt>
                <c:pt idx="2">
                  <c:v>0.87689807647700047</c:v>
                </c:pt>
                <c:pt idx="3">
                  <c:v>1.01898445191</c:v>
                </c:pt>
                <c:pt idx="4">
                  <c:v>1.1037917396499997</c:v>
                </c:pt>
                <c:pt idx="5">
                  <c:v>1.2450387731699997</c:v>
                </c:pt>
                <c:pt idx="6">
                  <c:v>0.6018873178430002</c:v>
                </c:pt>
                <c:pt idx="7">
                  <c:v>1.3269244142499996</c:v>
                </c:pt>
                <c:pt idx="8">
                  <c:v>1.3225229231900004</c:v>
                </c:pt>
                <c:pt idx="9">
                  <c:v>1.40422550071</c:v>
                </c:pt>
                <c:pt idx="10">
                  <c:v>1.3397568445400001</c:v>
                </c:pt>
                <c:pt idx="11">
                  <c:v>1.3573902505599993</c:v>
                </c:pt>
                <c:pt idx="12">
                  <c:v>1.0048922006399996</c:v>
                </c:pt>
                <c:pt idx="13">
                  <c:v>1.36319046799</c:v>
                </c:pt>
                <c:pt idx="14">
                  <c:v>1.3254266461699982</c:v>
                </c:pt>
                <c:pt idx="15">
                  <c:v>1.183942746324667</c:v>
                </c:pt>
              </c:numCache>
            </c:numRef>
          </c:val>
        </c:ser>
        <c:ser>
          <c:idx val="6"/>
          <c:order val="3"/>
          <c:tx>
            <c:strRef>
              <c:f>bartemplate!$A$38</c:f>
              <c:strCache>
                <c:ptCount val="1"/>
                <c:pt idx="0">
                  <c:v>MeDiC</c:v>
                </c:pt>
              </c:strCache>
            </c:strRef>
          </c:tx>
          <c:spPr>
            <a:solidFill>
              <a:srgbClr val="0066FF"/>
            </a:solidFill>
            <a:ln>
              <a:solidFill>
                <a:sysClr val="windowText" lastClr="000000"/>
              </a:solidFill>
            </a:ln>
          </c:spPr>
          <c:val>
            <c:numRef>
              <c:f>bartemplate!$B$38:$Q$38</c:f>
              <c:numCache>
                <c:formatCode>General</c:formatCode>
                <c:ptCount val="16"/>
                <c:pt idx="0">
                  <c:v>1.4655952176399991</c:v>
                </c:pt>
                <c:pt idx="1">
                  <c:v>1.5122109380300004</c:v>
                </c:pt>
                <c:pt idx="2">
                  <c:v>1.1612758891700001</c:v>
                </c:pt>
                <c:pt idx="3">
                  <c:v>1.3344534530500001</c:v>
                </c:pt>
                <c:pt idx="4">
                  <c:v>1.1490031616700005</c:v>
                </c:pt>
                <c:pt idx="5">
                  <c:v>1.4161370209400004</c:v>
                </c:pt>
                <c:pt idx="6">
                  <c:v>1.2130914917699995</c:v>
                </c:pt>
                <c:pt idx="7">
                  <c:v>1.31872578171</c:v>
                </c:pt>
                <c:pt idx="8">
                  <c:v>1.2019746340899982</c:v>
                </c:pt>
                <c:pt idx="9">
                  <c:v>1.2766921798300004</c:v>
                </c:pt>
                <c:pt idx="10">
                  <c:v>2.3311426820199972</c:v>
                </c:pt>
                <c:pt idx="11">
                  <c:v>1.3192676403099997</c:v>
                </c:pt>
                <c:pt idx="12">
                  <c:v>1.00295068913</c:v>
                </c:pt>
                <c:pt idx="13">
                  <c:v>1.36528430175</c:v>
                </c:pt>
                <c:pt idx="14">
                  <c:v>2.1721466810099992</c:v>
                </c:pt>
                <c:pt idx="15">
                  <c:v>1.4159967841413326</c:v>
                </c:pt>
              </c:numCache>
            </c:numRef>
          </c:val>
        </c:ser>
        <c:axId val="82832384"/>
        <c:axId val="85586688"/>
      </c:barChart>
      <c:catAx>
        <c:axId val="82832384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100">
                <a:latin typeface="+mj-lt"/>
              </a:defRPr>
            </a:pPr>
            <a:endParaRPr lang="en-US"/>
          </a:p>
        </c:txPr>
        <c:crossAx val="85586688"/>
        <c:crosses val="autoZero"/>
        <c:auto val="1"/>
        <c:lblAlgn val="ctr"/>
        <c:lblOffset val="100"/>
      </c:catAx>
      <c:valAx>
        <c:axId val="85586688"/>
        <c:scaling>
          <c:orientation val="minMax"/>
          <c:max val="2.5"/>
          <c:min val="0.5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>
                    <a:latin typeface="+mj-lt"/>
                  </a:defRPr>
                </a:pPr>
                <a:r>
                  <a:rPr lang="en-US" sz="2400">
                    <a:latin typeface="+mj-lt"/>
                  </a:rPr>
                  <a:t>Speedup</a:t>
                </a:r>
                <a:r>
                  <a:rPr lang="en-US" sz="2400" baseline="0">
                    <a:latin typeface="+mj-lt"/>
                  </a:rPr>
                  <a:t> Over Baseline</a:t>
                </a:r>
                <a:endParaRPr lang="en-US" sz="240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1.0196290757716404E-2"/>
              <c:y val="0.18582630398526107"/>
            </c:manualLayout>
          </c:layout>
        </c:title>
        <c:numFmt formatCode="#,##0.0" sourceLinked="0"/>
        <c:minorTickMark val="out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>
                <a:latin typeface="+mj-lt"/>
              </a:defRPr>
            </a:pPr>
            <a:endParaRPr lang="en-US"/>
          </a:p>
        </c:txPr>
        <c:crossAx val="82832384"/>
        <c:crosses val="autoZero"/>
        <c:crossBetween val="between"/>
        <c:majorUnit val="0.5"/>
        <c:minorUnit val="0.5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5.8691984366749904E-2"/>
          <c:y val="1.7473284589426302E-2"/>
          <c:w val="0.92271144861262999"/>
          <c:h val="0.10689997083697904"/>
        </c:manualLayout>
      </c:layout>
      <c:txPr>
        <a:bodyPr/>
        <a:lstStyle/>
        <a:p>
          <a:pPr>
            <a:defRPr sz="2400">
              <a:latin typeface="+mj-lt"/>
            </a:defRPr>
          </a:pPr>
          <a:endParaRPr lang="en-US"/>
        </a:p>
      </c:txPr>
    </c:legend>
    <c:plotVisOnly val="1"/>
    <c:dispBlanksAs val="gap"/>
  </c:chart>
  <c:spPr>
    <a:ln>
      <a:noFill/>
    </a:ln>
  </c:spPr>
  <c:txPr>
    <a:bodyPr/>
    <a:lstStyle/>
    <a:p>
      <a:pPr>
        <a:defRPr>
          <a:latin typeface="Helvetica" pitchFamily="34" charset="0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5276741723074"/>
          <c:y val="0.116568507549957"/>
          <c:w val="0.84133146367690503"/>
          <c:h val="0.750822394115363"/>
        </c:manualLayout>
      </c:layout>
      <c:barChart>
        <c:barDir val="col"/>
        <c:grouping val="clustered"/>
        <c:ser>
          <c:idx val="8"/>
          <c:order val="0"/>
          <c:tx>
            <c:strRef>
              <c:f>bartemplate!$A$61</c:f>
              <c:strCache>
                <c:ptCount val="1"/>
                <c:pt idx="0">
                  <c:v>FR-FCFS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</c:spPr>
          <c:val>
            <c:numRef>
              <c:f>bartemplate!$B$40:$Q$40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ser>
          <c:idx val="1"/>
          <c:order val="1"/>
          <c:tx>
            <c:strRef>
              <c:f>bartemplate!$A$32</c:f>
              <c:strCache>
                <c:ptCount val="1"/>
                <c:pt idx="0">
                  <c:v>EAF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cat>
            <c:strRef>
              <c:f>bartemplate!$B$17:$Q$17</c:f>
              <c:strCache>
                <c:ptCount val="16"/>
                <c:pt idx="0">
                  <c:v> NN</c:v>
                </c:pt>
                <c:pt idx="1">
                  <c:v> CONS</c:v>
                </c:pt>
                <c:pt idx="2">
                  <c:v> SCP</c:v>
                </c:pt>
                <c:pt idx="3">
                  <c:v>BP</c:v>
                </c:pt>
                <c:pt idx="4">
                  <c:v>HS</c:v>
                </c:pt>
                <c:pt idx="5">
                  <c:v>SC</c:v>
                </c:pt>
                <c:pt idx="6">
                  <c:v>IIX</c:v>
                </c:pt>
                <c:pt idx="7">
                  <c:v>PVC</c:v>
                </c:pt>
                <c:pt idx="8">
                  <c:v>PVR</c:v>
                </c:pt>
                <c:pt idx="9">
                  <c:v>SS</c:v>
                </c:pt>
                <c:pt idx="10">
                  <c:v>BFS</c:v>
                </c:pt>
                <c:pt idx="11">
                  <c:v>BH</c:v>
                </c:pt>
                <c:pt idx="12">
                  <c:v>DMR</c:v>
                </c:pt>
                <c:pt idx="13">
                  <c:v>MST</c:v>
                </c:pt>
                <c:pt idx="14">
                  <c:v>SSSP</c:v>
                </c:pt>
                <c:pt idx="15">
                  <c:v> Average</c:v>
                </c:pt>
              </c:strCache>
            </c:strRef>
          </c:cat>
          <c:val>
            <c:numRef>
              <c:f>bartemplate!$B$174:$Q$174</c:f>
              <c:numCache>
                <c:formatCode>General</c:formatCode>
                <c:ptCount val="16"/>
                <c:pt idx="0">
                  <c:v>1.3160496192000639</c:v>
                </c:pt>
                <c:pt idx="1">
                  <c:v>0.96883436844500004</c:v>
                </c:pt>
                <c:pt idx="2">
                  <c:v>0.99401339216749884</c:v>
                </c:pt>
                <c:pt idx="3">
                  <c:v>0.85657399409525081</c:v>
                </c:pt>
                <c:pt idx="4">
                  <c:v>0.99774801311074024</c:v>
                </c:pt>
                <c:pt idx="5">
                  <c:v>1.0411850733083021</c:v>
                </c:pt>
                <c:pt idx="6">
                  <c:v>0.56089504615694419</c:v>
                </c:pt>
                <c:pt idx="7">
                  <c:v>1.595982645530353</c:v>
                </c:pt>
                <c:pt idx="8">
                  <c:v>1.4384293809826154</c:v>
                </c:pt>
                <c:pt idx="9">
                  <c:v>1.3784972951024266</c:v>
                </c:pt>
                <c:pt idx="10">
                  <c:v>1.7645401633723241</c:v>
                </c:pt>
                <c:pt idx="11">
                  <c:v>2.2824102640081749</c:v>
                </c:pt>
                <c:pt idx="12">
                  <c:v>1.001039782906717</c:v>
                </c:pt>
                <c:pt idx="13">
                  <c:v>1.181139462186481</c:v>
                </c:pt>
                <c:pt idx="14">
                  <c:v>1.5475715630015221</c:v>
                </c:pt>
                <c:pt idx="15">
                  <c:v>1.2043643800182207</c:v>
                </c:pt>
              </c:numCache>
            </c:numRef>
          </c:val>
        </c:ser>
        <c:ser>
          <c:idx val="7"/>
          <c:order val="2"/>
          <c:tx>
            <c:strRef>
              <c:f>bartemplate!$A$39</c:f>
              <c:strCache>
                <c:ptCount val="1"/>
                <c:pt idx="0">
                  <c:v>PCAL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c:spPr>
          <c:val>
            <c:numRef>
              <c:f>bartemplate!$B$177:$Q$177</c:f>
              <c:numCache>
                <c:formatCode>General</c:formatCode>
                <c:ptCount val="16"/>
                <c:pt idx="0">
                  <c:v>1.3256539337822444</c:v>
                </c:pt>
                <c:pt idx="1">
                  <c:v>0.97574982030966839</c:v>
                </c:pt>
                <c:pt idx="2">
                  <c:v>0.99634700933261078</c:v>
                </c:pt>
                <c:pt idx="3">
                  <c:v>0.8588941158713792</c:v>
                </c:pt>
                <c:pt idx="4">
                  <c:v>1.0048498058004278</c:v>
                </c:pt>
                <c:pt idx="5">
                  <c:v>1.0518161167144366</c:v>
                </c:pt>
                <c:pt idx="6">
                  <c:v>1.0975380615267185</c:v>
                </c:pt>
                <c:pt idx="7">
                  <c:v>1.6797779677705935</c:v>
                </c:pt>
                <c:pt idx="8">
                  <c:v>1.4655813779058218</c:v>
                </c:pt>
                <c:pt idx="9">
                  <c:v>1.402475672255749</c:v>
                </c:pt>
                <c:pt idx="10">
                  <c:v>2.287289898223773</c:v>
                </c:pt>
                <c:pt idx="11">
                  <c:v>2.8237699291376037</c:v>
                </c:pt>
                <c:pt idx="12">
                  <c:v>1.000479689411806</c:v>
                </c:pt>
                <c:pt idx="13">
                  <c:v>1.3633203837791954</c:v>
                </c:pt>
                <c:pt idx="14">
                  <c:v>1.9947091019920364</c:v>
                </c:pt>
                <c:pt idx="15">
                  <c:v>1.3184900693532775</c:v>
                </c:pt>
              </c:numCache>
            </c:numRef>
          </c:val>
        </c:ser>
        <c:ser>
          <c:idx val="6"/>
          <c:order val="3"/>
          <c:tx>
            <c:strRef>
              <c:f>bartemplate!$A$38</c:f>
              <c:strCache>
                <c:ptCount val="1"/>
                <c:pt idx="0">
                  <c:v>MeDiC</c:v>
                </c:pt>
              </c:strCache>
            </c:strRef>
          </c:tx>
          <c:spPr>
            <a:solidFill>
              <a:srgbClr val="0066FF"/>
            </a:solidFill>
            <a:ln>
              <a:solidFill>
                <a:schemeClr val="tx1"/>
              </a:solidFill>
            </a:ln>
          </c:spPr>
          <c:val>
            <c:numRef>
              <c:f>bartemplate!$B$178:$Q$178</c:f>
              <c:numCache>
                <c:formatCode>General</c:formatCode>
                <c:ptCount val="16"/>
                <c:pt idx="0">
                  <c:v>1.3561285054248251</c:v>
                </c:pt>
                <c:pt idx="1">
                  <c:v>1.3341951268901855</c:v>
                </c:pt>
                <c:pt idx="2">
                  <c:v>1.3176790061615731</c:v>
                </c:pt>
                <c:pt idx="3">
                  <c:v>1.1226689776917465</c:v>
                </c:pt>
                <c:pt idx="4">
                  <c:v>0.9993480803852508</c:v>
                </c:pt>
                <c:pt idx="5">
                  <c:v>1.4250529716512905</c:v>
                </c:pt>
                <c:pt idx="6">
                  <c:v>2.2153676140425009</c:v>
                </c:pt>
                <c:pt idx="7">
                  <c:v>1.6809532211400304</c:v>
                </c:pt>
                <c:pt idx="8">
                  <c:v>1.342191188016433</c:v>
                </c:pt>
                <c:pt idx="9">
                  <c:v>1.3060695462863241</c:v>
                </c:pt>
                <c:pt idx="10">
                  <c:v>3.9989000076587939</c:v>
                </c:pt>
                <c:pt idx="11">
                  <c:v>2.7679603767209491</c:v>
                </c:pt>
                <c:pt idx="12">
                  <c:v>1.0000580005198931</c:v>
                </c:pt>
                <c:pt idx="13">
                  <c:v>1.351865550736852</c:v>
                </c:pt>
                <c:pt idx="14">
                  <c:v>3.2662393824689779</c:v>
                </c:pt>
                <c:pt idx="15">
                  <c:v>1.5886116792501499</c:v>
                </c:pt>
              </c:numCache>
            </c:numRef>
          </c:val>
        </c:ser>
        <c:axId val="85670528"/>
        <c:axId val="85684608"/>
      </c:barChart>
      <c:catAx>
        <c:axId val="85670528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500">
                <a:latin typeface="+mj-lt"/>
              </a:defRPr>
            </a:pPr>
            <a:endParaRPr lang="en-US"/>
          </a:p>
        </c:txPr>
        <c:crossAx val="85684608"/>
        <c:crosses val="autoZero"/>
        <c:auto val="1"/>
        <c:lblAlgn val="ctr"/>
        <c:lblOffset val="100"/>
      </c:catAx>
      <c:valAx>
        <c:axId val="85684608"/>
        <c:scaling>
          <c:orientation val="minMax"/>
          <c:max val="4.0999999999999996"/>
          <c:min val="0.5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>
                    <a:latin typeface="+mj-lt"/>
                  </a:defRPr>
                </a:pPr>
                <a:r>
                  <a:rPr lang="en-US" sz="2400">
                    <a:latin typeface="+mj-lt"/>
                  </a:rPr>
                  <a:t>Norm. Energy Efficiency</a:t>
                </a:r>
              </a:p>
            </c:rich>
          </c:tx>
          <c:layout>
            <c:manualLayout>
              <c:xMode val="edge"/>
              <c:yMode val="edge"/>
              <c:x val="1.15066509801719E-2"/>
              <c:y val="0.19625165334321196"/>
            </c:manualLayout>
          </c:layout>
        </c:title>
        <c:numFmt formatCode="#,##0.0" sourceLinked="0"/>
        <c:minorTickMark val="out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2400">
                <a:latin typeface="+mj-lt"/>
              </a:defRPr>
            </a:pPr>
            <a:endParaRPr lang="en-US"/>
          </a:p>
        </c:txPr>
        <c:crossAx val="85670528"/>
        <c:crosses val="autoZero"/>
        <c:crossBetween val="between"/>
        <c:majorUnit val="0.5"/>
        <c:minorUnit val="0.5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5.8691984366749904E-2"/>
          <c:y val="1.7473284589426302E-2"/>
          <c:w val="0.92271144861262999"/>
          <c:h val="0.10689997083697904"/>
        </c:manualLayout>
      </c:layout>
      <c:txPr>
        <a:bodyPr/>
        <a:lstStyle/>
        <a:p>
          <a:pPr>
            <a:defRPr sz="2400">
              <a:latin typeface="+mj-lt"/>
            </a:defRPr>
          </a:pPr>
          <a:endParaRPr lang="en-US"/>
        </a:p>
      </c:txPr>
    </c:legend>
    <c:plotVisOnly val="1"/>
    <c:dispBlanksAs val="gap"/>
  </c:chart>
  <c:spPr>
    <a:ln>
      <a:noFill/>
    </a:ln>
  </c:spPr>
  <c:txPr>
    <a:bodyPr/>
    <a:lstStyle/>
    <a:p>
      <a:pPr>
        <a:defRPr>
          <a:latin typeface="Helvetica" pitchFamily="34" charset="0"/>
        </a:defRPr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0.12418</cdr:x>
      <cdr:y>0.18875</cdr:y>
    </cdr:from>
    <cdr:to>
      <cdr:x>0.30734</cdr:x>
      <cdr:y>0.26258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1977" y="964235"/>
          <a:ext cx="1507333" cy="3771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chemeClr val="bg1">
                  <a:lumMod val="50000"/>
                </a:schemeClr>
              </a:solidFill>
              <a:latin typeface="+mj-lt"/>
            </a:rPr>
            <a:t>Mostly-hit</a:t>
          </a:r>
        </a:p>
      </cdr:txBody>
    </cdr:sp>
  </cdr:relSizeAnchor>
  <cdr:relSizeAnchor xmlns:cdr="http://schemas.openxmlformats.org/drawingml/2006/chartDrawing">
    <cdr:from>
      <cdr:x>0.12418</cdr:x>
      <cdr:y>0.44852</cdr:y>
    </cdr:from>
    <cdr:to>
      <cdr:x>0.30735</cdr:x>
      <cdr:y>0.52235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021977" y="2291313"/>
          <a:ext cx="1507416" cy="3771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i="1" dirty="0">
              <a:solidFill>
                <a:schemeClr val="bg1">
                  <a:lumMod val="50000"/>
                </a:schemeClr>
              </a:solidFill>
              <a:latin typeface="+mj-lt"/>
            </a:rPr>
            <a:t>Balanced</a:t>
          </a:r>
        </a:p>
      </cdr:txBody>
    </cdr:sp>
  </cdr:relSizeAnchor>
  <cdr:relSizeAnchor xmlns:cdr="http://schemas.openxmlformats.org/drawingml/2006/chartDrawing">
    <cdr:from>
      <cdr:x>0.12418</cdr:x>
      <cdr:y>0.70209</cdr:y>
    </cdr:from>
    <cdr:to>
      <cdr:x>0.30734</cdr:x>
      <cdr:y>0.77592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058344" y="2784190"/>
          <a:ext cx="1561010" cy="2927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i="1" dirty="0">
              <a:solidFill>
                <a:schemeClr val="bg1">
                  <a:lumMod val="50000"/>
                </a:schemeClr>
              </a:solidFill>
              <a:latin typeface="+mj-lt"/>
            </a:rPr>
            <a:t>Mostly-miss</a:t>
          </a:r>
        </a:p>
      </cdr:txBody>
    </cdr:sp>
  </cdr:relSizeAnchor>
  <cdr:relSizeAnchor xmlns:cdr="http://schemas.openxmlformats.org/drawingml/2006/chartDrawing">
    <cdr:from>
      <cdr:x>0.11232</cdr:x>
      <cdr:y>0.33258</cdr:y>
    </cdr:from>
    <cdr:to>
      <cdr:x>0.96502</cdr:x>
      <cdr:y>0.33258</cdr:y>
    </cdr:to>
    <cdr:cxnSp macro="">
      <cdr:nvCxnSpPr>
        <cdr:cNvPr id="6" name="Straight Connector 5"/>
        <cdr:cNvCxnSpPr/>
      </cdr:nvCxnSpPr>
      <cdr:spPr>
        <a:xfrm xmlns:a="http://schemas.openxmlformats.org/drawingml/2006/main">
          <a:off x="560755" y="1155213"/>
          <a:ext cx="4256942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tx1">
              <a:alpha val="50000"/>
            </a:schemeClr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0.11369</cdr:x>
      <cdr:y>0.65518</cdr:y>
    </cdr:from>
    <cdr:to>
      <cdr:x>0.96639</cdr:x>
      <cdr:y>0.65518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567593" y="2275744"/>
          <a:ext cx="4256942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tx1">
              <a:alpha val="50000"/>
            </a:schemeClr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393CC-06B3-9B4D-B459-8F3A20ABFC7C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71CB-9ABD-D947-BEF0-865955DFA9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8602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1F60-BA49-7143-B78A-71C562A7CE92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35E3-2B6D-6147-9815-1E27B47774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6574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0020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plot from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plot from the paper</a:t>
            </a:r>
          </a:p>
          <a:p>
            <a:endParaRPr lang="en-US" dirty="0" smtClean="0"/>
          </a:p>
          <a:p>
            <a:r>
              <a:rPr lang="en-US" dirty="0" smtClean="0"/>
              <a:t>Reorder the plot</a:t>
            </a:r>
          </a:p>
          <a:p>
            <a:r>
              <a:rPr lang="en-US" dirty="0" smtClean="0"/>
              <a:t>----- Meeting Notes (9/29/15 17:17) -----</a:t>
            </a:r>
          </a:p>
          <a:p>
            <a:r>
              <a:rPr lang="en-US" dirty="0" smtClean="0"/>
              <a:t>Q: The trend: why is this the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plot from the paper</a:t>
            </a:r>
          </a:p>
          <a:p>
            <a:endParaRPr lang="en-US" dirty="0" smtClean="0"/>
          </a:p>
          <a:p>
            <a:r>
              <a:rPr lang="en-US" dirty="0" smtClean="0"/>
              <a:t>Reorder the plot</a:t>
            </a:r>
          </a:p>
          <a:p>
            <a:r>
              <a:rPr lang="en-US" dirty="0" smtClean="0"/>
              <a:t>----- Meeting Notes (9/29/15 17:17) -----</a:t>
            </a:r>
          </a:p>
          <a:p>
            <a:r>
              <a:rPr lang="en-US" dirty="0" smtClean="0"/>
              <a:t>Q: The trend: why is this the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002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stall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35E3-2B6D-6147-9815-1E27B47774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9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CF64-2518-214C-BC53-445C99273944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31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A1F4-FA5B-8C44-B908-D975A627EF7F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01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CCE-B2D7-084C-B008-FA579D2B6038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9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0444-9098-024B-93F9-CA695A724320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0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0FA0-7155-014F-B4D6-701763CC8834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00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4CD-C731-554E-BE54-4EC197A17075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92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071C-FC16-C245-9613-4CD27B698906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0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EE4-6EB0-5949-90C0-36049E2A4D88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19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B917-7203-284E-9112-02CF24815A4A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35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DBA4-DE4C-8943-8635-78E09BFD4B11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429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75E1-98BA-3F44-9E9B-3288AFA496C5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015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7848-D783-7549-B1CD-88E1D6838388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E333-791E-B247-B0D8-81D7ACF2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273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6" y="674690"/>
            <a:ext cx="9144000" cy="1470025"/>
          </a:xfrm>
        </p:spPr>
        <p:txBody>
          <a:bodyPr/>
          <a:lstStyle/>
          <a:p>
            <a:r>
              <a:rPr lang="en-US" b="1" dirty="0" smtClean="0"/>
              <a:t>Exploiting Inter-Warp Heterogeneity </a:t>
            </a:r>
            <a:br>
              <a:rPr lang="en-US" b="1" dirty="0" smtClean="0"/>
            </a:br>
            <a:r>
              <a:rPr lang="en-US" b="1" dirty="0" smtClean="0"/>
              <a:t>to Improve GPGPU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949" y="2539342"/>
            <a:ext cx="8335619" cy="2297606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Rachata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Ausavarungnirun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1800" dirty="0" smtClean="0"/>
          </a:p>
          <a:p>
            <a:r>
              <a:rPr lang="en-US" sz="2800" dirty="0" err="1" smtClean="0"/>
              <a:t>Saugata</a:t>
            </a:r>
            <a:r>
              <a:rPr lang="en-US" sz="2800" dirty="0" smtClean="0"/>
              <a:t> </a:t>
            </a:r>
            <a:r>
              <a:rPr lang="en-US" sz="2800" dirty="0" smtClean="0"/>
              <a:t>Ghose, </a:t>
            </a:r>
            <a:r>
              <a:rPr lang="en-US" sz="2800" dirty="0" err="1" smtClean="0"/>
              <a:t>Onur</a:t>
            </a:r>
            <a:r>
              <a:rPr lang="en-US" sz="2800" dirty="0" smtClean="0"/>
              <a:t> </a:t>
            </a:r>
            <a:r>
              <a:rPr lang="en-US" sz="2800" dirty="0" smtClean="0"/>
              <a:t>Kayiran, Gabriel H. </a:t>
            </a:r>
            <a:r>
              <a:rPr lang="en-US" sz="2800" dirty="0" err="1" smtClean="0"/>
              <a:t>Loh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Chita </a:t>
            </a:r>
            <a:r>
              <a:rPr lang="en-US" sz="2800" dirty="0" smtClean="0"/>
              <a:t>Das, </a:t>
            </a:r>
            <a:r>
              <a:rPr lang="en-US" sz="2800" dirty="0" err="1" smtClean="0"/>
              <a:t>Mahmut</a:t>
            </a:r>
            <a:r>
              <a:rPr lang="en-US" sz="2800" dirty="0" smtClean="0"/>
              <a:t> </a:t>
            </a:r>
            <a:r>
              <a:rPr lang="en-US" sz="2800" dirty="0" err="1" smtClean="0"/>
              <a:t>Kandemir</a:t>
            </a:r>
            <a:r>
              <a:rPr lang="en-US" sz="2800" dirty="0" smtClean="0"/>
              <a:t>, </a:t>
            </a:r>
            <a:r>
              <a:rPr lang="en-US" sz="2800" dirty="0" err="1" smtClean="0"/>
              <a:t>Onur</a:t>
            </a:r>
            <a:r>
              <a:rPr lang="en-US" sz="2800" dirty="0" smtClean="0"/>
              <a:t> </a:t>
            </a:r>
            <a:r>
              <a:rPr lang="en-US" sz="2800" dirty="0" err="1" smtClean="0"/>
              <a:t>Mutlu</a:t>
            </a:r>
            <a:endParaRPr lang="en-US" sz="28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459" y="5664912"/>
            <a:ext cx="2363853" cy="91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5047" y="4845412"/>
            <a:ext cx="2277286" cy="658911"/>
          </a:xfrm>
          <a:prstGeom prst="rect">
            <a:avLst/>
          </a:prstGeom>
        </p:spPr>
      </p:pic>
      <p:pic>
        <p:nvPicPr>
          <p:cNvPr id="8" name="Picture 7" descr="Burgundy_CMU_JPG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9278" y="4546504"/>
            <a:ext cx="3446729" cy="1244652"/>
          </a:xfrm>
          <a:prstGeom prst="rect">
            <a:avLst/>
          </a:prstGeom>
        </p:spPr>
      </p:pic>
      <p:pic>
        <p:nvPicPr>
          <p:cNvPr id="9" name="Picture 8" descr="psu_logo.png"/>
          <p:cNvPicPr>
            <a:picLocks noChangeAspect="1"/>
          </p:cNvPicPr>
          <p:nvPr/>
        </p:nvPicPr>
        <p:blipFill>
          <a:blip r:embed="rId6" cstate="print"/>
          <a:srcRect b="22975"/>
          <a:stretch>
            <a:fillRect/>
          </a:stretch>
        </p:blipFill>
        <p:spPr>
          <a:xfrm>
            <a:off x="5737283" y="5485024"/>
            <a:ext cx="1933706" cy="1201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35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Our Goals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7" name="Picture 116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455688" cy="5517543"/>
          </a:xfrm>
        </p:spPr>
        <p:txBody>
          <a:bodyPr/>
          <a:lstStyle/>
          <a:p>
            <a:r>
              <a:rPr lang="en-US" dirty="0" smtClean="0"/>
              <a:t>Improve performance of GPGPU </a:t>
            </a:r>
            <a:r>
              <a:rPr lang="en-US" dirty="0" err="1" smtClean="0"/>
              <a:t>applicaion</a:t>
            </a:r>
            <a:endParaRPr lang="en-US" dirty="0" smtClean="0"/>
          </a:p>
          <a:p>
            <a:pPr lvl="1"/>
            <a:r>
              <a:rPr lang="en-US" dirty="0" smtClean="0"/>
              <a:t>Take advantage of warp heterogeneity</a:t>
            </a:r>
          </a:p>
          <a:p>
            <a:pPr lvl="1"/>
            <a:r>
              <a:rPr lang="en-US" dirty="0" smtClean="0"/>
              <a:t>Lower L2 queuing latency</a:t>
            </a:r>
          </a:p>
          <a:p>
            <a:r>
              <a:rPr lang="en-US" dirty="0" smtClean="0"/>
              <a:t>Eliminate misses from mostly-hit warp</a:t>
            </a:r>
          </a:p>
          <a:p>
            <a:r>
              <a:rPr lang="en-US" dirty="0" smtClean="0"/>
              <a:t>Simple design</a:t>
            </a:r>
          </a:p>
        </p:txBody>
      </p:sp>
    </p:spTree>
    <p:extLst>
      <p:ext uri="{BB962C8B-B14F-4D97-AF65-F5344CB8AC3E}">
        <p14:creationId xmlns="" xmlns:p14="http://schemas.microsoft.com/office/powerpoint/2010/main" val="1699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5175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on Inter-warp Heterogeneity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Our Goal</a:t>
            </a:r>
          </a:p>
          <a:p>
            <a:r>
              <a:rPr lang="en-US" b="1" dirty="0" smtClean="0"/>
              <a:t>Solution: Memory Divergence Correction</a:t>
            </a:r>
          </a:p>
          <a:p>
            <a:pPr lvl="1"/>
            <a:r>
              <a:rPr lang="en-US" b="1" dirty="0" smtClean="0"/>
              <a:t>Warp-type Identification</a:t>
            </a:r>
          </a:p>
          <a:p>
            <a:pPr lvl="1"/>
            <a:r>
              <a:rPr lang="en-US" b="1" dirty="0" smtClean="0"/>
              <a:t>Warp-type Aware Cache Bypassing</a:t>
            </a:r>
          </a:p>
          <a:p>
            <a:pPr lvl="1"/>
            <a:r>
              <a:rPr lang="en-US" b="1" dirty="0" smtClean="0"/>
              <a:t>Warp-type Aware Cache Insertion</a:t>
            </a:r>
          </a:p>
          <a:p>
            <a:pPr lvl="1"/>
            <a:r>
              <a:rPr lang="en-US" b="1" dirty="0" smtClean="0"/>
              <a:t>Warp-type Aware Memory Scheduling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Results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27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686800" cy="847546"/>
          </a:xfrm>
        </p:spPr>
        <p:txBody>
          <a:bodyPr/>
          <a:lstStyle/>
          <a:p>
            <a:pPr algn="l"/>
            <a:r>
              <a:rPr lang="en-US" dirty="0" smtClean="0"/>
              <a:t>Mechanism to Identify Warp-type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54" name="Picture 153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120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455688" cy="5517543"/>
          </a:xfrm>
        </p:spPr>
        <p:txBody>
          <a:bodyPr/>
          <a:lstStyle/>
          <a:p>
            <a:r>
              <a:rPr lang="en-US" b="1" dirty="0" smtClean="0"/>
              <a:t>Key Observations</a:t>
            </a:r>
          </a:p>
          <a:p>
            <a:pPr lvl="1"/>
            <a:r>
              <a:rPr lang="en-US" dirty="0" smtClean="0"/>
              <a:t>Warp retains its ratio of hit ratio</a:t>
            </a:r>
          </a:p>
          <a:p>
            <a:pPr lvl="2"/>
            <a:r>
              <a:rPr lang="en-US" dirty="0" smtClean="0"/>
              <a:t>Hit ratio </a:t>
            </a:r>
            <a:r>
              <a:rPr lang="en-US" dirty="0" smtClean="0">
                <a:sym typeface="Wingdings" pitchFamily="2" charset="2"/>
              </a:rPr>
              <a:t> number of hits / number of access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High intra-warp locality  high hit ratio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Warps with random access pattern  low hit ratio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Cache thrashing  additional reduction in hit ratio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133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686800" cy="847546"/>
          </a:xfrm>
        </p:spPr>
        <p:txBody>
          <a:bodyPr/>
          <a:lstStyle/>
          <a:p>
            <a:pPr algn="l"/>
            <a:r>
              <a:rPr lang="en-US" dirty="0" smtClean="0"/>
              <a:t>Mechanism to Identify Warp-type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54" name="Picture 153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120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517543"/>
          </a:xfrm>
        </p:spPr>
        <p:txBody>
          <a:bodyPr/>
          <a:lstStyle/>
          <a:p>
            <a:r>
              <a:rPr lang="en-US" b="1" dirty="0" smtClean="0"/>
              <a:t>Key Observations</a:t>
            </a:r>
          </a:p>
          <a:p>
            <a:pPr lvl="1"/>
            <a:r>
              <a:rPr lang="en-US" dirty="0" smtClean="0"/>
              <a:t>Warp retains its ratio of hit ratio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="" xmlns:p14="http://schemas.microsoft.com/office/powerpoint/2010/main" val="1090692238"/>
              </p:ext>
            </p:extLst>
          </p:nvPr>
        </p:nvGraphicFramePr>
        <p:xfrm>
          <a:off x="164140" y="2628900"/>
          <a:ext cx="8522660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23563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686800" cy="847546"/>
          </a:xfrm>
        </p:spPr>
        <p:txBody>
          <a:bodyPr/>
          <a:lstStyle/>
          <a:p>
            <a:pPr algn="l"/>
            <a:r>
              <a:rPr lang="en-US" dirty="0" smtClean="0"/>
              <a:t>Mechanism to Identify Warp-type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4" name="Picture 153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120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517543"/>
          </a:xfrm>
        </p:spPr>
        <p:txBody>
          <a:bodyPr/>
          <a:lstStyle/>
          <a:p>
            <a:r>
              <a:rPr lang="en-US" b="1" dirty="0" smtClean="0"/>
              <a:t>Key Observations</a:t>
            </a:r>
          </a:p>
          <a:p>
            <a:pPr lvl="1"/>
            <a:r>
              <a:rPr lang="en-US" dirty="0" smtClean="0"/>
              <a:t>Warp retains its ratio of hit ratio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Mechanism</a:t>
            </a:r>
          </a:p>
          <a:p>
            <a:pPr lvl="1"/>
            <a:r>
              <a:rPr lang="en-US" dirty="0" smtClean="0"/>
              <a:t>Profile hit ratio for each warp</a:t>
            </a:r>
          </a:p>
          <a:p>
            <a:pPr lvl="1"/>
            <a:r>
              <a:rPr lang="en-US" dirty="0" smtClean="0"/>
              <a:t>Assign warp-type based on profiling information</a:t>
            </a:r>
          </a:p>
          <a:p>
            <a:pPr lvl="1"/>
            <a:r>
              <a:rPr lang="en-US" dirty="0" smtClean="0"/>
              <a:t>Warp-type get reset periodically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56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604"/>
            <a:ext cx="8373035" cy="847546"/>
          </a:xfrm>
        </p:spPr>
        <p:txBody>
          <a:bodyPr/>
          <a:lstStyle/>
          <a:p>
            <a:pPr algn="l"/>
            <a:r>
              <a:rPr lang="en-US" dirty="0" smtClean="0"/>
              <a:t>Warp-types in </a:t>
            </a:r>
            <a:r>
              <a:rPr lang="en-US" dirty="0" err="1" smtClean="0"/>
              <a:t>MeDiC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0" name="Picture 79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236" name="Rectangle 235"/>
          <p:cNvSpPr/>
          <p:nvPr/>
        </p:nvSpPr>
        <p:spPr>
          <a:xfrm>
            <a:off x="5739254" y="2532172"/>
            <a:ext cx="2450153" cy="2753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Scheduler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19074" y="3275408"/>
            <a:ext cx="832226" cy="854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 Type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ID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9426" y="2351113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Memory</a:t>
            </a:r>
          </a:p>
          <a:p>
            <a:pPr algn="ctr"/>
            <a:r>
              <a:rPr lang="en-US" b="1" i="1" dirty="0" smtClean="0"/>
              <a:t>Request</a:t>
            </a:r>
            <a:endParaRPr lang="en-US" b="1" i="1" dirty="0"/>
          </a:p>
        </p:txBody>
      </p:sp>
      <p:sp>
        <p:nvSpPr>
          <p:cNvPr id="241" name="Down Arrow 240"/>
          <p:cNvSpPr/>
          <p:nvPr/>
        </p:nvSpPr>
        <p:spPr>
          <a:xfrm rot="16200000">
            <a:off x="1074086" y="3623235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78"/>
          <p:cNvGrpSpPr/>
          <p:nvPr/>
        </p:nvGrpSpPr>
        <p:grpSpPr>
          <a:xfrm>
            <a:off x="2219911" y="1848885"/>
            <a:ext cx="3040923" cy="3727938"/>
            <a:chOff x="1772236" y="1497205"/>
            <a:chExt cx="3040923" cy="3727938"/>
          </a:xfrm>
        </p:grpSpPr>
        <p:sp>
          <p:nvSpPr>
            <p:cNvPr id="232" name="Rectangle 231"/>
            <p:cNvSpPr/>
            <p:nvPr/>
          </p:nvSpPr>
          <p:spPr>
            <a:xfrm>
              <a:off x="1772236" y="1497205"/>
              <a:ext cx="3040923" cy="3727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L2 Cache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684528" y="1768167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0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684528" y="2332893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1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684528" y="2938629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2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684528" y="4270206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530023" y="2119847"/>
            <a:ext cx="1395924" cy="412326"/>
            <a:chOff x="2082348" y="1768167"/>
            <a:chExt cx="1395924" cy="412326"/>
          </a:xfrm>
        </p:grpSpPr>
        <p:sp>
          <p:nvSpPr>
            <p:cNvPr id="249" name="Rectangle 248"/>
            <p:cNvSpPr/>
            <p:nvPr/>
          </p:nvSpPr>
          <p:spPr>
            <a:xfrm>
              <a:off x="3245618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012964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0310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47656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315002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082348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530023" y="2684573"/>
            <a:ext cx="1395924" cy="412326"/>
            <a:chOff x="2082348" y="2332893"/>
            <a:chExt cx="1395924" cy="412326"/>
          </a:xfrm>
        </p:grpSpPr>
        <p:sp>
          <p:nvSpPr>
            <p:cNvPr id="255" name="Rectangle 254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30023" y="3290307"/>
            <a:ext cx="1395924" cy="412326"/>
            <a:chOff x="2082348" y="2938627"/>
            <a:chExt cx="1395924" cy="412326"/>
          </a:xfrm>
        </p:grpSpPr>
        <p:sp>
          <p:nvSpPr>
            <p:cNvPr id="261" name="Rectangle 260"/>
            <p:cNvSpPr/>
            <p:nvPr/>
          </p:nvSpPr>
          <p:spPr>
            <a:xfrm>
              <a:off x="3245618" y="293862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12964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780310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547656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315002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082348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530023" y="4621886"/>
            <a:ext cx="1395924" cy="412326"/>
            <a:chOff x="2082348" y="4270206"/>
            <a:chExt cx="1395924" cy="412326"/>
          </a:xfrm>
        </p:grpSpPr>
        <p:sp>
          <p:nvSpPr>
            <p:cNvPr id="267" name="Rectangle 266"/>
            <p:cNvSpPr/>
            <p:nvPr/>
          </p:nvSpPr>
          <p:spPr>
            <a:xfrm>
              <a:off x="3245618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012964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780310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547656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315002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082348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3" name="Down Arrow 272"/>
          <p:cNvSpPr/>
          <p:nvPr/>
        </p:nvSpPr>
        <p:spPr>
          <a:xfrm>
            <a:off x="392472" y="2997444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Down Arrow 273"/>
          <p:cNvSpPr/>
          <p:nvPr/>
        </p:nvSpPr>
        <p:spPr>
          <a:xfrm rot="16200000">
            <a:off x="8361128" y="3658582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5991289" y="3119494"/>
            <a:ext cx="1395924" cy="412326"/>
            <a:chOff x="2082348" y="2332893"/>
            <a:chExt cx="1395924" cy="412326"/>
          </a:xfrm>
        </p:grpSpPr>
        <p:sp>
          <p:nvSpPr>
            <p:cNvPr id="281" name="Rectangle 280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5991289" y="3959042"/>
            <a:ext cx="1395924" cy="412326"/>
            <a:chOff x="2082348" y="2332893"/>
            <a:chExt cx="1395924" cy="412326"/>
          </a:xfrm>
        </p:grpSpPr>
        <p:sp>
          <p:nvSpPr>
            <p:cNvPr id="288" name="Rectangle 287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4" name="TextBox 293"/>
          <p:cNvSpPr txBox="1"/>
          <p:nvPr/>
        </p:nvSpPr>
        <p:spPr>
          <a:xfrm>
            <a:off x="8058783" y="3959042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To </a:t>
            </a:r>
          </a:p>
          <a:p>
            <a:pPr algn="ctr"/>
            <a:r>
              <a:rPr lang="en-US" b="1" i="1" dirty="0" smtClean="0"/>
              <a:t>DRAM</a:t>
            </a:r>
            <a:endParaRPr lang="en-US" b="1" i="1" dirty="0"/>
          </a:p>
        </p:txBody>
      </p:sp>
      <p:sp>
        <p:nvSpPr>
          <p:cNvPr id="295" name="Trapezoid 294"/>
          <p:cNvSpPr/>
          <p:nvPr/>
        </p:nvSpPr>
        <p:spPr>
          <a:xfrm rot="5400000">
            <a:off x="6961804" y="3620712"/>
            <a:ext cx="1607929" cy="301107"/>
          </a:xfrm>
          <a:prstGeom prst="trapezoid">
            <a:avLst>
              <a:gd name="adj" fmla="val 10287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7595119" y="32127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>
            <a:off x="7615215" y="39614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6021433" y="2760212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Low Priority</a:t>
            </a:r>
            <a:endParaRPr lang="en-US" b="1" i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6003017" y="36360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High Priority</a:t>
            </a:r>
            <a:endParaRPr lang="en-US" b="1" i="1" dirty="0"/>
          </a:p>
        </p:txBody>
      </p:sp>
      <p:sp>
        <p:nvSpPr>
          <p:cNvPr id="300" name="TextBox 299"/>
          <p:cNvSpPr txBox="1"/>
          <p:nvPr/>
        </p:nvSpPr>
        <p:spPr>
          <a:xfrm>
            <a:off x="7134707" y="47936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Any Requests </a:t>
            </a:r>
          </a:p>
          <a:p>
            <a:pPr algn="ctr"/>
            <a:r>
              <a:rPr lang="en-US" sz="1200" dirty="0" smtClean="0"/>
              <a:t>in High Priority</a:t>
            </a:r>
            <a:endParaRPr lang="en-US" sz="1200" dirty="0"/>
          </a:p>
        </p:txBody>
      </p:sp>
      <p:cxnSp>
        <p:nvCxnSpPr>
          <p:cNvPr id="302" name="Straight Arrow Connector 301"/>
          <p:cNvCxnSpPr/>
          <p:nvPr/>
        </p:nvCxnSpPr>
        <p:spPr>
          <a:xfrm rot="5400000" flipH="1" flipV="1">
            <a:off x="7623334" y="4632039"/>
            <a:ext cx="2746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 rot="5400000">
            <a:off x="3084404" y="40145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 rot="5400000">
            <a:off x="4424365" y="400234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06" name="Rectangle 305"/>
          <p:cNvSpPr/>
          <p:nvPr/>
        </p:nvSpPr>
        <p:spPr>
          <a:xfrm rot="5400000">
            <a:off x="-89749" y="3407591"/>
            <a:ext cx="3727938" cy="5900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Bypassing Logic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530023" y="1839360"/>
            <a:ext cx="14323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/>
              <a:t>Request Buffers</a:t>
            </a:r>
            <a:endParaRPr lang="en-US" sz="1500" b="1" i="1" dirty="0"/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7399494" y="3309359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7399494" y="4158433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5572125" y="331253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5572125" y="415684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5090013" y="479361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rot="5400000" flipH="1" flipV="1">
            <a:off x="4008781" y="3231062"/>
            <a:ext cx="3128276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5091601" y="349647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5091601" y="2889513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5091601" y="2320950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>
            <a:off x="1773426" y="1670894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endCxn id="306" idx="1"/>
          </p:cNvCxnSpPr>
          <p:nvPr/>
        </p:nvCxnSpPr>
        <p:spPr>
          <a:xfrm rot="5400000">
            <a:off x="1688746" y="1753192"/>
            <a:ext cx="170948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164139" y="1296237"/>
            <a:ext cx="8829136" cy="51712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6" name="Group 120"/>
          <p:cNvGrpSpPr/>
          <p:nvPr/>
        </p:nvGrpSpPr>
        <p:grpSpPr>
          <a:xfrm>
            <a:off x="7256410" y="2431912"/>
            <a:ext cx="1518216" cy="1841216"/>
            <a:chOff x="7256410" y="3329361"/>
            <a:chExt cx="1518216" cy="1841216"/>
          </a:xfrm>
        </p:grpSpPr>
        <p:grpSp>
          <p:nvGrpSpPr>
            <p:cNvPr id="87" name="Group 52"/>
            <p:cNvGrpSpPr/>
            <p:nvPr/>
          </p:nvGrpSpPr>
          <p:grpSpPr>
            <a:xfrm>
              <a:off x="7256410" y="3733632"/>
              <a:ext cx="1518216" cy="177445"/>
              <a:chOff x="879912" y="1691307"/>
              <a:chExt cx="1518216" cy="177445"/>
            </a:xfrm>
            <a:solidFill>
              <a:srgbClr val="FF0000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879912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69689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259466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449243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39020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828797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18574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208351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128"/>
            <p:cNvGrpSpPr/>
            <p:nvPr/>
          </p:nvGrpSpPr>
          <p:grpSpPr>
            <a:xfrm>
              <a:off x="7353362" y="3904667"/>
              <a:ext cx="1332844" cy="1265910"/>
              <a:chOff x="6547960" y="1561196"/>
              <a:chExt cx="1332844" cy="483985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6547960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740979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928960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121979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306785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502979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690960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880804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7524928" y="3329361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All-miss</a:t>
              </a:r>
              <a:endParaRPr lang="en-US" b="1" dirty="0"/>
            </a:p>
          </p:txBody>
        </p:sp>
      </p:grpSp>
      <p:grpSp>
        <p:nvGrpSpPr>
          <p:cNvPr id="106" name="Group 118"/>
          <p:cNvGrpSpPr/>
          <p:nvPr/>
        </p:nvGrpSpPr>
        <p:grpSpPr>
          <a:xfrm>
            <a:off x="5497550" y="2431912"/>
            <a:ext cx="1518216" cy="1854775"/>
            <a:chOff x="5497550" y="3329361"/>
            <a:chExt cx="1518216" cy="1854775"/>
          </a:xfrm>
        </p:grpSpPr>
        <p:grpSp>
          <p:nvGrpSpPr>
            <p:cNvPr id="107" name="Group 70"/>
            <p:cNvGrpSpPr/>
            <p:nvPr/>
          </p:nvGrpSpPr>
          <p:grpSpPr>
            <a:xfrm>
              <a:off x="5497550" y="3740781"/>
              <a:ext cx="1518216" cy="177445"/>
              <a:chOff x="879912" y="1691307"/>
              <a:chExt cx="1518216" cy="177445"/>
            </a:xfrm>
            <a:solidFill>
              <a:srgbClr val="FF000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879912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69689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259466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449243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639020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828797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18574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208351" y="1691307"/>
                <a:ext cx="189777" cy="1774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31"/>
            <p:cNvGrpSpPr/>
            <p:nvPr/>
          </p:nvGrpSpPr>
          <p:grpSpPr>
            <a:xfrm>
              <a:off x="5590236" y="3918226"/>
              <a:ext cx="1332844" cy="1265910"/>
              <a:chOff x="6547960" y="1561196"/>
              <a:chExt cx="1332844" cy="483985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6547960" y="1561196"/>
                <a:ext cx="0" cy="18341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740979" y="1567606"/>
                <a:ext cx="0" cy="17700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928960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121979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306785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502979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690960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880804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/>
            <p:cNvSpPr txBox="1"/>
            <p:nvPr/>
          </p:nvSpPr>
          <p:spPr>
            <a:xfrm>
              <a:off x="5605793" y="3329361"/>
              <a:ext cx="1341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Mostly-miss</a:t>
              </a:r>
              <a:endParaRPr lang="en-US" b="1" dirty="0"/>
            </a:p>
          </p:txBody>
        </p:sp>
      </p:grpSp>
      <p:grpSp>
        <p:nvGrpSpPr>
          <p:cNvPr id="126" name="Group 117"/>
          <p:cNvGrpSpPr/>
          <p:nvPr/>
        </p:nvGrpSpPr>
        <p:grpSpPr>
          <a:xfrm>
            <a:off x="3740987" y="2431912"/>
            <a:ext cx="1519581" cy="1853916"/>
            <a:chOff x="3740987" y="3329361"/>
            <a:chExt cx="1519581" cy="1853916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4793775" y="3906921"/>
              <a:ext cx="0" cy="1276356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989969" y="3913331"/>
              <a:ext cx="0" cy="1269946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165680" y="3917367"/>
              <a:ext cx="0" cy="126591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33546" y="3906921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029740" y="3913331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594100" y="3906921"/>
              <a:ext cx="0" cy="83983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409294" y="3913331"/>
              <a:ext cx="0" cy="83342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85"/>
            <p:cNvGrpSpPr/>
            <p:nvPr/>
          </p:nvGrpSpPr>
          <p:grpSpPr>
            <a:xfrm>
              <a:off x="3740987" y="3739922"/>
              <a:ext cx="1518216" cy="177445"/>
              <a:chOff x="879912" y="1691307"/>
              <a:chExt cx="1518216" cy="177445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879912" y="1691307"/>
                <a:ext cx="189777" cy="177445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069689" y="1691307"/>
                <a:ext cx="189777" cy="177445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259466" y="1691307"/>
                <a:ext cx="189777" cy="177445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449243" y="1691307"/>
                <a:ext cx="189777" cy="177445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639020" y="1691307"/>
                <a:ext cx="189777" cy="177445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828797" y="1691307"/>
                <a:ext cx="189777" cy="177445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18574" y="1691307"/>
                <a:ext cx="189777" cy="177445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208351" y="1691307"/>
                <a:ext cx="189777" cy="177445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3742352" y="3740781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32129" y="3740781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121906" y="3740781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311683" y="3740781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501460" y="3740781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691237" y="3740781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881014" y="3740781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070791" y="3740781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4220240" y="3913331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973574" y="3329361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Balanced</a:t>
              </a:r>
              <a:endParaRPr lang="en-US" b="1" dirty="0"/>
            </a:p>
          </p:txBody>
        </p:sp>
      </p:grpSp>
      <p:grpSp>
        <p:nvGrpSpPr>
          <p:cNvPr id="153" name="Group 116"/>
          <p:cNvGrpSpPr/>
          <p:nvPr/>
        </p:nvGrpSpPr>
        <p:grpSpPr>
          <a:xfrm>
            <a:off x="2014061" y="2431912"/>
            <a:ext cx="1518216" cy="1851749"/>
            <a:chOff x="2014061" y="3329361"/>
            <a:chExt cx="1518216" cy="1851749"/>
          </a:xfrm>
        </p:grpSpPr>
        <p:grpSp>
          <p:nvGrpSpPr>
            <p:cNvPr id="154" name="Group 61"/>
            <p:cNvGrpSpPr/>
            <p:nvPr/>
          </p:nvGrpSpPr>
          <p:grpSpPr>
            <a:xfrm>
              <a:off x="2014061" y="3737755"/>
              <a:ext cx="1518216" cy="177445"/>
              <a:chOff x="879912" y="1691307"/>
              <a:chExt cx="1518216" cy="177445"/>
            </a:xfrm>
            <a:solidFill>
              <a:schemeClr val="bg2">
                <a:lumMod val="50000"/>
              </a:schemeClr>
            </a:solidFill>
          </p:grpSpPr>
          <p:sp>
            <p:nvSpPr>
              <p:cNvPr id="165" name="Rectangle 164"/>
              <p:cNvSpPr/>
              <p:nvPr/>
            </p:nvSpPr>
            <p:spPr>
              <a:xfrm>
                <a:off x="879912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069689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259466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449243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639020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828797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018574" y="1691307"/>
                <a:ext cx="189777" cy="17744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208351" y="1691307"/>
                <a:ext cx="189777" cy="17744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40"/>
            <p:cNvGrpSpPr/>
            <p:nvPr/>
          </p:nvGrpSpPr>
          <p:grpSpPr>
            <a:xfrm>
              <a:off x="2100397" y="3917367"/>
              <a:ext cx="1348641" cy="1263743"/>
              <a:chOff x="3934121" y="1561196"/>
              <a:chExt cx="1348641" cy="1263743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3934121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130315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318296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514490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699296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895490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083471" y="1561196"/>
                <a:ext cx="3097" cy="1263743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279665" y="1567606"/>
                <a:ext cx="3097" cy="1257333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229462" y="3329361"/>
              <a:ext cx="117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Mostly-hit</a:t>
              </a:r>
              <a:endParaRPr lang="en-US" b="1" dirty="0"/>
            </a:p>
          </p:txBody>
        </p:sp>
      </p:grpSp>
      <p:grpSp>
        <p:nvGrpSpPr>
          <p:cNvPr id="173" name="Group 121"/>
          <p:cNvGrpSpPr/>
          <p:nvPr/>
        </p:nvGrpSpPr>
        <p:grpSpPr>
          <a:xfrm>
            <a:off x="305387" y="2431912"/>
            <a:ext cx="1518216" cy="1065581"/>
            <a:chOff x="305387" y="3329361"/>
            <a:chExt cx="1518216" cy="1065581"/>
          </a:xfrm>
        </p:grpSpPr>
        <p:grpSp>
          <p:nvGrpSpPr>
            <p:cNvPr id="174" name="Group 35"/>
            <p:cNvGrpSpPr/>
            <p:nvPr/>
          </p:nvGrpSpPr>
          <p:grpSpPr>
            <a:xfrm>
              <a:off x="305387" y="3739922"/>
              <a:ext cx="1518216" cy="177445"/>
              <a:chOff x="879912" y="1691307"/>
              <a:chExt cx="1518216" cy="177445"/>
            </a:xfrm>
            <a:solidFill>
              <a:srgbClr val="008000"/>
            </a:solidFill>
          </p:grpSpPr>
          <p:sp>
            <p:nvSpPr>
              <p:cNvPr id="185" name="Rectangle 184"/>
              <p:cNvSpPr/>
              <p:nvPr/>
            </p:nvSpPr>
            <p:spPr>
              <a:xfrm>
                <a:off x="879912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069689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259466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449243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639020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828797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018574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208351" y="1691307"/>
                <a:ext cx="189777" cy="1774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29"/>
            <p:cNvGrpSpPr/>
            <p:nvPr/>
          </p:nvGrpSpPr>
          <p:grpSpPr>
            <a:xfrm>
              <a:off x="394820" y="3910957"/>
              <a:ext cx="1345544" cy="483985"/>
              <a:chOff x="3934121" y="1561196"/>
              <a:chExt cx="1345544" cy="483985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934121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130315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318296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514490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699296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895490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5083471" y="156119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279665" y="1567606"/>
                <a:ext cx="0" cy="47757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>
              <a:off x="672402" y="3329361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All-hit</a:t>
              </a:r>
              <a:endParaRPr lang="en-US" b="1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 rot="5400000">
            <a:off x="2172186" y="3642021"/>
            <a:ext cx="2938888" cy="158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64139" y="4561520"/>
            <a:ext cx="3647652" cy="5507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solidFill>
                  <a:schemeClr val="tx1"/>
                </a:solidFill>
              </a:rPr>
              <a:t>Higher Priority</a:t>
            </a:r>
            <a:endParaRPr lang="en-US" sz="3000" b="1" i="1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525235" y="4561520"/>
            <a:ext cx="3647652" cy="5507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 smtClean="0">
                <a:solidFill>
                  <a:schemeClr val="tx1"/>
                </a:solidFill>
              </a:rPr>
              <a:t>Lower Priority</a:t>
            </a:r>
            <a:endParaRPr lang="en-US" sz="3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53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604"/>
            <a:ext cx="8373035" cy="847546"/>
          </a:xfrm>
        </p:spPr>
        <p:txBody>
          <a:bodyPr/>
          <a:lstStyle/>
          <a:p>
            <a:pPr algn="l"/>
            <a:r>
              <a:rPr lang="en-US" dirty="0" err="1" smtClean="0"/>
              <a:t>MeDiC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0" name="Picture 79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236" name="Rectangle 235"/>
          <p:cNvSpPr/>
          <p:nvPr/>
        </p:nvSpPr>
        <p:spPr>
          <a:xfrm>
            <a:off x="5739254" y="2532172"/>
            <a:ext cx="2450153" cy="2753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Scheduler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19074" y="3275408"/>
            <a:ext cx="832226" cy="854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 Type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ID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9426" y="2351113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Memory</a:t>
            </a:r>
          </a:p>
          <a:p>
            <a:pPr algn="ctr"/>
            <a:r>
              <a:rPr lang="en-US" b="1" i="1" dirty="0" smtClean="0"/>
              <a:t>Request</a:t>
            </a:r>
            <a:endParaRPr lang="en-US" b="1" i="1" dirty="0"/>
          </a:p>
        </p:txBody>
      </p:sp>
      <p:sp>
        <p:nvSpPr>
          <p:cNvPr id="241" name="Down Arrow 240"/>
          <p:cNvSpPr/>
          <p:nvPr/>
        </p:nvSpPr>
        <p:spPr>
          <a:xfrm rot="16200000">
            <a:off x="1074086" y="3623235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78"/>
          <p:cNvGrpSpPr/>
          <p:nvPr/>
        </p:nvGrpSpPr>
        <p:grpSpPr>
          <a:xfrm>
            <a:off x="2219911" y="1848885"/>
            <a:ext cx="3040923" cy="3727938"/>
            <a:chOff x="1772236" y="1497205"/>
            <a:chExt cx="3040923" cy="3727938"/>
          </a:xfrm>
        </p:grpSpPr>
        <p:sp>
          <p:nvSpPr>
            <p:cNvPr id="232" name="Rectangle 231"/>
            <p:cNvSpPr/>
            <p:nvPr/>
          </p:nvSpPr>
          <p:spPr>
            <a:xfrm>
              <a:off x="1772236" y="1497205"/>
              <a:ext cx="3040923" cy="3727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L2 Cache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684528" y="1768167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0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684528" y="2332893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1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684528" y="2938629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2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684528" y="4270206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530023" y="2119847"/>
            <a:ext cx="1395924" cy="412326"/>
            <a:chOff x="2082348" y="1768167"/>
            <a:chExt cx="1395924" cy="412326"/>
          </a:xfrm>
        </p:grpSpPr>
        <p:sp>
          <p:nvSpPr>
            <p:cNvPr id="249" name="Rectangle 248"/>
            <p:cNvSpPr/>
            <p:nvPr/>
          </p:nvSpPr>
          <p:spPr>
            <a:xfrm>
              <a:off x="3245618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012964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0310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47656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315002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082348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530023" y="2684573"/>
            <a:ext cx="1395924" cy="412326"/>
            <a:chOff x="2082348" y="2332893"/>
            <a:chExt cx="1395924" cy="412326"/>
          </a:xfrm>
        </p:grpSpPr>
        <p:sp>
          <p:nvSpPr>
            <p:cNvPr id="255" name="Rectangle 254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30023" y="3290307"/>
            <a:ext cx="1395924" cy="412326"/>
            <a:chOff x="2082348" y="2938627"/>
            <a:chExt cx="1395924" cy="412326"/>
          </a:xfrm>
        </p:grpSpPr>
        <p:sp>
          <p:nvSpPr>
            <p:cNvPr id="261" name="Rectangle 260"/>
            <p:cNvSpPr/>
            <p:nvPr/>
          </p:nvSpPr>
          <p:spPr>
            <a:xfrm>
              <a:off x="3245618" y="293862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12964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780310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547656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315002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082348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530023" y="4621886"/>
            <a:ext cx="1395924" cy="412326"/>
            <a:chOff x="2082348" y="4270206"/>
            <a:chExt cx="1395924" cy="412326"/>
          </a:xfrm>
        </p:grpSpPr>
        <p:sp>
          <p:nvSpPr>
            <p:cNvPr id="267" name="Rectangle 266"/>
            <p:cNvSpPr/>
            <p:nvPr/>
          </p:nvSpPr>
          <p:spPr>
            <a:xfrm>
              <a:off x="3245618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012964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780310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547656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315002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082348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3" name="Down Arrow 272"/>
          <p:cNvSpPr/>
          <p:nvPr/>
        </p:nvSpPr>
        <p:spPr>
          <a:xfrm>
            <a:off x="392472" y="2997444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Down Arrow 273"/>
          <p:cNvSpPr/>
          <p:nvPr/>
        </p:nvSpPr>
        <p:spPr>
          <a:xfrm rot="16200000">
            <a:off x="8361128" y="3658582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5991289" y="3119494"/>
            <a:ext cx="1395924" cy="412326"/>
            <a:chOff x="2082348" y="2332893"/>
            <a:chExt cx="1395924" cy="412326"/>
          </a:xfrm>
        </p:grpSpPr>
        <p:sp>
          <p:nvSpPr>
            <p:cNvPr id="281" name="Rectangle 280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5991289" y="3959042"/>
            <a:ext cx="1395924" cy="412326"/>
            <a:chOff x="2082348" y="2332893"/>
            <a:chExt cx="1395924" cy="412326"/>
          </a:xfrm>
        </p:grpSpPr>
        <p:sp>
          <p:nvSpPr>
            <p:cNvPr id="288" name="Rectangle 287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4" name="TextBox 293"/>
          <p:cNvSpPr txBox="1"/>
          <p:nvPr/>
        </p:nvSpPr>
        <p:spPr>
          <a:xfrm>
            <a:off x="8058783" y="3959042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To </a:t>
            </a:r>
          </a:p>
          <a:p>
            <a:pPr algn="ctr"/>
            <a:r>
              <a:rPr lang="en-US" b="1" i="1" dirty="0" smtClean="0"/>
              <a:t>DRAM</a:t>
            </a:r>
            <a:endParaRPr lang="en-US" b="1" i="1" dirty="0"/>
          </a:p>
        </p:txBody>
      </p:sp>
      <p:sp>
        <p:nvSpPr>
          <p:cNvPr id="295" name="Trapezoid 294"/>
          <p:cNvSpPr/>
          <p:nvPr/>
        </p:nvSpPr>
        <p:spPr>
          <a:xfrm rot="5400000">
            <a:off x="6961804" y="3620712"/>
            <a:ext cx="1607929" cy="301107"/>
          </a:xfrm>
          <a:prstGeom prst="trapezoid">
            <a:avLst>
              <a:gd name="adj" fmla="val 10287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7595119" y="32127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>
            <a:off x="7615215" y="39614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6021433" y="2760212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Low Priority</a:t>
            </a:r>
            <a:endParaRPr lang="en-US" b="1" i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6003017" y="36360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High Priority</a:t>
            </a:r>
            <a:endParaRPr lang="en-US" b="1" i="1" dirty="0"/>
          </a:p>
        </p:txBody>
      </p:sp>
      <p:sp>
        <p:nvSpPr>
          <p:cNvPr id="300" name="TextBox 299"/>
          <p:cNvSpPr txBox="1"/>
          <p:nvPr/>
        </p:nvSpPr>
        <p:spPr>
          <a:xfrm>
            <a:off x="7134707" y="47936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Any Requests </a:t>
            </a:r>
          </a:p>
          <a:p>
            <a:pPr algn="ctr"/>
            <a:r>
              <a:rPr lang="en-US" sz="1200" dirty="0" smtClean="0"/>
              <a:t>in High Priority</a:t>
            </a:r>
            <a:endParaRPr lang="en-US" sz="1200" dirty="0"/>
          </a:p>
        </p:txBody>
      </p:sp>
      <p:cxnSp>
        <p:nvCxnSpPr>
          <p:cNvPr id="302" name="Straight Arrow Connector 301"/>
          <p:cNvCxnSpPr/>
          <p:nvPr/>
        </p:nvCxnSpPr>
        <p:spPr>
          <a:xfrm rot="5400000" flipH="1" flipV="1">
            <a:off x="7623334" y="4632039"/>
            <a:ext cx="2746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 rot="5400000">
            <a:off x="3084404" y="40145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 rot="5400000">
            <a:off x="4424365" y="400234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06" name="Rectangle 305"/>
          <p:cNvSpPr/>
          <p:nvPr/>
        </p:nvSpPr>
        <p:spPr>
          <a:xfrm rot="5400000">
            <a:off x="-89749" y="3407591"/>
            <a:ext cx="3727938" cy="5900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Bypassing Logic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530023" y="1839360"/>
            <a:ext cx="14323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/>
              <a:t>Request Buffers</a:t>
            </a:r>
            <a:endParaRPr lang="en-US" sz="1500" b="1" i="1" dirty="0"/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7399494" y="3309359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7399494" y="4158433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5572125" y="331253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5572125" y="415684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5090013" y="479361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rot="5400000" flipH="1" flipV="1">
            <a:off x="4008781" y="3231062"/>
            <a:ext cx="3128276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5091601" y="349647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5091601" y="2889513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5091601" y="2320950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>
            <a:off x="1773426" y="1670894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endCxn id="306" idx="1"/>
          </p:cNvCxnSpPr>
          <p:nvPr/>
        </p:nvCxnSpPr>
        <p:spPr>
          <a:xfrm rot="5400000">
            <a:off x="1688746" y="1753192"/>
            <a:ext cx="170948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164139" y="1296237"/>
            <a:ext cx="8829136" cy="517123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1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455688" cy="5517543"/>
          </a:xfrm>
        </p:spPr>
        <p:txBody>
          <a:bodyPr/>
          <a:lstStyle/>
          <a:p>
            <a:r>
              <a:rPr lang="en-US" b="1" dirty="0" smtClean="0"/>
              <a:t>Warp-type aware cache bypassing</a:t>
            </a:r>
          </a:p>
          <a:p>
            <a:r>
              <a:rPr lang="en-US" b="1" dirty="0" smtClean="0"/>
              <a:t>Warp-type aware cache insertion policy</a:t>
            </a:r>
          </a:p>
          <a:p>
            <a:r>
              <a:rPr lang="en-US" b="1" dirty="0" smtClean="0"/>
              <a:t>Warp-type aware memory scheduling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44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604"/>
            <a:ext cx="8373035" cy="847546"/>
          </a:xfrm>
        </p:spPr>
        <p:txBody>
          <a:bodyPr/>
          <a:lstStyle/>
          <a:p>
            <a:pPr algn="l"/>
            <a:r>
              <a:rPr lang="en-US" dirty="0" err="1" smtClean="0"/>
              <a:t>MeDiC</a:t>
            </a:r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>
            <a:off x="5739254" y="2532172"/>
            <a:ext cx="2450153" cy="2753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Warp-type Aware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Memory Scheduler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19074" y="3275408"/>
            <a:ext cx="832226" cy="854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 Type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ID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9426" y="2351113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Memory</a:t>
            </a:r>
          </a:p>
          <a:p>
            <a:pPr algn="ctr"/>
            <a:r>
              <a:rPr lang="en-US" b="1" i="1" dirty="0" smtClean="0"/>
              <a:t>Request</a:t>
            </a:r>
            <a:endParaRPr lang="en-US" b="1" i="1" dirty="0"/>
          </a:p>
        </p:txBody>
      </p:sp>
      <p:sp>
        <p:nvSpPr>
          <p:cNvPr id="237" name="Down Arrow 236"/>
          <p:cNvSpPr/>
          <p:nvPr/>
        </p:nvSpPr>
        <p:spPr>
          <a:xfrm rot="16200000">
            <a:off x="1074086" y="3623235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78"/>
          <p:cNvGrpSpPr/>
          <p:nvPr/>
        </p:nvGrpSpPr>
        <p:grpSpPr>
          <a:xfrm>
            <a:off x="2219911" y="1848885"/>
            <a:ext cx="3040923" cy="3727938"/>
            <a:chOff x="1772236" y="1497205"/>
            <a:chExt cx="3040923" cy="3727938"/>
          </a:xfrm>
        </p:grpSpPr>
        <p:sp>
          <p:nvSpPr>
            <p:cNvPr id="239" name="Rectangle 238"/>
            <p:cNvSpPr/>
            <p:nvPr/>
          </p:nvSpPr>
          <p:spPr>
            <a:xfrm>
              <a:off x="1772236" y="1497205"/>
              <a:ext cx="3040923" cy="3727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L2 Cache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684528" y="1768167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0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684528" y="2332893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1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84528" y="2938629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2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84528" y="4270206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Group 274"/>
          <p:cNvGrpSpPr/>
          <p:nvPr/>
        </p:nvGrpSpPr>
        <p:grpSpPr>
          <a:xfrm>
            <a:off x="2530023" y="2119847"/>
            <a:ext cx="1395924" cy="412326"/>
            <a:chOff x="2082348" y="1768167"/>
            <a:chExt cx="1395924" cy="412326"/>
          </a:xfrm>
        </p:grpSpPr>
        <p:sp>
          <p:nvSpPr>
            <p:cNvPr id="245" name="Rectangle 244"/>
            <p:cNvSpPr/>
            <p:nvPr/>
          </p:nvSpPr>
          <p:spPr>
            <a:xfrm>
              <a:off x="3245618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012964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80310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547656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315002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082348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Group 275"/>
          <p:cNvGrpSpPr/>
          <p:nvPr/>
        </p:nvGrpSpPr>
        <p:grpSpPr>
          <a:xfrm>
            <a:off x="2530023" y="2684573"/>
            <a:ext cx="1395924" cy="412326"/>
            <a:chOff x="2082348" y="2332893"/>
            <a:chExt cx="1395924" cy="412326"/>
          </a:xfrm>
        </p:grpSpPr>
        <p:sp>
          <p:nvSpPr>
            <p:cNvPr id="252" name="Rectangle 251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8" name="Group 276"/>
          <p:cNvGrpSpPr/>
          <p:nvPr/>
        </p:nvGrpSpPr>
        <p:grpSpPr>
          <a:xfrm>
            <a:off x="2530023" y="3290307"/>
            <a:ext cx="1395924" cy="412326"/>
            <a:chOff x="2082348" y="2938627"/>
            <a:chExt cx="1395924" cy="412326"/>
          </a:xfrm>
        </p:grpSpPr>
        <p:sp>
          <p:nvSpPr>
            <p:cNvPr id="259" name="Rectangle 258"/>
            <p:cNvSpPr/>
            <p:nvPr/>
          </p:nvSpPr>
          <p:spPr>
            <a:xfrm>
              <a:off x="3245618" y="293862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12964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0310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547656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315002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082348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77"/>
          <p:cNvGrpSpPr/>
          <p:nvPr/>
        </p:nvGrpSpPr>
        <p:grpSpPr>
          <a:xfrm>
            <a:off x="2530023" y="4621886"/>
            <a:ext cx="1395924" cy="412326"/>
            <a:chOff x="2082348" y="4270206"/>
            <a:chExt cx="1395924" cy="412326"/>
          </a:xfrm>
        </p:grpSpPr>
        <p:sp>
          <p:nvSpPr>
            <p:cNvPr id="266" name="Rectangle 265"/>
            <p:cNvSpPr/>
            <p:nvPr/>
          </p:nvSpPr>
          <p:spPr>
            <a:xfrm>
              <a:off x="3245618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012964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780310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47656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15002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82348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2" name="Down Arrow 271"/>
          <p:cNvSpPr/>
          <p:nvPr/>
        </p:nvSpPr>
        <p:spPr>
          <a:xfrm>
            <a:off x="392472" y="2997444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Down Arrow 272"/>
          <p:cNvSpPr/>
          <p:nvPr/>
        </p:nvSpPr>
        <p:spPr>
          <a:xfrm rot="16200000">
            <a:off x="8361128" y="3658582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9"/>
          <p:cNvGrpSpPr/>
          <p:nvPr/>
        </p:nvGrpSpPr>
        <p:grpSpPr>
          <a:xfrm>
            <a:off x="5991289" y="3119494"/>
            <a:ext cx="1395924" cy="412326"/>
            <a:chOff x="2082348" y="2332893"/>
            <a:chExt cx="1395924" cy="412326"/>
          </a:xfrm>
        </p:grpSpPr>
        <p:sp>
          <p:nvSpPr>
            <p:cNvPr id="275" name="Rectangle 274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Group 286"/>
          <p:cNvGrpSpPr/>
          <p:nvPr/>
        </p:nvGrpSpPr>
        <p:grpSpPr>
          <a:xfrm>
            <a:off x="5991289" y="3959042"/>
            <a:ext cx="1395924" cy="412326"/>
            <a:chOff x="2082348" y="2332893"/>
            <a:chExt cx="1395924" cy="412326"/>
          </a:xfrm>
        </p:grpSpPr>
        <p:sp>
          <p:nvSpPr>
            <p:cNvPr id="282" name="Rectangle 281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058783" y="3959042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To </a:t>
            </a:r>
          </a:p>
          <a:p>
            <a:pPr algn="ctr"/>
            <a:r>
              <a:rPr lang="en-US" b="1" i="1" dirty="0" smtClean="0"/>
              <a:t>DRAM</a:t>
            </a:r>
            <a:endParaRPr lang="en-US" b="1" i="1" dirty="0"/>
          </a:p>
        </p:txBody>
      </p:sp>
      <p:sp>
        <p:nvSpPr>
          <p:cNvPr id="289" name="Trapezoid 288"/>
          <p:cNvSpPr/>
          <p:nvPr/>
        </p:nvSpPr>
        <p:spPr>
          <a:xfrm rot="5400000">
            <a:off x="6961804" y="3620712"/>
            <a:ext cx="1607929" cy="301107"/>
          </a:xfrm>
          <a:prstGeom prst="trapezoid">
            <a:avLst>
              <a:gd name="adj" fmla="val 10287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7595119" y="32127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7615215" y="39614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6021433" y="2760212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Low Priority</a:t>
            </a:r>
            <a:endParaRPr lang="en-US" b="1" i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6003017" y="36360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High Priority</a:t>
            </a:r>
            <a:endParaRPr lang="en-US" b="1" i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7134707" y="47936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Any Requests </a:t>
            </a:r>
          </a:p>
          <a:p>
            <a:pPr algn="ctr"/>
            <a:r>
              <a:rPr lang="en-US" sz="1200" dirty="0" smtClean="0"/>
              <a:t>in High Priority</a:t>
            </a:r>
            <a:endParaRPr lang="en-US" sz="1200" dirty="0"/>
          </a:p>
        </p:txBody>
      </p:sp>
      <p:cxnSp>
        <p:nvCxnSpPr>
          <p:cNvPr id="295" name="Straight Arrow Connector 294"/>
          <p:cNvCxnSpPr/>
          <p:nvPr/>
        </p:nvCxnSpPr>
        <p:spPr>
          <a:xfrm rot="5400000" flipH="1" flipV="1">
            <a:off x="7623334" y="4632039"/>
            <a:ext cx="2746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 rot="5400000">
            <a:off x="3084404" y="40145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 rot="5400000">
            <a:off x="4424365" y="400234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 rot="5400000">
            <a:off x="-89749" y="3407591"/>
            <a:ext cx="3727938" cy="5900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Bypassing Logic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530023" y="1839360"/>
            <a:ext cx="14323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/>
              <a:t>Request Buffers</a:t>
            </a:r>
            <a:endParaRPr lang="en-US" sz="1500" b="1" i="1" dirty="0"/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7399494" y="3309359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399494" y="4158433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572125" y="331253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5572125" y="415684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5090013" y="479361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rot="5400000" flipH="1" flipV="1">
            <a:off x="4335397" y="3557678"/>
            <a:ext cx="247504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5091601" y="349647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091601" y="2889513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091601" y="2320950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1773426" y="1670894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endCxn id="298" idx="1"/>
          </p:cNvCxnSpPr>
          <p:nvPr/>
        </p:nvCxnSpPr>
        <p:spPr>
          <a:xfrm rot="5400000">
            <a:off x="1688746" y="1753192"/>
            <a:ext cx="170948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106630" y="979984"/>
            <a:ext cx="489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Warp-type aware cache bypassing</a:t>
            </a:r>
            <a:endParaRPr lang="en-US" sz="2400" b="1" i="1" dirty="0"/>
          </a:p>
        </p:txBody>
      </p:sp>
      <p:sp>
        <p:nvSpPr>
          <p:cNvPr id="313" name="TextBox 312"/>
          <p:cNvSpPr txBox="1"/>
          <p:nvPr/>
        </p:nvSpPr>
        <p:spPr>
          <a:xfrm>
            <a:off x="2643589" y="1349317"/>
            <a:ext cx="1854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rgbClr val="FF0000"/>
                </a:solidFill>
              </a:rPr>
              <a:t>Mostly-miss, All-miss</a:t>
            </a:r>
            <a:endParaRPr lang="en-US" sz="1500" b="1" i="1" dirty="0">
              <a:solidFill>
                <a:srgbClr val="FF000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048635" y="6125517"/>
            <a:ext cx="53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Warp-type aware cache Insertion Policy</a:t>
            </a:r>
            <a:endParaRPr lang="en-US" sz="2400" b="1" i="1" dirty="0"/>
          </a:p>
        </p:txBody>
      </p:sp>
      <p:cxnSp>
        <p:nvCxnSpPr>
          <p:cNvPr id="315" name="Straight Arrow Connector 314"/>
          <p:cNvCxnSpPr/>
          <p:nvPr/>
        </p:nvCxnSpPr>
        <p:spPr>
          <a:xfrm>
            <a:off x="4689191" y="6125517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rot="5400000" flipH="1" flipV="1">
            <a:off x="7804076" y="5453966"/>
            <a:ext cx="1369217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rot="5400000" flipH="1" flipV="1">
            <a:off x="4141951" y="5579865"/>
            <a:ext cx="1092893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 rot="5400000" flipH="1" flipV="1">
            <a:off x="4336985" y="2891542"/>
            <a:ext cx="247504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4939" y="5342571"/>
            <a:ext cx="1920802" cy="2342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7286" y="979985"/>
            <a:ext cx="5543437" cy="486201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0" name="Picture 79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5620723" y="1296237"/>
            <a:ext cx="3519289" cy="529094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608668" y="5842001"/>
            <a:ext cx="4012056" cy="89758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20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686800" cy="847546"/>
          </a:xfrm>
        </p:spPr>
        <p:txBody>
          <a:bodyPr/>
          <a:lstStyle/>
          <a:p>
            <a:pPr algn="l"/>
            <a:r>
              <a:rPr lang="en-US" dirty="0" smtClean="0"/>
              <a:t>Warp-type Aware Cache Bypassing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944"/>
            <a:ext cx="8500533" cy="5517543"/>
          </a:xfrm>
        </p:spPr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Only try to cache accesses that benefit from lower latency to access the cache</a:t>
            </a:r>
            <a:endParaRPr lang="en-US" b="1" dirty="0"/>
          </a:p>
          <a:p>
            <a:r>
              <a:rPr lang="en-US" b="1" dirty="0" smtClean="0"/>
              <a:t>Our Solution: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All-miss and mostly-miss</a:t>
            </a:r>
            <a:r>
              <a:rPr lang="en-US" dirty="0" smtClean="0"/>
              <a:t> warps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Bypass L2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</a:t>
            </a:r>
            <a:r>
              <a:rPr lang="en-US" b="1" dirty="0" smtClean="0">
                <a:solidFill>
                  <a:srgbClr val="0000FF"/>
                </a:solidFill>
              </a:rPr>
              <a:t>ther</a:t>
            </a:r>
            <a:r>
              <a:rPr lang="en-US" dirty="0" smtClean="0"/>
              <a:t> warp-types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0000FF"/>
                </a:solidFill>
                <a:sym typeface="Wingdings"/>
              </a:rPr>
              <a:t>Allow cache access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/>
              <a:t>Key Benefits:</a:t>
            </a:r>
          </a:p>
          <a:p>
            <a:pPr lvl="1"/>
            <a:r>
              <a:rPr lang="en-US" b="1" dirty="0" smtClean="0">
                <a:solidFill>
                  <a:srgbClr val="0066FF"/>
                </a:solidFill>
              </a:rPr>
              <a:t>All-hit and mostly-hit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smtClean="0"/>
              <a:t>are likely to </a:t>
            </a:r>
            <a:r>
              <a:rPr lang="en-US" b="1" dirty="0" smtClean="0">
                <a:solidFill>
                  <a:srgbClr val="0066FF"/>
                </a:solidFill>
              </a:rPr>
              <a:t>stall less</a:t>
            </a:r>
          </a:p>
          <a:p>
            <a:pPr lvl="1"/>
            <a:r>
              <a:rPr lang="en-US" dirty="0" smtClean="0"/>
              <a:t>Mostly-miss and all-miss accesses </a:t>
            </a:r>
            <a:r>
              <a:rPr lang="en-US" dirty="0" smtClean="0">
                <a:sym typeface="Wingdings"/>
              </a:rPr>
              <a:t> likely to miss</a:t>
            </a:r>
            <a:endParaRPr lang="en-US" dirty="0"/>
          </a:p>
          <a:p>
            <a:pPr lvl="1"/>
            <a:r>
              <a:rPr lang="en-US" dirty="0" smtClean="0"/>
              <a:t>Reduce queuing latency for the shared cache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604"/>
            <a:ext cx="8373035" cy="847546"/>
          </a:xfrm>
        </p:spPr>
        <p:txBody>
          <a:bodyPr/>
          <a:lstStyle/>
          <a:p>
            <a:pPr algn="l"/>
            <a:r>
              <a:rPr lang="en-US" dirty="0" err="1" smtClean="0"/>
              <a:t>MeDiC</a:t>
            </a:r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>
            <a:off x="5739254" y="2532172"/>
            <a:ext cx="2450153" cy="2753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Warp-type Aware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Memory Scheduler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19074" y="3275408"/>
            <a:ext cx="832226" cy="854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 Type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ID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9426" y="2351113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Memory</a:t>
            </a:r>
          </a:p>
          <a:p>
            <a:pPr algn="ctr"/>
            <a:r>
              <a:rPr lang="en-US" b="1" i="1" dirty="0" smtClean="0"/>
              <a:t>Request</a:t>
            </a:r>
            <a:endParaRPr lang="en-US" b="1" i="1" dirty="0"/>
          </a:p>
        </p:txBody>
      </p:sp>
      <p:sp>
        <p:nvSpPr>
          <p:cNvPr id="237" name="Down Arrow 236"/>
          <p:cNvSpPr/>
          <p:nvPr/>
        </p:nvSpPr>
        <p:spPr>
          <a:xfrm rot="16200000">
            <a:off x="1074086" y="3623235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78"/>
          <p:cNvGrpSpPr/>
          <p:nvPr/>
        </p:nvGrpSpPr>
        <p:grpSpPr>
          <a:xfrm>
            <a:off x="2219911" y="1848885"/>
            <a:ext cx="3040923" cy="3727938"/>
            <a:chOff x="1772236" y="1497205"/>
            <a:chExt cx="3040923" cy="3727938"/>
          </a:xfrm>
        </p:grpSpPr>
        <p:sp>
          <p:nvSpPr>
            <p:cNvPr id="239" name="Rectangle 238"/>
            <p:cNvSpPr/>
            <p:nvPr/>
          </p:nvSpPr>
          <p:spPr>
            <a:xfrm>
              <a:off x="1772236" y="1497205"/>
              <a:ext cx="3040923" cy="3727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L2 Cache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684528" y="1768167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0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684528" y="2332893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1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84528" y="2938629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2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84528" y="4270206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Group 274"/>
          <p:cNvGrpSpPr/>
          <p:nvPr/>
        </p:nvGrpSpPr>
        <p:grpSpPr>
          <a:xfrm>
            <a:off x="2530023" y="2119847"/>
            <a:ext cx="1395924" cy="412326"/>
            <a:chOff x="2082348" y="1768167"/>
            <a:chExt cx="1395924" cy="412326"/>
          </a:xfrm>
        </p:grpSpPr>
        <p:sp>
          <p:nvSpPr>
            <p:cNvPr id="245" name="Rectangle 244"/>
            <p:cNvSpPr/>
            <p:nvPr/>
          </p:nvSpPr>
          <p:spPr>
            <a:xfrm>
              <a:off x="3245618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012964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80310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547656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315002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082348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Group 275"/>
          <p:cNvGrpSpPr/>
          <p:nvPr/>
        </p:nvGrpSpPr>
        <p:grpSpPr>
          <a:xfrm>
            <a:off x="2530023" y="2684573"/>
            <a:ext cx="1395924" cy="412326"/>
            <a:chOff x="2082348" y="2332893"/>
            <a:chExt cx="1395924" cy="412326"/>
          </a:xfrm>
        </p:grpSpPr>
        <p:sp>
          <p:nvSpPr>
            <p:cNvPr id="252" name="Rectangle 251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8" name="Group 276"/>
          <p:cNvGrpSpPr/>
          <p:nvPr/>
        </p:nvGrpSpPr>
        <p:grpSpPr>
          <a:xfrm>
            <a:off x="2530023" y="3290307"/>
            <a:ext cx="1395924" cy="412326"/>
            <a:chOff x="2082348" y="2938627"/>
            <a:chExt cx="1395924" cy="412326"/>
          </a:xfrm>
        </p:grpSpPr>
        <p:sp>
          <p:nvSpPr>
            <p:cNvPr id="259" name="Rectangle 258"/>
            <p:cNvSpPr/>
            <p:nvPr/>
          </p:nvSpPr>
          <p:spPr>
            <a:xfrm>
              <a:off x="3245618" y="293862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12964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0310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547656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315002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082348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77"/>
          <p:cNvGrpSpPr/>
          <p:nvPr/>
        </p:nvGrpSpPr>
        <p:grpSpPr>
          <a:xfrm>
            <a:off x="2530023" y="4621886"/>
            <a:ext cx="1395924" cy="412326"/>
            <a:chOff x="2082348" y="4270206"/>
            <a:chExt cx="1395924" cy="412326"/>
          </a:xfrm>
        </p:grpSpPr>
        <p:sp>
          <p:nvSpPr>
            <p:cNvPr id="266" name="Rectangle 265"/>
            <p:cNvSpPr/>
            <p:nvPr/>
          </p:nvSpPr>
          <p:spPr>
            <a:xfrm>
              <a:off x="3245618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012964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780310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47656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15002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82348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2" name="Down Arrow 271"/>
          <p:cNvSpPr/>
          <p:nvPr/>
        </p:nvSpPr>
        <p:spPr>
          <a:xfrm>
            <a:off x="392472" y="2997444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Down Arrow 272"/>
          <p:cNvSpPr/>
          <p:nvPr/>
        </p:nvSpPr>
        <p:spPr>
          <a:xfrm rot="16200000">
            <a:off x="8361128" y="3658582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9"/>
          <p:cNvGrpSpPr/>
          <p:nvPr/>
        </p:nvGrpSpPr>
        <p:grpSpPr>
          <a:xfrm>
            <a:off x="5991289" y="3119494"/>
            <a:ext cx="1395924" cy="412326"/>
            <a:chOff x="2082348" y="2332893"/>
            <a:chExt cx="1395924" cy="412326"/>
          </a:xfrm>
        </p:grpSpPr>
        <p:sp>
          <p:nvSpPr>
            <p:cNvPr id="275" name="Rectangle 274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Group 286"/>
          <p:cNvGrpSpPr/>
          <p:nvPr/>
        </p:nvGrpSpPr>
        <p:grpSpPr>
          <a:xfrm>
            <a:off x="5991289" y="3959042"/>
            <a:ext cx="1395924" cy="412326"/>
            <a:chOff x="2082348" y="2332893"/>
            <a:chExt cx="1395924" cy="412326"/>
          </a:xfrm>
        </p:grpSpPr>
        <p:sp>
          <p:nvSpPr>
            <p:cNvPr id="282" name="Rectangle 281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058783" y="3959042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To </a:t>
            </a:r>
          </a:p>
          <a:p>
            <a:pPr algn="ctr"/>
            <a:r>
              <a:rPr lang="en-US" b="1" i="1" dirty="0" smtClean="0"/>
              <a:t>DRAM</a:t>
            </a:r>
            <a:endParaRPr lang="en-US" b="1" i="1" dirty="0"/>
          </a:p>
        </p:txBody>
      </p:sp>
      <p:sp>
        <p:nvSpPr>
          <p:cNvPr id="289" name="Trapezoid 288"/>
          <p:cNvSpPr/>
          <p:nvPr/>
        </p:nvSpPr>
        <p:spPr>
          <a:xfrm rot="5400000">
            <a:off x="6961804" y="3620712"/>
            <a:ext cx="1607929" cy="301107"/>
          </a:xfrm>
          <a:prstGeom prst="trapezoid">
            <a:avLst>
              <a:gd name="adj" fmla="val 10287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7595119" y="32127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7615215" y="39614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6021433" y="2760212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Low Priority</a:t>
            </a:r>
            <a:endParaRPr lang="en-US" b="1" i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6003017" y="36360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High Priority</a:t>
            </a:r>
            <a:endParaRPr lang="en-US" b="1" i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7134707" y="47936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Any Requests </a:t>
            </a:r>
          </a:p>
          <a:p>
            <a:pPr algn="ctr"/>
            <a:r>
              <a:rPr lang="en-US" sz="1200" dirty="0" smtClean="0"/>
              <a:t>in High Priority</a:t>
            </a:r>
            <a:endParaRPr lang="en-US" sz="1200" dirty="0"/>
          </a:p>
        </p:txBody>
      </p:sp>
      <p:cxnSp>
        <p:nvCxnSpPr>
          <p:cNvPr id="295" name="Straight Arrow Connector 294"/>
          <p:cNvCxnSpPr/>
          <p:nvPr/>
        </p:nvCxnSpPr>
        <p:spPr>
          <a:xfrm rot="5400000" flipH="1" flipV="1">
            <a:off x="7623334" y="4632039"/>
            <a:ext cx="2746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 rot="5400000">
            <a:off x="3084404" y="40145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 rot="5400000">
            <a:off x="4424365" y="400234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 rot="5400000">
            <a:off x="-89749" y="3407591"/>
            <a:ext cx="3727938" cy="5900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Bypassing Logic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530023" y="1839360"/>
            <a:ext cx="14323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/>
              <a:t>Request Buffers</a:t>
            </a:r>
            <a:endParaRPr lang="en-US" sz="1500" b="1" i="1" dirty="0"/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7399494" y="3309359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399494" y="4158433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572125" y="331253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5572125" y="415684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5090013" y="479361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rot="5400000" flipH="1" flipV="1">
            <a:off x="4335397" y="3557678"/>
            <a:ext cx="247504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5091601" y="349647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091601" y="2889513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091601" y="2320950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1773426" y="1670894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endCxn id="298" idx="1"/>
          </p:cNvCxnSpPr>
          <p:nvPr/>
        </p:nvCxnSpPr>
        <p:spPr>
          <a:xfrm rot="5400000">
            <a:off x="1688746" y="1753192"/>
            <a:ext cx="170948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106630" y="979984"/>
            <a:ext cx="489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Warp-type aware cache bypassing</a:t>
            </a:r>
            <a:endParaRPr lang="en-US" sz="2400" b="1" i="1" dirty="0"/>
          </a:p>
        </p:txBody>
      </p:sp>
      <p:sp>
        <p:nvSpPr>
          <p:cNvPr id="313" name="TextBox 312"/>
          <p:cNvSpPr txBox="1"/>
          <p:nvPr/>
        </p:nvSpPr>
        <p:spPr>
          <a:xfrm>
            <a:off x="2643589" y="1349317"/>
            <a:ext cx="1854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rgbClr val="FF0000"/>
                </a:solidFill>
              </a:rPr>
              <a:t>Mostly-miss, All-miss</a:t>
            </a:r>
            <a:endParaRPr lang="en-US" sz="1500" b="1" i="1" dirty="0">
              <a:solidFill>
                <a:srgbClr val="FF000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048635" y="6125517"/>
            <a:ext cx="53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Warp-type aware cache Insertion Policy</a:t>
            </a:r>
            <a:endParaRPr lang="en-US" sz="2400" b="1" i="1" dirty="0"/>
          </a:p>
        </p:txBody>
      </p:sp>
      <p:cxnSp>
        <p:nvCxnSpPr>
          <p:cNvPr id="315" name="Straight Arrow Connector 314"/>
          <p:cNvCxnSpPr/>
          <p:nvPr/>
        </p:nvCxnSpPr>
        <p:spPr>
          <a:xfrm>
            <a:off x="4689191" y="6125517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rot="5400000" flipH="1" flipV="1">
            <a:off x="7804076" y="5453966"/>
            <a:ext cx="1369217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rot="5400000" flipH="1" flipV="1">
            <a:off x="4141951" y="5579865"/>
            <a:ext cx="1092893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 rot="5400000" flipH="1" flipV="1">
            <a:off x="4336985" y="2891542"/>
            <a:ext cx="247504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4939" y="5342571"/>
            <a:ext cx="1920802" cy="2342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5572125" y="886348"/>
            <a:ext cx="2675387" cy="492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495242" y="5808133"/>
            <a:ext cx="6334991" cy="93071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 flipH="1">
            <a:off x="8399911" y="4621886"/>
            <a:ext cx="740101" cy="1186247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269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Overview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39" y="976413"/>
            <a:ext cx="8776661" cy="5711069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Problem: </a:t>
            </a:r>
          </a:p>
          <a:p>
            <a:pPr lvl="1"/>
            <a:r>
              <a:rPr lang="en-US" sz="2400" dirty="0" smtClean="0"/>
              <a:t>A single long latency thread can stall an entire warp</a:t>
            </a:r>
          </a:p>
          <a:p>
            <a:r>
              <a:rPr lang="en-US" b="1" dirty="0"/>
              <a:t>Observation: </a:t>
            </a:r>
            <a:endParaRPr lang="en-US" b="1" dirty="0" smtClean="0"/>
          </a:p>
          <a:p>
            <a:pPr lvl="1"/>
            <a:r>
              <a:rPr lang="en-US" sz="2400" dirty="0" smtClean="0"/>
              <a:t>Heterogeneity: some warps have more long latency threads</a:t>
            </a:r>
          </a:p>
          <a:p>
            <a:pPr lvl="1"/>
            <a:r>
              <a:rPr lang="en-US" sz="2400" dirty="0" smtClean="0"/>
              <a:t>Cache bank queuing worsens GPU stalling significantly</a:t>
            </a:r>
          </a:p>
          <a:p>
            <a:r>
              <a:rPr lang="en-US" b="1" dirty="0" smtClean="0"/>
              <a:t>Our Solution: Me</a:t>
            </a:r>
            <a:r>
              <a:rPr lang="en-US" dirty="0" smtClean="0"/>
              <a:t>mory </a:t>
            </a:r>
            <a:r>
              <a:rPr lang="en-US" b="1" dirty="0" smtClean="0"/>
              <a:t>Di</a:t>
            </a:r>
            <a:r>
              <a:rPr lang="en-US" dirty="0" smtClean="0"/>
              <a:t>vergence </a:t>
            </a:r>
            <a:r>
              <a:rPr lang="en-US" b="1" dirty="0" smtClean="0"/>
              <a:t>C</a:t>
            </a:r>
            <a:r>
              <a:rPr lang="en-US" dirty="0" smtClean="0"/>
              <a:t>orrection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Differentiate each warp</a:t>
            </a:r>
            <a:r>
              <a:rPr lang="en-US" sz="2400" dirty="0" smtClean="0"/>
              <a:t> based on this heterogeneity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Prioritizes warps </a:t>
            </a:r>
            <a:r>
              <a:rPr lang="en-US" sz="2400" dirty="0" smtClean="0"/>
              <a:t>with fewer of long latency threads</a:t>
            </a:r>
          </a:p>
          <a:p>
            <a:r>
              <a:rPr lang="en-US" b="1" dirty="0" smtClean="0"/>
              <a:t>Key Results: 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21.8% Better performance and 20.1% better energy efficiency</a:t>
            </a:r>
            <a:r>
              <a:rPr lang="en-US" sz="2400" dirty="0" smtClean="0"/>
              <a:t> compared to state-of-the-art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59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Warps Can Fetch Data for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944"/>
            <a:ext cx="8551333" cy="551754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All-miss and mostly-miss</a:t>
            </a:r>
            <a:r>
              <a:rPr lang="en-US" dirty="0" smtClean="0"/>
              <a:t> warps sometimes </a:t>
            </a:r>
            <a:r>
              <a:rPr lang="en-US" dirty="0" err="1" smtClean="0"/>
              <a:t>prefetch</a:t>
            </a:r>
            <a:r>
              <a:rPr lang="en-US" dirty="0" smtClean="0"/>
              <a:t> cache blocks for other warps</a:t>
            </a:r>
          </a:p>
          <a:p>
            <a:pPr lvl="1"/>
            <a:r>
              <a:rPr lang="en-US" dirty="0" smtClean="0"/>
              <a:t>Blocks with high reuse</a:t>
            </a:r>
          </a:p>
          <a:p>
            <a:pPr lvl="1"/>
            <a:r>
              <a:rPr lang="en-US" dirty="0" smtClean="0"/>
              <a:t>Shared address with all-hit and mostly-hit warps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Solution: </a:t>
            </a:r>
            <a:r>
              <a:rPr lang="en-US" dirty="0" smtClean="0"/>
              <a:t>Warp-type aware cache insertion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4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Warp-type Aware Cache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686800" cy="5517543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Ensure cache blocks from </a:t>
            </a:r>
            <a:r>
              <a:rPr lang="en-US" b="1" dirty="0" smtClean="0">
                <a:solidFill>
                  <a:srgbClr val="FF0000"/>
                </a:solidFill>
              </a:rPr>
              <a:t>all-miss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mostly-miss</a:t>
            </a:r>
            <a:r>
              <a:rPr lang="en-US" dirty="0" smtClean="0"/>
              <a:t> warps are </a:t>
            </a:r>
            <a:r>
              <a:rPr lang="en-US" b="1" dirty="0" smtClean="0">
                <a:solidFill>
                  <a:srgbClr val="0000FF"/>
                </a:solidFill>
              </a:rPr>
              <a:t>more likely to be evicted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/>
              <a:t>Our Solution: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All-miss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mostly-miss </a:t>
            </a:r>
            <a:r>
              <a:rPr lang="en-US" dirty="0" smtClean="0">
                <a:sym typeface="Wingdings"/>
              </a:rPr>
              <a:t> Insert at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LRU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sym typeface="Wingdings"/>
              </a:rPr>
              <a:t>All-hit, mostly-hit </a:t>
            </a:r>
            <a:r>
              <a:rPr lang="en-US" dirty="0" smtClean="0">
                <a:sym typeface="Wingdings"/>
              </a:rPr>
              <a:t>and balanced  Insert at </a:t>
            </a:r>
            <a:r>
              <a:rPr lang="en-US" b="1" dirty="0" smtClean="0">
                <a:solidFill>
                  <a:srgbClr val="0000FF"/>
                </a:solidFill>
                <a:sym typeface="Wingdings"/>
              </a:rPr>
              <a:t>MRU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/>
              <a:t>Benefits:</a:t>
            </a:r>
          </a:p>
          <a:p>
            <a:pPr lvl="1"/>
            <a:r>
              <a:rPr lang="en-US" dirty="0" smtClean="0"/>
              <a:t>All-hit and mostly-hit are </a:t>
            </a:r>
            <a:r>
              <a:rPr lang="en-US" b="1" dirty="0" smtClean="0">
                <a:solidFill>
                  <a:srgbClr val="0000FF"/>
                </a:solidFill>
              </a:rPr>
              <a:t>less likely </a:t>
            </a:r>
            <a:r>
              <a:rPr lang="en-US" dirty="0" smtClean="0"/>
              <a:t>to be evicted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Heavily reused cache blocks </a:t>
            </a:r>
            <a:r>
              <a:rPr lang="en-US" dirty="0" smtClean="0"/>
              <a:t>from mostly-miss are likely to </a:t>
            </a:r>
            <a:r>
              <a:rPr lang="en-US" b="1" dirty="0" smtClean="0">
                <a:solidFill>
                  <a:srgbClr val="0000FF"/>
                </a:solidFill>
              </a:rPr>
              <a:t>remain in the cache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84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604"/>
            <a:ext cx="8373035" cy="847546"/>
          </a:xfrm>
        </p:spPr>
        <p:txBody>
          <a:bodyPr/>
          <a:lstStyle/>
          <a:p>
            <a:pPr algn="l"/>
            <a:r>
              <a:rPr lang="en-US" dirty="0" err="1" smtClean="0"/>
              <a:t>MeDiC</a:t>
            </a:r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>
            <a:off x="5739254" y="2532172"/>
            <a:ext cx="2450153" cy="2753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Warp-type Aware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Memory Scheduler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19074" y="3275408"/>
            <a:ext cx="832226" cy="854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 Type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ID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9426" y="2351113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Memory</a:t>
            </a:r>
          </a:p>
          <a:p>
            <a:pPr algn="ctr"/>
            <a:r>
              <a:rPr lang="en-US" b="1" i="1" dirty="0" smtClean="0"/>
              <a:t>Request</a:t>
            </a:r>
            <a:endParaRPr lang="en-US" b="1" i="1" dirty="0"/>
          </a:p>
        </p:txBody>
      </p:sp>
      <p:sp>
        <p:nvSpPr>
          <p:cNvPr id="237" name="Down Arrow 236"/>
          <p:cNvSpPr/>
          <p:nvPr/>
        </p:nvSpPr>
        <p:spPr>
          <a:xfrm rot="16200000">
            <a:off x="1074086" y="3623235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78"/>
          <p:cNvGrpSpPr/>
          <p:nvPr/>
        </p:nvGrpSpPr>
        <p:grpSpPr>
          <a:xfrm>
            <a:off x="2219911" y="1848885"/>
            <a:ext cx="3040923" cy="3727938"/>
            <a:chOff x="1772236" y="1497205"/>
            <a:chExt cx="3040923" cy="3727938"/>
          </a:xfrm>
        </p:grpSpPr>
        <p:sp>
          <p:nvSpPr>
            <p:cNvPr id="239" name="Rectangle 238"/>
            <p:cNvSpPr/>
            <p:nvPr/>
          </p:nvSpPr>
          <p:spPr>
            <a:xfrm>
              <a:off x="1772236" y="1497205"/>
              <a:ext cx="3040923" cy="3727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L2 Cache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684528" y="1768167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0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684528" y="2332893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1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84528" y="2938629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2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84528" y="4270206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Group 274"/>
          <p:cNvGrpSpPr/>
          <p:nvPr/>
        </p:nvGrpSpPr>
        <p:grpSpPr>
          <a:xfrm>
            <a:off x="2530023" y="2119847"/>
            <a:ext cx="1395924" cy="412326"/>
            <a:chOff x="2082348" y="1768167"/>
            <a:chExt cx="1395924" cy="412326"/>
          </a:xfrm>
        </p:grpSpPr>
        <p:sp>
          <p:nvSpPr>
            <p:cNvPr id="245" name="Rectangle 244"/>
            <p:cNvSpPr/>
            <p:nvPr/>
          </p:nvSpPr>
          <p:spPr>
            <a:xfrm>
              <a:off x="3245618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012964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80310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547656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315002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082348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Group 275"/>
          <p:cNvGrpSpPr/>
          <p:nvPr/>
        </p:nvGrpSpPr>
        <p:grpSpPr>
          <a:xfrm>
            <a:off x="2530023" y="2684573"/>
            <a:ext cx="1395924" cy="412326"/>
            <a:chOff x="2082348" y="2332893"/>
            <a:chExt cx="1395924" cy="412326"/>
          </a:xfrm>
        </p:grpSpPr>
        <p:sp>
          <p:nvSpPr>
            <p:cNvPr id="252" name="Rectangle 251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8" name="Group 276"/>
          <p:cNvGrpSpPr/>
          <p:nvPr/>
        </p:nvGrpSpPr>
        <p:grpSpPr>
          <a:xfrm>
            <a:off x="2530023" y="3290307"/>
            <a:ext cx="1395924" cy="412326"/>
            <a:chOff x="2082348" y="2938627"/>
            <a:chExt cx="1395924" cy="412326"/>
          </a:xfrm>
        </p:grpSpPr>
        <p:sp>
          <p:nvSpPr>
            <p:cNvPr id="259" name="Rectangle 258"/>
            <p:cNvSpPr/>
            <p:nvPr/>
          </p:nvSpPr>
          <p:spPr>
            <a:xfrm>
              <a:off x="3245618" y="293862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12964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0310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547656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315002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082348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77"/>
          <p:cNvGrpSpPr/>
          <p:nvPr/>
        </p:nvGrpSpPr>
        <p:grpSpPr>
          <a:xfrm>
            <a:off x="2530023" y="4621886"/>
            <a:ext cx="1395924" cy="412326"/>
            <a:chOff x="2082348" y="4270206"/>
            <a:chExt cx="1395924" cy="412326"/>
          </a:xfrm>
        </p:grpSpPr>
        <p:sp>
          <p:nvSpPr>
            <p:cNvPr id="266" name="Rectangle 265"/>
            <p:cNvSpPr/>
            <p:nvPr/>
          </p:nvSpPr>
          <p:spPr>
            <a:xfrm>
              <a:off x="3245618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012964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780310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47656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15002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82348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2" name="Down Arrow 271"/>
          <p:cNvSpPr/>
          <p:nvPr/>
        </p:nvSpPr>
        <p:spPr>
          <a:xfrm>
            <a:off x="392472" y="2997444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Down Arrow 272"/>
          <p:cNvSpPr/>
          <p:nvPr/>
        </p:nvSpPr>
        <p:spPr>
          <a:xfrm rot="16200000">
            <a:off x="8361128" y="3658582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9"/>
          <p:cNvGrpSpPr/>
          <p:nvPr/>
        </p:nvGrpSpPr>
        <p:grpSpPr>
          <a:xfrm>
            <a:off x="5991289" y="3119494"/>
            <a:ext cx="1395924" cy="412326"/>
            <a:chOff x="2082348" y="2332893"/>
            <a:chExt cx="1395924" cy="412326"/>
          </a:xfrm>
        </p:grpSpPr>
        <p:sp>
          <p:nvSpPr>
            <p:cNvPr id="275" name="Rectangle 274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Group 286"/>
          <p:cNvGrpSpPr/>
          <p:nvPr/>
        </p:nvGrpSpPr>
        <p:grpSpPr>
          <a:xfrm>
            <a:off x="5991289" y="3959042"/>
            <a:ext cx="1395924" cy="412326"/>
            <a:chOff x="2082348" y="2332893"/>
            <a:chExt cx="1395924" cy="412326"/>
          </a:xfrm>
        </p:grpSpPr>
        <p:sp>
          <p:nvSpPr>
            <p:cNvPr id="282" name="Rectangle 281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058783" y="3959042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To </a:t>
            </a:r>
          </a:p>
          <a:p>
            <a:pPr algn="ctr"/>
            <a:r>
              <a:rPr lang="en-US" b="1" i="1" dirty="0" smtClean="0"/>
              <a:t>DRAM</a:t>
            </a:r>
            <a:endParaRPr lang="en-US" b="1" i="1" dirty="0"/>
          </a:p>
        </p:txBody>
      </p:sp>
      <p:sp>
        <p:nvSpPr>
          <p:cNvPr id="289" name="Trapezoid 288"/>
          <p:cNvSpPr/>
          <p:nvPr/>
        </p:nvSpPr>
        <p:spPr>
          <a:xfrm rot="5400000">
            <a:off x="6961804" y="3620712"/>
            <a:ext cx="1607929" cy="301107"/>
          </a:xfrm>
          <a:prstGeom prst="trapezoid">
            <a:avLst>
              <a:gd name="adj" fmla="val 10287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7595119" y="32127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7615215" y="39614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6021433" y="2760212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Low Priority</a:t>
            </a:r>
            <a:endParaRPr lang="en-US" b="1" i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6003017" y="36360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High Priority</a:t>
            </a:r>
            <a:endParaRPr lang="en-US" b="1" i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7134707" y="47936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Any Requests </a:t>
            </a:r>
          </a:p>
          <a:p>
            <a:pPr algn="ctr"/>
            <a:r>
              <a:rPr lang="en-US" sz="1200" dirty="0" smtClean="0"/>
              <a:t>in High Priority</a:t>
            </a:r>
            <a:endParaRPr lang="en-US" sz="1200" dirty="0"/>
          </a:p>
        </p:txBody>
      </p:sp>
      <p:cxnSp>
        <p:nvCxnSpPr>
          <p:cNvPr id="295" name="Straight Arrow Connector 294"/>
          <p:cNvCxnSpPr/>
          <p:nvPr/>
        </p:nvCxnSpPr>
        <p:spPr>
          <a:xfrm rot="5400000" flipH="1" flipV="1">
            <a:off x="7623334" y="4632039"/>
            <a:ext cx="2746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 rot="5400000">
            <a:off x="3084404" y="40145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 rot="5400000">
            <a:off x="4424365" y="400234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 rot="5400000">
            <a:off x="-89749" y="3407591"/>
            <a:ext cx="3727938" cy="5900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Bypassing Logic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530023" y="1839360"/>
            <a:ext cx="14323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/>
              <a:t>Request Buffers</a:t>
            </a:r>
            <a:endParaRPr lang="en-US" sz="1500" b="1" i="1" dirty="0"/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7399494" y="3309359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399494" y="4158433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572125" y="331253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5572125" y="415684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5090013" y="479361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rot="5400000" flipH="1" flipV="1">
            <a:off x="4335397" y="3557678"/>
            <a:ext cx="247504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5091601" y="349647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091601" y="2889513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091601" y="2320950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1773426" y="1670894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endCxn id="298" idx="1"/>
          </p:cNvCxnSpPr>
          <p:nvPr/>
        </p:nvCxnSpPr>
        <p:spPr>
          <a:xfrm rot="5400000">
            <a:off x="1688746" y="1753192"/>
            <a:ext cx="170948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106630" y="979984"/>
            <a:ext cx="489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Warp-type aware cache bypassing</a:t>
            </a:r>
            <a:endParaRPr lang="en-US" sz="2400" b="1" i="1" dirty="0"/>
          </a:p>
        </p:txBody>
      </p:sp>
      <p:sp>
        <p:nvSpPr>
          <p:cNvPr id="313" name="TextBox 312"/>
          <p:cNvSpPr txBox="1"/>
          <p:nvPr/>
        </p:nvSpPr>
        <p:spPr>
          <a:xfrm>
            <a:off x="2643589" y="1349317"/>
            <a:ext cx="1854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rgbClr val="FF0000"/>
                </a:solidFill>
              </a:rPr>
              <a:t>Mostly-miss, All-miss</a:t>
            </a:r>
            <a:endParaRPr lang="en-US" sz="1500" b="1" i="1" dirty="0">
              <a:solidFill>
                <a:srgbClr val="FF000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048635" y="6125517"/>
            <a:ext cx="53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Warp-type aware cache Insertion Policy</a:t>
            </a:r>
            <a:endParaRPr lang="en-US" sz="2400" b="1" i="1" dirty="0"/>
          </a:p>
        </p:txBody>
      </p:sp>
      <p:cxnSp>
        <p:nvCxnSpPr>
          <p:cNvPr id="315" name="Straight Arrow Connector 314"/>
          <p:cNvCxnSpPr/>
          <p:nvPr/>
        </p:nvCxnSpPr>
        <p:spPr>
          <a:xfrm>
            <a:off x="4689191" y="6125517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rot="5400000" flipH="1" flipV="1">
            <a:off x="7804076" y="5453966"/>
            <a:ext cx="1369217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rot="5400000" flipH="1" flipV="1">
            <a:off x="4141951" y="5579865"/>
            <a:ext cx="1092893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 rot="5400000" flipH="1" flipV="1">
            <a:off x="4336985" y="2891542"/>
            <a:ext cx="247504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4939" y="5342571"/>
            <a:ext cx="1920802" cy="2342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9475" y="886348"/>
            <a:ext cx="5575114" cy="492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643033" y="934503"/>
            <a:ext cx="3254932" cy="488995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 flipH="1">
            <a:off x="8399911" y="4621886"/>
            <a:ext cx="740101" cy="1186247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 flipV="1">
            <a:off x="164138" y="5822822"/>
            <a:ext cx="8666095" cy="76435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0" name="Picture 79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cxnSp>
        <p:nvCxnSpPr>
          <p:cNvPr id="95" name="Straight Connector 9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66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Not All Blocks Can </a:t>
            </a:r>
            <a:r>
              <a:rPr lang="en-US" dirty="0"/>
              <a:t>B</a:t>
            </a:r>
            <a:r>
              <a:rPr lang="en-US" dirty="0" smtClean="0"/>
              <a:t>e Cached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944"/>
            <a:ext cx="8551333" cy="5517543"/>
          </a:xfrm>
        </p:spPr>
        <p:txBody>
          <a:bodyPr/>
          <a:lstStyle/>
          <a:p>
            <a:r>
              <a:rPr lang="en-US" dirty="0" smtClean="0"/>
              <a:t>Despite the best effort, accesses from mostly-hit warps </a:t>
            </a:r>
            <a:r>
              <a:rPr lang="en-US" b="1" dirty="0" smtClean="0">
                <a:solidFill>
                  <a:srgbClr val="FF454C"/>
                </a:solidFill>
              </a:rPr>
              <a:t>can still miss</a:t>
            </a:r>
            <a:r>
              <a:rPr lang="en-US" dirty="0" smtClean="0"/>
              <a:t> in the cache</a:t>
            </a:r>
          </a:p>
          <a:p>
            <a:pPr lvl="1"/>
            <a:r>
              <a:rPr lang="en-US" dirty="0" smtClean="0"/>
              <a:t>Compulsory misses</a:t>
            </a:r>
          </a:p>
          <a:p>
            <a:pPr lvl="1"/>
            <a:r>
              <a:rPr lang="en-US" dirty="0" smtClean="0"/>
              <a:t>Cache thrashing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Solution: </a:t>
            </a:r>
            <a:r>
              <a:rPr lang="en-US" dirty="0" smtClean="0"/>
              <a:t>Warp-type aware memory scheduler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4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Warp-type Aware Memory </a:t>
            </a:r>
            <a:r>
              <a:rPr lang="en-US" dirty="0" err="1" smtClean="0"/>
              <a:t>Sched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944"/>
            <a:ext cx="8551333" cy="5517543"/>
          </a:xfrm>
        </p:spPr>
        <p:txBody>
          <a:bodyPr/>
          <a:lstStyle/>
          <a:p>
            <a:r>
              <a:rPr lang="en-US" b="1" dirty="0" smtClean="0"/>
              <a:t>Goal: </a:t>
            </a:r>
            <a:r>
              <a:rPr lang="en-US" b="1" dirty="0" smtClean="0">
                <a:solidFill>
                  <a:srgbClr val="0000FF"/>
                </a:solidFill>
              </a:rPr>
              <a:t>Prioritize mostly-hit</a:t>
            </a:r>
            <a:r>
              <a:rPr lang="en-US" dirty="0" smtClean="0"/>
              <a:t> over mostly-miss</a:t>
            </a:r>
            <a:endParaRPr lang="en-US" b="1" dirty="0"/>
          </a:p>
          <a:p>
            <a:r>
              <a:rPr lang="en-US" b="1" dirty="0" smtClean="0"/>
              <a:t>Mechanism: </a:t>
            </a:r>
            <a:r>
              <a:rPr lang="en-US" dirty="0" smtClean="0"/>
              <a:t>Two memory request queues</a:t>
            </a:r>
          </a:p>
          <a:p>
            <a:pPr lvl="1"/>
            <a:r>
              <a:rPr lang="en-US" dirty="0" smtClean="0"/>
              <a:t>High-priority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all-hit and mostly-hit</a:t>
            </a:r>
          </a:p>
          <a:p>
            <a:pPr lvl="1"/>
            <a:r>
              <a:rPr lang="en-US" dirty="0" smtClean="0"/>
              <a:t>Low-priority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balanced, mostly-miss and all-miss</a:t>
            </a:r>
          </a:p>
          <a:p>
            <a:r>
              <a:rPr lang="en-US" b="1" dirty="0" smtClean="0"/>
              <a:t>Benefits:</a:t>
            </a:r>
          </a:p>
          <a:p>
            <a:pPr lvl="1"/>
            <a:r>
              <a:rPr lang="en-US" dirty="0" smtClean="0"/>
              <a:t>Memory requests from mostly-hit are serviced first</a:t>
            </a:r>
          </a:p>
          <a:p>
            <a:pPr lvl="1"/>
            <a:r>
              <a:rPr lang="en-US" dirty="0" smtClean="0"/>
              <a:t>Still maintain high row buffer hit rate </a:t>
            </a:r>
            <a:r>
              <a:rPr lang="en-US" dirty="0" smtClean="0">
                <a:sym typeface="Wingdings"/>
              </a:rPr>
              <a:t> only a few mostly-hit requests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16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/>
          <p:cNvSpPr/>
          <p:nvPr/>
        </p:nvSpPr>
        <p:spPr>
          <a:xfrm>
            <a:off x="5739254" y="2532172"/>
            <a:ext cx="2450153" cy="2753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Warp-type Aware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Memory Scheduler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9257" y="2532175"/>
            <a:ext cx="2450153" cy="27532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604"/>
            <a:ext cx="8373035" cy="847546"/>
          </a:xfrm>
        </p:spPr>
        <p:txBody>
          <a:bodyPr/>
          <a:lstStyle/>
          <a:p>
            <a:pPr algn="l"/>
            <a:r>
              <a:rPr lang="en-US" dirty="0" err="1" smtClean="0"/>
              <a:t>MeDiC</a:t>
            </a:r>
            <a:r>
              <a:rPr lang="en-US" dirty="0" smtClean="0"/>
              <a:t>: Putting Everything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0" name="Picture 79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235" name="Rectangle 234"/>
          <p:cNvSpPr/>
          <p:nvPr/>
        </p:nvSpPr>
        <p:spPr>
          <a:xfrm>
            <a:off x="219074" y="3275408"/>
            <a:ext cx="832226" cy="854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Warp Type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ID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9426" y="2351113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Memory</a:t>
            </a:r>
          </a:p>
          <a:p>
            <a:pPr algn="ctr"/>
            <a:r>
              <a:rPr lang="en-US" b="1" i="1" dirty="0" smtClean="0"/>
              <a:t>Request</a:t>
            </a:r>
            <a:endParaRPr lang="en-US" b="1" i="1" dirty="0"/>
          </a:p>
        </p:txBody>
      </p:sp>
      <p:sp>
        <p:nvSpPr>
          <p:cNvPr id="237" name="Down Arrow 236"/>
          <p:cNvSpPr/>
          <p:nvPr/>
        </p:nvSpPr>
        <p:spPr>
          <a:xfrm rot="16200000">
            <a:off x="1074086" y="3623235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78"/>
          <p:cNvGrpSpPr/>
          <p:nvPr/>
        </p:nvGrpSpPr>
        <p:grpSpPr>
          <a:xfrm>
            <a:off x="2219911" y="1848885"/>
            <a:ext cx="3040923" cy="3727938"/>
            <a:chOff x="1772236" y="1497205"/>
            <a:chExt cx="3040923" cy="3727938"/>
          </a:xfrm>
        </p:grpSpPr>
        <p:sp>
          <p:nvSpPr>
            <p:cNvPr id="239" name="Rectangle 238"/>
            <p:cNvSpPr/>
            <p:nvPr/>
          </p:nvSpPr>
          <p:spPr>
            <a:xfrm>
              <a:off x="1772236" y="1497205"/>
              <a:ext cx="3040923" cy="3727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L2 Cache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684528" y="1768167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0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684528" y="2332893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1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84528" y="2938629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2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84528" y="4270206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Group 274"/>
          <p:cNvGrpSpPr/>
          <p:nvPr/>
        </p:nvGrpSpPr>
        <p:grpSpPr>
          <a:xfrm>
            <a:off x="2530023" y="2119847"/>
            <a:ext cx="1395924" cy="412326"/>
            <a:chOff x="2082348" y="1768167"/>
            <a:chExt cx="1395924" cy="412326"/>
          </a:xfrm>
        </p:grpSpPr>
        <p:sp>
          <p:nvSpPr>
            <p:cNvPr id="245" name="Rectangle 244"/>
            <p:cNvSpPr/>
            <p:nvPr/>
          </p:nvSpPr>
          <p:spPr>
            <a:xfrm>
              <a:off x="3245618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012964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80310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547656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315002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082348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Group 275"/>
          <p:cNvGrpSpPr/>
          <p:nvPr/>
        </p:nvGrpSpPr>
        <p:grpSpPr>
          <a:xfrm>
            <a:off x="2530023" y="2684573"/>
            <a:ext cx="1395924" cy="412326"/>
            <a:chOff x="2082348" y="2332893"/>
            <a:chExt cx="1395924" cy="412326"/>
          </a:xfrm>
        </p:grpSpPr>
        <p:sp>
          <p:nvSpPr>
            <p:cNvPr id="252" name="Rectangle 251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8" name="Group 276"/>
          <p:cNvGrpSpPr/>
          <p:nvPr/>
        </p:nvGrpSpPr>
        <p:grpSpPr>
          <a:xfrm>
            <a:off x="2530023" y="3290307"/>
            <a:ext cx="1395924" cy="412326"/>
            <a:chOff x="2082348" y="2938627"/>
            <a:chExt cx="1395924" cy="412326"/>
          </a:xfrm>
        </p:grpSpPr>
        <p:sp>
          <p:nvSpPr>
            <p:cNvPr id="259" name="Rectangle 258"/>
            <p:cNvSpPr/>
            <p:nvPr/>
          </p:nvSpPr>
          <p:spPr>
            <a:xfrm>
              <a:off x="3245618" y="293862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12964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0310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547656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315002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082348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77"/>
          <p:cNvGrpSpPr/>
          <p:nvPr/>
        </p:nvGrpSpPr>
        <p:grpSpPr>
          <a:xfrm>
            <a:off x="2530023" y="4621886"/>
            <a:ext cx="1395924" cy="412326"/>
            <a:chOff x="2082348" y="4270206"/>
            <a:chExt cx="1395924" cy="412326"/>
          </a:xfrm>
        </p:grpSpPr>
        <p:sp>
          <p:nvSpPr>
            <p:cNvPr id="266" name="Rectangle 265"/>
            <p:cNvSpPr/>
            <p:nvPr/>
          </p:nvSpPr>
          <p:spPr>
            <a:xfrm>
              <a:off x="3245618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012964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780310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47656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15002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82348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2" name="Down Arrow 271"/>
          <p:cNvSpPr/>
          <p:nvPr/>
        </p:nvSpPr>
        <p:spPr>
          <a:xfrm>
            <a:off x="392472" y="2997444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Down Arrow 272"/>
          <p:cNvSpPr/>
          <p:nvPr/>
        </p:nvSpPr>
        <p:spPr>
          <a:xfrm rot="16200000">
            <a:off x="8361128" y="3658582"/>
            <a:ext cx="452435" cy="19891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9"/>
          <p:cNvGrpSpPr/>
          <p:nvPr/>
        </p:nvGrpSpPr>
        <p:grpSpPr>
          <a:xfrm>
            <a:off x="5991289" y="3119494"/>
            <a:ext cx="1395924" cy="412326"/>
            <a:chOff x="2082348" y="2332893"/>
            <a:chExt cx="1395924" cy="412326"/>
          </a:xfrm>
        </p:grpSpPr>
        <p:sp>
          <p:nvSpPr>
            <p:cNvPr id="275" name="Rectangle 274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Group 286"/>
          <p:cNvGrpSpPr/>
          <p:nvPr/>
        </p:nvGrpSpPr>
        <p:grpSpPr>
          <a:xfrm>
            <a:off x="5991289" y="3959042"/>
            <a:ext cx="1395924" cy="412326"/>
            <a:chOff x="2082348" y="2332893"/>
            <a:chExt cx="1395924" cy="412326"/>
          </a:xfrm>
        </p:grpSpPr>
        <p:sp>
          <p:nvSpPr>
            <p:cNvPr id="282" name="Rectangle 281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058783" y="3959042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To </a:t>
            </a:r>
          </a:p>
          <a:p>
            <a:pPr algn="ctr"/>
            <a:r>
              <a:rPr lang="en-US" b="1" i="1" dirty="0" smtClean="0"/>
              <a:t>DRAM</a:t>
            </a:r>
            <a:endParaRPr lang="en-US" b="1" i="1" dirty="0"/>
          </a:p>
        </p:txBody>
      </p:sp>
      <p:sp>
        <p:nvSpPr>
          <p:cNvPr id="289" name="Trapezoid 288"/>
          <p:cNvSpPr/>
          <p:nvPr/>
        </p:nvSpPr>
        <p:spPr>
          <a:xfrm rot="5400000">
            <a:off x="6961804" y="3620712"/>
            <a:ext cx="1607929" cy="301107"/>
          </a:xfrm>
          <a:prstGeom prst="trapezoid">
            <a:avLst>
              <a:gd name="adj" fmla="val 10287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7595119" y="32127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7615215" y="39614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6021433" y="2760212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Low Priority</a:t>
            </a:r>
            <a:endParaRPr lang="en-US" b="1" i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6003017" y="36360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High Priority</a:t>
            </a:r>
            <a:endParaRPr lang="en-US" b="1" i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7134707" y="47936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Any Requests </a:t>
            </a:r>
          </a:p>
          <a:p>
            <a:pPr algn="ctr"/>
            <a:r>
              <a:rPr lang="en-US" sz="1200" dirty="0" smtClean="0"/>
              <a:t>in High Priority</a:t>
            </a:r>
            <a:endParaRPr lang="en-US" sz="1200" dirty="0"/>
          </a:p>
        </p:txBody>
      </p:sp>
      <p:cxnSp>
        <p:nvCxnSpPr>
          <p:cNvPr id="295" name="Straight Arrow Connector 294"/>
          <p:cNvCxnSpPr/>
          <p:nvPr/>
        </p:nvCxnSpPr>
        <p:spPr>
          <a:xfrm rot="5400000" flipH="1" flipV="1">
            <a:off x="7623334" y="4632039"/>
            <a:ext cx="2746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 rot="5400000">
            <a:off x="3084404" y="40145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 rot="5400000">
            <a:off x="4424365" y="400234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 rot="5400000">
            <a:off x="-89749" y="3407591"/>
            <a:ext cx="3727938" cy="5900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Bypassing Logic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530023" y="1839360"/>
            <a:ext cx="14323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/>
              <a:t>Request Buffers</a:t>
            </a:r>
            <a:endParaRPr lang="en-US" sz="1500" b="1" i="1" dirty="0"/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7399494" y="3309359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399494" y="4158433"/>
            <a:ext cx="215721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5572125" y="331253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5572125" y="4156845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5090013" y="479361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rot="5400000" flipH="1" flipV="1">
            <a:off x="4335397" y="3557678"/>
            <a:ext cx="247504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5091601" y="3496472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091601" y="2889513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091601" y="2320950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1773426" y="1670894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endCxn id="298" idx="1"/>
          </p:cNvCxnSpPr>
          <p:nvPr/>
        </p:nvCxnSpPr>
        <p:spPr>
          <a:xfrm rot="5400000">
            <a:off x="1688746" y="1753192"/>
            <a:ext cx="170948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479156" y="979984"/>
            <a:ext cx="489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66FF"/>
                </a:solidFill>
              </a:rPr>
              <a:t>Warp-type aware cache bypassing</a:t>
            </a:r>
            <a:endParaRPr lang="en-US" sz="2400" b="1" i="1" dirty="0">
              <a:solidFill>
                <a:srgbClr val="0066FF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643589" y="1349317"/>
            <a:ext cx="1854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rgbClr val="FF0000"/>
                </a:solidFill>
              </a:rPr>
              <a:t>Mostly-miss, All-miss</a:t>
            </a:r>
            <a:endParaRPr lang="en-US" sz="1500" b="1" i="1" dirty="0">
              <a:solidFill>
                <a:srgbClr val="FF000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048635" y="6125517"/>
            <a:ext cx="53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66FF"/>
                </a:solidFill>
              </a:rPr>
              <a:t>Warp-type aware cache Insertion Policy</a:t>
            </a:r>
            <a:endParaRPr lang="en-US" sz="2400" b="1" i="1" dirty="0">
              <a:solidFill>
                <a:srgbClr val="0066FF"/>
              </a:solidFill>
            </a:endParaRPr>
          </a:p>
        </p:txBody>
      </p:sp>
      <p:cxnSp>
        <p:nvCxnSpPr>
          <p:cNvPr id="315" name="Straight Arrow Connector 314"/>
          <p:cNvCxnSpPr/>
          <p:nvPr/>
        </p:nvCxnSpPr>
        <p:spPr>
          <a:xfrm>
            <a:off x="4689191" y="6125517"/>
            <a:ext cx="3798699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rot="5400000" flipH="1" flipV="1">
            <a:off x="7804076" y="5453966"/>
            <a:ext cx="1369217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rot="5400000" flipH="1" flipV="1">
            <a:off x="4141951" y="5579865"/>
            <a:ext cx="1092893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 rot="5400000" flipH="1" flipV="1">
            <a:off x="4336985" y="2891542"/>
            <a:ext cx="247504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4939" y="5342571"/>
            <a:ext cx="1920802" cy="2342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102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235" grpId="0" animBg="1"/>
      <p:bldP spid="236" grpId="0"/>
      <p:bldP spid="237" grpId="0" animBg="1"/>
      <p:bldP spid="272" grpId="0" animBg="1"/>
      <p:bldP spid="289" grpId="0" animBg="1"/>
      <p:bldP spid="290" grpId="0"/>
      <p:bldP spid="291" grpId="0"/>
      <p:bldP spid="292" grpId="0"/>
      <p:bldP spid="293" grpId="0"/>
      <p:bldP spid="294" grpId="0"/>
      <p:bldP spid="298" grpId="0" animBg="1"/>
      <p:bldP spid="312" grpId="0"/>
      <p:bldP spid="313" grpId="0"/>
      <p:bldP spid="314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MeDiC</a:t>
            </a:r>
            <a:r>
              <a:rPr lang="en-US" dirty="0" smtClean="0"/>
              <a:t>: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08703" y="1824132"/>
            <a:ext cx="806824" cy="6983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1989" y="1068400"/>
            <a:ext cx="122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0000"/>
                </a:solidFill>
              </a:rPr>
              <a:t>Warp A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64557" y="3770395"/>
            <a:ext cx="12111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0000"/>
                </a:solidFill>
              </a:rPr>
              <a:t>Warp B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60357" y="1058352"/>
            <a:ext cx="13041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0000"/>
                </a:solidFill>
              </a:rPr>
              <a:t>Warp A’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84860" y="3780443"/>
            <a:ext cx="128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0000"/>
                </a:solidFill>
              </a:rPr>
              <a:t>Warp B’</a:t>
            </a:r>
            <a:endParaRPr lang="en-US" sz="2600" b="1" dirty="0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5443" y="4265010"/>
            <a:ext cx="1332440" cy="2446879"/>
            <a:chOff x="3495443" y="4265010"/>
            <a:chExt cx="1332440" cy="2446879"/>
          </a:xfrm>
        </p:grpSpPr>
        <p:cxnSp>
          <p:nvCxnSpPr>
            <p:cNvPr id="123" name="Straight Connector 122"/>
            <p:cNvCxnSpPr/>
            <p:nvPr/>
          </p:nvCxnSpPr>
          <p:spPr>
            <a:xfrm rot="5400000">
              <a:off x="3043683" y="5601898"/>
              <a:ext cx="1664711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3235499" y="5688545"/>
              <a:ext cx="1660363" cy="675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3421508" y="5733289"/>
              <a:ext cx="1664711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H="1">
              <a:off x="3615777" y="5775416"/>
              <a:ext cx="1660364" cy="819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3804076" y="5822493"/>
              <a:ext cx="1667927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3994467" y="5878473"/>
              <a:ext cx="1660364" cy="646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501911" y="4693251"/>
              <a:ext cx="0" cy="310126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678009" y="4741211"/>
              <a:ext cx="0" cy="310126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814947" y="4420320"/>
              <a:ext cx="0" cy="680197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630777" y="4420653"/>
              <a:ext cx="6468" cy="633523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441860" y="4406599"/>
              <a:ext cx="6468" cy="633523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51424" y="4332742"/>
              <a:ext cx="6468" cy="633523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5837" y="4265010"/>
              <a:ext cx="6468" cy="633523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872633" y="4355212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674775" y="4296855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495443" y="4265172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99480" y="1535455"/>
            <a:ext cx="1350072" cy="2172221"/>
            <a:chOff x="3499480" y="1535455"/>
            <a:chExt cx="1350072" cy="2172221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3888183" y="1718113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84377" y="1766611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269183" y="1805707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465377" y="1854205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653358" y="1907900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849552" y="1956398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04008" y="1996024"/>
              <a:ext cx="0" cy="1624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700202" y="2083089"/>
              <a:ext cx="0" cy="1624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499480" y="1680232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696043" y="1729288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849552" y="1718113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646890" y="1546184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460118" y="1636668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269183" y="1615068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84377" y="1535455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410536" y="1540668"/>
            <a:ext cx="1518216" cy="177445"/>
            <a:chOff x="879912" y="1691307"/>
            <a:chExt cx="1518216" cy="177445"/>
          </a:xfrm>
          <a:solidFill>
            <a:schemeClr val="accent3">
              <a:lumMod val="75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879912" y="1691307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69689" y="1691307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59466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49243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39020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828797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018574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08351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419983" y="4242515"/>
            <a:ext cx="1518216" cy="177445"/>
            <a:chOff x="879912" y="1691307"/>
            <a:chExt cx="1518216" cy="177445"/>
          </a:xfrm>
          <a:solidFill>
            <a:srgbClr val="FF0000"/>
          </a:solidFill>
        </p:grpSpPr>
        <p:sp>
          <p:nvSpPr>
            <p:cNvPr id="72" name="Rectangle 71"/>
            <p:cNvSpPr/>
            <p:nvPr/>
          </p:nvSpPr>
          <p:spPr>
            <a:xfrm>
              <a:off x="879912" y="1691307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69689" y="1691307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59466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49243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39020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28797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18574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08351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278878" y="2483682"/>
            <a:ext cx="762351" cy="0"/>
          </a:xfrm>
          <a:prstGeom prst="line">
            <a:avLst/>
          </a:prstGeom>
          <a:ln w="76200">
            <a:solidFill>
              <a:srgbClr val="FF454C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1229" y="2258176"/>
            <a:ext cx="175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Queuing Latency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78878" y="3038444"/>
            <a:ext cx="762351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41229" y="2800557"/>
            <a:ext cx="211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Cache/</a:t>
            </a:r>
            <a:r>
              <a:rPr lang="en-US" dirty="0" err="1" smtClean="0"/>
              <a:t>Mem</a:t>
            </a:r>
            <a:r>
              <a:rPr lang="en-US" dirty="0" smtClean="0"/>
              <a:t> Latency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457200" y="3432062"/>
            <a:ext cx="1504887" cy="840824"/>
            <a:chOff x="457200" y="4950044"/>
            <a:chExt cx="1504887" cy="840824"/>
          </a:xfrm>
        </p:grpSpPr>
        <p:sp>
          <p:nvSpPr>
            <p:cNvPr id="106" name="Rectangle 105"/>
            <p:cNvSpPr/>
            <p:nvPr/>
          </p:nvSpPr>
          <p:spPr>
            <a:xfrm>
              <a:off x="457200" y="5027601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7200" y="5499874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1424" y="4950044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 Miss</a:t>
              </a:r>
              <a:endParaRPr lang="en-US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21472" y="5421536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 Hit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20544" y="1577124"/>
            <a:ext cx="1353288" cy="1005653"/>
            <a:chOff x="6620544" y="1577124"/>
            <a:chExt cx="1353288" cy="1005653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7009247" y="1698254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205441" y="1763685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390247" y="1870513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586441" y="1919011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774422" y="1972706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970616" y="2021204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620544" y="1711172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817107" y="1726362"/>
              <a:ext cx="6751" cy="54292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970616" y="1715187"/>
              <a:ext cx="3216" cy="317272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767954" y="1577124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81182" y="1667608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390247" y="1629075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205441" y="1583328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823575" y="2232497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627012" y="2147831"/>
              <a:ext cx="0" cy="35028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620544" y="4277354"/>
            <a:ext cx="1343926" cy="2332341"/>
            <a:chOff x="6620544" y="4277354"/>
            <a:chExt cx="1343926" cy="2332341"/>
          </a:xfrm>
        </p:grpSpPr>
        <p:cxnSp>
          <p:nvCxnSpPr>
            <p:cNvPr id="153" name="Straight Connector 152"/>
            <p:cNvCxnSpPr/>
            <p:nvPr/>
          </p:nvCxnSpPr>
          <p:spPr>
            <a:xfrm rot="5400000">
              <a:off x="6180270" y="5291584"/>
              <a:ext cx="1664711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372086" y="5378231"/>
              <a:ext cx="1660363" cy="675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558095" y="5422975"/>
              <a:ext cx="1664711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6200000" flipH="1">
              <a:off x="6752364" y="5465102"/>
              <a:ext cx="1660364" cy="819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940663" y="5512179"/>
              <a:ext cx="1667927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7131054" y="5568159"/>
              <a:ext cx="1660364" cy="646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61" idx="2"/>
            </p:cNvCxnSpPr>
            <p:nvPr/>
          </p:nvCxnSpPr>
          <p:spPr>
            <a:xfrm>
              <a:off x="7954656" y="4439748"/>
              <a:ext cx="6476" cy="361526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771170" y="4277354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584398" y="4350905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393463" y="4346238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7195957" y="4317424"/>
              <a:ext cx="0" cy="284259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620544" y="4438636"/>
              <a:ext cx="6468" cy="455335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6817106" y="4419960"/>
              <a:ext cx="1" cy="529371"/>
            </a:xfrm>
            <a:prstGeom prst="line">
              <a:avLst/>
            </a:prstGeom>
            <a:ln w="76200">
              <a:solidFill>
                <a:srgbClr val="FF454C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5798485" y="5689491"/>
              <a:ext cx="1664711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 flipH="1">
              <a:off x="5990301" y="5776138"/>
              <a:ext cx="1660363" cy="675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531328" y="4262303"/>
            <a:ext cx="1518216" cy="177445"/>
            <a:chOff x="879912" y="1691307"/>
            <a:chExt cx="1518216" cy="177445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879912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69689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9466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9243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39020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28797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018574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08351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31328" y="1545607"/>
            <a:ext cx="1518216" cy="177445"/>
            <a:chOff x="879912" y="1691307"/>
            <a:chExt cx="1518216" cy="177445"/>
          </a:xfrm>
          <a:solidFill>
            <a:schemeClr val="accent3">
              <a:lumMod val="75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879912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69689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59466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9243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39020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28797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18574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08351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>
            <a:off x="3373685" y="3725194"/>
            <a:ext cx="503371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ight Arrow 169"/>
          <p:cNvSpPr/>
          <p:nvPr/>
        </p:nvSpPr>
        <p:spPr>
          <a:xfrm>
            <a:off x="5374837" y="5125929"/>
            <a:ext cx="806824" cy="6983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3373685" y="6719686"/>
            <a:ext cx="503371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0808" y="4454186"/>
            <a:ext cx="90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Bypass</a:t>
            </a:r>
          </a:p>
          <a:p>
            <a:r>
              <a:rPr lang="en-US" b="1" i="1" dirty="0" smtClean="0"/>
              <a:t>Cache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049544" y="4889747"/>
            <a:ext cx="1020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66FF"/>
                </a:solidFill>
              </a:rPr>
              <a:t>Lower</a:t>
            </a:r>
          </a:p>
          <a:p>
            <a:pPr algn="ctr"/>
            <a:r>
              <a:rPr lang="en-US" b="1" i="1" dirty="0">
                <a:solidFill>
                  <a:srgbClr val="0066FF"/>
                </a:solidFill>
              </a:rPr>
              <a:t>q</a:t>
            </a:r>
            <a:r>
              <a:rPr lang="en-US" b="1" i="1" dirty="0" smtClean="0">
                <a:solidFill>
                  <a:srgbClr val="0066FF"/>
                </a:solidFill>
              </a:rPr>
              <a:t>ueuing</a:t>
            </a:r>
          </a:p>
          <a:p>
            <a:pPr algn="ctr"/>
            <a:r>
              <a:rPr lang="en-US" b="1" i="1" dirty="0" smtClean="0">
                <a:solidFill>
                  <a:srgbClr val="0066FF"/>
                </a:solidFill>
              </a:rPr>
              <a:t>latency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446201" y="2714862"/>
            <a:ext cx="827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66FF"/>
                </a:solidFill>
              </a:rPr>
              <a:t>Lower</a:t>
            </a:r>
          </a:p>
          <a:p>
            <a:pPr algn="ctr"/>
            <a:r>
              <a:rPr lang="en-US" b="1" i="1" dirty="0">
                <a:solidFill>
                  <a:srgbClr val="0066FF"/>
                </a:solidFill>
              </a:rPr>
              <a:t>s</a:t>
            </a:r>
            <a:r>
              <a:rPr lang="en-US" b="1" i="1" dirty="0" smtClean="0">
                <a:solidFill>
                  <a:srgbClr val="0066FF"/>
                </a:solidFill>
              </a:rPr>
              <a:t>tall</a:t>
            </a:r>
          </a:p>
          <a:p>
            <a:pPr algn="ctr"/>
            <a:r>
              <a:rPr lang="en-US" b="1" i="1" dirty="0" smtClean="0">
                <a:solidFill>
                  <a:srgbClr val="0066FF"/>
                </a:solidFill>
              </a:rPr>
              <a:t>time</a:t>
            </a:r>
          </a:p>
        </p:txBody>
      </p:sp>
      <p:cxnSp>
        <p:nvCxnSpPr>
          <p:cNvPr id="174" name="Straight Connector 173"/>
          <p:cNvCxnSpPr/>
          <p:nvPr/>
        </p:nvCxnSpPr>
        <p:spPr>
          <a:xfrm>
            <a:off x="6531328" y="2582777"/>
            <a:ext cx="187607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210972" y="2582777"/>
            <a:ext cx="0" cy="1101309"/>
          </a:xfrm>
          <a:prstGeom prst="line">
            <a:avLst/>
          </a:prstGeom>
          <a:ln w="38100">
            <a:solidFill>
              <a:srgbClr val="0070C0"/>
            </a:solidFill>
            <a:headEnd type="arrow" w="lg" len="sm"/>
            <a:tailEnd type="arrow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331802" y="5839909"/>
            <a:ext cx="1088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MRU</a:t>
            </a:r>
          </a:p>
          <a:p>
            <a:r>
              <a:rPr lang="en-US" b="1" i="1" dirty="0" smtClean="0"/>
              <a:t>Insertion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77978" y="2523558"/>
            <a:ext cx="95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High</a:t>
            </a:r>
          </a:p>
          <a:p>
            <a:r>
              <a:rPr lang="en-US" b="1" i="1" dirty="0" smtClean="0"/>
              <a:t>Priority</a:t>
            </a:r>
          </a:p>
        </p:txBody>
      </p:sp>
    </p:spTree>
    <p:extLst>
      <p:ext uri="{BB962C8B-B14F-4D97-AF65-F5344CB8AC3E}">
        <p14:creationId xmlns="" xmlns:p14="http://schemas.microsoft.com/office/powerpoint/2010/main" val="197286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/>
      <p:bldP spid="81" grpId="0"/>
      <p:bldP spid="92" grpId="0"/>
      <p:bldP spid="93" grpId="0"/>
      <p:bldP spid="16" grpId="0"/>
      <p:bldP spid="104" grpId="0"/>
      <p:bldP spid="170" grpId="0" animBg="1"/>
      <p:bldP spid="23" grpId="0"/>
      <p:bldP spid="172" grpId="0"/>
      <p:bldP spid="173" grpId="0"/>
      <p:bldP spid="129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517543"/>
          </a:xfrm>
        </p:spPr>
        <p:txBody>
          <a:bodyPr/>
          <a:lstStyle/>
          <a:p>
            <a:r>
              <a:rPr lang="en-US" dirty="0" smtClean="0">
                <a:solidFill>
                  <a:srgbClr val="D9D9D9"/>
                </a:solidFill>
              </a:rPr>
              <a:t>Background</a:t>
            </a:r>
            <a:r>
              <a:rPr lang="en-US" dirty="0">
                <a:solidFill>
                  <a:srgbClr val="D9D9D9"/>
                </a:solidFill>
              </a:rPr>
              <a:t> </a:t>
            </a:r>
            <a:r>
              <a:rPr lang="en-US" dirty="0" smtClean="0">
                <a:solidFill>
                  <a:srgbClr val="D9D9D9"/>
                </a:solidFill>
              </a:rPr>
              <a:t>on Inter-warp Heterogeneity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Our Goal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Solution: </a:t>
            </a:r>
            <a:r>
              <a:rPr lang="en-US" b="1" dirty="0" smtClean="0">
                <a:solidFill>
                  <a:srgbClr val="D9D9D9"/>
                </a:solidFill>
              </a:rPr>
              <a:t>Me</a:t>
            </a:r>
            <a:r>
              <a:rPr lang="en-US" dirty="0" smtClean="0">
                <a:solidFill>
                  <a:srgbClr val="D9D9D9"/>
                </a:solidFill>
              </a:rPr>
              <a:t>mory </a:t>
            </a:r>
            <a:r>
              <a:rPr lang="en-US" b="1" dirty="0" smtClean="0">
                <a:solidFill>
                  <a:srgbClr val="D9D9D9"/>
                </a:solidFill>
              </a:rPr>
              <a:t>Di</a:t>
            </a:r>
            <a:r>
              <a:rPr lang="en-US" dirty="0" smtClean="0">
                <a:solidFill>
                  <a:srgbClr val="D9D9D9"/>
                </a:solidFill>
              </a:rPr>
              <a:t>vergence </a:t>
            </a:r>
            <a:r>
              <a:rPr lang="en-US" b="1" dirty="0" smtClean="0">
                <a:solidFill>
                  <a:srgbClr val="D9D9D9"/>
                </a:solidFill>
              </a:rPr>
              <a:t>C</a:t>
            </a:r>
            <a:r>
              <a:rPr lang="en-US" dirty="0" smtClean="0">
                <a:solidFill>
                  <a:srgbClr val="D9D9D9"/>
                </a:solidFill>
              </a:rPr>
              <a:t>orrection</a:t>
            </a:r>
          </a:p>
          <a:p>
            <a:r>
              <a:rPr lang="en-US" b="1" dirty="0" smtClean="0"/>
              <a:t>Results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55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944"/>
            <a:ext cx="8568267" cy="5517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Modified GPGPU-</a:t>
            </a:r>
            <a:r>
              <a:rPr lang="en-US" dirty="0" err="1" smtClean="0"/>
              <a:t>sim</a:t>
            </a:r>
            <a:r>
              <a:rPr lang="en-US" dirty="0" smtClean="0"/>
              <a:t> modeling GTX480</a:t>
            </a:r>
          </a:p>
          <a:p>
            <a:pPr lvl="1"/>
            <a:r>
              <a:rPr lang="en-US" dirty="0" smtClean="0"/>
              <a:t>Model L2 queue</a:t>
            </a:r>
            <a:r>
              <a:rPr lang="en-US" dirty="0"/>
              <a:t> </a:t>
            </a:r>
            <a:r>
              <a:rPr lang="en-US" dirty="0" smtClean="0"/>
              <a:t>and L2 queuing latency</a:t>
            </a:r>
          </a:p>
          <a:p>
            <a:r>
              <a:rPr lang="en-US" dirty="0" smtClean="0"/>
              <a:t>Comparison points:</a:t>
            </a:r>
          </a:p>
          <a:p>
            <a:pPr lvl="1"/>
            <a:r>
              <a:rPr lang="en-US" dirty="0"/>
              <a:t>FR-</a:t>
            </a:r>
            <a:r>
              <a:rPr lang="en-US" dirty="0" smtClean="0"/>
              <a:t>FCFS [</a:t>
            </a:r>
            <a:r>
              <a:rPr lang="en-US" dirty="0" err="1" smtClean="0"/>
              <a:t>Rixner</a:t>
            </a:r>
            <a:r>
              <a:rPr lang="en-US" dirty="0" smtClean="0"/>
              <a:t>+, ISCA’00]</a:t>
            </a:r>
            <a:endParaRPr lang="en-US" dirty="0"/>
          </a:p>
          <a:p>
            <a:pPr lvl="2"/>
            <a:r>
              <a:rPr lang="en-US" dirty="0"/>
              <a:t>Commonly used in GPGPU-scheduling</a:t>
            </a:r>
          </a:p>
          <a:p>
            <a:pPr lvl="2"/>
            <a:r>
              <a:rPr lang="en-US" dirty="0" smtClean="0"/>
              <a:t>Prioritizes </a:t>
            </a:r>
            <a:r>
              <a:rPr lang="en-US" dirty="0"/>
              <a:t>row-hit requests </a:t>
            </a:r>
            <a:r>
              <a:rPr lang="en-US" dirty="0">
                <a:sym typeface="Wingdings"/>
              </a:rPr>
              <a:t> </a:t>
            </a:r>
            <a:r>
              <a:rPr lang="en-US" b="1" dirty="0">
                <a:solidFill>
                  <a:srgbClr val="0066FF"/>
                </a:solidFill>
                <a:sym typeface="Wingdings"/>
              </a:rPr>
              <a:t>Better throughput</a:t>
            </a:r>
            <a:endParaRPr lang="en-US" b="1" dirty="0">
              <a:solidFill>
                <a:srgbClr val="0066FF"/>
              </a:solidFill>
            </a:endParaRPr>
          </a:p>
          <a:p>
            <a:pPr lvl="1"/>
            <a:r>
              <a:rPr lang="en-US" dirty="0" smtClean="0"/>
              <a:t>EAF [</a:t>
            </a:r>
            <a:r>
              <a:rPr lang="en-US" dirty="0" err="1" smtClean="0"/>
              <a:t>Seshadri</a:t>
            </a:r>
            <a:r>
              <a:rPr lang="en-US" dirty="0" smtClean="0"/>
              <a:t>+, PACT’12]</a:t>
            </a:r>
            <a:endParaRPr lang="en-US" dirty="0"/>
          </a:p>
          <a:p>
            <a:pPr lvl="2"/>
            <a:r>
              <a:rPr lang="en-US" dirty="0" smtClean="0"/>
              <a:t>Tracks </a:t>
            </a:r>
            <a:r>
              <a:rPr lang="en-US" dirty="0"/>
              <a:t>blocks that is </a:t>
            </a:r>
            <a:r>
              <a:rPr lang="en-US" dirty="0" smtClean="0"/>
              <a:t>recently evicted </a:t>
            </a:r>
            <a:r>
              <a:rPr lang="en-US" b="1" dirty="0" smtClean="0">
                <a:solidFill>
                  <a:srgbClr val="0066FF"/>
                </a:solidFill>
              </a:rPr>
              <a:t>to detect high reuse</a:t>
            </a:r>
            <a:endParaRPr lang="en-US" b="1" dirty="0">
              <a:solidFill>
                <a:srgbClr val="0066FF"/>
              </a:solidFill>
            </a:endParaRPr>
          </a:p>
          <a:p>
            <a:pPr lvl="1"/>
            <a:r>
              <a:rPr lang="en-US" dirty="0" smtClean="0"/>
              <a:t>PCAL [Li+, HPCA’15]</a:t>
            </a:r>
            <a:endParaRPr lang="en-US" dirty="0"/>
          </a:p>
          <a:p>
            <a:pPr lvl="2"/>
            <a:r>
              <a:rPr lang="en-US" dirty="0" smtClean="0"/>
              <a:t>Uses </a:t>
            </a:r>
            <a:r>
              <a:rPr lang="en-US" dirty="0"/>
              <a:t>tokens to limit number of warps that gets to access the L2 cache </a:t>
            </a:r>
            <a:r>
              <a:rPr lang="en-US" dirty="0">
                <a:sym typeface="Wingdings"/>
              </a:rPr>
              <a:t> </a:t>
            </a:r>
            <a:r>
              <a:rPr lang="en-US" b="1" dirty="0">
                <a:solidFill>
                  <a:srgbClr val="0066FF"/>
                </a:solidFill>
                <a:sym typeface="Wingdings"/>
              </a:rPr>
              <a:t>Lower cache thrashing</a:t>
            </a:r>
          </a:p>
          <a:p>
            <a:pPr lvl="2"/>
            <a:r>
              <a:rPr lang="en-US" dirty="0">
                <a:sym typeface="Wingdings"/>
              </a:rPr>
              <a:t>Warps with highly reuse access gets more priority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86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0" y="1145513"/>
          <a:ext cx="8963026" cy="5280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Results: Performance of </a:t>
            </a:r>
            <a:r>
              <a:rPr lang="en-US" dirty="0" err="1" smtClean="0"/>
              <a:t>MeDiC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3016" y="34457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21.8%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673577" y="3981451"/>
            <a:ext cx="0" cy="507999"/>
          </a:xfrm>
          <a:prstGeom prst="straightConnector1">
            <a:avLst/>
          </a:prstGeom>
          <a:ln w="12700">
            <a:solidFill>
              <a:srgbClr val="00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105" y="1921356"/>
            <a:ext cx="8557323" cy="3116441"/>
          </a:xfrm>
          <a:prstGeom prst="rect">
            <a:avLst/>
          </a:prstGeom>
          <a:solidFill>
            <a:srgbClr val="0066FF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MeDiC</a:t>
            </a:r>
            <a:r>
              <a:rPr lang="en-US" sz="3200" b="1" dirty="0" smtClean="0">
                <a:solidFill>
                  <a:schemeClr val="bg1"/>
                </a:solidFill>
              </a:rPr>
              <a:t> is effective in identifying warp-type and taking advantage of latency heterogeneity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48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1">
        <p:bldSub>
          <a:bldChart bld="series"/>
        </p:bldSub>
      </p:bldGraphic>
      <p:bldP spid="9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517543"/>
          </a:xfrm>
        </p:spPr>
        <p:txBody>
          <a:bodyPr/>
          <a:lstStyle/>
          <a:p>
            <a:r>
              <a:rPr lang="en-US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on Inter-warp Heterogeneity</a:t>
            </a:r>
          </a:p>
          <a:p>
            <a:r>
              <a:rPr lang="en-US" dirty="0" smtClean="0"/>
              <a:t>Our Goal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Me</a:t>
            </a:r>
            <a:r>
              <a:rPr lang="en-US" dirty="0" smtClean="0"/>
              <a:t>mory </a:t>
            </a:r>
            <a:r>
              <a:rPr lang="en-US" b="1" dirty="0" smtClean="0"/>
              <a:t>Di</a:t>
            </a:r>
            <a:r>
              <a:rPr lang="en-US" dirty="0" smtClean="0"/>
              <a:t>vergence </a:t>
            </a:r>
            <a:r>
              <a:rPr lang="en-US" b="1" dirty="0" smtClean="0"/>
              <a:t>C</a:t>
            </a:r>
            <a:r>
              <a:rPr lang="en-US" dirty="0" smtClean="0"/>
              <a:t>orrection</a:t>
            </a:r>
          </a:p>
          <a:p>
            <a:r>
              <a:rPr lang="en-US" dirty="0" smtClean="0"/>
              <a:t>Results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6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Results: Energy Efficiency of </a:t>
            </a:r>
            <a:r>
              <a:rPr lang="en-US" dirty="0" err="1" smtClean="0"/>
              <a:t>MeDiC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-1" y="979366"/>
          <a:ext cx="8829676" cy="537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35281" y="403781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20.1%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8277635" y="4563911"/>
            <a:ext cx="315119" cy="1588"/>
          </a:xfrm>
          <a:prstGeom prst="straightConnector1">
            <a:avLst/>
          </a:prstGeom>
          <a:ln w="12700">
            <a:solidFill>
              <a:srgbClr val="00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2123" y="2260153"/>
            <a:ext cx="7996938" cy="3116441"/>
          </a:xfrm>
          <a:prstGeom prst="rect">
            <a:avLst/>
          </a:prstGeom>
          <a:solidFill>
            <a:srgbClr val="0066FF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Performance improvement outweighs the additional energy from extra cache misses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46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Other Results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517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Comparison against PC-based and random cache bypassing policy</a:t>
            </a:r>
          </a:p>
          <a:p>
            <a:pPr lvl="1"/>
            <a:r>
              <a:rPr lang="en-US" dirty="0" err="1" smtClean="0"/>
              <a:t>MeDiC</a:t>
            </a:r>
            <a:r>
              <a:rPr lang="en-US" dirty="0" smtClean="0"/>
              <a:t> provides better performance</a:t>
            </a:r>
          </a:p>
          <a:p>
            <a:r>
              <a:rPr lang="en-US" dirty="0" smtClean="0"/>
              <a:t>Breakdowns of WMS, </a:t>
            </a:r>
            <a:r>
              <a:rPr lang="en-US" dirty="0" err="1" smtClean="0"/>
              <a:t>WByp</a:t>
            </a:r>
            <a:r>
              <a:rPr lang="en-US" dirty="0" smtClean="0"/>
              <a:t> and WIP</a:t>
            </a:r>
          </a:p>
          <a:p>
            <a:pPr lvl="1"/>
            <a:r>
              <a:rPr lang="en-US" dirty="0" smtClean="0"/>
              <a:t>Each component is effective</a:t>
            </a:r>
          </a:p>
          <a:p>
            <a:r>
              <a:rPr lang="en-US" dirty="0" smtClean="0"/>
              <a:t>Explicitly taking reuse into account</a:t>
            </a:r>
          </a:p>
          <a:p>
            <a:pPr lvl="1"/>
            <a:r>
              <a:rPr lang="en-US" dirty="0" err="1" smtClean="0"/>
              <a:t>MeDiC</a:t>
            </a:r>
            <a:r>
              <a:rPr lang="en-US" dirty="0" smtClean="0"/>
              <a:t> is effective in caching highly reuse blocks</a:t>
            </a:r>
          </a:p>
          <a:p>
            <a:r>
              <a:rPr lang="en-US" dirty="0" smtClean="0"/>
              <a:t>Sensitivity analysis of each individual components</a:t>
            </a:r>
          </a:p>
          <a:p>
            <a:pPr lvl="1"/>
            <a:r>
              <a:rPr lang="en-US" dirty="0" smtClean="0"/>
              <a:t>Minimal impact on L2 miss rate</a:t>
            </a:r>
          </a:p>
          <a:p>
            <a:pPr lvl="1"/>
            <a:r>
              <a:rPr lang="en-US" dirty="0" smtClean="0"/>
              <a:t>Minimal impact on row buffer locality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32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39" y="976413"/>
            <a:ext cx="8776661" cy="5711069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Problem: </a:t>
            </a:r>
          </a:p>
          <a:p>
            <a:pPr lvl="1"/>
            <a:r>
              <a:rPr lang="en-US" sz="2400" dirty="0" smtClean="0"/>
              <a:t>A single long latency thread can stall an entire warp</a:t>
            </a:r>
          </a:p>
          <a:p>
            <a:r>
              <a:rPr lang="en-US" b="1" dirty="0"/>
              <a:t>Observation: </a:t>
            </a:r>
            <a:endParaRPr lang="en-US" b="1" dirty="0" smtClean="0"/>
          </a:p>
          <a:p>
            <a:pPr lvl="1"/>
            <a:r>
              <a:rPr lang="en-US" sz="2400" dirty="0" smtClean="0"/>
              <a:t>Heterogeneity: some warps have more long latency threads</a:t>
            </a:r>
          </a:p>
          <a:p>
            <a:pPr lvl="1"/>
            <a:r>
              <a:rPr lang="en-US" sz="2400" dirty="0" smtClean="0"/>
              <a:t>Cache bank queuing worsens GPU stalling significantly</a:t>
            </a:r>
          </a:p>
          <a:p>
            <a:r>
              <a:rPr lang="en-US" b="1" dirty="0" smtClean="0"/>
              <a:t>Our Solution: Me</a:t>
            </a:r>
            <a:r>
              <a:rPr lang="en-US" dirty="0" smtClean="0"/>
              <a:t>mory </a:t>
            </a:r>
            <a:r>
              <a:rPr lang="en-US" b="1" dirty="0" smtClean="0"/>
              <a:t>Di</a:t>
            </a:r>
            <a:r>
              <a:rPr lang="en-US" dirty="0" smtClean="0"/>
              <a:t>vergence </a:t>
            </a:r>
            <a:r>
              <a:rPr lang="en-US" b="1" dirty="0" smtClean="0"/>
              <a:t>C</a:t>
            </a:r>
            <a:r>
              <a:rPr lang="en-US" dirty="0" smtClean="0"/>
              <a:t>orrection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Differentiate each warp</a:t>
            </a:r>
            <a:r>
              <a:rPr lang="en-US" sz="2400" dirty="0" smtClean="0"/>
              <a:t> based on this heterogeneity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Prioritizes warps </a:t>
            </a:r>
            <a:r>
              <a:rPr lang="en-US" sz="2400" dirty="0" smtClean="0"/>
              <a:t>with fewer of long latency threads</a:t>
            </a:r>
          </a:p>
          <a:p>
            <a:r>
              <a:rPr lang="en-US" b="1" dirty="0" smtClean="0"/>
              <a:t>Key Results: 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21.8% Better performance and 20.1% better energy efficiency</a:t>
            </a:r>
            <a:r>
              <a:rPr lang="en-US" sz="2400" dirty="0" smtClean="0"/>
              <a:t> compared to state-of-the-art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86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6" y="674690"/>
            <a:ext cx="9144000" cy="1470025"/>
          </a:xfrm>
        </p:spPr>
        <p:txBody>
          <a:bodyPr/>
          <a:lstStyle/>
          <a:p>
            <a:r>
              <a:rPr lang="en-US" b="1" dirty="0" smtClean="0"/>
              <a:t>Exploiting Inter-Warp Heterogeneity </a:t>
            </a:r>
            <a:br>
              <a:rPr lang="en-US" b="1" dirty="0" smtClean="0"/>
            </a:br>
            <a:r>
              <a:rPr lang="en-US" b="1" dirty="0" smtClean="0"/>
              <a:t>to Improve GPGPU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949" y="2937265"/>
            <a:ext cx="8335619" cy="17526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Rachata Ausavarungnirun</a:t>
            </a:r>
            <a:r>
              <a:rPr lang="en-US" sz="2800" dirty="0" smtClean="0"/>
              <a:t>, Saugata Ghose, </a:t>
            </a:r>
          </a:p>
          <a:p>
            <a:r>
              <a:rPr lang="en-US" sz="2800" dirty="0" smtClean="0"/>
              <a:t>Onur Kayiran, Gabriel H. Loh, Chita Das, </a:t>
            </a:r>
          </a:p>
          <a:p>
            <a:r>
              <a:rPr lang="en-US" sz="2800" dirty="0" smtClean="0"/>
              <a:t>Mahmut Kandemir, Onur Mutlu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459" y="5664912"/>
            <a:ext cx="2363853" cy="91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5047" y="4845412"/>
            <a:ext cx="2277286" cy="658911"/>
          </a:xfrm>
          <a:prstGeom prst="rect">
            <a:avLst/>
          </a:prstGeom>
        </p:spPr>
      </p:pic>
      <p:pic>
        <p:nvPicPr>
          <p:cNvPr id="8" name="Picture 7" descr="Burgundy_CMU_JPG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9278" y="4546504"/>
            <a:ext cx="3446729" cy="1244652"/>
          </a:xfrm>
          <a:prstGeom prst="rect">
            <a:avLst/>
          </a:prstGeom>
        </p:spPr>
      </p:pic>
      <p:pic>
        <p:nvPicPr>
          <p:cNvPr id="9" name="Picture 8" descr="psu_logo.png"/>
          <p:cNvPicPr>
            <a:picLocks noChangeAspect="1"/>
          </p:cNvPicPr>
          <p:nvPr/>
        </p:nvPicPr>
        <p:blipFill>
          <a:blip r:embed="rId6" cstate="print"/>
          <a:srcRect b="22975"/>
          <a:stretch>
            <a:fillRect/>
          </a:stretch>
        </p:blipFill>
        <p:spPr>
          <a:xfrm>
            <a:off x="5737283" y="5485024"/>
            <a:ext cx="1933706" cy="1201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33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Latency Hiding in GPGPU Execution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38100">
            <a:noFill/>
          </a:ln>
        </p:spPr>
        <p:txBody>
          <a:bodyPr/>
          <a:lstStyle/>
          <a:p>
            <a:fld id="{9E8CE333-791E-B247-B0D8-81D7ACF2F19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8" name="Picture 3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grpSp>
        <p:nvGrpSpPr>
          <p:cNvPr id="3" name="Group 84"/>
          <p:cNvGrpSpPr/>
          <p:nvPr/>
        </p:nvGrpSpPr>
        <p:grpSpPr>
          <a:xfrm>
            <a:off x="3926735" y="2280976"/>
            <a:ext cx="1518216" cy="177445"/>
            <a:chOff x="3795554" y="1705859"/>
            <a:chExt cx="1518216" cy="17744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3795554" y="170585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85331" y="170585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75108" y="170585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364885" y="170585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54662" y="170585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744439" y="170585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34216" y="170585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23993" y="170585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5"/>
          <p:cNvGrpSpPr/>
          <p:nvPr/>
        </p:nvGrpSpPr>
        <p:grpSpPr>
          <a:xfrm>
            <a:off x="3926735" y="2866699"/>
            <a:ext cx="1518216" cy="177445"/>
            <a:chOff x="3795554" y="1883304"/>
            <a:chExt cx="1518216" cy="17744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0" name="Rectangle 59"/>
            <p:cNvSpPr/>
            <p:nvPr/>
          </p:nvSpPr>
          <p:spPr>
            <a:xfrm>
              <a:off x="3795554" y="188330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85331" y="188330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75108" y="188330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364885" y="188330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54662" y="188330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4439" y="188330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34216" y="188330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23993" y="188330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6"/>
          <p:cNvGrpSpPr/>
          <p:nvPr/>
        </p:nvGrpSpPr>
        <p:grpSpPr>
          <a:xfrm>
            <a:off x="3926735" y="3501457"/>
            <a:ext cx="1518216" cy="177445"/>
            <a:chOff x="3795554" y="2060749"/>
            <a:chExt cx="1518216" cy="17744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2" name="Rectangle 51"/>
            <p:cNvSpPr/>
            <p:nvPr/>
          </p:nvSpPr>
          <p:spPr>
            <a:xfrm>
              <a:off x="3795554" y="206074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85331" y="206074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75108" y="206074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64885" y="206074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54662" y="206074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44439" y="206074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34216" y="206074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23993" y="2060749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7"/>
          <p:cNvGrpSpPr/>
          <p:nvPr/>
        </p:nvGrpSpPr>
        <p:grpSpPr>
          <a:xfrm>
            <a:off x="3928415" y="4115995"/>
            <a:ext cx="1518216" cy="177445"/>
            <a:chOff x="3795554" y="2238194"/>
            <a:chExt cx="1518216" cy="17744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3795554" y="223819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85331" y="223819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175108" y="223819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64885" y="223819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54662" y="223819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44439" y="223819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34216" y="223819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23993" y="2238194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 rot="10800000">
            <a:off x="5446631" y="4203130"/>
            <a:ext cx="113784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>
            <a:off x="5448311" y="3588592"/>
            <a:ext cx="113616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0800000">
            <a:off x="5448311" y="2941925"/>
            <a:ext cx="113616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>
            <a:off x="5449991" y="2352784"/>
            <a:ext cx="1136168" cy="158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780613" y="4653265"/>
            <a:ext cx="74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Stall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9" name="Group 166"/>
          <p:cNvGrpSpPr/>
          <p:nvPr/>
        </p:nvGrpSpPr>
        <p:grpSpPr>
          <a:xfrm>
            <a:off x="3931775" y="4115996"/>
            <a:ext cx="1518216" cy="177445"/>
            <a:chOff x="1090704" y="2486063"/>
            <a:chExt cx="1518216" cy="177445"/>
          </a:xfrm>
          <a:solidFill>
            <a:srgbClr val="FF0000"/>
          </a:solidFill>
        </p:grpSpPr>
        <p:sp>
          <p:nvSpPr>
            <p:cNvPr id="168" name="Rectangle 167"/>
            <p:cNvSpPr/>
            <p:nvPr/>
          </p:nvSpPr>
          <p:spPr>
            <a:xfrm>
              <a:off x="1090704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280481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70258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660035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849812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039589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229366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419143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75"/>
          <p:cNvGrpSpPr/>
          <p:nvPr/>
        </p:nvGrpSpPr>
        <p:grpSpPr>
          <a:xfrm>
            <a:off x="3926735" y="3499868"/>
            <a:ext cx="1518216" cy="177445"/>
            <a:chOff x="3950150" y="2486063"/>
            <a:chExt cx="1518216" cy="177445"/>
          </a:xfrm>
          <a:solidFill>
            <a:srgbClr val="FF0000"/>
          </a:solidFill>
          <a:effectLst/>
        </p:grpSpPr>
        <p:sp>
          <p:nvSpPr>
            <p:cNvPr id="177" name="Rectangle 176"/>
            <p:cNvSpPr/>
            <p:nvPr/>
          </p:nvSpPr>
          <p:spPr>
            <a:xfrm>
              <a:off x="3950150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139927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329704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519481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709258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899035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088812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278589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84"/>
          <p:cNvGrpSpPr/>
          <p:nvPr/>
        </p:nvGrpSpPr>
        <p:grpSpPr>
          <a:xfrm>
            <a:off x="3931775" y="2280976"/>
            <a:ext cx="1518216" cy="177445"/>
            <a:chOff x="6827229" y="2486063"/>
            <a:chExt cx="1518216" cy="177445"/>
          </a:xfrm>
          <a:solidFill>
            <a:srgbClr val="FF0000"/>
          </a:solidFill>
        </p:grpSpPr>
        <p:sp>
          <p:nvSpPr>
            <p:cNvPr id="186" name="Rectangle 185"/>
            <p:cNvSpPr/>
            <p:nvPr/>
          </p:nvSpPr>
          <p:spPr>
            <a:xfrm>
              <a:off x="6827229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017006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06783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396560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586337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776114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965891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155668" y="2486063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52"/>
          <p:cNvGrpSpPr/>
          <p:nvPr/>
        </p:nvGrpSpPr>
        <p:grpSpPr>
          <a:xfrm>
            <a:off x="3926735" y="2866699"/>
            <a:ext cx="1518216" cy="177445"/>
            <a:chOff x="879912" y="1691307"/>
            <a:chExt cx="1518216" cy="177445"/>
          </a:xfrm>
          <a:solidFill>
            <a:srgbClr val="FF0000"/>
          </a:solidFill>
          <a:effectLst/>
        </p:grpSpPr>
        <p:sp>
          <p:nvSpPr>
            <p:cNvPr id="195" name="Rectangle 194"/>
            <p:cNvSpPr/>
            <p:nvPr/>
          </p:nvSpPr>
          <p:spPr>
            <a:xfrm>
              <a:off x="879912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69689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59466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449243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639020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28797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18574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208351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06989" y="116861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Time</a:t>
            </a:r>
            <a:endParaRPr lang="en-US" sz="2400" b="1" i="1" dirty="0"/>
          </a:p>
        </p:txBody>
      </p:sp>
      <p:cxnSp>
        <p:nvCxnSpPr>
          <p:cNvPr id="94" name="Straight Connector 93"/>
          <p:cNvCxnSpPr/>
          <p:nvPr/>
        </p:nvCxnSpPr>
        <p:spPr>
          <a:xfrm rot="5400000">
            <a:off x="-1226341" y="4013404"/>
            <a:ext cx="4504454" cy="1"/>
          </a:xfrm>
          <a:prstGeom prst="line">
            <a:avLst/>
          </a:prstGeom>
          <a:ln w="38100">
            <a:solidFill>
              <a:schemeClr val="tx1"/>
            </a:solidFill>
            <a:headEnd type="none" w="lg" len="sm"/>
            <a:tailEnd type="arrow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238025" y="1761177"/>
            <a:ext cx="178801" cy="2469179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38025" y="4230356"/>
            <a:ext cx="178801" cy="1197429"/>
          </a:xfrm>
          <a:prstGeom prst="rect">
            <a:avLst/>
          </a:prstGeom>
          <a:solidFill>
            <a:srgbClr val="FF454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45618" y="1399449"/>
            <a:ext cx="4511709" cy="4689852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GPU Core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5093" y="291417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66FF"/>
                </a:solidFill>
              </a:rPr>
              <a:t>Active</a:t>
            </a:r>
            <a:endParaRPr lang="en-US" sz="2400" b="1" i="1" dirty="0">
              <a:solidFill>
                <a:srgbClr val="0066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79177" y="1041701"/>
            <a:ext cx="14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GPU Core </a:t>
            </a:r>
          </a:p>
          <a:p>
            <a:pPr algn="ctr"/>
            <a:r>
              <a:rPr lang="en-US" sz="2400" b="1" i="1" dirty="0" smtClean="0"/>
              <a:t>Status</a:t>
            </a:r>
            <a:endParaRPr lang="en-US" sz="2400" b="1" i="1" dirty="0"/>
          </a:p>
        </p:txBody>
      </p:sp>
      <p:sp>
        <p:nvSpPr>
          <p:cNvPr id="100" name="Rectangle 99"/>
          <p:cNvSpPr/>
          <p:nvPr/>
        </p:nvSpPr>
        <p:spPr>
          <a:xfrm>
            <a:off x="1238025" y="5427785"/>
            <a:ext cx="178801" cy="71884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49876" y="5547252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66FF"/>
                </a:solidFill>
              </a:rPr>
              <a:t>Active</a:t>
            </a:r>
            <a:endParaRPr lang="en-US" sz="2400" b="1" i="1" dirty="0">
              <a:solidFill>
                <a:srgbClr val="0066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88507" y="1872698"/>
            <a:ext cx="980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Warp A</a:t>
            </a:r>
            <a:endParaRPr lang="en-US" sz="2000" b="1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4173354" y="2458421"/>
            <a:ext cx="968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Warp B</a:t>
            </a:r>
            <a:endParaRPr lang="en-US" sz="2000" b="1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70091" y="3126865"/>
            <a:ext cx="95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Warp C</a:t>
            </a:r>
            <a:endParaRPr lang="en-US" sz="2000" b="1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164986" y="3712588"/>
            <a:ext cx="986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Warp D</a:t>
            </a:r>
            <a:endParaRPr lang="en-US" sz="2000" b="1" i="1" dirty="0"/>
          </a:p>
        </p:txBody>
      </p:sp>
    </p:spTree>
    <p:extLst>
      <p:ext uri="{BB962C8B-B14F-4D97-AF65-F5344CB8AC3E}">
        <p14:creationId xmlns="" xmlns:p14="http://schemas.microsoft.com/office/powerpoint/2010/main" val="2609388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93" grpId="0"/>
      <p:bldP spid="95" grpId="0" animBg="1"/>
      <p:bldP spid="96" grpId="0" animBg="1"/>
      <p:bldP spid="97" grpId="0" animBg="1"/>
      <p:bldP spid="98" grpId="1"/>
      <p:bldP spid="99" grpId="0"/>
      <p:bldP spid="100" grpId="0" animBg="1"/>
      <p:bldP spid="101" grpId="1"/>
      <p:bldP spid="92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686800" cy="847546"/>
          </a:xfrm>
        </p:spPr>
        <p:txBody>
          <a:bodyPr/>
          <a:lstStyle/>
          <a:p>
            <a:pPr algn="l"/>
            <a:r>
              <a:rPr lang="en-US" dirty="0" smtClean="0"/>
              <a:t>Different Sources of Stalls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944"/>
            <a:ext cx="8500533" cy="5517543"/>
          </a:xfrm>
        </p:spPr>
        <p:txBody>
          <a:bodyPr/>
          <a:lstStyle/>
          <a:p>
            <a:r>
              <a:rPr lang="en-US" dirty="0" smtClean="0"/>
              <a:t>Cache misses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12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9"/>
          <p:cNvGrpSpPr/>
          <p:nvPr/>
        </p:nvGrpSpPr>
        <p:grpSpPr>
          <a:xfrm>
            <a:off x="4269191" y="1580600"/>
            <a:ext cx="961369" cy="483985"/>
            <a:chOff x="4128519" y="1851896"/>
            <a:chExt cx="961369" cy="483985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4128519" y="1851896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324713" y="1858306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509519" y="1851896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705713" y="1858306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93694" y="1851896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089888" y="1858306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40"/>
          <p:cNvGrpSpPr/>
          <p:nvPr/>
        </p:nvGrpSpPr>
        <p:grpSpPr>
          <a:xfrm>
            <a:off x="3885016" y="1580600"/>
            <a:ext cx="196194" cy="2072665"/>
            <a:chOff x="3744344" y="1851896"/>
            <a:chExt cx="196194" cy="2449271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3744344" y="1852693"/>
              <a:ext cx="0" cy="2448474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40538" y="1851896"/>
              <a:ext cx="0" cy="2448474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/>
              <a:t>Heterogeneity: Cache Misses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46655" y="2619343"/>
            <a:ext cx="2064667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447654" y="2620947"/>
            <a:ext cx="2059051" cy="399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588586" y="2624963"/>
            <a:ext cx="2055015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64959" y="1587010"/>
            <a:ext cx="0" cy="47757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61153" y="1593420"/>
            <a:ext cx="0" cy="47757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012180" y="2619343"/>
            <a:ext cx="2064667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211579" y="2622548"/>
            <a:ext cx="2058257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126"/>
          <p:cNvGrpSpPr/>
          <p:nvPr/>
        </p:nvGrpSpPr>
        <p:grpSpPr>
          <a:xfrm>
            <a:off x="3885016" y="1580600"/>
            <a:ext cx="196194" cy="483985"/>
            <a:chOff x="3744344" y="1851896"/>
            <a:chExt cx="196194" cy="483985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744344" y="1851896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940538" y="1858306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43"/>
          <p:cNvGrpSpPr/>
          <p:nvPr/>
        </p:nvGrpSpPr>
        <p:grpSpPr>
          <a:xfrm>
            <a:off x="6489179" y="1598314"/>
            <a:ext cx="183764" cy="2071870"/>
            <a:chOff x="6547166" y="1852691"/>
            <a:chExt cx="193812" cy="2454884"/>
          </a:xfrm>
        </p:grpSpPr>
        <p:cxnSp>
          <p:nvCxnSpPr>
            <p:cNvPr id="105" name="Straight Connector 104"/>
            <p:cNvCxnSpPr/>
            <p:nvPr/>
          </p:nvCxnSpPr>
          <p:spPr>
            <a:xfrm rot="5400000">
              <a:off x="5320518" y="3079339"/>
              <a:ext cx="2454884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H="1">
              <a:off x="5514089" y="3079892"/>
              <a:ext cx="2448473" cy="530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" name="Picture 112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4594885" y="2589848"/>
            <a:ext cx="1437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</a:rPr>
              <a:t>Reduced</a:t>
            </a:r>
          </a:p>
          <a:p>
            <a:pPr algn="ctr"/>
            <a:r>
              <a:rPr lang="en-US" sz="2400" b="1" i="1" dirty="0" smtClean="0">
                <a:solidFill>
                  <a:srgbClr val="0070C0"/>
                </a:solidFill>
              </a:rPr>
              <a:t>Stall Time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3763558" y="2862130"/>
            <a:ext cx="1582271" cy="1"/>
          </a:xfrm>
          <a:prstGeom prst="line">
            <a:avLst/>
          </a:prstGeom>
          <a:ln w="38100">
            <a:solidFill>
              <a:srgbClr val="0070C0"/>
            </a:solidFill>
            <a:headEnd type="arrow" w="lg" len="sm"/>
            <a:tailEnd type="arrow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699131" y="2070995"/>
            <a:ext cx="1815423" cy="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71966" y="3653266"/>
            <a:ext cx="7156450" cy="111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35"/>
          <p:cNvGrpSpPr/>
          <p:nvPr/>
        </p:nvGrpSpPr>
        <p:grpSpPr>
          <a:xfrm>
            <a:off x="3795584" y="1409963"/>
            <a:ext cx="1518216" cy="177445"/>
            <a:chOff x="879912" y="1691307"/>
            <a:chExt cx="1518216" cy="177445"/>
          </a:xfrm>
          <a:solidFill>
            <a:schemeClr val="accent3">
              <a:lumMod val="75000"/>
            </a:schemeClr>
          </a:solidFill>
        </p:grpSpPr>
        <p:sp>
          <p:nvSpPr>
            <p:cNvPr id="75" name="Rectangle 74"/>
            <p:cNvSpPr/>
            <p:nvPr/>
          </p:nvSpPr>
          <p:spPr>
            <a:xfrm>
              <a:off x="879912" y="1691307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69689" y="1691307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59466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9243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39020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28797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18574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8351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2"/>
          <p:cNvGrpSpPr/>
          <p:nvPr/>
        </p:nvGrpSpPr>
        <p:grpSpPr>
          <a:xfrm>
            <a:off x="6393021" y="1420074"/>
            <a:ext cx="1518216" cy="177445"/>
            <a:chOff x="879912" y="1691307"/>
            <a:chExt cx="1518216" cy="177445"/>
          </a:xfrm>
          <a:solidFill>
            <a:srgbClr val="FF0000"/>
          </a:solidFill>
        </p:grpSpPr>
        <p:sp>
          <p:nvSpPr>
            <p:cNvPr id="84" name="Rectangle 83"/>
            <p:cNvSpPr/>
            <p:nvPr/>
          </p:nvSpPr>
          <p:spPr>
            <a:xfrm>
              <a:off x="879912" y="1691307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69689" y="1691307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259466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49243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639020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828797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18574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08351" y="1691307"/>
              <a:ext cx="189777" cy="1774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2426677" y="1593423"/>
            <a:ext cx="0" cy="47757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38"/>
          <p:cNvGrpSpPr/>
          <p:nvPr/>
        </p:nvGrpSpPr>
        <p:grpSpPr>
          <a:xfrm>
            <a:off x="3796544" y="1410359"/>
            <a:ext cx="379554" cy="177445"/>
            <a:chOff x="3655872" y="1681655"/>
            <a:chExt cx="379554" cy="177445"/>
          </a:xfrm>
        </p:grpSpPr>
        <p:sp>
          <p:nvSpPr>
            <p:cNvPr id="114" name="Rectangle 113"/>
            <p:cNvSpPr/>
            <p:nvPr/>
          </p:nvSpPr>
          <p:spPr>
            <a:xfrm>
              <a:off x="3655872" y="1681655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45649" y="1681655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44"/>
          <p:cNvGrpSpPr/>
          <p:nvPr/>
        </p:nvGrpSpPr>
        <p:grpSpPr>
          <a:xfrm>
            <a:off x="6393021" y="1427278"/>
            <a:ext cx="379554" cy="177445"/>
            <a:chOff x="6451007" y="1497006"/>
            <a:chExt cx="379554" cy="177445"/>
          </a:xfrm>
        </p:grpSpPr>
        <p:sp>
          <p:nvSpPr>
            <p:cNvPr id="119" name="Rectangle 118"/>
            <p:cNvSpPr/>
            <p:nvPr/>
          </p:nvSpPr>
          <p:spPr>
            <a:xfrm>
              <a:off x="6451007" y="1497006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640784" y="1497006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142"/>
          <p:cNvGrpSpPr/>
          <p:nvPr/>
        </p:nvGrpSpPr>
        <p:grpSpPr>
          <a:xfrm>
            <a:off x="6870179" y="1598315"/>
            <a:ext cx="952638" cy="2071870"/>
            <a:chOff x="6928166" y="1852691"/>
            <a:chExt cx="952638" cy="2459629"/>
          </a:xfrm>
        </p:grpSpPr>
        <p:cxnSp>
          <p:nvCxnSpPr>
            <p:cNvPr id="107" name="Straight Connector 106"/>
            <p:cNvCxnSpPr/>
            <p:nvPr/>
          </p:nvCxnSpPr>
          <p:spPr>
            <a:xfrm rot="5400000">
              <a:off x="5701518" y="3079339"/>
              <a:ext cx="2454884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5894366" y="3079169"/>
              <a:ext cx="2448473" cy="675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6079343" y="3079339"/>
              <a:ext cx="2454884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6274643" y="3078446"/>
              <a:ext cx="2448473" cy="819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6461147" y="3081713"/>
              <a:ext cx="2459627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6653333" y="3079308"/>
              <a:ext cx="2448473" cy="646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41"/>
          <p:cNvGrpSpPr/>
          <p:nvPr/>
        </p:nvGrpSpPr>
        <p:grpSpPr>
          <a:xfrm>
            <a:off x="6496845" y="1608824"/>
            <a:ext cx="176098" cy="483985"/>
            <a:chOff x="6554832" y="1863201"/>
            <a:chExt cx="176098" cy="483985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6554832" y="1863201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730930" y="1869611"/>
              <a:ext cx="0" cy="4775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45"/>
          <p:cNvGrpSpPr/>
          <p:nvPr/>
        </p:nvGrpSpPr>
        <p:grpSpPr>
          <a:xfrm>
            <a:off x="1475182" y="4678748"/>
            <a:ext cx="1504887" cy="840824"/>
            <a:chOff x="457200" y="4950044"/>
            <a:chExt cx="1504887" cy="840824"/>
          </a:xfrm>
        </p:grpSpPr>
        <p:sp>
          <p:nvSpPr>
            <p:cNvPr id="132" name="Rectangle 131"/>
            <p:cNvSpPr/>
            <p:nvPr/>
          </p:nvSpPr>
          <p:spPr>
            <a:xfrm>
              <a:off x="457200" y="5027601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" y="5499874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1424" y="4950044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 Miss</a:t>
              </a:r>
              <a:endParaRPr lang="en-US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21472" y="5421536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 Hit</a:t>
              </a:r>
              <a:endParaRPr lang="en-US" b="1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503031" y="1051538"/>
            <a:ext cx="89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Warp A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096491" y="1051538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Warp B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6715629" y="1056287"/>
            <a:ext cx="88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Warp C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164139" y="3190012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Time</a:t>
            </a:r>
            <a:endParaRPr lang="en-US" sz="2400" b="1" i="1" dirty="0"/>
          </a:p>
        </p:txBody>
      </p:sp>
      <p:cxnSp>
        <p:nvCxnSpPr>
          <p:cNvPr id="148" name="Straight Connector 147"/>
          <p:cNvCxnSpPr/>
          <p:nvPr/>
        </p:nvCxnSpPr>
        <p:spPr>
          <a:xfrm rot="5400000">
            <a:off x="-1278251" y="3673096"/>
            <a:ext cx="4504454" cy="1"/>
          </a:xfrm>
          <a:prstGeom prst="line">
            <a:avLst/>
          </a:prstGeom>
          <a:ln w="38100">
            <a:solidFill>
              <a:schemeClr val="tx1"/>
            </a:solidFill>
            <a:headEnd type="none" w="lg" len="sm"/>
            <a:tailEnd type="arrow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713665" y="1853413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/>
              <a:t>Cache Hit</a:t>
            </a:r>
            <a:endParaRPr lang="en-US" sz="15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670789" y="3651677"/>
            <a:ext cx="13268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/>
              <a:t>Main Memory</a:t>
            </a:r>
            <a:endParaRPr lang="en-US" sz="1500" b="1" dirty="0"/>
          </a:p>
        </p:txBody>
      </p:sp>
      <p:sp>
        <p:nvSpPr>
          <p:cNvPr id="128" name="Rectangle 127"/>
          <p:cNvSpPr/>
          <p:nvPr/>
        </p:nvSpPr>
        <p:spPr>
          <a:xfrm>
            <a:off x="1032960" y="2092809"/>
            <a:ext cx="1678021" cy="2190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153399" y="1580600"/>
            <a:ext cx="1678021" cy="5122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8" name="Group 130"/>
          <p:cNvGrpSpPr/>
          <p:nvPr/>
        </p:nvGrpSpPr>
        <p:grpSpPr>
          <a:xfrm>
            <a:off x="1192765" y="1420870"/>
            <a:ext cx="1518216" cy="177445"/>
            <a:chOff x="881277" y="1692166"/>
            <a:chExt cx="1518216" cy="177445"/>
          </a:xfrm>
        </p:grpSpPr>
        <p:sp>
          <p:nvSpPr>
            <p:cNvPr id="14" name="Rectangle 13"/>
            <p:cNvSpPr/>
            <p:nvPr/>
          </p:nvSpPr>
          <p:spPr>
            <a:xfrm>
              <a:off x="881277" y="1692166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1054" y="1692166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60831" y="1692166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50608" y="1692166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0385" y="1692166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30162" y="1692166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19939" y="1692166"/>
              <a:ext cx="189777" cy="1774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9716" y="1692166"/>
              <a:ext cx="189777" cy="177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831420" y="1349767"/>
            <a:ext cx="1518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</a:rPr>
              <a:t>Stall Time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4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36" grpId="0"/>
      <p:bldP spid="137" grpId="0"/>
      <p:bldP spid="138" grpId="0"/>
      <p:bldP spid="147" grpId="0"/>
      <p:bldP spid="152" grpId="0"/>
      <p:bldP spid="152" grpId="1"/>
      <p:bldP spid="154" grpId="0"/>
      <p:bldP spid="154" grpId="1"/>
      <p:bldP spid="128" grpId="0" animBg="1"/>
      <p:bldP spid="123" grpId="0" animBg="1"/>
      <p:bldP spid="124" grpId="0"/>
      <p:bldP spid="1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686800" cy="847546"/>
          </a:xfrm>
        </p:spPr>
        <p:txBody>
          <a:bodyPr/>
          <a:lstStyle/>
          <a:p>
            <a:pPr algn="l"/>
            <a:r>
              <a:rPr lang="en-US" dirty="0" smtClean="0"/>
              <a:t>Different Sources of Stalls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944"/>
            <a:ext cx="8500533" cy="55175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Cache misses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Shared cache queuing latency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12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Queuing at L2 Banks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  <p:grpSp>
        <p:nvGrpSpPr>
          <p:cNvPr id="91" name="Group 278"/>
          <p:cNvGrpSpPr/>
          <p:nvPr/>
        </p:nvGrpSpPr>
        <p:grpSpPr>
          <a:xfrm>
            <a:off x="1181712" y="1858410"/>
            <a:ext cx="3040923" cy="3727938"/>
            <a:chOff x="1772236" y="1497205"/>
            <a:chExt cx="3040923" cy="3727938"/>
          </a:xfrm>
        </p:grpSpPr>
        <p:sp>
          <p:nvSpPr>
            <p:cNvPr id="92" name="Rectangle 91"/>
            <p:cNvSpPr/>
            <p:nvPr/>
          </p:nvSpPr>
          <p:spPr>
            <a:xfrm>
              <a:off x="1772236" y="1497205"/>
              <a:ext cx="3040923" cy="3727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L2 Cache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84528" y="1768167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0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84528" y="2332893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1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84528" y="2938629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2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84528" y="4270206"/>
              <a:ext cx="957810" cy="412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Bank 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274"/>
          <p:cNvGrpSpPr/>
          <p:nvPr/>
        </p:nvGrpSpPr>
        <p:grpSpPr>
          <a:xfrm>
            <a:off x="1491824" y="2129372"/>
            <a:ext cx="1395924" cy="412326"/>
            <a:chOff x="2082348" y="1768167"/>
            <a:chExt cx="1395924" cy="412326"/>
          </a:xfrm>
        </p:grpSpPr>
        <p:sp>
          <p:nvSpPr>
            <p:cNvPr id="98" name="Rectangle 97"/>
            <p:cNvSpPr/>
            <p:nvPr/>
          </p:nvSpPr>
          <p:spPr>
            <a:xfrm>
              <a:off x="3245618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12964" y="176816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780310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7656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15002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082348" y="176816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 275"/>
          <p:cNvGrpSpPr/>
          <p:nvPr/>
        </p:nvGrpSpPr>
        <p:grpSpPr>
          <a:xfrm>
            <a:off x="1491824" y="2694098"/>
            <a:ext cx="1395924" cy="412326"/>
            <a:chOff x="2082348" y="2332893"/>
            <a:chExt cx="1395924" cy="412326"/>
          </a:xfrm>
        </p:grpSpPr>
        <p:sp>
          <p:nvSpPr>
            <p:cNvPr id="130" name="Rectangle 129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276"/>
          <p:cNvGrpSpPr/>
          <p:nvPr/>
        </p:nvGrpSpPr>
        <p:grpSpPr>
          <a:xfrm>
            <a:off x="1491824" y="3299832"/>
            <a:ext cx="1395924" cy="412326"/>
            <a:chOff x="2082348" y="2938627"/>
            <a:chExt cx="1395924" cy="412326"/>
          </a:xfrm>
        </p:grpSpPr>
        <p:sp>
          <p:nvSpPr>
            <p:cNvPr id="138" name="Rectangle 137"/>
            <p:cNvSpPr/>
            <p:nvPr/>
          </p:nvSpPr>
          <p:spPr>
            <a:xfrm>
              <a:off x="3245618" y="2938627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12964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780310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47656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315002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82348" y="2938627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Group 277"/>
          <p:cNvGrpSpPr/>
          <p:nvPr/>
        </p:nvGrpSpPr>
        <p:grpSpPr>
          <a:xfrm>
            <a:off x="1491824" y="4631411"/>
            <a:ext cx="1395924" cy="412326"/>
            <a:chOff x="2082348" y="4270206"/>
            <a:chExt cx="1395924" cy="412326"/>
          </a:xfrm>
        </p:grpSpPr>
        <p:sp>
          <p:nvSpPr>
            <p:cNvPr id="145" name="Rectangle 144"/>
            <p:cNvSpPr/>
            <p:nvPr/>
          </p:nvSpPr>
          <p:spPr>
            <a:xfrm>
              <a:off x="3245618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012964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80310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547656" y="4270206"/>
              <a:ext cx="232654" cy="4123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315002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82348" y="4270206"/>
              <a:ext cx="232654" cy="41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 rot="5400000">
            <a:off x="2046205" y="40240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 rot="5400000">
            <a:off x="3386166" y="40118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491824" y="1848885"/>
            <a:ext cx="14323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/>
              <a:t>Request Buffers</a:t>
            </a:r>
            <a:endParaRPr lang="en-US" sz="1500" b="1" i="1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051814" y="4803137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 flipH="1" flipV="1">
            <a:off x="3297198" y="3568791"/>
            <a:ext cx="2473456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4053402" y="3505997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053402" y="2899038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053402" y="2330475"/>
            <a:ext cx="482112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701055" y="2541697"/>
            <a:ext cx="2450153" cy="2753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Scheduler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533926" y="3322060"/>
            <a:ext cx="41916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Down Arrow 179"/>
          <p:cNvSpPr/>
          <p:nvPr/>
        </p:nvSpPr>
        <p:spPr>
          <a:xfrm rot="16200000">
            <a:off x="7509010" y="3394192"/>
            <a:ext cx="452435" cy="77976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8037707" y="3557856"/>
            <a:ext cx="108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To </a:t>
            </a:r>
          </a:p>
          <a:p>
            <a:pPr algn="ctr"/>
            <a:r>
              <a:rPr lang="en-US" b="1" i="1" dirty="0" smtClean="0"/>
              <a:t>DRAM</a:t>
            </a:r>
            <a:endParaRPr lang="en-US" b="1" i="1" dirty="0"/>
          </a:p>
        </p:txBody>
      </p:sp>
      <p:grpSp>
        <p:nvGrpSpPr>
          <p:cNvPr id="183" name="Group 274"/>
          <p:cNvGrpSpPr/>
          <p:nvPr/>
        </p:nvGrpSpPr>
        <p:grpSpPr>
          <a:xfrm>
            <a:off x="1491824" y="2129372"/>
            <a:ext cx="1395924" cy="412326"/>
            <a:chOff x="2082348" y="1768167"/>
            <a:chExt cx="1395924" cy="412326"/>
          </a:xfrm>
          <a:solidFill>
            <a:schemeClr val="bg1"/>
          </a:solidFill>
        </p:grpSpPr>
        <p:sp>
          <p:nvSpPr>
            <p:cNvPr id="184" name="Rectangle 183"/>
            <p:cNvSpPr/>
            <p:nvPr/>
          </p:nvSpPr>
          <p:spPr>
            <a:xfrm>
              <a:off x="3245618" y="176816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12964" y="176816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80310" y="176816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547656" y="176816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315002" y="176816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082348" y="176816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4" name="Group 275"/>
          <p:cNvGrpSpPr/>
          <p:nvPr/>
        </p:nvGrpSpPr>
        <p:grpSpPr>
          <a:xfrm>
            <a:off x="1491824" y="2694098"/>
            <a:ext cx="1395924" cy="412326"/>
            <a:chOff x="2082348" y="2332893"/>
            <a:chExt cx="1395924" cy="412326"/>
          </a:xfrm>
          <a:solidFill>
            <a:schemeClr val="bg1"/>
          </a:solidFill>
        </p:grpSpPr>
        <p:sp>
          <p:nvSpPr>
            <p:cNvPr id="195" name="Rectangle 194"/>
            <p:cNvSpPr/>
            <p:nvPr/>
          </p:nvSpPr>
          <p:spPr>
            <a:xfrm>
              <a:off x="3245618" y="2332893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012964" y="2332893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80310" y="2332893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547656" y="2332893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315002" y="2332893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082348" y="2332893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Group 276"/>
          <p:cNvGrpSpPr/>
          <p:nvPr/>
        </p:nvGrpSpPr>
        <p:grpSpPr>
          <a:xfrm>
            <a:off x="1491824" y="3299832"/>
            <a:ext cx="1395924" cy="412326"/>
            <a:chOff x="2082348" y="2938627"/>
            <a:chExt cx="1395924" cy="412326"/>
          </a:xfrm>
          <a:solidFill>
            <a:schemeClr val="bg1"/>
          </a:solidFill>
        </p:grpSpPr>
        <p:sp>
          <p:nvSpPr>
            <p:cNvPr id="202" name="Rectangle 201"/>
            <p:cNvSpPr/>
            <p:nvPr/>
          </p:nvSpPr>
          <p:spPr>
            <a:xfrm>
              <a:off x="3245618" y="293862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12964" y="293862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780310" y="293862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547656" y="293862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315002" y="293862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082348" y="2938627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Group 277"/>
          <p:cNvGrpSpPr/>
          <p:nvPr/>
        </p:nvGrpSpPr>
        <p:grpSpPr>
          <a:xfrm>
            <a:off x="1491824" y="4631411"/>
            <a:ext cx="1395924" cy="412326"/>
            <a:chOff x="2082348" y="4270206"/>
            <a:chExt cx="1395924" cy="412326"/>
          </a:xfrm>
          <a:solidFill>
            <a:schemeClr val="bg1"/>
          </a:solidFill>
        </p:grpSpPr>
        <p:sp>
          <p:nvSpPr>
            <p:cNvPr id="209" name="Rectangle 208"/>
            <p:cNvSpPr/>
            <p:nvPr/>
          </p:nvSpPr>
          <p:spPr>
            <a:xfrm>
              <a:off x="3245618" y="4270206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012964" y="4270206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80310" y="4270206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47656" y="4270206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315002" y="4270206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82348" y="4270206"/>
              <a:ext cx="232654" cy="4123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457199" y="1979525"/>
            <a:ext cx="8229601" cy="311644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45% of requests stall 20+ cycles at the L2 queue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 Queuing latency gets worse as parallelism increases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1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  <p:bldP spid="153" grpId="0"/>
      <p:bldP spid="178" grpId="0" animBg="1"/>
      <p:bldP spid="180" grpId="0" animBg="1"/>
      <p:bldP spid="181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84754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5175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on Inter-warp Heterogeneity</a:t>
            </a:r>
          </a:p>
          <a:p>
            <a:r>
              <a:rPr lang="en-US" b="1" dirty="0" smtClean="0"/>
              <a:t>Our Goal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Solution: Memory Divergence Correction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Results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9365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E333-791E-B247-B0D8-81D7ACF2F19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139" y="6425519"/>
            <a:ext cx="1315038" cy="380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55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16536</TotalTime>
  <Words>1382</Words>
  <Application>Microsoft Macintosh PowerPoint</Application>
  <PresentationFormat>On-screen Show (4:3)</PresentationFormat>
  <Paragraphs>634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Exploiting Inter-Warp Heterogeneity  to Improve GPGPU Performance</vt:lpstr>
      <vt:lpstr>Overview of This Talk</vt:lpstr>
      <vt:lpstr>Outline</vt:lpstr>
      <vt:lpstr>Latency Hiding in GPGPU Execution</vt:lpstr>
      <vt:lpstr>Different Sources of Stalls</vt:lpstr>
      <vt:lpstr>Heterogeneity: Cache Misses</vt:lpstr>
      <vt:lpstr>Different Sources of Stalls</vt:lpstr>
      <vt:lpstr>Queuing at L2 Banks</vt:lpstr>
      <vt:lpstr>Outline</vt:lpstr>
      <vt:lpstr>Our Goals</vt:lpstr>
      <vt:lpstr>Outline</vt:lpstr>
      <vt:lpstr>Mechanism to Identify Warp-type</vt:lpstr>
      <vt:lpstr>Mechanism to Identify Warp-type</vt:lpstr>
      <vt:lpstr>Mechanism to Identify Warp-type</vt:lpstr>
      <vt:lpstr>Warp-types in MeDiC</vt:lpstr>
      <vt:lpstr>MeDiC</vt:lpstr>
      <vt:lpstr>MeDiC</vt:lpstr>
      <vt:lpstr>Warp-type Aware Cache Bypassing</vt:lpstr>
      <vt:lpstr>MeDiC</vt:lpstr>
      <vt:lpstr>Warps Can Fetch Data for Others</vt:lpstr>
      <vt:lpstr>Warp-type Aware Cache Insertion</vt:lpstr>
      <vt:lpstr>MeDiC</vt:lpstr>
      <vt:lpstr>Not All Blocks Can Be Cached</vt:lpstr>
      <vt:lpstr>Warp-type Aware Memory Sched.</vt:lpstr>
      <vt:lpstr>MeDiC: Putting Everything Together</vt:lpstr>
      <vt:lpstr>MeDiC: Example</vt:lpstr>
      <vt:lpstr>Outline</vt:lpstr>
      <vt:lpstr>Methodology</vt:lpstr>
      <vt:lpstr>Results: Performance of MeDiC</vt:lpstr>
      <vt:lpstr>Results: Energy Efficiency of MeDiC</vt:lpstr>
      <vt:lpstr>Other Results in the Paper</vt:lpstr>
      <vt:lpstr>Conclusion</vt:lpstr>
      <vt:lpstr>Exploiting Inter-Warp Heterogeneity  to Improve GPGPU 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Supports for Virtualizing GPUs</dc:title>
  <dc:creator>Rachata Ausavarungnirun</dc:creator>
  <cp:lastModifiedBy>ZmILe</cp:lastModifiedBy>
  <cp:revision>1506</cp:revision>
  <dcterms:created xsi:type="dcterms:W3CDTF">2015-08-14T15:29:36Z</dcterms:created>
  <dcterms:modified xsi:type="dcterms:W3CDTF">2015-10-09T03:29:38Z</dcterms:modified>
</cp:coreProperties>
</file>