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theme/themeOverride5.xml" ContentType="application/vnd.openxmlformats-officedocument.themeOverride+xml"/>
  <Override PartName="/ppt/tags/tag1.xml" ContentType="application/vnd.openxmlformats-officedocument.presentationml.tags+xml"/>
  <Default Extension="bin" ContentType="application/vnd.openxmlformats-officedocument.presentationml.printerSettings"/>
  <Override PartName="/ppt/charts/chart7.xml" ContentType="application/vnd.openxmlformats-officedocument.drawingml.chart+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drawings/drawing2.xml" ContentType="application/vnd.openxmlformats-officedocument.drawingml.chartshapes+xml"/>
  <Override PartName="/ppt/slides/slide18.xml" ContentType="application/vnd.openxmlformats-officedocument.presentationml.slide+xml"/>
  <Override PartName="/ppt/slides/slide37.xml" ContentType="application/vnd.openxmlformats-officedocument.presentationml.slide+xml"/>
  <Override PartName="/ppt/notesSlides/notesSlide2.xml" ContentType="application/vnd.openxmlformats-officedocument.presentationml.notesSlide+xml"/>
  <Override PartName="/ppt/theme/themeOverride9.xml" ContentType="application/vnd.openxmlformats-officedocument.themeOverride+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6.xml" ContentType="application/vnd.openxmlformats-officedocument.presentationml.notesSlide+xml"/>
  <Override PartName="/ppt/drawings/drawing6.xml" ContentType="application/vnd.openxmlformats-officedocument.drawingml.chartshapes+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charts/chart4.xml" ContentType="application/vnd.openxmlformats-officedocument.drawingml.chart+xml"/>
  <Override PartName="/ppt/slides/slide11.xml" ContentType="application/vnd.openxmlformats-officedocument.presentationml.slide+xml"/>
  <Override PartName="/ppt/slides/slide46.xml" ContentType="application/vnd.openxmlformats-officedocument.presentationml.sl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15.xml" ContentType="application/vnd.openxmlformats-officedocument.presentationml.slide+xml"/>
  <Override PartName="/ppt/theme/themeOverride6.xml" ContentType="application/vnd.openxmlformats-officedocument.themeOverride+xml"/>
  <Override PartName="/ppt/charts/chart8.xml" ContentType="application/vnd.openxmlformats-officedocument.drawingml.chart+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drawings/drawing3.xml" ContentType="application/vnd.openxmlformats-officedocument.drawingml.chartshapes+xml"/>
  <Override PartName="/ppt/slides/slide19.xml" ContentType="application/vnd.openxmlformats-officedocument.presentationml.slide+xml"/>
  <Override PartName="/ppt/notesSlides/notesSlide3.xml" ContentType="application/vnd.openxmlformats-officedocument.presentationml.notesSlide+xml"/>
  <Override PartName="/ppt/slides/slide38.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charts/chart1.xml" ContentType="application/vnd.openxmlformats-officedocument.drawingml.chart+xml"/>
  <Override PartName="/ppt/theme/theme2.xml" ContentType="application/vnd.openxmlformats-officedocument.theme+xml"/>
  <Override PartName="/ppt/handoutMasters/handoutMaster1.xml" ContentType="application/vnd.openxmlformats-officedocument.presentationml.handoutMaster+xml"/>
  <Override PartName="/ppt/slideLayouts/slideLayout11.xml" ContentType="application/vnd.openxmlformats-officedocument.presentationml.slideLayout+xml"/>
  <Override PartName="/ppt/theme/themeOverride1.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rawings/drawing7.xml" ContentType="application/vnd.openxmlformats-officedocument.drawingml.chartshapes+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charts/chart5.xml" ContentType="application/vnd.openxmlformats-officedocument.drawingml.chart+xml"/>
  <Override PartName="/ppt/slides/slide31.xml" ContentType="application/vnd.openxmlformats-officedocument.presentationml.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charts/chart9.xml" ContentType="application/vnd.openxmlformats-officedocument.drawingml.chart+xml"/>
  <Override PartName="/ppt/theme/themeOverride7.xml" ContentType="application/vnd.openxmlformats-officedocument.themeOverride+xml"/>
  <Override PartName="/ppt/slides/slide1.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drawings/drawing4.xml" ContentType="application/vnd.openxmlformats-officedocument.drawingml.chartshapes+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charts/chart2.xml" ContentType="application/vnd.openxmlformats-officedocument.drawingml.chart+xml"/>
  <Override PartName="/ppt/theme/theme3.xml" ContentType="application/vnd.openxmlformats-officedocument.them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slides/slide32.xml" ContentType="application/vnd.openxmlformats-officedocument.presentationml.slide+xml"/>
  <Override PartName="/ppt/slides/slide29.xml" ContentType="application/vnd.openxmlformats-officedocument.presentationml.slide+xml"/>
  <Override PartName="/ppt/charts/chart6.xml" ContentType="application/vnd.openxmlformats-officedocument.drawingml.chart+xml"/>
  <Override PartName="/ppt/viewProps.xml" ContentType="application/vnd.openxmlformats-officedocument.presentationml.viewProp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drawings/drawing1.xml" ContentType="application/vnd.openxmlformats-officedocument.drawingml.chartshapes+xml"/>
  <Override PartName="/ppt/presentation.xml" ContentType="application/vnd.openxmlformats-officedocument.presentationml.presentation.main+xml"/>
  <Override PartName="/ppt/slides/slide2.xml" ContentType="application/vnd.openxmlformats-officedocument.presentationml.slide+xml"/>
  <Override PartName="/ppt/theme/themeOverride8.xml" ContentType="application/vnd.openxmlformats-officedocument.themeOverride+xml"/>
  <Override PartName="/ppt/slides/slide22.xml" ContentType="application/vnd.openxmlformats-officedocument.presentationml.slide+xml"/>
  <Override PartName="/ppt/slides/slide41.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drawings/drawing5.xml" ContentType="application/vnd.openxmlformats-officedocument.drawingml.chartshapes+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slides/slide45.xml" ContentType="application/vnd.openxmlformats-officedocument.presentationml.slide+xml"/>
  <Override PartName="/ppt/charts/chart3.xml" ContentType="application/vnd.openxmlformats-officedocument.drawingml.chart+xml"/>
  <Override PartName="/ppt/theme/theme4.xml" ContentType="application/vnd.openxmlformats-officedocument.theme+xml"/>
  <Override PartName="/ppt/slides/slide10.xml" ContentType="application/vnd.openxmlformats-officedocument.presentationml.slide+xml"/>
  <Override PartName="/ppt/theme/themeOverride3.xml" ContentType="application/vnd.openxmlformats-officedocument.themeOverride+xml"/>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removePersonalInfoOnSave="1" saveSubsetFonts="1">
  <p:sldMasterIdLst>
    <p:sldMasterId id="2147483660" r:id="rId1"/>
    <p:sldMasterId id="2147483674" r:id="rId2"/>
  </p:sldMasterIdLst>
  <p:notesMasterIdLst>
    <p:notesMasterId r:id="rId49"/>
  </p:notesMasterIdLst>
  <p:handoutMasterIdLst>
    <p:handoutMasterId r:id="rId50"/>
  </p:handoutMasterIdLst>
  <p:sldIdLst>
    <p:sldId id="532" r:id="rId3"/>
    <p:sldId id="497" r:id="rId4"/>
    <p:sldId id="499" r:id="rId5"/>
    <p:sldId id="410" r:id="rId6"/>
    <p:sldId id="433" r:id="rId7"/>
    <p:sldId id="434" r:id="rId8"/>
    <p:sldId id="436" r:id="rId9"/>
    <p:sldId id="453" r:id="rId10"/>
    <p:sldId id="473" r:id="rId11"/>
    <p:sldId id="503" r:id="rId12"/>
    <p:sldId id="534" r:id="rId13"/>
    <p:sldId id="470" r:id="rId14"/>
    <p:sldId id="471" r:id="rId15"/>
    <p:sldId id="488" r:id="rId16"/>
    <p:sldId id="515" r:id="rId17"/>
    <p:sldId id="419" r:id="rId18"/>
    <p:sldId id="426" r:id="rId19"/>
    <p:sldId id="475" r:id="rId20"/>
    <p:sldId id="431" r:id="rId21"/>
    <p:sldId id="427" r:id="rId22"/>
    <p:sldId id="460" r:id="rId23"/>
    <p:sldId id="522" r:id="rId24"/>
    <p:sldId id="531" r:id="rId25"/>
    <p:sldId id="477" r:id="rId26"/>
    <p:sldId id="441" r:id="rId27"/>
    <p:sldId id="525" r:id="rId28"/>
    <p:sldId id="514" r:id="rId29"/>
    <p:sldId id="529" r:id="rId30"/>
    <p:sldId id="521" r:id="rId31"/>
    <p:sldId id="491" r:id="rId32"/>
    <p:sldId id="308" r:id="rId33"/>
    <p:sldId id="461" r:id="rId34"/>
    <p:sldId id="415" r:id="rId35"/>
    <p:sldId id="411" r:id="rId36"/>
    <p:sldId id="519" r:id="rId37"/>
    <p:sldId id="372" r:id="rId38"/>
    <p:sldId id="533" r:id="rId39"/>
    <p:sldId id="511" r:id="rId40"/>
    <p:sldId id="508" r:id="rId41"/>
    <p:sldId id="509" r:id="rId42"/>
    <p:sldId id="510" r:id="rId43"/>
    <p:sldId id="486" r:id="rId44"/>
    <p:sldId id="487" r:id="rId45"/>
    <p:sldId id="482" r:id="rId46"/>
    <p:sldId id="483" r:id="rId47"/>
    <p:sldId id="458" r:id="rId4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allowPng="1" organizeInFolders="0" useLongFilenames="0" imgSz="1024x768" encoding="macintosh"/>
  <p:prnPr/>
  <p:showPr showNarration="1">
    <p:present/>
    <p:sldAll/>
    <p:penClr>
      <a:srgbClr val="FF0000"/>
    </p:penClr>
    <p:extLst>
      <p:ext uri="{EC167BDD-8182-4AB7-AECC-EB403E3ABB37}">
        <p14:laserClr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a:srgbClr val="FF0000"/>
        </p14:laserClr>
      </p:ext>
      <p:ext uri="{2FDB2607-1784-4EEB-B798-7EB5836EED8A}">
        <p14:showMediaCtrls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1"/>
      </p:ext>
    </p:extLst>
  </p:showPr>
  <p:clrMru>
    <a:srgbClr val="FF6600"/>
    <a:srgbClr val="FF4E7C"/>
    <a:srgbClr val="2A55D6"/>
    <a:srgbClr val="66FFFF"/>
    <a:srgbClr val="0000FF"/>
    <a:srgbClr val="663D63"/>
    <a:srgbClr val="8C0000"/>
    <a:srgbClr val="FF0000"/>
    <a:srgbClr val="C00000"/>
    <a:srgbClr val="FFFF00"/>
  </p:clrMru>
  <p:extLst>
    <p:ext uri="{E76CE94A-603C-4142-B9EB-6D1370010A27}">
      <p14:discardImageEditData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0"/>
    </p:ext>
    <p:ext uri="{D31A062A-798A-4329-ABDD-BBA856620510}">
      <p14:defaultImageDpi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24015" autoAdjust="0"/>
    <p:restoredTop sz="86710" autoAdjust="0"/>
  </p:normalViewPr>
  <p:slideViewPr>
    <p:cSldViewPr>
      <p:cViewPr varScale="1">
        <p:scale>
          <a:sx n="94" d="100"/>
          <a:sy n="94" d="100"/>
        </p:scale>
        <p:origin x="-40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12" d="100"/>
          <a:sy n="112" d="100"/>
        </p:scale>
        <p:origin x="-1746" y="-78"/>
      </p:cViewPr>
      <p:guideLst>
        <p:guide orient="horz" pos="2208"/>
        <p:guide pos="292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adwaitjog:Desktop:isca-talk:OSP-results:improvement_ratio_plot.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adwaitjog:Desktop:isca-talk:OSP-results:schedulers_l1_new.xlsx" TargetMode="External"/><Relationship Id="rId3"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adwaitjog:Desktop:isca-talk:OSP-results:schedulers_l1_new.xlsx" TargetMode="External"/><Relationship Id="rId3"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Macintosh%20HD:Users:adwaitjog:Desktop:isca-talk:OSP-results:schedulers_l1_new.xlsx" TargetMode="External"/><Relationship Id="rId3"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Macintosh%20HD:Users:adwaitjog:Desktop:isca-talk:OSP-results:schedulers_l1_new.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oleObject" Target="Macintosh%20HD:Users:adwaitjog:Desktop:isca-talk:OSP-results:macro_motiv%20copy.xlsx" TargetMode="External"/><Relationship Id="rId3" Type="http://schemas.openxmlformats.org/officeDocument/2006/relationships/chartUserShapes" Target="../drawings/drawing4.xml"/></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oleObject" Target="Macintosh%20HD:Users:adwaitjog:Desktop:isca-talk:OSP-results:macro_motiv%20copy.xlsx" TargetMode="External"/><Relationship Id="rId3" Type="http://schemas.openxmlformats.org/officeDocument/2006/relationships/chartUserShapes" Target="../drawings/drawing5.xml"/></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oleObject" Target="Macintosh%20HD:Users:adwaitjog:Desktop:isca-talk:OSP-results:schedulers_l1_new.xlsx" TargetMode="External"/><Relationship Id="rId3" Type="http://schemas.openxmlformats.org/officeDocument/2006/relationships/chartUserShapes" Target="../drawings/drawing6.xm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oleObject" Target="Macintosh%20HD:Users:adwaitjog:Desktop:isca-talk:OSP-results:schedulers_l1_new.xlsx" TargetMode="External"/><Relationship Id="rId3" Type="http://schemas.openxmlformats.org/officeDocument/2006/relationships/chartUserShapes" Target="../drawings/drawing7.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635100461580233"/>
          <c:y val="0.213490598511252"/>
          <c:w val="0.936489953841977"/>
          <c:h val="0.56774137607799"/>
        </c:manualLayout>
      </c:layout>
      <c:barChart>
        <c:barDir val="col"/>
        <c:grouping val="clustered"/>
        <c:ser>
          <c:idx val="0"/>
          <c:order val="0"/>
          <c:tx>
            <c:strRef>
              <c:f>'[improvement_ratio_plot.xlsx]Sheet1'!$C$1</c:f>
              <c:strCache>
                <c:ptCount val="1"/>
                <c:pt idx="0">
                  <c:v>Round-robin (RR)</c:v>
                </c:pt>
              </c:strCache>
            </c:strRef>
          </c:tx>
          <c:spPr>
            <a:solidFill>
              <a:sysClr val="windowText" lastClr="000000"/>
            </a:solidFill>
            <a:ln w="19050">
              <a:solidFill>
                <a:sysClr val="windowText" lastClr="000000"/>
              </a:solidFill>
            </a:ln>
          </c:spPr>
          <c:cat>
            <c:strRef>
              <c:f>'[improvement_ratio_plot.xlsx]Sheet1'!$B$2:$B$13</c:f>
              <c:strCache>
                <c:ptCount val="12"/>
                <c:pt idx="0">
                  <c:v>SSC</c:v>
                </c:pt>
                <c:pt idx="1">
                  <c:v>PVC</c:v>
                </c:pt>
                <c:pt idx="2">
                  <c:v>KMN</c:v>
                </c:pt>
                <c:pt idx="3">
                  <c:v>SPMV</c:v>
                </c:pt>
                <c:pt idx="4">
                  <c:v>BFSR</c:v>
                </c:pt>
                <c:pt idx="5">
                  <c:v>FFT</c:v>
                </c:pt>
                <c:pt idx="6">
                  <c:v>SCP</c:v>
                </c:pt>
                <c:pt idx="7">
                  <c:v>BLK</c:v>
                </c:pt>
                <c:pt idx="8">
                  <c:v>FWT</c:v>
                </c:pt>
                <c:pt idx="9">
                  <c:v>JPEG</c:v>
                </c:pt>
                <c:pt idx="11">
                  <c:v>GMEAN</c:v>
                </c:pt>
              </c:strCache>
            </c:strRef>
          </c:cat>
          <c:val>
            <c:numRef>
              <c:f>'[improvement_ratio_plot.xlsx]Sheet1'!$C$2:$C$13</c:f>
              <c:numCache>
                <c:formatCode>General</c:formatCode>
                <c:ptCount val="12"/>
                <c:pt idx="0">
                  <c:v>6.870473028540099</c:v>
                </c:pt>
                <c:pt idx="1">
                  <c:v>6.24685183474402</c:v>
                </c:pt>
                <c:pt idx="2">
                  <c:v>3.27407895230825</c:v>
                </c:pt>
                <c:pt idx="3">
                  <c:v>2.316789394042613</c:v>
                </c:pt>
                <c:pt idx="4">
                  <c:v>1.643225068869361</c:v>
                </c:pt>
                <c:pt idx="5">
                  <c:v>1.5</c:v>
                </c:pt>
                <c:pt idx="6">
                  <c:v>1.465356575751203</c:v>
                </c:pt>
                <c:pt idx="7">
                  <c:v>1.392247990240846</c:v>
                </c:pt>
                <c:pt idx="8">
                  <c:v>1.322287934049221</c:v>
                </c:pt>
                <c:pt idx="9">
                  <c:v>1.220553627033345</c:v>
                </c:pt>
                <c:pt idx="11">
                  <c:v>2.198849310614027</c:v>
                </c:pt>
              </c:numCache>
            </c:numRef>
          </c:val>
        </c:ser>
        <c:ser>
          <c:idx val="1"/>
          <c:order val="1"/>
          <c:tx>
            <c:strRef>
              <c:f>'[improvement_ratio_plot.xlsx]Sheet1'!$D$1</c:f>
              <c:strCache>
                <c:ptCount val="1"/>
                <c:pt idx="0">
                  <c:v>Two-level (TL)</c:v>
                </c:pt>
              </c:strCache>
            </c:strRef>
          </c:tx>
          <c:spPr>
            <a:solidFill>
              <a:srgbClr val="CC9900">
                <a:lumMod val="60000"/>
                <a:lumOff val="40000"/>
              </a:srgbClr>
            </a:solidFill>
            <a:ln>
              <a:solidFill>
                <a:sysClr val="windowText" lastClr="000000"/>
              </a:solidFill>
            </a:ln>
          </c:spPr>
          <c:cat>
            <c:strRef>
              <c:f>'[improvement_ratio_plot.xlsx]Sheet1'!$B$2:$B$13</c:f>
              <c:strCache>
                <c:ptCount val="12"/>
                <c:pt idx="0">
                  <c:v>SSC</c:v>
                </c:pt>
                <c:pt idx="1">
                  <c:v>PVC</c:v>
                </c:pt>
                <c:pt idx="2">
                  <c:v>KMN</c:v>
                </c:pt>
                <c:pt idx="3">
                  <c:v>SPMV</c:v>
                </c:pt>
                <c:pt idx="4">
                  <c:v>BFSR</c:v>
                </c:pt>
                <c:pt idx="5">
                  <c:v>FFT</c:v>
                </c:pt>
                <c:pt idx="6">
                  <c:v>SCP</c:v>
                </c:pt>
                <c:pt idx="7">
                  <c:v>BLK</c:v>
                </c:pt>
                <c:pt idx="8">
                  <c:v>FWT</c:v>
                </c:pt>
                <c:pt idx="9">
                  <c:v>JPEG</c:v>
                </c:pt>
                <c:pt idx="11">
                  <c:v>GMEAN</c:v>
                </c:pt>
              </c:strCache>
            </c:strRef>
          </c:cat>
          <c:val>
            <c:numRef>
              <c:f>'[improvement_ratio_plot.xlsx]Sheet1'!$D$2:$D$13</c:f>
              <c:numCache>
                <c:formatCode>General</c:formatCode>
                <c:ptCount val="12"/>
                <c:pt idx="0">
                  <c:v>6.356227368579248</c:v>
                </c:pt>
                <c:pt idx="1">
                  <c:v>2.62453424129513</c:v>
                </c:pt>
                <c:pt idx="2">
                  <c:v>2.22690875430906</c:v>
                </c:pt>
                <c:pt idx="3">
                  <c:v>2.275982980863612</c:v>
                </c:pt>
                <c:pt idx="4">
                  <c:v>1.628992865327835</c:v>
                </c:pt>
                <c:pt idx="5">
                  <c:v>1.765718606017275</c:v>
                </c:pt>
                <c:pt idx="6">
                  <c:v>1.45047198271961</c:v>
                </c:pt>
                <c:pt idx="7">
                  <c:v>1.115892024423988</c:v>
                </c:pt>
                <c:pt idx="8">
                  <c:v>1.238746060224902</c:v>
                </c:pt>
                <c:pt idx="9">
                  <c:v>1.14023862707174</c:v>
                </c:pt>
                <c:pt idx="11">
                  <c:v>1.881513474560218</c:v>
                </c:pt>
              </c:numCache>
            </c:numRef>
          </c:val>
        </c:ser>
        <c:gapWidth val="85"/>
        <c:overlap val="-5"/>
        <c:axId val="617478952"/>
        <c:axId val="617583176"/>
      </c:barChart>
      <c:catAx>
        <c:axId val="617478952"/>
        <c:scaling>
          <c:orientation val="minMax"/>
        </c:scaling>
        <c:axPos val="b"/>
        <c:tickLblPos val="nextTo"/>
        <c:spPr>
          <a:ln>
            <a:solidFill>
              <a:sysClr val="windowText" lastClr="000000"/>
            </a:solidFill>
          </a:ln>
        </c:spPr>
        <c:txPr>
          <a:bodyPr rot="-5400000" vert="horz"/>
          <a:lstStyle/>
          <a:p>
            <a:pPr>
              <a:defRPr sz="2000"/>
            </a:pPr>
            <a:endParaRPr lang="en-US"/>
          </a:p>
        </c:txPr>
        <c:crossAx val="617583176"/>
        <c:crosses val="autoZero"/>
        <c:auto val="1"/>
        <c:lblAlgn val="ctr"/>
        <c:lblOffset val="0"/>
      </c:catAx>
      <c:valAx>
        <c:axId val="617583176"/>
        <c:scaling>
          <c:orientation val="minMax"/>
          <c:max val="7.0"/>
        </c:scaling>
        <c:axPos val="l"/>
        <c:majorGridlines>
          <c:spPr>
            <a:ln>
              <a:solidFill>
                <a:sysClr val="window" lastClr="FFFFFF">
                  <a:lumMod val="85000"/>
                </a:sysClr>
              </a:solidFill>
            </a:ln>
          </c:spPr>
        </c:majorGridlines>
        <c:numFmt formatCode="#,##0" sourceLinked="0"/>
        <c:tickLblPos val="nextTo"/>
        <c:spPr>
          <a:ln>
            <a:solidFill>
              <a:sysClr val="windowText" lastClr="000000"/>
            </a:solidFill>
          </a:ln>
        </c:spPr>
        <c:txPr>
          <a:bodyPr/>
          <a:lstStyle/>
          <a:p>
            <a:pPr>
              <a:defRPr sz="2900"/>
            </a:pPr>
            <a:endParaRPr lang="en-US"/>
          </a:p>
        </c:txPr>
        <c:crossAx val="617478952"/>
        <c:crosses val="autoZero"/>
        <c:crossBetween val="between"/>
        <c:majorUnit val="1.0"/>
      </c:valAx>
      <c:spPr>
        <a:ln>
          <a:solidFill>
            <a:sysClr val="windowText" lastClr="000000"/>
          </a:solidFill>
        </a:ln>
      </c:spPr>
    </c:plotArea>
    <c:legend>
      <c:legendPos val="t"/>
      <c:layout>
        <c:manualLayout>
          <c:xMode val="edge"/>
          <c:yMode val="edge"/>
          <c:x val="0.0426264820345733"/>
          <c:y val="0.0350970268060755"/>
          <c:w val="0.915176727909011"/>
          <c:h val="0.128183117735283"/>
        </c:manualLayout>
      </c:layout>
      <c:txPr>
        <a:bodyPr/>
        <a:lstStyle/>
        <a:p>
          <a:pPr>
            <a:defRPr sz="2900"/>
          </a:pPr>
          <a:endParaRPr lang="en-US"/>
        </a:p>
      </c:txPr>
    </c:legend>
    <c:plotVisOnly val="1"/>
  </c:chart>
  <c:spPr>
    <a:noFill/>
    <a:ln>
      <a:noFill/>
    </a:ln>
  </c:spPr>
  <c:txPr>
    <a:bodyPr/>
    <a:lstStyle/>
    <a:p>
      <a:pPr>
        <a:defRPr sz="1700" b="0">
          <a:latin typeface="Arial" pitchFamily="34" charset="0"/>
          <a:cs typeface="Arial" pitchFamily="34" charset="0"/>
        </a:defRPr>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83660979877515"/>
          <c:y val="0.168924759405074"/>
          <c:w val="0.648630796150481"/>
          <c:h val="0.660044181977253"/>
        </c:manualLayout>
      </c:layout>
      <c:barChart>
        <c:barDir val="col"/>
        <c:grouping val="clustered"/>
        <c:varyColors val="1"/>
        <c:ser>
          <c:idx val="0"/>
          <c:order val="0"/>
          <c:tx>
            <c:strRef>
              <c:f>Sheet1!$J$61</c:f>
              <c:strCache>
                <c:ptCount val="1"/>
                <c:pt idx="0">
                  <c:v>Prefetch Accuracy</c:v>
                </c:pt>
              </c:strCache>
            </c:strRef>
          </c:tx>
          <c:spPr>
            <a:ln w="19050" cap="flat" cmpd="sng" algn="ctr">
              <a:solidFill>
                <a:srgbClr val="000000"/>
              </a:solidFill>
              <a:prstDash val="solid"/>
              <a:round/>
              <a:headEnd type="none" w="med" len="med"/>
              <a:tailEnd type="none" w="med" len="med"/>
            </a:ln>
          </c:spPr>
          <c:dPt>
            <c:idx val="0"/>
            <c:spPr>
              <a:solidFill>
                <a:srgbClr val="000000"/>
              </a:solidFill>
              <a:ln w="19050" cap="flat" cmpd="sng" algn="ctr">
                <a:solidFill>
                  <a:srgbClr val="000000"/>
                </a:solidFill>
                <a:prstDash val="solid"/>
                <a:round/>
                <a:headEnd type="none" w="med" len="med"/>
                <a:tailEnd type="none" w="med" len="med"/>
              </a:ln>
            </c:spPr>
          </c:dPt>
          <c:dPt>
            <c:idx val="1"/>
            <c:spPr>
              <a:solidFill>
                <a:srgbClr val="FFFF00"/>
              </a:solidFill>
              <a:ln w="19050" cap="flat" cmpd="sng" algn="ctr">
                <a:solidFill>
                  <a:srgbClr val="000000"/>
                </a:solidFill>
                <a:prstDash val="solid"/>
                <a:round/>
                <a:headEnd type="none" w="med" len="med"/>
                <a:tailEnd type="none" w="med" len="med"/>
              </a:ln>
            </c:spPr>
          </c:dPt>
          <c:dPt>
            <c:idx val="2"/>
            <c:spPr>
              <a:solidFill>
                <a:srgbClr val="008000"/>
              </a:solidFill>
              <a:ln w="19050" cap="flat" cmpd="sng" algn="ctr">
                <a:solidFill>
                  <a:srgbClr val="000000"/>
                </a:solidFill>
                <a:prstDash val="solid"/>
                <a:round/>
                <a:headEnd type="none" w="med" len="med"/>
                <a:tailEnd type="none" w="med" len="med"/>
              </a:ln>
            </c:spPr>
          </c:dPt>
          <c:dLbls>
            <c:dLbl>
              <c:idx val="0"/>
              <c:layout>
                <c:manualLayout>
                  <c:x val="0.00277777777777773"/>
                  <c:y val="-0.111111111111111"/>
                </c:manualLayout>
              </c:layout>
              <c:showVal val="1"/>
            </c:dLbl>
            <c:dLbl>
              <c:idx val="1"/>
              <c:layout>
                <c:manualLayout>
                  <c:x val="0.0"/>
                  <c:y val="-0.0833333333333333"/>
                </c:manualLayout>
              </c:layout>
              <c:showVal val="1"/>
            </c:dLbl>
            <c:dLbl>
              <c:idx val="2"/>
              <c:layout>
                <c:manualLayout>
                  <c:x val="0.011111111111111"/>
                  <c:y val="-0.0777777777777778"/>
                </c:manualLayout>
              </c:layout>
              <c:showVal val="1"/>
            </c:dLbl>
            <c:txPr>
              <a:bodyPr/>
              <a:lstStyle/>
              <a:p>
                <a:pPr>
                  <a:defRPr sz="2000"/>
                </a:pPr>
                <a:endParaRPr lang="en-US"/>
              </a:p>
            </c:txPr>
            <c:showVal val="1"/>
          </c:dLbls>
          <c:cat>
            <c:strRef>
              <c:f>Sheet1!$K$60:$M$60</c:f>
              <c:strCache>
                <c:ptCount val="3"/>
                <c:pt idx="0">
                  <c:v>RR+Prefetching</c:v>
                </c:pt>
                <c:pt idx="1">
                  <c:v>TL+Prefetching</c:v>
                </c:pt>
                <c:pt idx="2">
                  <c:v>PA+Prefetching</c:v>
                </c:pt>
              </c:strCache>
            </c:strRef>
          </c:cat>
          <c:val>
            <c:numRef>
              <c:f>Sheet1!$K$61:$M$61</c:f>
              <c:numCache>
                <c:formatCode>0%</c:formatCode>
                <c:ptCount val="3"/>
                <c:pt idx="0">
                  <c:v>0.85</c:v>
                </c:pt>
                <c:pt idx="1">
                  <c:v>0.89</c:v>
                </c:pt>
                <c:pt idx="2">
                  <c:v>0.9</c:v>
                </c:pt>
              </c:numCache>
            </c:numRef>
          </c:val>
        </c:ser>
        <c:gapWidth val="95"/>
        <c:overlap val="-5"/>
        <c:axId val="617237752"/>
        <c:axId val="74369448"/>
      </c:barChart>
      <c:catAx>
        <c:axId val="617237752"/>
        <c:scaling>
          <c:orientation val="minMax"/>
        </c:scaling>
        <c:delete val="1"/>
        <c:axPos val="b"/>
        <c:tickLblPos val="nextTo"/>
        <c:crossAx val="74369448"/>
        <c:crosses val="autoZero"/>
        <c:auto val="1"/>
        <c:lblAlgn val="ctr"/>
        <c:lblOffset val="100"/>
      </c:catAx>
      <c:valAx>
        <c:axId val="74369448"/>
        <c:scaling>
          <c:orientation val="minMax"/>
          <c:min val="0.0"/>
        </c:scaling>
        <c:axPos val="l"/>
        <c:majorGridlines>
          <c:spPr>
            <a:ln>
              <a:solidFill>
                <a:sysClr val="window" lastClr="FFFFFF">
                  <a:lumMod val="85000"/>
                </a:sysClr>
              </a:solidFill>
            </a:ln>
          </c:spPr>
        </c:majorGridlines>
        <c:numFmt formatCode="0%" sourceLinked="1"/>
        <c:tickLblPos val="nextTo"/>
        <c:spPr>
          <a:ln>
            <a:solidFill>
              <a:sysClr val="windowText" lastClr="000000"/>
            </a:solidFill>
          </a:ln>
        </c:spPr>
        <c:txPr>
          <a:bodyPr/>
          <a:lstStyle/>
          <a:p>
            <a:pPr>
              <a:defRPr sz="1400" b="1"/>
            </a:pPr>
            <a:endParaRPr lang="en-US"/>
          </a:p>
        </c:txPr>
        <c:crossAx val="617237752"/>
        <c:crosses val="autoZero"/>
        <c:crossBetween val="between"/>
      </c:valAx>
      <c:spPr>
        <a:ln>
          <a:solidFill>
            <a:sysClr val="windowText" lastClr="000000"/>
          </a:solidFill>
        </a:ln>
      </c:spPr>
    </c:plotArea>
    <c:plotVisOnly val="1"/>
  </c:chart>
  <c:spPr>
    <a:noFill/>
    <a:ln>
      <a:noFill/>
    </a:ln>
  </c:spPr>
  <c:txPr>
    <a:bodyPr/>
    <a:lstStyle/>
    <a:p>
      <a:pPr>
        <a:defRPr sz="1050" b="1">
          <a:latin typeface="Arial" pitchFamily="34" charset="0"/>
          <a:cs typeface="Arial" pitchFamily="34" charset="0"/>
        </a:defRPr>
      </a:pPr>
      <a:endParaRPr lang="en-US"/>
    </a:p>
  </c:txPr>
  <c:externalData r:id="rId2"/>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0066929133858"/>
          <c:y val="0.241310917216429"/>
          <c:w val="0.723181477315335"/>
          <c:h val="0.678410300063843"/>
        </c:manualLayout>
      </c:layout>
      <c:barChart>
        <c:barDir val="col"/>
        <c:grouping val="clustered"/>
        <c:varyColors val="1"/>
        <c:ser>
          <c:idx val="0"/>
          <c:order val="0"/>
          <c:tx>
            <c:strRef>
              <c:f>Sheet1!$O$61</c:f>
              <c:strCache>
                <c:ptCount val="1"/>
                <c:pt idx="0">
                  <c:v>Late Prefetches</c:v>
                </c:pt>
              </c:strCache>
            </c:strRef>
          </c:tx>
          <c:dPt>
            <c:idx val="0"/>
            <c:spPr>
              <a:solidFill>
                <a:srgbClr val="000000"/>
              </a:solidFill>
              <a:ln w="19050" cap="flat" cmpd="sng" algn="ctr">
                <a:solidFill>
                  <a:srgbClr val="000000"/>
                </a:solidFill>
                <a:prstDash val="solid"/>
                <a:round/>
                <a:headEnd type="none" w="med" len="med"/>
                <a:tailEnd type="none" w="med" len="med"/>
              </a:ln>
            </c:spPr>
          </c:dPt>
          <c:dPt>
            <c:idx val="1"/>
            <c:spPr>
              <a:solidFill>
                <a:srgbClr val="FFFF00"/>
              </a:solidFill>
              <a:ln w="19050" cap="flat" cmpd="sng" algn="ctr">
                <a:solidFill>
                  <a:srgbClr val="000000"/>
                </a:solidFill>
                <a:prstDash val="solid"/>
                <a:round/>
                <a:headEnd type="none" w="med" len="med"/>
                <a:tailEnd type="none" w="med" len="med"/>
              </a:ln>
            </c:spPr>
          </c:dPt>
          <c:dPt>
            <c:idx val="2"/>
            <c:spPr>
              <a:solidFill>
                <a:srgbClr val="008000"/>
              </a:solidFill>
              <a:ln w="19050" cap="flat" cmpd="sng" algn="ctr">
                <a:solidFill>
                  <a:srgbClr val="000000"/>
                </a:solidFill>
                <a:prstDash val="solid"/>
                <a:round/>
                <a:headEnd type="none" w="med" len="med"/>
                <a:tailEnd type="none" w="med" len="med"/>
              </a:ln>
            </c:spPr>
          </c:dPt>
          <c:dLbls>
            <c:dLbl>
              <c:idx val="0"/>
              <c:layout>
                <c:manualLayout>
                  <c:x val="-0.000529308836395426"/>
                  <c:y val="-0.063063063063063"/>
                </c:manualLayout>
              </c:layout>
              <c:showVal val="1"/>
            </c:dLbl>
            <c:dLbl>
              <c:idx val="1"/>
              <c:layout>
                <c:manualLayout>
                  <c:x val="-0.00714285714285719"/>
                  <c:y val="-0.0855855855855856"/>
                </c:manualLayout>
              </c:layout>
              <c:showVal val="1"/>
            </c:dLbl>
            <c:dLbl>
              <c:idx val="2"/>
              <c:layout>
                <c:manualLayout>
                  <c:x val="-0.00714285714285714"/>
                  <c:y val="-0.202702702702703"/>
                </c:manualLayout>
              </c:layout>
              <c:showVal val="1"/>
            </c:dLbl>
            <c:txPr>
              <a:bodyPr/>
              <a:lstStyle/>
              <a:p>
                <a:pPr>
                  <a:defRPr sz="2000"/>
                </a:pPr>
                <a:endParaRPr lang="en-US"/>
              </a:p>
            </c:txPr>
            <c:showVal val="1"/>
          </c:dLbls>
          <c:cat>
            <c:strRef>
              <c:f>Sheet1!$P$60:$R$60</c:f>
              <c:strCache>
                <c:ptCount val="3"/>
                <c:pt idx="0">
                  <c:v>RR+Prefetching</c:v>
                </c:pt>
                <c:pt idx="1">
                  <c:v>TL+Prefetching</c:v>
                </c:pt>
                <c:pt idx="2">
                  <c:v>PA+Prefetching</c:v>
                </c:pt>
              </c:strCache>
            </c:strRef>
          </c:cat>
          <c:val>
            <c:numRef>
              <c:f>Sheet1!$P$61:$R$61</c:f>
              <c:numCache>
                <c:formatCode>0%</c:formatCode>
                <c:ptCount val="3"/>
                <c:pt idx="0">
                  <c:v>0.89</c:v>
                </c:pt>
                <c:pt idx="1">
                  <c:v>0.86</c:v>
                </c:pt>
                <c:pt idx="2">
                  <c:v>0.69</c:v>
                </c:pt>
              </c:numCache>
            </c:numRef>
          </c:val>
        </c:ser>
        <c:gapWidth val="53"/>
        <c:overlap val="-5"/>
        <c:axId val="565951352"/>
        <c:axId val="616881576"/>
      </c:barChart>
      <c:catAx>
        <c:axId val="565951352"/>
        <c:scaling>
          <c:orientation val="minMax"/>
        </c:scaling>
        <c:delete val="1"/>
        <c:axPos val="b"/>
        <c:tickLblPos val="nextTo"/>
        <c:crossAx val="616881576"/>
        <c:crosses val="autoZero"/>
        <c:auto val="1"/>
        <c:lblAlgn val="ctr"/>
        <c:lblOffset val="100"/>
      </c:catAx>
      <c:valAx>
        <c:axId val="616881576"/>
        <c:scaling>
          <c:orientation val="minMax"/>
          <c:max val="1.0"/>
        </c:scaling>
        <c:axPos val="l"/>
        <c:majorGridlines>
          <c:spPr>
            <a:ln>
              <a:solidFill>
                <a:sysClr val="window" lastClr="FFFFFF">
                  <a:lumMod val="85000"/>
                </a:sysClr>
              </a:solidFill>
            </a:ln>
          </c:spPr>
        </c:majorGridlines>
        <c:numFmt formatCode="0%" sourceLinked="1"/>
        <c:tickLblPos val="nextTo"/>
        <c:spPr>
          <a:ln>
            <a:solidFill>
              <a:sysClr val="windowText" lastClr="000000"/>
            </a:solidFill>
          </a:ln>
        </c:spPr>
        <c:txPr>
          <a:bodyPr/>
          <a:lstStyle/>
          <a:p>
            <a:pPr>
              <a:defRPr sz="1300" b="1"/>
            </a:pPr>
            <a:endParaRPr lang="en-US"/>
          </a:p>
        </c:txPr>
        <c:crossAx val="565951352"/>
        <c:crosses val="autoZero"/>
        <c:crossBetween val="between"/>
        <c:majorUnit val="0.2"/>
        <c:minorUnit val="0.02"/>
      </c:valAx>
      <c:spPr>
        <a:ln>
          <a:solidFill>
            <a:sysClr val="windowText" lastClr="000000"/>
          </a:solidFill>
        </a:ln>
      </c:spPr>
    </c:plotArea>
    <c:plotVisOnly val="1"/>
  </c:chart>
  <c:spPr>
    <a:noFill/>
    <a:ln>
      <a:noFill/>
    </a:ln>
  </c:spPr>
  <c:txPr>
    <a:bodyPr/>
    <a:lstStyle/>
    <a:p>
      <a:pPr>
        <a:defRPr sz="1050" b="1">
          <a:latin typeface="Arial" pitchFamily="34" charset="0"/>
          <a:cs typeface="Arial" pitchFamily="34" charset="0"/>
        </a:defRPr>
      </a:pPr>
      <a:endParaRPr lang="en-US"/>
    </a:p>
  </c:txPr>
  <c:externalData r:id="rId2"/>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2359942076206"/>
          <c:y val="0.0995271065254774"/>
          <c:w val="0.815610915014933"/>
          <c:h val="0.745204995927233"/>
        </c:manualLayout>
      </c:layout>
      <c:barChart>
        <c:barDir val="col"/>
        <c:grouping val="clustered"/>
        <c:varyColors val="1"/>
        <c:ser>
          <c:idx val="0"/>
          <c:order val="0"/>
          <c:tx>
            <c:strRef>
              <c:f>Sheet1!$T$61</c:f>
              <c:strCache>
                <c:ptCount val="1"/>
                <c:pt idx="0">
                  <c:v>Miss Rate Reduction(%)</c:v>
                </c:pt>
              </c:strCache>
            </c:strRef>
          </c:tx>
          <c:dPt>
            <c:idx val="0"/>
            <c:spPr>
              <a:solidFill>
                <a:srgbClr val="000000"/>
              </a:solidFill>
              <a:ln w="19050" cap="flat" cmpd="sng" algn="ctr">
                <a:solidFill>
                  <a:srgbClr val="000000"/>
                </a:solidFill>
                <a:prstDash val="solid"/>
                <a:round/>
                <a:headEnd type="none" w="med" len="med"/>
                <a:tailEnd type="none" w="med" len="med"/>
              </a:ln>
            </c:spPr>
          </c:dPt>
          <c:dPt>
            <c:idx val="1"/>
            <c:spPr>
              <a:solidFill>
                <a:srgbClr val="FFFF00"/>
              </a:solidFill>
              <a:ln w="19050" cap="flat" cmpd="sng" algn="ctr">
                <a:solidFill>
                  <a:srgbClr val="000000"/>
                </a:solidFill>
                <a:prstDash val="solid"/>
                <a:round/>
                <a:headEnd type="none" w="med" len="med"/>
                <a:tailEnd type="none" w="med" len="med"/>
              </a:ln>
            </c:spPr>
          </c:dPt>
          <c:dPt>
            <c:idx val="2"/>
            <c:spPr>
              <a:solidFill>
                <a:srgbClr val="008000"/>
              </a:solidFill>
              <a:ln w="19050" cap="flat" cmpd="sng" algn="ctr">
                <a:solidFill>
                  <a:srgbClr val="000000"/>
                </a:solidFill>
                <a:prstDash val="solid"/>
                <a:round/>
                <a:headEnd type="none" w="med" len="med"/>
                <a:tailEnd type="none" w="med" len="med"/>
              </a:ln>
            </c:spPr>
          </c:dPt>
          <c:dLbls>
            <c:txPr>
              <a:bodyPr/>
              <a:lstStyle/>
              <a:p>
                <a:pPr>
                  <a:defRPr sz="2000"/>
                </a:pPr>
                <a:endParaRPr lang="en-US"/>
              </a:p>
            </c:txPr>
            <c:showVal val="1"/>
          </c:dLbls>
          <c:cat>
            <c:strRef>
              <c:f>Sheet1!$U$60:$W$60</c:f>
              <c:strCache>
                <c:ptCount val="3"/>
                <c:pt idx="0">
                  <c:v>RR+Prefetching</c:v>
                </c:pt>
                <c:pt idx="1">
                  <c:v>TL+Prefetching</c:v>
                </c:pt>
                <c:pt idx="2">
                  <c:v>PA+Prefetching</c:v>
                </c:pt>
              </c:strCache>
            </c:strRef>
          </c:cat>
          <c:val>
            <c:numRef>
              <c:f>Sheet1!$U$61:$W$61</c:f>
              <c:numCache>
                <c:formatCode>0%</c:formatCode>
                <c:ptCount val="3"/>
                <c:pt idx="0">
                  <c:v>0.02</c:v>
                </c:pt>
                <c:pt idx="1">
                  <c:v>0.04</c:v>
                </c:pt>
                <c:pt idx="2">
                  <c:v>0.16</c:v>
                </c:pt>
              </c:numCache>
            </c:numRef>
          </c:val>
        </c:ser>
        <c:gapWidth val="54"/>
        <c:overlap val="-5"/>
        <c:axId val="565932920"/>
        <c:axId val="74428232"/>
      </c:barChart>
      <c:catAx>
        <c:axId val="565932920"/>
        <c:scaling>
          <c:orientation val="minMax"/>
        </c:scaling>
        <c:delete val="1"/>
        <c:axPos val="b"/>
        <c:tickLblPos val="nextTo"/>
        <c:crossAx val="74428232"/>
        <c:crosses val="autoZero"/>
        <c:auto val="1"/>
        <c:lblAlgn val="ctr"/>
        <c:lblOffset val="100"/>
      </c:catAx>
      <c:valAx>
        <c:axId val="74428232"/>
        <c:scaling>
          <c:orientation val="minMax"/>
          <c:max val="0.2"/>
        </c:scaling>
        <c:axPos val="l"/>
        <c:majorGridlines>
          <c:spPr>
            <a:ln>
              <a:solidFill>
                <a:sysClr val="window" lastClr="FFFFFF">
                  <a:lumMod val="85000"/>
                </a:sysClr>
              </a:solidFill>
            </a:ln>
          </c:spPr>
        </c:majorGridlines>
        <c:numFmt formatCode="0%" sourceLinked="1"/>
        <c:tickLblPos val="nextTo"/>
        <c:spPr>
          <a:ln>
            <a:solidFill>
              <a:sysClr val="windowText" lastClr="000000"/>
            </a:solidFill>
          </a:ln>
        </c:spPr>
        <c:txPr>
          <a:bodyPr/>
          <a:lstStyle/>
          <a:p>
            <a:pPr>
              <a:defRPr sz="1400" b="1"/>
            </a:pPr>
            <a:endParaRPr lang="en-US"/>
          </a:p>
        </c:txPr>
        <c:crossAx val="565932920"/>
        <c:crosses val="autoZero"/>
        <c:crossBetween val="between"/>
      </c:valAx>
      <c:spPr>
        <a:ln>
          <a:solidFill>
            <a:sysClr val="windowText" lastClr="000000"/>
          </a:solidFill>
        </a:ln>
      </c:spPr>
    </c:plotArea>
    <c:plotVisOnly val="1"/>
  </c:chart>
  <c:spPr>
    <a:noFill/>
    <a:ln>
      <a:noFill/>
    </a:ln>
  </c:spPr>
  <c:txPr>
    <a:bodyPr/>
    <a:lstStyle/>
    <a:p>
      <a:pPr>
        <a:defRPr sz="1000" b="1">
          <a:latin typeface="Arial" pitchFamily="34" charset="0"/>
          <a:cs typeface="Arial" pitchFamily="34" charset="0"/>
        </a:defRPr>
      </a:pPr>
      <a:endParaRPr lang="en-US"/>
    </a:p>
  </c:txPr>
  <c:externalData r:id="rId2"/>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plotArea>
      <c:layout>
        <c:manualLayout>
          <c:layoutTarget val="inner"/>
          <c:xMode val="edge"/>
          <c:yMode val="edge"/>
          <c:x val="0.0534226170446643"/>
          <c:y val="0.23153515385045"/>
          <c:w val="0.928648408079425"/>
          <c:h val="0.460974200033506"/>
        </c:manualLayout>
      </c:layout>
      <c:barChart>
        <c:barDir val="col"/>
        <c:grouping val="clustered"/>
        <c:ser>
          <c:idx val="1"/>
          <c:order val="0"/>
          <c:tx>
            <c:strRef>
              <c:f>'ipc-short'!$D$121</c:f>
              <c:strCache>
                <c:ptCount val="1"/>
                <c:pt idx="0">
                  <c:v>RR+Prefetching</c:v>
                </c:pt>
              </c:strCache>
            </c:strRef>
          </c:tx>
          <c:spPr>
            <a:solidFill>
              <a:sysClr val="windowText" lastClr="000000"/>
            </a:solidFill>
            <a:ln w="12700">
              <a:solidFill>
                <a:sysClr val="windowText" lastClr="000000"/>
              </a:solidFill>
            </a:ln>
          </c:spPr>
          <c:dLbls>
            <c:delete val="1"/>
          </c:dLbls>
          <c:cat>
            <c:strRef>
              <c:f>'ipc-short'!$B$122:$B$133</c:f>
              <c:strCache>
                <c:ptCount val="12"/>
                <c:pt idx="0">
                  <c:v>SSC </c:v>
                </c:pt>
                <c:pt idx="1">
                  <c:v>PVC </c:v>
                </c:pt>
                <c:pt idx="2">
                  <c:v>KMN </c:v>
                </c:pt>
                <c:pt idx="3">
                  <c:v>SPMV </c:v>
                </c:pt>
                <c:pt idx="4">
                  <c:v>BFSR </c:v>
                </c:pt>
                <c:pt idx="5">
                  <c:v>FFT </c:v>
                </c:pt>
                <c:pt idx="6">
                  <c:v>SCP </c:v>
                </c:pt>
                <c:pt idx="7">
                  <c:v>BLK</c:v>
                </c:pt>
                <c:pt idx="8">
                  <c:v>FWT </c:v>
                </c:pt>
                <c:pt idx="9">
                  <c:v>JPEG </c:v>
                </c:pt>
                <c:pt idx="11">
                  <c:v>GMEAN</c:v>
                </c:pt>
              </c:strCache>
            </c:strRef>
          </c:cat>
          <c:val>
            <c:numRef>
              <c:f>'ipc-short'!$D$122:$D$133</c:f>
              <c:numCache>
                <c:formatCode>General</c:formatCode>
                <c:ptCount val="12"/>
                <c:pt idx="0">
                  <c:v>1.001436650320327</c:v>
                </c:pt>
                <c:pt idx="1">
                  <c:v>0.982982546119466</c:v>
                </c:pt>
                <c:pt idx="2">
                  <c:v>0.985522594451188</c:v>
                </c:pt>
                <c:pt idx="3">
                  <c:v>0.998711827038007</c:v>
                </c:pt>
                <c:pt idx="4">
                  <c:v>1.018405943225491</c:v>
                </c:pt>
                <c:pt idx="5">
                  <c:v>1.005740378614954</c:v>
                </c:pt>
                <c:pt idx="6">
                  <c:v>1.022081973258724</c:v>
                </c:pt>
                <c:pt idx="7">
                  <c:v>1.006522135157543</c:v>
                </c:pt>
                <c:pt idx="8">
                  <c:v>0.988971069036167</c:v>
                </c:pt>
                <c:pt idx="9">
                  <c:v>1.028025681957969</c:v>
                </c:pt>
                <c:pt idx="11">
                  <c:v>1.01</c:v>
                </c:pt>
              </c:numCache>
            </c:numRef>
          </c:val>
        </c:ser>
        <c:ser>
          <c:idx val="2"/>
          <c:order val="1"/>
          <c:tx>
            <c:strRef>
              <c:f>'ipc-short'!$E$121</c:f>
              <c:strCache>
                <c:ptCount val="1"/>
                <c:pt idx="0">
                  <c:v>TL</c:v>
                </c:pt>
              </c:strCache>
            </c:strRef>
          </c:tx>
          <c:spPr>
            <a:solidFill>
              <a:srgbClr val="FFFF00"/>
            </a:solidFill>
            <a:ln w="12700">
              <a:solidFill>
                <a:sysClr val="windowText" lastClr="000000"/>
              </a:solidFill>
            </a:ln>
          </c:spPr>
          <c:dLbls>
            <c:delete val="1"/>
          </c:dLbls>
          <c:cat>
            <c:strRef>
              <c:f>'ipc-short'!$B$122:$B$133</c:f>
              <c:strCache>
                <c:ptCount val="12"/>
                <c:pt idx="0">
                  <c:v>SSC </c:v>
                </c:pt>
                <c:pt idx="1">
                  <c:v>PVC </c:v>
                </c:pt>
                <c:pt idx="2">
                  <c:v>KMN </c:v>
                </c:pt>
                <c:pt idx="3">
                  <c:v>SPMV </c:v>
                </c:pt>
                <c:pt idx="4">
                  <c:v>BFSR </c:v>
                </c:pt>
                <c:pt idx="5">
                  <c:v>FFT </c:v>
                </c:pt>
                <c:pt idx="6">
                  <c:v>SCP </c:v>
                </c:pt>
                <c:pt idx="7">
                  <c:v>BLK</c:v>
                </c:pt>
                <c:pt idx="8">
                  <c:v>FWT </c:v>
                </c:pt>
                <c:pt idx="9">
                  <c:v>JPEG </c:v>
                </c:pt>
                <c:pt idx="11">
                  <c:v>GMEAN</c:v>
                </c:pt>
              </c:strCache>
            </c:strRef>
          </c:cat>
          <c:val>
            <c:numRef>
              <c:f>'ipc-short'!$E$122:$E$133</c:f>
              <c:numCache>
                <c:formatCode>General</c:formatCode>
                <c:ptCount val="12"/>
                <c:pt idx="0">
                  <c:v>1.080904226696314</c:v>
                </c:pt>
                <c:pt idx="1">
                  <c:v>2.38017539891626</c:v>
                </c:pt>
                <c:pt idx="2">
                  <c:v>1.470234892189866</c:v>
                </c:pt>
                <c:pt idx="3">
                  <c:v>1.017929138100812</c:v>
                </c:pt>
                <c:pt idx="4">
                  <c:v>1.008736811464587</c:v>
                </c:pt>
                <c:pt idx="5">
                  <c:v>0.849512484542129</c:v>
                </c:pt>
                <c:pt idx="6">
                  <c:v>1.010261896271643</c:v>
                </c:pt>
                <c:pt idx="7">
                  <c:v>1.247654754911893</c:v>
                </c:pt>
                <c:pt idx="8">
                  <c:v>1.067440677719816</c:v>
                </c:pt>
                <c:pt idx="9">
                  <c:v>1.070437010336918</c:v>
                </c:pt>
                <c:pt idx="11">
                  <c:v>1.164</c:v>
                </c:pt>
              </c:numCache>
            </c:numRef>
          </c:val>
        </c:ser>
        <c:ser>
          <c:idx val="3"/>
          <c:order val="2"/>
          <c:tx>
            <c:strRef>
              <c:f>'ipc-short'!$F$121</c:f>
              <c:strCache>
                <c:ptCount val="1"/>
                <c:pt idx="0">
                  <c:v>TL+Prefetching</c:v>
                </c:pt>
              </c:strCache>
            </c:strRef>
          </c:tx>
          <c:spPr>
            <a:solidFill>
              <a:srgbClr val="FF0000"/>
            </a:solidFill>
            <a:ln>
              <a:solidFill>
                <a:sysClr val="windowText" lastClr="000000"/>
              </a:solidFill>
            </a:ln>
          </c:spPr>
          <c:dLbls>
            <c:delete val="1"/>
          </c:dLbls>
          <c:cat>
            <c:strRef>
              <c:f>'ipc-short'!$B$122:$B$133</c:f>
              <c:strCache>
                <c:ptCount val="12"/>
                <c:pt idx="0">
                  <c:v>SSC </c:v>
                </c:pt>
                <c:pt idx="1">
                  <c:v>PVC </c:v>
                </c:pt>
                <c:pt idx="2">
                  <c:v>KMN </c:v>
                </c:pt>
                <c:pt idx="3">
                  <c:v>SPMV </c:v>
                </c:pt>
                <c:pt idx="4">
                  <c:v>BFSR </c:v>
                </c:pt>
                <c:pt idx="5">
                  <c:v>FFT </c:v>
                </c:pt>
                <c:pt idx="6">
                  <c:v>SCP </c:v>
                </c:pt>
                <c:pt idx="7">
                  <c:v>BLK</c:v>
                </c:pt>
                <c:pt idx="8">
                  <c:v>FWT </c:v>
                </c:pt>
                <c:pt idx="9">
                  <c:v>JPEG </c:v>
                </c:pt>
                <c:pt idx="11">
                  <c:v>GMEAN</c:v>
                </c:pt>
              </c:strCache>
            </c:strRef>
          </c:cat>
          <c:val>
            <c:numRef>
              <c:f>'ipc-short'!$F$122:$F$133</c:f>
              <c:numCache>
                <c:formatCode>General</c:formatCode>
                <c:ptCount val="12"/>
                <c:pt idx="0">
                  <c:v>1.07775679489913</c:v>
                </c:pt>
                <c:pt idx="1">
                  <c:v>2.462430673466852</c:v>
                </c:pt>
                <c:pt idx="2">
                  <c:v>1.545686343215408</c:v>
                </c:pt>
                <c:pt idx="3">
                  <c:v>1.016901076986914</c:v>
                </c:pt>
                <c:pt idx="4">
                  <c:v>1.023561126040423</c:v>
                </c:pt>
                <c:pt idx="5">
                  <c:v>0.867858776267962</c:v>
                </c:pt>
                <c:pt idx="6">
                  <c:v>1.011208995845867</c:v>
                </c:pt>
                <c:pt idx="7">
                  <c:v>1.265831719533759</c:v>
                </c:pt>
                <c:pt idx="8">
                  <c:v>1.075731023893595</c:v>
                </c:pt>
                <c:pt idx="9">
                  <c:v>1.158387552941877</c:v>
                </c:pt>
                <c:pt idx="11">
                  <c:v>1.19</c:v>
                </c:pt>
              </c:numCache>
            </c:numRef>
          </c:val>
        </c:ser>
        <c:ser>
          <c:idx val="0"/>
          <c:order val="3"/>
          <c:tx>
            <c:strRef>
              <c:f>'ipc-short'!$G$121</c:f>
              <c:strCache>
                <c:ptCount val="1"/>
                <c:pt idx="0">
                  <c:v>Prefetch-aware (PA)</c:v>
                </c:pt>
              </c:strCache>
            </c:strRef>
          </c:tx>
          <c:spPr>
            <a:pattFill prst="wdUpDiag">
              <a:fgClr>
                <a:srgbClr val="FF0000"/>
              </a:fgClr>
              <a:bgClr>
                <a:srgbClr val="FFFFFF"/>
              </a:bgClr>
            </a:pattFill>
            <a:ln>
              <a:solidFill>
                <a:sysClr val="windowText" lastClr="000000"/>
              </a:solidFill>
            </a:ln>
          </c:spPr>
          <c:dLbls>
            <c:delete val="1"/>
          </c:dLbls>
          <c:cat>
            <c:strRef>
              <c:f>'ipc-short'!$B$122:$B$133</c:f>
              <c:strCache>
                <c:ptCount val="12"/>
                <c:pt idx="0">
                  <c:v>SSC </c:v>
                </c:pt>
                <c:pt idx="1">
                  <c:v>PVC </c:v>
                </c:pt>
                <c:pt idx="2">
                  <c:v>KMN </c:v>
                </c:pt>
                <c:pt idx="3">
                  <c:v>SPMV </c:v>
                </c:pt>
                <c:pt idx="4">
                  <c:v>BFSR </c:v>
                </c:pt>
                <c:pt idx="5">
                  <c:v>FFT </c:v>
                </c:pt>
                <c:pt idx="6">
                  <c:v>SCP </c:v>
                </c:pt>
                <c:pt idx="7">
                  <c:v>BLK</c:v>
                </c:pt>
                <c:pt idx="8">
                  <c:v>FWT </c:v>
                </c:pt>
                <c:pt idx="9">
                  <c:v>JPEG </c:v>
                </c:pt>
                <c:pt idx="11">
                  <c:v>GMEAN</c:v>
                </c:pt>
              </c:strCache>
            </c:strRef>
          </c:cat>
          <c:val>
            <c:numRef>
              <c:f>'ipc-short'!$G$122:$G$133</c:f>
              <c:numCache>
                <c:formatCode>General</c:formatCode>
                <c:ptCount val="12"/>
                <c:pt idx="0">
                  <c:v>1.109723533652138</c:v>
                </c:pt>
                <c:pt idx="1">
                  <c:v>2.292988821743604</c:v>
                </c:pt>
                <c:pt idx="2">
                  <c:v>1.442030935188777</c:v>
                </c:pt>
                <c:pt idx="3">
                  <c:v>1.031704744151096</c:v>
                </c:pt>
                <c:pt idx="4">
                  <c:v>1.027151191977827</c:v>
                </c:pt>
                <c:pt idx="5">
                  <c:v>1.116135881325225</c:v>
                </c:pt>
                <c:pt idx="6">
                  <c:v>0.997627298411799</c:v>
                </c:pt>
                <c:pt idx="7">
                  <c:v>1.269969980622381</c:v>
                </c:pt>
                <c:pt idx="8">
                  <c:v>1.047615726277142</c:v>
                </c:pt>
                <c:pt idx="9">
                  <c:v>1.143211611553376</c:v>
                </c:pt>
                <c:pt idx="11">
                  <c:v>1.204</c:v>
                </c:pt>
              </c:numCache>
            </c:numRef>
          </c:val>
        </c:ser>
        <c:ser>
          <c:idx val="5"/>
          <c:order val="4"/>
          <c:tx>
            <c:strRef>
              <c:f>'ipc-short'!$H$121</c:f>
              <c:strCache>
                <c:ptCount val="1"/>
                <c:pt idx="0">
                  <c:v>PA+Prefetching</c:v>
                </c:pt>
              </c:strCache>
            </c:strRef>
          </c:tx>
          <c:spPr>
            <a:pattFill prst="dkHorz">
              <a:fgClr>
                <a:srgbClr val="FF0000"/>
              </a:fgClr>
              <a:bgClr>
                <a:srgbClr val="FFFFFF"/>
              </a:bgClr>
            </a:pattFill>
            <a:ln>
              <a:solidFill>
                <a:sysClr val="windowText" lastClr="000000"/>
              </a:solidFill>
            </a:ln>
          </c:spPr>
          <c:dLbls>
            <c:delete val="1"/>
          </c:dLbls>
          <c:cat>
            <c:strRef>
              <c:f>'ipc-short'!$B$122:$B$133</c:f>
              <c:strCache>
                <c:ptCount val="12"/>
                <c:pt idx="0">
                  <c:v>SSC </c:v>
                </c:pt>
                <c:pt idx="1">
                  <c:v>PVC </c:v>
                </c:pt>
                <c:pt idx="2">
                  <c:v>KMN </c:v>
                </c:pt>
                <c:pt idx="3">
                  <c:v>SPMV </c:v>
                </c:pt>
                <c:pt idx="4">
                  <c:v>BFSR </c:v>
                </c:pt>
                <c:pt idx="5">
                  <c:v>FFT </c:v>
                </c:pt>
                <c:pt idx="6">
                  <c:v>SCP </c:v>
                </c:pt>
                <c:pt idx="7">
                  <c:v>BLK</c:v>
                </c:pt>
                <c:pt idx="8">
                  <c:v>FWT </c:v>
                </c:pt>
                <c:pt idx="9">
                  <c:v>JPEG </c:v>
                </c:pt>
                <c:pt idx="11">
                  <c:v>GMEAN</c:v>
                </c:pt>
              </c:strCache>
            </c:strRef>
          </c:cat>
          <c:val>
            <c:numRef>
              <c:f>'ipc-short'!$H$122:$H$133</c:f>
              <c:numCache>
                <c:formatCode>General</c:formatCode>
                <c:ptCount val="12"/>
                <c:pt idx="0">
                  <c:v>1.11275928238555</c:v>
                </c:pt>
                <c:pt idx="1">
                  <c:v>2.543701598850637</c:v>
                </c:pt>
                <c:pt idx="2">
                  <c:v>1.69169774368344</c:v>
                </c:pt>
                <c:pt idx="3">
                  <c:v>1.040961422935672</c:v>
                </c:pt>
                <c:pt idx="4">
                  <c:v>1.02938707323144</c:v>
                </c:pt>
                <c:pt idx="5">
                  <c:v>1.14675470664165</c:v>
                </c:pt>
                <c:pt idx="6">
                  <c:v>1.039926761696642</c:v>
                </c:pt>
                <c:pt idx="7">
                  <c:v>1.310564981160481</c:v>
                </c:pt>
                <c:pt idx="8">
                  <c:v>1.090083649379774</c:v>
                </c:pt>
                <c:pt idx="9">
                  <c:v>1.1694998712047</c:v>
                </c:pt>
                <c:pt idx="11">
                  <c:v>1.264</c:v>
                </c:pt>
              </c:numCache>
            </c:numRef>
          </c:val>
        </c:ser>
        <c:dLbls>
          <c:showVal val="1"/>
        </c:dLbls>
        <c:gapWidth val="85"/>
        <c:overlap val="-1"/>
        <c:axId val="565773928"/>
        <c:axId val="565845256"/>
      </c:barChart>
      <c:catAx>
        <c:axId val="565773928"/>
        <c:scaling>
          <c:orientation val="minMax"/>
        </c:scaling>
        <c:axPos val="b"/>
        <c:tickLblPos val="nextTo"/>
        <c:spPr>
          <a:ln>
            <a:solidFill>
              <a:sysClr val="windowText" lastClr="000000"/>
            </a:solidFill>
          </a:ln>
        </c:spPr>
        <c:txPr>
          <a:bodyPr rot="-5400000" vert="horz"/>
          <a:lstStyle/>
          <a:p>
            <a:pPr>
              <a:defRPr sz="1900"/>
            </a:pPr>
            <a:endParaRPr lang="en-US"/>
          </a:p>
        </c:txPr>
        <c:crossAx val="565845256"/>
        <c:crosses val="autoZero"/>
        <c:auto val="1"/>
        <c:lblAlgn val="ctr"/>
        <c:lblOffset val="0"/>
      </c:catAx>
      <c:valAx>
        <c:axId val="565845256"/>
        <c:scaling>
          <c:orientation val="minMax"/>
          <c:min val="0.5"/>
        </c:scaling>
        <c:axPos val="l"/>
        <c:majorGridlines>
          <c:spPr>
            <a:ln>
              <a:solidFill>
                <a:sysClr val="window" lastClr="FFFFFF">
                  <a:lumMod val="85000"/>
                </a:sysClr>
              </a:solidFill>
            </a:ln>
          </c:spPr>
        </c:majorGridlines>
        <c:numFmt formatCode="General" sourceLinked="1"/>
        <c:tickLblPos val="nextTo"/>
        <c:spPr>
          <a:noFill/>
          <a:ln>
            <a:solidFill>
              <a:sysClr val="windowText" lastClr="000000"/>
            </a:solidFill>
          </a:ln>
        </c:spPr>
        <c:txPr>
          <a:bodyPr/>
          <a:lstStyle/>
          <a:p>
            <a:pPr>
              <a:defRPr sz="1400"/>
            </a:pPr>
            <a:endParaRPr lang="en-US"/>
          </a:p>
        </c:txPr>
        <c:crossAx val="565773928"/>
        <c:crosses val="autoZero"/>
        <c:crossBetween val="between"/>
      </c:valAx>
      <c:spPr>
        <a:ln>
          <a:solidFill>
            <a:sysClr val="windowText" lastClr="000000"/>
          </a:solidFill>
        </a:ln>
      </c:spPr>
    </c:plotArea>
    <c:legend>
      <c:legendPos val="t"/>
      <c:layout>
        <c:manualLayout>
          <c:xMode val="edge"/>
          <c:yMode val="edge"/>
          <c:x val="0.0"/>
          <c:y val="0.000196159690564995"/>
          <c:w val="0.983175624786032"/>
          <c:h val="0.166934601924759"/>
        </c:manualLayout>
      </c:layout>
      <c:txPr>
        <a:bodyPr/>
        <a:lstStyle/>
        <a:p>
          <a:pPr>
            <a:defRPr sz="1800"/>
          </a:pPr>
          <a:endParaRPr lang="en-US"/>
        </a:p>
      </c:txPr>
    </c:legend>
    <c:plotVisOnly val="1"/>
    <c:dispBlanksAs val="gap"/>
  </c:chart>
  <c:spPr>
    <a:ln>
      <a:noFill/>
    </a:ln>
  </c:spPr>
  <c:txPr>
    <a:bodyPr/>
    <a:lstStyle/>
    <a:p>
      <a:pPr>
        <a:defRPr sz="1100">
          <a:latin typeface="Arial" pitchFamily="34" charset="0"/>
          <a:cs typeface="Arial" pitchFamily="34" charset="0"/>
        </a:defRPr>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plotArea>
      <c:layout>
        <c:manualLayout>
          <c:layoutTarget val="inner"/>
          <c:xMode val="edge"/>
          <c:yMode val="edge"/>
          <c:x val="0.269428860454944"/>
          <c:y val="0.0660629921259842"/>
          <c:w val="0.691676818699549"/>
          <c:h val="0.730442257217848"/>
        </c:manualLayout>
      </c:layout>
      <c:barChart>
        <c:barDir val="col"/>
        <c:grouping val="clustered"/>
        <c:ser>
          <c:idx val="0"/>
          <c:order val="0"/>
          <c:tx>
            <c:strRef>
              <c:f>new_macro!$A$50</c:f>
              <c:strCache>
                <c:ptCount val="1"/>
                <c:pt idx="0">
                  <c:v>1 miss</c:v>
                </c:pt>
              </c:strCache>
            </c:strRef>
          </c:tx>
          <c:spPr>
            <a:solidFill>
              <a:sysClr val="windowText" lastClr="000000"/>
            </a:solidFill>
            <a:ln w="25400" cap="flat" cmpd="sng" algn="ctr">
              <a:solidFill>
                <a:prstClr val="black"/>
              </a:solidFill>
              <a:prstDash val="solid"/>
              <a:round/>
              <a:headEnd type="none" w="med" len="med"/>
              <a:tailEnd type="none" w="med" len="med"/>
            </a:ln>
          </c:spPr>
          <c:cat>
            <c:strRef>
              <c:f>new_macro!$B$49:$C$49</c:f>
              <c:strCache>
                <c:ptCount val="2"/>
                <c:pt idx="0">
                  <c:v>Two-level</c:v>
                </c:pt>
                <c:pt idx="1">
                  <c:v>Prefetch-aware</c:v>
                </c:pt>
              </c:strCache>
            </c:strRef>
          </c:cat>
          <c:val>
            <c:numRef>
              <c:f>new_macro!$B$50:$C$50</c:f>
              <c:numCache>
                <c:formatCode>0.0%</c:formatCode>
                <c:ptCount val="2"/>
                <c:pt idx="0">
                  <c:v>0.3805</c:v>
                </c:pt>
                <c:pt idx="1">
                  <c:v>0.3775</c:v>
                </c:pt>
              </c:numCache>
            </c:numRef>
          </c:val>
        </c:ser>
        <c:ser>
          <c:idx val="1"/>
          <c:order val="1"/>
          <c:tx>
            <c:strRef>
              <c:f>new_macro!$A$51</c:f>
              <c:strCache>
                <c:ptCount val="1"/>
                <c:pt idx="0">
                  <c:v>2 misses</c:v>
                </c:pt>
              </c:strCache>
            </c:strRef>
          </c:tx>
          <c:spPr>
            <a:solidFill>
              <a:srgbClr val="FFFF00"/>
            </a:solidFill>
            <a:ln w="25400" cap="flat" cmpd="sng" algn="ctr">
              <a:solidFill>
                <a:sysClr val="windowText" lastClr="000000"/>
              </a:solidFill>
              <a:prstDash val="solid"/>
              <a:round/>
              <a:headEnd type="none" w="med" len="med"/>
              <a:tailEnd type="none" w="med" len="med"/>
            </a:ln>
          </c:spPr>
          <c:cat>
            <c:strRef>
              <c:f>new_macro!$B$49:$C$49</c:f>
              <c:strCache>
                <c:ptCount val="2"/>
                <c:pt idx="0">
                  <c:v>Two-level</c:v>
                </c:pt>
                <c:pt idx="1">
                  <c:v>Prefetch-aware</c:v>
                </c:pt>
              </c:strCache>
            </c:strRef>
          </c:cat>
          <c:val>
            <c:numRef>
              <c:f>new_macro!$B$51:$C$51</c:f>
              <c:numCache>
                <c:formatCode>0.0%</c:formatCode>
                <c:ptCount val="2"/>
                <c:pt idx="0">
                  <c:v>0.2617</c:v>
                </c:pt>
                <c:pt idx="1">
                  <c:v>0.4545</c:v>
                </c:pt>
              </c:numCache>
            </c:numRef>
          </c:val>
        </c:ser>
        <c:ser>
          <c:idx val="2"/>
          <c:order val="2"/>
          <c:tx>
            <c:strRef>
              <c:f>new_macro!$A$52</c:f>
              <c:strCache>
                <c:ptCount val="1"/>
                <c:pt idx="0">
                  <c:v>3-4 misses</c:v>
                </c:pt>
              </c:strCache>
            </c:strRef>
          </c:tx>
          <c:spPr>
            <a:solidFill>
              <a:srgbClr val="FF0000"/>
            </a:solidFill>
            <a:ln w="25400" cap="flat" cmpd="sng" algn="ctr">
              <a:solidFill>
                <a:sysClr val="windowText" lastClr="000000"/>
              </a:solidFill>
              <a:prstDash val="solid"/>
              <a:round/>
              <a:headEnd type="none" w="med" len="med"/>
              <a:tailEnd type="none" w="med" len="med"/>
            </a:ln>
          </c:spPr>
          <c:cat>
            <c:strRef>
              <c:f>new_macro!$B$49:$C$49</c:f>
              <c:strCache>
                <c:ptCount val="2"/>
                <c:pt idx="0">
                  <c:v>Two-level</c:v>
                </c:pt>
                <c:pt idx="1">
                  <c:v>Prefetch-aware</c:v>
                </c:pt>
              </c:strCache>
            </c:strRef>
          </c:cat>
          <c:val>
            <c:numRef>
              <c:f>new_macro!$B$52:$C$52</c:f>
              <c:numCache>
                <c:formatCode>0.0%</c:formatCode>
                <c:ptCount val="2"/>
                <c:pt idx="0">
                  <c:v>0.3578</c:v>
                </c:pt>
                <c:pt idx="1">
                  <c:v>0.168</c:v>
                </c:pt>
              </c:numCache>
            </c:numRef>
          </c:val>
        </c:ser>
        <c:gapWidth val="53"/>
        <c:overlap val="-5"/>
        <c:axId val="616680456"/>
        <c:axId val="566069960"/>
      </c:barChart>
      <c:catAx>
        <c:axId val="616680456"/>
        <c:scaling>
          <c:orientation val="minMax"/>
        </c:scaling>
        <c:axPos val="b"/>
        <c:tickLblPos val="nextTo"/>
        <c:spPr>
          <a:ln>
            <a:solidFill>
              <a:sysClr val="windowText" lastClr="000000"/>
            </a:solidFill>
          </a:ln>
        </c:spPr>
        <c:txPr>
          <a:bodyPr/>
          <a:lstStyle/>
          <a:p>
            <a:pPr>
              <a:defRPr sz="2000" b="0" i="0"/>
            </a:pPr>
            <a:endParaRPr lang="en-US"/>
          </a:p>
        </c:txPr>
        <c:crossAx val="566069960"/>
        <c:crosses val="autoZero"/>
        <c:auto val="1"/>
        <c:lblAlgn val="ctr"/>
        <c:lblOffset val="100"/>
      </c:catAx>
      <c:valAx>
        <c:axId val="566069960"/>
        <c:scaling>
          <c:orientation val="minMax"/>
        </c:scaling>
        <c:axPos val="l"/>
        <c:majorGridlines>
          <c:spPr>
            <a:ln>
              <a:solidFill>
                <a:sysClr val="window" lastClr="FFFFFF">
                  <a:lumMod val="95000"/>
                </a:sysClr>
              </a:solidFill>
            </a:ln>
          </c:spPr>
        </c:majorGridlines>
        <c:numFmt formatCode="0%" sourceLinked="0"/>
        <c:tickLblPos val="nextTo"/>
        <c:spPr>
          <a:ln>
            <a:solidFill>
              <a:sysClr val="windowText" lastClr="000000"/>
            </a:solidFill>
          </a:ln>
        </c:spPr>
        <c:txPr>
          <a:bodyPr/>
          <a:lstStyle/>
          <a:p>
            <a:pPr>
              <a:defRPr sz="1800" b="0"/>
            </a:pPr>
            <a:endParaRPr lang="en-US"/>
          </a:p>
        </c:txPr>
        <c:crossAx val="616680456"/>
        <c:crosses val="autoZero"/>
        <c:crossBetween val="between"/>
        <c:minorUnit val="0.2"/>
      </c:valAx>
      <c:spPr>
        <a:ln>
          <a:solidFill>
            <a:sysClr val="windowText" lastClr="000000"/>
          </a:solidFill>
        </a:ln>
      </c:spPr>
    </c:plotArea>
    <c:plotVisOnly val="1"/>
  </c:chart>
  <c:spPr>
    <a:noFill/>
    <a:ln>
      <a:noFill/>
    </a:ln>
  </c:spPr>
  <c:txPr>
    <a:bodyPr/>
    <a:lstStyle/>
    <a:p>
      <a:pPr>
        <a:defRPr sz="1050" b="1">
          <a:latin typeface="Arial" pitchFamily="34" charset="0"/>
          <a:cs typeface="Arial" pitchFamily="34" charset="0"/>
        </a:defRPr>
      </a:pPr>
      <a:endParaRPr lang="en-US"/>
    </a:p>
  </c:txPr>
  <c:externalData r:id="rId2"/>
  <c:userShapes r:id="rId3"/>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plotArea>
      <c:layout>
        <c:manualLayout>
          <c:layoutTarget val="inner"/>
          <c:xMode val="edge"/>
          <c:yMode val="edge"/>
          <c:x val="0.173362245734908"/>
          <c:y val="0.533479330708661"/>
          <c:w val="0.571429420931759"/>
          <c:h val="0.0927218667979002"/>
        </c:manualLayout>
      </c:layout>
      <c:barChart>
        <c:barDir val="col"/>
        <c:grouping val="clustered"/>
        <c:ser>
          <c:idx val="0"/>
          <c:order val="0"/>
          <c:tx>
            <c:strRef>
              <c:f>new_macro!$A$60</c:f>
              <c:strCache>
                <c:ptCount val="1"/>
                <c:pt idx="0">
                  <c:v>1 miss</c:v>
                </c:pt>
              </c:strCache>
            </c:strRef>
          </c:tx>
          <c:spPr>
            <a:solidFill>
              <a:schemeClr val="tx1"/>
            </a:solidFill>
            <a:ln>
              <a:solidFill>
                <a:schemeClr val="tx1"/>
              </a:solidFill>
            </a:ln>
          </c:spPr>
          <c:cat>
            <c:strRef>
              <c:f>new_macro!$B$59:$C$59</c:f>
              <c:strCache>
                <c:ptCount val="2"/>
                <c:pt idx="0">
                  <c:v>Two-level</c:v>
                </c:pt>
                <c:pt idx="1">
                  <c:v>Prefetch-aware</c:v>
                </c:pt>
              </c:strCache>
            </c:strRef>
          </c:cat>
          <c:val>
            <c:numRef>
              <c:f>new_macro!$B$60:$C$60</c:f>
              <c:numCache>
                <c:formatCode>0.00%</c:formatCode>
                <c:ptCount val="2"/>
                <c:pt idx="0">
                  <c:v>0.08052</c:v>
                </c:pt>
                <c:pt idx="1">
                  <c:v>0.11598</c:v>
                </c:pt>
              </c:numCache>
            </c:numRef>
          </c:val>
        </c:ser>
        <c:ser>
          <c:idx val="1"/>
          <c:order val="1"/>
          <c:tx>
            <c:strRef>
              <c:f>new_macro!$A$61</c:f>
              <c:strCache>
                <c:ptCount val="1"/>
                <c:pt idx="0">
                  <c:v>2 misses</c:v>
                </c:pt>
              </c:strCache>
            </c:strRef>
          </c:tx>
          <c:spPr>
            <a:solidFill>
              <a:srgbClr val="FFC000"/>
            </a:solidFill>
            <a:ln>
              <a:solidFill>
                <a:sysClr val="windowText" lastClr="000000"/>
              </a:solidFill>
            </a:ln>
          </c:spPr>
          <c:cat>
            <c:strRef>
              <c:f>new_macro!$B$59:$C$59</c:f>
              <c:strCache>
                <c:ptCount val="2"/>
                <c:pt idx="0">
                  <c:v>Two-level</c:v>
                </c:pt>
                <c:pt idx="1">
                  <c:v>Prefetch-aware</c:v>
                </c:pt>
              </c:strCache>
            </c:strRef>
          </c:cat>
          <c:val>
            <c:numRef>
              <c:f>new_macro!$B$61:$C$61</c:f>
              <c:numCache>
                <c:formatCode>0.00%</c:formatCode>
                <c:ptCount val="2"/>
                <c:pt idx="0">
                  <c:v>0.36632</c:v>
                </c:pt>
                <c:pt idx="1">
                  <c:v>0.51582</c:v>
                </c:pt>
              </c:numCache>
            </c:numRef>
          </c:val>
        </c:ser>
        <c:ser>
          <c:idx val="2"/>
          <c:order val="2"/>
          <c:tx>
            <c:strRef>
              <c:f>new_macro!$A$62</c:f>
              <c:strCache>
                <c:ptCount val="1"/>
                <c:pt idx="0">
                  <c:v>3-4 misses</c:v>
                </c:pt>
              </c:strCache>
            </c:strRef>
          </c:tx>
          <c:spPr>
            <a:solidFill>
              <a:srgbClr val="FF0000"/>
            </a:solidFill>
            <a:ln>
              <a:solidFill>
                <a:sysClr val="windowText" lastClr="000000"/>
              </a:solidFill>
            </a:ln>
          </c:spPr>
          <c:cat>
            <c:strRef>
              <c:f>new_macro!$B$59:$C$59</c:f>
              <c:strCache>
                <c:ptCount val="2"/>
                <c:pt idx="0">
                  <c:v>Two-level</c:v>
                </c:pt>
                <c:pt idx="1">
                  <c:v>Prefetch-aware</c:v>
                </c:pt>
              </c:strCache>
            </c:strRef>
          </c:cat>
          <c:val>
            <c:numRef>
              <c:f>new_macro!$B$62:$C$62</c:f>
              <c:numCache>
                <c:formatCode>0.00%</c:formatCode>
                <c:ptCount val="2"/>
                <c:pt idx="0">
                  <c:v>0.55316</c:v>
                </c:pt>
                <c:pt idx="1">
                  <c:v>0.36819</c:v>
                </c:pt>
              </c:numCache>
            </c:numRef>
          </c:val>
        </c:ser>
        <c:gapWidth val="54"/>
        <c:overlap val="-5"/>
        <c:axId val="74296680"/>
        <c:axId val="565939032"/>
      </c:barChart>
      <c:catAx>
        <c:axId val="74296680"/>
        <c:scaling>
          <c:orientation val="minMax"/>
        </c:scaling>
        <c:delete val="1"/>
        <c:axPos val="b"/>
        <c:tickLblPos val="nextTo"/>
        <c:crossAx val="565939032"/>
        <c:crosses val="autoZero"/>
        <c:auto val="1"/>
        <c:lblAlgn val="ctr"/>
        <c:lblOffset val="100"/>
      </c:catAx>
      <c:valAx>
        <c:axId val="565939032"/>
        <c:scaling>
          <c:orientation val="minMax"/>
          <c:max val="1.0"/>
        </c:scaling>
        <c:delete val="1"/>
        <c:axPos val="l"/>
        <c:majorGridlines>
          <c:spPr>
            <a:ln>
              <a:solidFill>
                <a:sysClr val="window" lastClr="FFFFFF">
                  <a:lumMod val="85000"/>
                </a:sysClr>
              </a:solidFill>
            </a:ln>
          </c:spPr>
        </c:majorGridlines>
        <c:numFmt formatCode="0%" sourceLinked="0"/>
        <c:tickLblPos val="nextTo"/>
        <c:crossAx val="74296680"/>
        <c:crosses val="autoZero"/>
        <c:crossBetween val="between"/>
        <c:minorUnit val="0.2"/>
      </c:valAx>
      <c:spPr>
        <a:solidFill>
          <a:srgbClr val="FFFFFF"/>
        </a:solidFill>
        <a:ln w="25400">
          <a:noFill/>
        </a:ln>
        <a:effectLst/>
      </c:spPr>
    </c:plotArea>
    <c:legend>
      <c:legendPos val="r"/>
      <c:layout>
        <c:manualLayout>
          <c:xMode val="edge"/>
          <c:yMode val="edge"/>
          <c:x val="0.0166785969935576"/>
          <c:y val="0.0170133420822397"/>
          <c:w val="0.94518492006681"/>
          <c:h val="0.872558326042578"/>
        </c:manualLayout>
      </c:layout>
      <c:spPr>
        <a:solidFill>
          <a:srgbClr val="FFFFFF"/>
        </a:solidFill>
      </c:spPr>
    </c:legend>
    <c:plotVisOnly val="1"/>
  </c:chart>
  <c:spPr>
    <a:solidFill>
      <a:srgbClr val="FFFFFF"/>
    </a:solidFill>
    <a:ln>
      <a:noFill/>
    </a:ln>
  </c:spPr>
  <c:txPr>
    <a:bodyPr/>
    <a:lstStyle/>
    <a:p>
      <a:pPr>
        <a:defRPr sz="2400" b="0">
          <a:latin typeface="Arial" pitchFamily="34" charset="0"/>
          <a:cs typeface="Arial" pitchFamily="34" charset="0"/>
        </a:defRPr>
      </a:pPr>
      <a:endParaRPr lang="en-US"/>
    </a:p>
  </c:txPr>
  <c:externalData r:id="rId2"/>
  <c:userShapes r:id="rId3"/>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plotArea>
      <c:layout>
        <c:manualLayout>
          <c:layoutTarget val="inner"/>
          <c:xMode val="edge"/>
          <c:yMode val="edge"/>
          <c:x val="0.138047388571841"/>
          <c:y val="0.19641247289741"/>
          <c:w val="0.838526330997616"/>
          <c:h val="0.608548727604701"/>
        </c:manualLayout>
      </c:layout>
      <c:barChart>
        <c:barDir val="col"/>
        <c:grouping val="clustered"/>
        <c:ser>
          <c:idx val="0"/>
          <c:order val="0"/>
          <c:tx>
            <c:strRef>
              <c:f>'ipc-short'!$C$81</c:f>
              <c:strCache>
                <c:ptCount val="1"/>
                <c:pt idx="0">
                  <c:v>TL</c:v>
                </c:pt>
              </c:strCache>
            </c:strRef>
          </c:tx>
          <c:spPr>
            <a:solidFill>
              <a:schemeClr val="tx1"/>
            </a:solidFill>
            <a:ln>
              <a:solidFill>
                <a:schemeClr val="tx1"/>
              </a:solidFill>
            </a:ln>
          </c:spPr>
          <c:cat>
            <c:strRef>
              <c:f>'ipc-short'!$B$82:$B$93</c:f>
              <c:strCache>
                <c:ptCount val="12"/>
                <c:pt idx="0">
                  <c:v>SSC </c:v>
                </c:pt>
                <c:pt idx="1">
                  <c:v>PVC </c:v>
                </c:pt>
                <c:pt idx="2">
                  <c:v>KMN </c:v>
                </c:pt>
                <c:pt idx="3">
                  <c:v>SPMV </c:v>
                </c:pt>
                <c:pt idx="4">
                  <c:v>BFSR </c:v>
                </c:pt>
                <c:pt idx="5">
                  <c:v>FFT </c:v>
                </c:pt>
                <c:pt idx="6">
                  <c:v>SCP </c:v>
                </c:pt>
                <c:pt idx="7">
                  <c:v>BLK</c:v>
                </c:pt>
                <c:pt idx="8">
                  <c:v>FWT </c:v>
                </c:pt>
                <c:pt idx="9">
                  <c:v>JPEG </c:v>
                </c:pt>
                <c:pt idx="11">
                  <c:v>AVG</c:v>
                </c:pt>
              </c:strCache>
            </c:strRef>
          </c:cat>
          <c:val>
            <c:numRef>
              <c:f>'ipc-short'!$C$82:$C$93</c:f>
              <c:numCache>
                <c:formatCode>General</c:formatCode>
                <c:ptCount val="12"/>
                <c:pt idx="0">
                  <c:v>5.173054</c:v>
                </c:pt>
                <c:pt idx="1">
                  <c:v>9.046704</c:v>
                </c:pt>
                <c:pt idx="2">
                  <c:v>8.174807</c:v>
                </c:pt>
                <c:pt idx="3">
                  <c:v>2.186611</c:v>
                </c:pt>
                <c:pt idx="4">
                  <c:v>1.62821</c:v>
                </c:pt>
                <c:pt idx="5">
                  <c:v>6.441848</c:v>
                </c:pt>
                <c:pt idx="6">
                  <c:v>4.172454999999978</c:v>
                </c:pt>
                <c:pt idx="7">
                  <c:v>4.264896999999978</c:v>
                </c:pt>
                <c:pt idx="8">
                  <c:v>7.939378</c:v>
                </c:pt>
                <c:pt idx="9">
                  <c:v>5.683010999999977</c:v>
                </c:pt>
                <c:pt idx="11">
                  <c:v>5.4710975</c:v>
                </c:pt>
              </c:numCache>
            </c:numRef>
          </c:val>
        </c:ser>
        <c:ser>
          <c:idx val="1"/>
          <c:order val="1"/>
          <c:tx>
            <c:strRef>
              <c:f>'ipc-short'!$D$81</c:f>
              <c:strCache>
                <c:ptCount val="1"/>
                <c:pt idx="0">
                  <c:v>TL+Prefetching</c:v>
                </c:pt>
              </c:strCache>
            </c:strRef>
          </c:tx>
          <c:spPr>
            <a:solidFill>
              <a:srgbClr val="FFFF00"/>
            </a:solidFill>
            <a:ln>
              <a:solidFill>
                <a:sysClr val="windowText" lastClr="000000"/>
              </a:solidFill>
            </a:ln>
          </c:spPr>
          <c:cat>
            <c:strRef>
              <c:f>'ipc-short'!$B$82:$B$93</c:f>
              <c:strCache>
                <c:ptCount val="12"/>
                <c:pt idx="0">
                  <c:v>SSC </c:v>
                </c:pt>
                <c:pt idx="1">
                  <c:v>PVC </c:v>
                </c:pt>
                <c:pt idx="2">
                  <c:v>KMN </c:v>
                </c:pt>
                <c:pt idx="3">
                  <c:v>SPMV </c:v>
                </c:pt>
                <c:pt idx="4">
                  <c:v>BFSR </c:v>
                </c:pt>
                <c:pt idx="5">
                  <c:v>FFT </c:v>
                </c:pt>
                <c:pt idx="6">
                  <c:v>SCP </c:v>
                </c:pt>
                <c:pt idx="7">
                  <c:v>BLK</c:v>
                </c:pt>
                <c:pt idx="8">
                  <c:v>FWT </c:v>
                </c:pt>
                <c:pt idx="9">
                  <c:v>JPEG </c:v>
                </c:pt>
                <c:pt idx="11">
                  <c:v>AVG</c:v>
                </c:pt>
              </c:strCache>
            </c:strRef>
          </c:cat>
          <c:val>
            <c:numRef>
              <c:f>'ipc-short'!$D$82:$D$93</c:f>
              <c:numCache>
                <c:formatCode>General</c:formatCode>
                <c:ptCount val="12"/>
                <c:pt idx="0">
                  <c:v>5.358943</c:v>
                </c:pt>
                <c:pt idx="1">
                  <c:v>9.949386</c:v>
                </c:pt>
                <c:pt idx="2">
                  <c:v>8.69526</c:v>
                </c:pt>
                <c:pt idx="3">
                  <c:v>4.827761</c:v>
                </c:pt>
                <c:pt idx="4">
                  <c:v>1.743359</c:v>
                </c:pt>
                <c:pt idx="5">
                  <c:v>6.392844999999978</c:v>
                </c:pt>
                <c:pt idx="6">
                  <c:v>5.9514</c:v>
                </c:pt>
                <c:pt idx="7">
                  <c:v>4.654222</c:v>
                </c:pt>
                <c:pt idx="8">
                  <c:v>8.294324999999998</c:v>
                </c:pt>
                <c:pt idx="9">
                  <c:v>4.94851</c:v>
                </c:pt>
                <c:pt idx="11">
                  <c:v>6.0816011</c:v>
                </c:pt>
              </c:numCache>
            </c:numRef>
          </c:val>
        </c:ser>
        <c:ser>
          <c:idx val="2"/>
          <c:order val="2"/>
          <c:tx>
            <c:strRef>
              <c:f>'ipc-short'!$E$81</c:f>
              <c:strCache>
                <c:ptCount val="1"/>
                <c:pt idx="0">
                  <c:v>PA</c:v>
                </c:pt>
              </c:strCache>
            </c:strRef>
          </c:tx>
          <c:spPr>
            <a:solidFill>
              <a:srgbClr val="FF0000"/>
            </a:solidFill>
            <a:ln>
              <a:solidFill>
                <a:sysClr val="windowText" lastClr="000000"/>
              </a:solidFill>
            </a:ln>
          </c:spPr>
          <c:cat>
            <c:strRef>
              <c:f>'ipc-short'!$B$82:$B$93</c:f>
              <c:strCache>
                <c:ptCount val="12"/>
                <c:pt idx="0">
                  <c:v>SSC </c:v>
                </c:pt>
                <c:pt idx="1">
                  <c:v>PVC </c:v>
                </c:pt>
                <c:pt idx="2">
                  <c:v>KMN </c:v>
                </c:pt>
                <c:pt idx="3">
                  <c:v>SPMV </c:v>
                </c:pt>
                <c:pt idx="4">
                  <c:v>BFSR </c:v>
                </c:pt>
                <c:pt idx="5">
                  <c:v>FFT </c:v>
                </c:pt>
                <c:pt idx="6">
                  <c:v>SCP </c:v>
                </c:pt>
                <c:pt idx="7">
                  <c:v>BLK</c:v>
                </c:pt>
                <c:pt idx="8">
                  <c:v>FWT </c:v>
                </c:pt>
                <c:pt idx="9">
                  <c:v>JPEG </c:v>
                </c:pt>
                <c:pt idx="11">
                  <c:v>AVG</c:v>
                </c:pt>
              </c:strCache>
            </c:strRef>
          </c:cat>
          <c:val>
            <c:numRef>
              <c:f>'ipc-short'!$E$82:$E$93</c:f>
              <c:numCache>
                <c:formatCode>General</c:formatCode>
                <c:ptCount val="12"/>
                <c:pt idx="0">
                  <c:v>4.708921</c:v>
                </c:pt>
                <c:pt idx="1">
                  <c:v>6.164913999999966</c:v>
                </c:pt>
                <c:pt idx="2">
                  <c:v>7.651635</c:v>
                </c:pt>
                <c:pt idx="3">
                  <c:v>1.893714</c:v>
                </c:pt>
                <c:pt idx="4">
                  <c:v>1.594122</c:v>
                </c:pt>
                <c:pt idx="5">
                  <c:v>3.580122</c:v>
                </c:pt>
                <c:pt idx="6">
                  <c:v>3.146353</c:v>
                </c:pt>
                <c:pt idx="7">
                  <c:v>2.514877</c:v>
                </c:pt>
                <c:pt idx="8">
                  <c:v>5.916205</c:v>
                </c:pt>
                <c:pt idx="9">
                  <c:v>4.29945</c:v>
                </c:pt>
                <c:pt idx="11">
                  <c:v>4.147031299999975</c:v>
                </c:pt>
              </c:numCache>
            </c:numRef>
          </c:val>
        </c:ser>
        <c:ser>
          <c:idx val="3"/>
          <c:order val="3"/>
          <c:tx>
            <c:strRef>
              <c:f>'ipc-short'!$F$81</c:f>
              <c:strCache>
                <c:ptCount val="1"/>
                <c:pt idx="0">
                  <c:v>PA+Prefetching</c:v>
                </c:pt>
              </c:strCache>
            </c:strRef>
          </c:tx>
          <c:spPr>
            <a:pattFill prst="wdUpDiag">
              <a:fgClr>
                <a:srgbClr val="FF0000"/>
              </a:fgClr>
              <a:bgClr>
                <a:srgbClr val="FFFFFF"/>
              </a:bgClr>
            </a:pattFill>
            <a:ln>
              <a:solidFill>
                <a:sysClr val="windowText" lastClr="000000"/>
              </a:solidFill>
            </a:ln>
          </c:spPr>
          <c:cat>
            <c:strRef>
              <c:f>'ipc-short'!$B$82:$B$93</c:f>
              <c:strCache>
                <c:ptCount val="12"/>
                <c:pt idx="0">
                  <c:v>SSC </c:v>
                </c:pt>
                <c:pt idx="1">
                  <c:v>PVC </c:v>
                </c:pt>
                <c:pt idx="2">
                  <c:v>KMN </c:v>
                </c:pt>
                <c:pt idx="3">
                  <c:v>SPMV </c:v>
                </c:pt>
                <c:pt idx="4">
                  <c:v>BFSR </c:v>
                </c:pt>
                <c:pt idx="5">
                  <c:v>FFT </c:v>
                </c:pt>
                <c:pt idx="6">
                  <c:v>SCP </c:v>
                </c:pt>
                <c:pt idx="7">
                  <c:v>BLK</c:v>
                </c:pt>
                <c:pt idx="8">
                  <c:v>FWT </c:v>
                </c:pt>
                <c:pt idx="9">
                  <c:v>JPEG </c:v>
                </c:pt>
                <c:pt idx="11">
                  <c:v>AVG</c:v>
                </c:pt>
              </c:strCache>
            </c:strRef>
          </c:cat>
          <c:val>
            <c:numRef>
              <c:f>'ipc-short'!$F$82:$F$93</c:f>
              <c:numCache>
                <c:formatCode>General</c:formatCode>
                <c:ptCount val="12"/>
                <c:pt idx="0">
                  <c:v>4.779775</c:v>
                </c:pt>
                <c:pt idx="1">
                  <c:v>8.412297</c:v>
                </c:pt>
                <c:pt idx="2">
                  <c:v>8.136632</c:v>
                </c:pt>
                <c:pt idx="3">
                  <c:v>4.469487</c:v>
                </c:pt>
                <c:pt idx="4">
                  <c:v>1.708412</c:v>
                </c:pt>
                <c:pt idx="5">
                  <c:v>3.834048999999979</c:v>
                </c:pt>
                <c:pt idx="6">
                  <c:v>4.092512999999978</c:v>
                </c:pt>
                <c:pt idx="7">
                  <c:v>4.042303</c:v>
                </c:pt>
                <c:pt idx="8">
                  <c:v>6.505876</c:v>
                </c:pt>
                <c:pt idx="9">
                  <c:v>4.94</c:v>
                </c:pt>
                <c:pt idx="11">
                  <c:v>5.092134399999973</c:v>
                </c:pt>
              </c:numCache>
            </c:numRef>
          </c:val>
        </c:ser>
        <c:gapWidth val="136"/>
        <c:overlap val="-5"/>
        <c:axId val="614363928"/>
        <c:axId val="614161544"/>
      </c:barChart>
      <c:catAx>
        <c:axId val="614363928"/>
        <c:scaling>
          <c:orientation val="minMax"/>
        </c:scaling>
        <c:axPos val="b"/>
        <c:tickLblPos val="nextTo"/>
        <c:spPr>
          <a:ln>
            <a:solidFill>
              <a:sysClr val="windowText" lastClr="000000"/>
            </a:solidFill>
          </a:ln>
        </c:spPr>
        <c:txPr>
          <a:bodyPr rot="-5400000" vert="horz"/>
          <a:lstStyle/>
          <a:p>
            <a:pPr>
              <a:defRPr sz="1400"/>
            </a:pPr>
            <a:endParaRPr lang="en-US"/>
          </a:p>
        </c:txPr>
        <c:crossAx val="614161544"/>
        <c:crosses val="autoZero"/>
        <c:auto val="1"/>
        <c:lblAlgn val="ctr"/>
        <c:lblOffset val="0"/>
      </c:catAx>
      <c:valAx>
        <c:axId val="614161544"/>
        <c:scaling>
          <c:orientation val="minMax"/>
        </c:scaling>
        <c:axPos val="l"/>
        <c:majorGridlines>
          <c:spPr>
            <a:ln>
              <a:solidFill>
                <a:sysClr val="window" lastClr="FFFFFF">
                  <a:lumMod val="85000"/>
                </a:sysClr>
              </a:solidFill>
            </a:ln>
          </c:spPr>
        </c:majorGridlines>
        <c:title>
          <c:tx>
            <c:rich>
              <a:bodyPr rot="-5400000" vert="horz"/>
              <a:lstStyle/>
              <a:p>
                <a:pPr>
                  <a:defRPr sz="2200"/>
                </a:pPr>
                <a:r>
                  <a:rPr lang="en-US" sz="2200" dirty="0"/>
                  <a:t>Row Buffer Locality</a:t>
                </a:r>
              </a:p>
            </c:rich>
          </c:tx>
          <c:layout>
            <c:manualLayout>
              <c:xMode val="edge"/>
              <c:yMode val="edge"/>
              <c:x val="0.0152054444521868"/>
              <c:y val="0.210691576288813"/>
            </c:manualLayout>
          </c:layout>
          <c:spPr>
            <a:solidFill>
              <a:sysClr val="window" lastClr="FFFFFF"/>
            </a:solidFill>
          </c:spPr>
        </c:title>
        <c:numFmt formatCode="General" sourceLinked="1"/>
        <c:tickLblPos val="nextTo"/>
        <c:spPr>
          <a:ln>
            <a:solidFill>
              <a:sysClr val="windowText" lastClr="000000"/>
            </a:solidFill>
          </a:ln>
        </c:spPr>
        <c:txPr>
          <a:bodyPr/>
          <a:lstStyle/>
          <a:p>
            <a:pPr>
              <a:defRPr sz="1700"/>
            </a:pPr>
            <a:endParaRPr lang="en-US"/>
          </a:p>
        </c:txPr>
        <c:crossAx val="614363928"/>
        <c:crosses val="autoZero"/>
        <c:crossBetween val="between"/>
      </c:valAx>
      <c:spPr>
        <a:ln>
          <a:solidFill>
            <a:sysClr val="windowText" lastClr="000000"/>
          </a:solidFill>
        </a:ln>
      </c:spPr>
    </c:plotArea>
    <c:legend>
      <c:legendPos val="r"/>
      <c:layout>
        <c:manualLayout>
          <c:xMode val="edge"/>
          <c:yMode val="edge"/>
          <c:x val="0.0704369033516828"/>
          <c:y val="0.0393809736047145"/>
          <c:w val="0.917204006997663"/>
          <c:h val="0.147761105333531"/>
        </c:manualLayout>
      </c:layout>
      <c:txPr>
        <a:bodyPr/>
        <a:lstStyle/>
        <a:p>
          <a:pPr>
            <a:defRPr sz="2300"/>
          </a:pPr>
          <a:endParaRPr lang="en-US"/>
        </a:p>
      </c:txPr>
    </c:legend>
    <c:plotVisOnly val="1"/>
  </c:chart>
  <c:spPr>
    <a:noFill/>
    <a:ln>
      <a:noFill/>
    </a:ln>
  </c:spPr>
  <c:txPr>
    <a:bodyPr/>
    <a:lstStyle/>
    <a:p>
      <a:pPr>
        <a:defRPr sz="1000" b="0">
          <a:latin typeface="Arial" pitchFamily="34" charset="0"/>
          <a:cs typeface="Arial" pitchFamily="34" charset="0"/>
        </a:defRPr>
      </a:pPr>
      <a:endParaRPr lang="en-US"/>
    </a:p>
  </c:txPr>
  <c:externalData r:id="rId2"/>
  <c:userShapes r:id="rId3"/>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plotArea>
      <c:layout>
        <c:manualLayout>
          <c:layoutTarget val="inner"/>
          <c:xMode val="edge"/>
          <c:yMode val="edge"/>
          <c:x val="0.136255547602004"/>
          <c:y val="0.183030692591997"/>
          <c:w val="0.84040694345025"/>
          <c:h val="0.529802613958969"/>
        </c:manualLayout>
      </c:layout>
      <c:barChart>
        <c:barDir val="col"/>
        <c:grouping val="clustered"/>
        <c:ser>
          <c:idx val="0"/>
          <c:order val="0"/>
          <c:tx>
            <c:strRef>
              <c:f>BLP!$J$2</c:f>
              <c:strCache>
                <c:ptCount val="1"/>
                <c:pt idx="0">
                  <c:v>RR</c:v>
                </c:pt>
              </c:strCache>
            </c:strRef>
          </c:tx>
          <c:spPr>
            <a:solidFill>
              <a:schemeClr val="tx1"/>
            </a:solidFill>
            <a:ln>
              <a:solidFill>
                <a:schemeClr val="tx1"/>
              </a:solidFill>
            </a:ln>
          </c:spPr>
          <c:cat>
            <c:strRef>
              <c:f>BLP!$I$3:$I$14</c:f>
              <c:strCache>
                <c:ptCount val="12"/>
                <c:pt idx="0">
                  <c:v>SSC </c:v>
                </c:pt>
                <c:pt idx="1">
                  <c:v>PVC </c:v>
                </c:pt>
                <c:pt idx="2">
                  <c:v>KMN </c:v>
                </c:pt>
                <c:pt idx="3">
                  <c:v>SPMV </c:v>
                </c:pt>
                <c:pt idx="4">
                  <c:v>BFSR </c:v>
                </c:pt>
                <c:pt idx="5">
                  <c:v>FFT </c:v>
                </c:pt>
                <c:pt idx="6">
                  <c:v>SCP </c:v>
                </c:pt>
                <c:pt idx="7">
                  <c:v>BLK</c:v>
                </c:pt>
                <c:pt idx="8">
                  <c:v>FWT </c:v>
                </c:pt>
                <c:pt idx="9">
                  <c:v>JPEG </c:v>
                </c:pt>
                <c:pt idx="11">
                  <c:v>AVG</c:v>
                </c:pt>
              </c:strCache>
            </c:strRef>
          </c:cat>
          <c:val>
            <c:numRef>
              <c:f>BLP!$J$3:$J$14</c:f>
              <c:numCache>
                <c:formatCode>General</c:formatCode>
                <c:ptCount val="12"/>
                <c:pt idx="0">
                  <c:v>5.314859999999978</c:v>
                </c:pt>
                <c:pt idx="1">
                  <c:v>4.96423</c:v>
                </c:pt>
                <c:pt idx="2">
                  <c:v>15.3530596666667</c:v>
                </c:pt>
                <c:pt idx="3">
                  <c:v>4.982352</c:v>
                </c:pt>
                <c:pt idx="4">
                  <c:v>10.8957028333333</c:v>
                </c:pt>
                <c:pt idx="5">
                  <c:v>7.858039499999998</c:v>
                </c:pt>
                <c:pt idx="6">
                  <c:v>9.965627</c:v>
                </c:pt>
                <c:pt idx="7">
                  <c:v>8.250941</c:v>
                </c:pt>
                <c:pt idx="8">
                  <c:v>15.9868148571429</c:v>
                </c:pt>
                <c:pt idx="9">
                  <c:v>4.916674</c:v>
                </c:pt>
                <c:pt idx="11">
                  <c:v>8.84883008571429</c:v>
                </c:pt>
              </c:numCache>
            </c:numRef>
          </c:val>
        </c:ser>
        <c:ser>
          <c:idx val="1"/>
          <c:order val="1"/>
          <c:tx>
            <c:strRef>
              <c:f>BLP!$K$2</c:f>
              <c:strCache>
                <c:ptCount val="1"/>
                <c:pt idx="0">
                  <c:v>TL</c:v>
                </c:pt>
              </c:strCache>
            </c:strRef>
          </c:tx>
          <c:spPr>
            <a:solidFill>
              <a:srgbClr val="FFFF00"/>
            </a:solidFill>
            <a:ln>
              <a:solidFill>
                <a:sysClr val="windowText" lastClr="000000"/>
              </a:solidFill>
            </a:ln>
          </c:spPr>
          <c:cat>
            <c:strRef>
              <c:f>BLP!$I$3:$I$14</c:f>
              <c:strCache>
                <c:ptCount val="12"/>
                <c:pt idx="0">
                  <c:v>SSC </c:v>
                </c:pt>
                <c:pt idx="1">
                  <c:v>PVC </c:v>
                </c:pt>
                <c:pt idx="2">
                  <c:v>KMN </c:v>
                </c:pt>
                <c:pt idx="3">
                  <c:v>SPMV </c:v>
                </c:pt>
                <c:pt idx="4">
                  <c:v>BFSR </c:v>
                </c:pt>
                <c:pt idx="5">
                  <c:v>FFT </c:v>
                </c:pt>
                <c:pt idx="6">
                  <c:v>SCP </c:v>
                </c:pt>
                <c:pt idx="7">
                  <c:v>BLK</c:v>
                </c:pt>
                <c:pt idx="8">
                  <c:v>FWT </c:v>
                </c:pt>
                <c:pt idx="9">
                  <c:v>JPEG </c:v>
                </c:pt>
                <c:pt idx="11">
                  <c:v>AVG</c:v>
                </c:pt>
              </c:strCache>
            </c:strRef>
          </c:cat>
          <c:val>
            <c:numRef>
              <c:f>BLP!$K$3:$K$14</c:f>
              <c:numCache>
                <c:formatCode>General</c:formatCode>
                <c:ptCount val="12"/>
                <c:pt idx="0">
                  <c:v>5.24224065217391</c:v>
                </c:pt>
                <c:pt idx="1">
                  <c:v>3.14563</c:v>
                </c:pt>
                <c:pt idx="2">
                  <c:v>16.29473433333309</c:v>
                </c:pt>
                <c:pt idx="3">
                  <c:v>4.462667</c:v>
                </c:pt>
                <c:pt idx="4">
                  <c:v>9.64291829166667</c:v>
                </c:pt>
                <c:pt idx="5">
                  <c:v>5.938567375</c:v>
                </c:pt>
                <c:pt idx="6">
                  <c:v>9.348389</c:v>
                </c:pt>
                <c:pt idx="7">
                  <c:v>7.696525999999978</c:v>
                </c:pt>
                <c:pt idx="8">
                  <c:v>15.5668558571429</c:v>
                </c:pt>
                <c:pt idx="9">
                  <c:v>4.665105999999967</c:v>
                </c:pt>
                <c:pt idx="11">
                  <c:v>8.200363450931626</c:v>
                </c:pt>
              </c:numCache>
            </c:numRef>
          </c:val>
        </c:ser>
        <c:ser>
          <c:idx val="2"/>
          <c:order val="2"/>
          <c:tx>
            <c:strRef>
              <c:f>BLP!$L$2</c:f>
              <c:strCache>
                <c:ptCount val="1"/>
                <c:pt idx="0">
                  <c:v>PA</c:v>
                </c:pt>
              </c:strCache>
            </c:strRef>
          </c:tx>
          <c:spPr>
            <a:solidFill>
              <a:srgbClr val="FF0000"/>
            </a:solidFill>
            <a:ln>
              <a:solidFill>
                <a:sysClr val="windowText" lastClr="000000"/>
              </a:solidFill>
            </a:ln>
          </c:spPr>
          <c:cat>
            <c:strRef>
              <c:f>BLP!$I$3:$I$14</c:f>
              <c:strCache>
                <c:ptCount val="12"/>
                <c:pt idx="0">
                  <c:v>SSC </c:v>
                </c:pt>
                <c:pt idx="1">
                  <c:v>PVC </c:v>
                </c:pt>
                <c:pt idx="2">
                  <c:v>KMN </c:v>
                </c:pt>
                <c:pt idx="3">
                  <c:v>SPMV </c:v>
                </c:pt>
                <c:pt idx="4">
                  <c:v>BFSR </c:v>
                </c:pt>
                <c:pt idx="5">
                  <c:v>FFT </c:v>
                </c:pt>
                <c:pt idx="6">
                  <c:v>SCP </c:v>
                </c:pt>
                <c:pt idx="7">
                  <c:v>BLK</c:v>
                </c:pt>
                <c:pt idx="8">
                  <c:v>FWT </c:v>
                </c:pt>
                <c:pt idx="9">
                  <c:v>JPEG </c:v>
                </c:pt>
                <c:pt idx="11">
                  <c:v>AVG</c:v>
                </c:pt>
              </c:strCache>
            </c:strRef>
          </c:cat>
          <c:val>
            <c:numRef>
              <c:f>BLP!$L$3:$L$14</c:f>
              <c:numCache>
                <c:formatCode>General</c:formatCode>
                <c:ptCount val="12"/>
                <c:pt idx="0">
                  <c:v>5.69906726086957</c:v>
                </c:pt>
                <c:pt idx="1">
                  <c:v>5.10510631034483</c:v>
                </c:pt>
                <c:pt idx="2">
                  <c:v>19.9971766666667</c:v>
                </c:pt>
                <c:pt idx="3">
                  <c:v>4.869510999999975</c:v>
                </c:pt>
                <c:pt idx="4">
                  <c:v>10.5727764166667</c:v>
                </c:pt>
                <c:pt idx="5">
                  <c:v>9.365431125</c:v>
                </c:pt>
                <c:pt idx="6">
                  <c:v>10.272665</c:v>
                </c:pt>
                <c:pt idx="7">
                  <c:v>9.148668999999998</c:v>
                </c:pt>
                <c:pt idx="8">
                  <c:v>17.240833</c:v>
                </c:pt>
                <c:pt idx="9">
                  <c:v>5.157933999999974</c:v>
                </c:pt>
                <c:pt idx="11">
                  <c:v>9.742916977954778</c:v>
                </c:pt>
              </c:numCache>
            </c:numRef>
          </c:val>
        </c:ser>
        <c:gapWidth val="158"/>
        <c:overlap val="-5"/>
        <c:axId val="697215752"/>
        <c:axId val="614191176"/>
      </c:barChart>
      <c:catAx>
        <c:axId val="697215752"/>
        <c:scaling>
          <c:orientation val="minMax"/>
        </c:scaling>
        <c:axPos val="b"/>
        <c:tickLblPos val="nextTo"/>
        <c:spPr>
          <a:ln>
            <a:solidFill>
              <a:sysClr val="windowText" lastClr="000000"/>
            </a:solidFill>
          </a:ln>
        </c:spPr>
        <c:txPr>
          <a:bodyPr rot="-5400000" vert="horz"/>
          <a:lstStyle/>
          <a:p>
            <a:pPr>
              <a:defRPr/>
            </a:pPr>
            <a:endParaRPr lang="en-US"/>
          </a:p>
        </c:txPr>
        <c:crossAx val="614191176"/>
        <c:crosses val="autoZero"/>
        <c:auto val="1"/>
        <c:lblAlgn val="ctr"/>
        <c:lblOffset val="100"/>
      </c:catAx>
      <c:valAx>
        <c:axId val="614191176"/>
        <c:scaling>
          <c:orientation val="minMax"/>
        </c:scaling>
        <c:axPos val="l"/>
        <c:majorGridlines>
          <c:spPr>
            <a:ln>
              <a:solidFill>
                <a:sysClr val="window" lastClr="FFFFFF">
                  <a:lumMod val="85000"/>
                </a:sysClr>
              </a:solidFill>
            </a:ln>
          </c:spPr>
        </c:majorGridlines>
        <c:title>
          <c:tx>
            <c:rich>
              <a:bodyPr rot="-5400000" vert="horz"/>
              <a:lstStyle/>
              <a:p>
                <a:pPr>
                  <a:defRPr sz="2200"/>
                </a:pPr>
                <a:r>
                  <a:rPr lang="en-US" sz="2200" dirty="0"/>
                  <a:t>Bank Level Parallelism</a:t>
                </a:r>
              </a:p>
            </c:rich>
          </c:tx>
          <c:layout>
            <c:manualLayout>
              <c:xMode val="edge"/>
              <c:yMode val="edge"/>
              <c:x val="0.0139088523025531"/>
              <c:y val="0.0695838020247469"/>
            </c:manualLayout>
          </c:layout>
          <c:spPr>
            <a:solidFill>
              <a:sysClr val="window" lastClr="FFFFFF"/>
            </a:solidFill>
          </c:spPr>
        </c:title>
        <c:numFmt formatCode="General" sourceLinked="1"/>
        <c:tickLblPos val="nextTo"/>
        <c:spPr>
          <a:ln>
            <a:solidFill>
              <a:sysClr val="windowText" lastClr="000000"/>
            </a:solidFill>
          </a:ln>
        </c:spPr>
        <c:crossAx val="697215752"/>
        <c:crosses val="autoZero"/>
        <c:crossBetween val="between"/>
      </c:valAx>
      <c:spPr>
        <a:ln>
          <a:solidFill>
            <a:sysClr val="windowText" lastClr="000000"/>
          </a:solidFill>
        </a:ln>
      </c:spPr>
    </c:plotArea>
    <c:legend>
      <c:legendPos val="r"/>
      <c:layout>
        <c:manualLayout>
          <c:xMode val="edge"/>
          <c:yMode val="edge"/>
          <c:x val="0.104429376883445"/>
          <c:y val="0.0209325620011784"/>
          <c:w val="0.865623939208459"/>
          <c:h val="0.142116342600032"/>
        </c:manualLayout>
      </c:layout>
    </c:legend>
    <c:plotVisOnly val="1"/>
  </c:chart>
  <c:spPr>
    <a:noFill/>
    <a:ln>
      <a:noFill/>
    </a:ln>
  </c:spPr>
  <c:txPr>
    <a:bodyPr/>
    <a:lstStyle/>
    <a:p>
      <a:pPr>
        <a:defRPr sz="1900" b="0">
          <a:latin typeface="Arial" pitchFamily="34" charset="0"/>
          <a:cs typeface="Arial" pitchFamily="34" charset="0"/>
        </a:defRPr>
      </a:pPr>
      <a:endParaRPr lang="en-US"/>
    </a:p>
  </c:txPr>
  <c:externalData r:id="rId2"/>
  <c:userShapes r:id="rId3"/>
</c:chartSpace>
</file>

<file path=ppt/drawings/drawing1.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887474" y="118516"/>
          <a:ext cx="527539" cy="17584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887474" y="118516"/>
          <a:ext cx="527539" cy="17584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0.08697</cdr:x>
      <cdr:y>0.04673</cdr:y>
    </cdr:from>
    <cdr:to>
      <cdr:x>0.13867</cdr:x>
      <cdr:y>0.11606</cdr:y>
    </cdr:to>
    <cdr:sp macro="" textlink="">
      <cdr:nvSpPr>
        <cdr:cNvPr id="3" name="TextBox 1"/>
        <cdr:cNvSpPr txBox="1"/>
      </cdr:nvSpPr>
      <cdr:spPr>
        <a:xfrm xmlns:a="http://schemas.openxmlformats.org/drawingml/2006/main">
          <a:off x="887474" y="118516"/>
          <a:ext cx="527539" cy="17584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887474" y="118516"/>
          <a:ext cx="527539" cy="17584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4.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887474" y="118516"/>
          <a:ext cx="527539" cy="17584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5.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887474" y="118516"/>
          <a:ext cx="527539" cy="17584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887474" y="118516"/>
          <a:ext cx="527539" cy="17584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7.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887474" y="118516"/>
          <a:ext cx="527539" cy="175847"/>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C167E78-EA36-40A1-A9A0-B443C6CB1F60}" type="datetimeFigureOut">
              <a:rPr lang="en-US" smtClean="0"/>
              <a:pPr/>
              <a:t>6/29/13</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1E401BE2-F7AC-4C50-A6E5-F6C806E13D7E}"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387431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88D89EF4-2B2A-4F54-A6DD-1EB35DCF17B3}" type="datetimeFigureOut">
              <a:rPr lang="en-US" smtClean="0"/>
              <a:pPr/>
              <a:t>6/29/13</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AB959945-7217-484B-8E74-88DC87A74BB0}"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058217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 us</a:t>
            </a:r>
            <a:r>
              <a:rPr lang="en-US" baseline="0" dirty="0" smtClean="0"/>
              <a:t> evaluate our warp schedulers against the perfect case, when all the memory</a:t>
            </a:r>
          </a:p>
          <a:p>
            <a:r>
              <a:rPr lang="en-US" baseline="0" dirty="0" smtClean="0"/>
              <a:t>Requests hit in L1 cache.</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graph shows</a:t>
            </a:r>
            <a:r>
              <a:rPr lang="en-US" sz="1200" kern="1200" baseline="0" dirty="0" smtClean="0">
                <a:solidFill>
                  <a:schemeClr val="tx1"/>
                </a:solidFill>
                <a:latin typeface="+mn-lt"/>
                <a:ea typeface="+mn-ea"/>
                <a:cs typeface="+mn-cs"/>
              </a:rPr>
              <a:t> the </a:t>
            </a:r>
            <a:r>
              <a:rPr lang="en-US" sz="1200" kern="1200" dirty="0" smtClean="0">
                <a:solidFill>
                  <a:schemeClr val="tx1"/>
                </a:solidFill>
                <a:latin typeface="+mn-lt"/>
                <a:ea typeface="+mn-ea"/>
                <a:cs typeface="+mn-cs"/>
              </a:rPr>
              <a:t>performance gap between </a:t>
            </a:r>
            <a:r>
              <a:rPr lang="en-US" sz="1200" kern="1200" baseline="0" dirty="0" smtClean="0">
                <a:solidFill>
                  <a:schemeClr val="tx1"/>
                </a:solidFill>
                <a:latin typeface="+mn-lt"/>
                <a:ea typeface="+mn-ea"/>
                <a:cs typeface="+mn-cs"/>
              </a:rPr>
              <a:t>perfect L1 cache and RR scheduler. </a:t>
            </a:r>
          </a:p>
          <a:p>
            <a:r>
              <a:rPr lang="en-US" sz="1200" kern="1200" dirty="0" smtClean="0">
                <a:solidFill>
                  <a:schemeClr val="tx1"/>
                </a:solidFill>
                <a:latin typeface="+mn-lt"/>
                <a:ea typeface="+mn-ea"/>
                <a:cs typeface="+mn-cs"/>
              </a:rPr>
              <a:t>Y</a:t>
            </a:r>
            <a:r>
              <a:rPr lang="en-US" sz="1200" kern="1200" baseline="0" dirty="0" smtClean="0">
                <a:solidFill>
                  <a:schemeClr val="tx1"/>
                </a:solidFill>
                <a:latin typeface="+mn-lt"/>
                <a:ea typeface="+mn-ea"/>
                <a:cs typeface="+mn-cs"/>
              </a:rPr>
              <a:t> axis is shown as in terms of IPC improvement factor. X axis are set of evaluated applications coming</a:t>
            </a:r>
          </a:p>
          <a:p>
            <a:r>
              <a:rPr lang="en-US" sz="1200" kern="1200" baseline="0" dirty="0" smtClean="0">
                <a:solidFill>
                  <a:schemeClr val="tx1"/>
                </a:solidFill>
                <a:latin typeface="+mn-lt"/>
                <a:ea typeface="+mn-ea"/>
                <a:cs typeface="+mn-cs"/>
              </a:rPr>
              <a:t>From various suites. These suites are described later. Second, bar</a:t>
            </a:r>
          </a:p>
          <a:p>
            <a:r>
              <a:rPr lang="en-US" sz="1200" kern="1200" baseline="0" dirty="0" smtClean="0">
                <a:solidFill>
                  <a:schemeClr val="tx1"/>
                </a:solidFill>
                <a:latin typeface="+mn-lt"/>
                <a:ea typeface="+mn-ea"/>
                <a:cs typeface="+mn-cs"/>
              </a:rPr>
              <a:t>Shows the gap between perfect L1 cache and TL scheduler.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two-level warp scheduler reduces the performance impact of L1 cache misses on </a:t>
            </a:r>
          </a:p>
          <a:p>
            <a:r>
              <a:rPr lang="en-US" sz="1200" kern="1200" dirty="0" smtClean="0">
                <a:solidFill>
                  <a:schemeClr val="tx1"/>
                </a:solidFill>
                <a:latin typeface="+mn-lt"/>
                <a:ea typeface="+mn-ea"/>
                <a:cs typeface="+mn-cs"/>
              </a:rPr>
              <a:t>performance, as shown by the lower IPC improvement obtained,</a:t>
            </a:r>
            <a:r>
              <a:rPr lang="en-US" sz="1200"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a:t>
            </a:r>
            <a:r>
              <a:rPr lang="en-US" sz="1200" kern="1200" baseline="0" dirty="0" smtClean="0">
                <a:solidFill>
                  <a:schemeClr val="tx1"/>
                </a:solidFill>
                <a:latin typeface="+mn-lt"/>
                <a:ea typeface="+mn-ea"/>
                <a:cs typeface="+mn-cs"/>
              </a:rPr>
              <a:t> the question is it useful to incorporate another memory latency tolerance </a:t>
            </a:r>
          </a:p>
          <a:p>
            <a:r>
              <a:rPr lang="en-US" sz="1200" kern="1200" baseline="0" dirty="0" smtClean="0">
                <a:solidFill>
                  <a:schemeClr val="tx1"/>
                </a:solidFill>
                <a:latin typeface="+mn-lt"/>
                <a:ea typeface="+mn-ea"/>
                <a:cs typeface="+mn-cs"/>
              </a:rPr>
              <a:t>technique – prefetching, to support these schedulers and reduce this gap</a:t>
            </a:r>
          </a:p>
          <a:p>
            <a:r>
              <a:rPr lang="en-US" sz="1200" kern="1200" baseline="0" dirty="0" smtClean="0">
                <a:solidFill>
                  <a:schemeClr val="tx1"/>
                </a:solidFill>
                <a:latin typeface="+mn-lt"/>
                <a:ea typeface="+mn-ea"/>
                <a:cs typeface="+mn-cs"/>
              </a:rPr>
              <a:t>Further?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lets see if prefetching works with the better</a:t>
            </a:r>
            <a:r>
              <a:rPr lang="en-US" baseline="0" dirty="0" smtClean="0"/>
              <a:t> of two schedulers, Two level scheduler. We have the same setup again, from the </a:t>
            </a:r>
          </a:p>
          <a:p>
            <a:r>
              <a:rPr lang="en-US" baseline="0" dirty="0" smtClean="0"/>
              <a:t>Background. We observe that SM is idle between two groups of compute phase 2, shown by (A) and (B)</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done accurately</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observe that prefetching can save cycles but</a:t>
            </a:r>
            <a:r>
              <a:rPr lang="en-US" baseline="0" dirty="0" smtClean="0"/>
              <a:t> p</a:t>
            </a:r>
            <a:r>
              <a:rPr lang="en-US" dirty="0" smtClean="0"/>
              <a:t>otentially</a:t>
            </a:r>
            <a:r>
              <a:rPr lang="en-US" baseline="0" dirty="0" smtClean="0"/>
              <a:t> requires a sophisctaed prefetcher </a:t>
            </a:r>
          </a:p>
          <a:p>
            <a:r>
              <a:rPr lang="en-US" baseline="0" dirty="0" smtClean="0"/>
              <a:t>To determine address Y. In fact, there might be no relation between X and Y, which makes it</a:t>
            </a:r>
          </a:p>
          <a:p>
            <a:r>
              <a:rPr lang="en-US" baseline="0" dirty="0" smtClean="0"/>
              <a:t>More difficult to design. </a:t>
            </a:r>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one</a:t>
            </a:r>
            <a:r>
              <a:rPr lang="en-US" baseline="0" dirty="0" smtClean="0"/>
              <a:t> warp issues its memory request, a prefetch request is generated based on its address. </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Focus</a:t>
            </a:r>
            <a:r>
              <a:rPr lang="en-US" baseline="0" dirty="0" smtClean="0"/>
              <a:t> on late prefetches</a:t>
            </a:r>
          </a:p>
          <a:p>
            <a:r>
              <a:rPr lang="en-US" baseline="0" dirty="0" smtClean="0"/>
              <a:t>Also doesn’t affect DRAM utilizate requests are overlap</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better visualization</a:t>
            </a:r>
            <a:r>
              <a:rPr lang="en-US" baseline="0" smtClean="0"/>
              <a:t>, Useless Prefetches </a:t>
            </a:r>
            <a:r>
              <a:rPr lang="en-US" baseline="0" dirty="0" smtClean="0"/>
              <a:t>are shown together. In reality, they can be interleaved with demand requests. </a:t>
            </a:r>
            <a:endParaRPr lang="en-US" dirty="0" smtClean="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 is to keep the prefetcher simple yet get the performance benefits of a </a:t>
            </a:r>
          </a:p>
          <a:p>
            <a:r>
              <a:rPr lang="en-US" dirty="0" smtClean="0"/>
              <a:t>sophisticated, difficult</a:t>
            </a:r>
            <a:r>
              <a:rPr lang="en-US" baseline="0" dirty="0" smtClean="0"/>
              <a:t> to design prefetcher. </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RR, all warps are grouped in a single group.</a:t>
            </a:r>
          </a:p>
          <a:p>
            <a:r>
              <a:rPr lang="en-US" dirty="0" smtClean="0"/>
              <a:t>In</a:t>
            </a:r>
            <a:r>
              <a:rPr lang="en-US" baseline="0" dirty="0" smtClean="0"/>
              <a:t> TL, first four consecutive warps are grouped into first group, and other four in another</a:t>
            </a:r>
          </a:p>
          <a:p>
            <a:r>
              <a:rPr lang="en-US" baseline="0" dirty="0" smtClean="0"/>
              <a:t>In PA, we group non-consecutive warps in first group, and second group contains the</a:t>
            </a:r>
          </a:p>
          <a:p>
            <a:r>
              <a:rPr lang="en-US" baseline="0" dirty="0" smtClean="0"/>
              <a:t>Remaining warps (as shown). I will explain the reasoning behind this in a second.</a:t>
            </a:r>
          </a:p>
          <a:p>
            <a:r>
              <a:rPr lang="en-US" baseline="0" dirty="0" smtClean="0"/>
              <a:t>The generalized version of this grouping is detailed in the paper.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t>
            </a:r>
            <a:r>
              <a:rPr lang="en-US" baseline="0" dirty="0" smtClean="0"/>
              <a:t>are some of the classic ways to improve the memory performance of almost any computing system. </a:t>
            </a:r>
            <a:r>
              <a:rPr lang="en-US" dirty="0" smtClean="0"/>
              <a:t>First is </a:t>
            </a:r>
            <a:r>
              <a:rPr lang="en-US" baseline="0" dirty="0" smtClean="0"/>
              <a:t>Multithreading. You attempt to parallelize your code as much as possible, so that you can launch all those threads! Second is Caching:  Various interesting cache replacement polices and cache architectures have been proposed for effective caching. </a:t>
            </a:r>
          </a:p>
          <a:p>
            <a:r>
              <a:rPr lang="en-US" baseline="0" dirty="0" smtClean="0"/>
              <a:t>Third is Improving DRAM bandwidth utilization. One of the ways is to improve memory scheduling policies. Fourth is prefetching techniques. Many sophisticated prefetching schemes are proposed to predict future accesses…</a:t>
            </a:r>
          </a:p>
          <a:p>
            <a:r>
              <a:rPr lang="en-US" baseline="0" dirty="0" smtClean="0"/>
              <a:t>So a question we ask ourselves In the context of GPGPUs, “Is the warp scheduler at the core aware of these techniques?”</a:t>
            </a:r>
          </a:p>
          <a:p>
            <a:pPr fontAlgn="base">
              <a:spcAft>
                <a:spcPct val="0"/>
              </a:spcAft>
            </a:pPr>
            <a:r>
              <a:rPr lang="en-US" dirty="0" smtClean="0"/>
              <a:t>It turns out that an aware warp scheduler can </a:t>
            </a:r>
            <a:r>
              <a:rPr lang="en-US" baseline="0" dirty="0" smtClean="0"/>
              <a:t>shape the memory access patterns in such a manner</a:t>
            </a:r>
          </a:p>
          <a:p>
            <a:pPr fontAlgn="base">
              <a:spcAft>
                <a:spcPct val="0"/>
              </a:spcAft>
            </a:pPr>
            <a:r>
              <a:rPr lang="en-US" baseline="0" dirty="0" smtClean="0"/>
              <a:t>that can complement the above techniques and improve their effectiveness.</a:t>
            </a:r>
          </a:p>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Reasoning of non-consecutive warp grouping is that they can prefetch for each other </a:t>
            </a:r>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lets see if prefetching works with the better</a:t>
            </a:r>
            <a:r>
              <a:rPr lang="en-US" baseline="0" dirty="0" smtClean="0"/>
              <a:t> of two schedulers, Two level scheduler. We have the same setup again, from the </a:t>
            </a:r>
          </a:p>
          <a:p>
            <a:r>
              <a:rPr lang="en-US" baseline="0" dirty="0" smtClean="0"/>
              <a:t>Background. For better visualization, Prefetches are shown together. In reality, they can be interleaved with demand requests. </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going into details of why one needs prefetch-aware scheduler, let us understand some background</a:t>
            </a:r>
          </a:p>
          <a:p>
            <a:r>
              <a:rPr lang="en-US" dirty="0" smtClean="0"/>
              <a:t>and</a:t>
            </a:r>
            <a:r>
              <a:rPr lang="en-US" baseline="0" dirty="0" smtClean="0"/>
              <a:t> limitations of current scheduling polcies</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30</a:t>
            </a:fld>
            <a:endParaRPr lang="en-US" dirty="0"/>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819885462"/>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GPGPU-Sim</a:t>
            </a:r>
            <a:r>
              <a:rPr lang="en-US" baseline="0" dirty="0" smtClean="0"/>
              <a:t> and details on baseline architecture is listed. </a:t>
            </a:r>
          </a:p>
          <a:p>
            <a:r>
              <a:rPr lang="en-US" baseline="0" dirty="0" smtClean="0"/>
              <a:t>We consider applications from these suites. The evaluated applications</a:t>
            </a:r>
          </a:p>
          <a:p>
            <a:r>
              <a:rPr lang="en-US" baseline="0" dirty="0" smtClean="0"/>
              <a:t>Are those application where multithreading is not enough to hide the long memory latency</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31</a:t>
            </a:fld>
            <a:endParaRPr lang="en-US" dirty="0"/>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3139411013"/>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a:t>
            </a:r>
            <a:r>
              <a:rPr lang="en-US" baseline="0" dirty="0" smtClean="0"/>
              <a:t> to that, our scheme also improves DRAM BLP by 18%</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graph shows the IP</a:t>
            </a:r>
            <a:r>
              <a:rPr lang="en-US" baseline="0" dirty="0" smtClean="0"/>
              <a:t>C improvement normalized to RR scheduling. </a:t>
            </a:r>
          </a:p>
          <a:p>
            <a:r>
              <a:rPr lang="en-US" baseline="0" dirty="0" smtClean="0"/>
              <a:t>The Y axis has all the evaluated benchmarks chosen from various</a:t>
            </a:r>
          </a:p>
          <a:p>
            <a:r>
              <a:rPr lang="en-US" baseline="0" dirty="0" smtClean="0"/>
              <a:t>Application suites described before. </a:t>
            </a:r>
          </a:p>
          <a:p>
            <a:r>
              <a:rPr lang="en-US" baseline="0" dirty="0" smtClean="0"/>
              <a:t>First is when RR + prefetching. We do not expect much improvement</a:t>
            </a:r>
          </a:p>
          <a:p>
            <a:r>
              <a:rPr lang="en-US" baseline="0" dirty="0" smtClean="0"/>
              <a:t>As it doesn’t improve the latency tolerance further.</a:t>
            </a:r>
          </a:p>
          <a:p>
            <a:r>
              <a:rPr lang="en-US" baseline="0" dirty="0" smtClean="0"/>
              <a:t>Second is TL, TL provides </a:t>
            </a:r>
            <a:r>
              <a:rPr lang="en-US" baseline="0" dirty="0" err="1" smtClean="0"/>
              <a:t>signficiant</a:t>
            </a:r>
            <a:r>
              <a:rPr lang="en-US" baseline="0" dirty="0" smtClean="0"/>
              <a:t> improvement because of</a:t>
            </a:r>
          </a:p>
          <a:p>
            <a:r>
              <a:rPr lang="en-US" baseline="0" dirty="0" smtClean="0"/>
              <a:t>Grouping of warps. </a:t>
            </a:r>
          </a:p>
          <a:p>
            <a:r>
              <a:rPr lang="en-US" baseline="0" dirty="0" smtClean="0"/>
              <a:t>Third is TL+Prefetching, provides on does provide modest improvement</a:t>
            </a:r>
          </a:p>
          <a:p>
            <a:r>
              <a:rPr lang="en-US" baseline="0" dirty="0" smtClean="0"/>
              <a:t>Because some of the prefetches by spatial locality detector based prefetcher</a:t>
            </a:r>
          </a:p>
          <a:p>
            <a:r>
              <a:rPr lang="en-US" baseline="0" dirty="0" smtClean="0"/>
              <a:t>Are timely.</a:t>
            </a:r>
          </a:p>
          <a:p>
            <a:r>
              <a:rPr lang="en-US" baseline="0" dirty="0" smtClean="0"/>
              <a:t>Fourth is PA, which is our propose warp scheduler.</a:t>
            </a:r>
          </a:p>
          <a:p>
            <a:r>
              <a:rPr lang="en-US" baseline="0" dirty="0" smtClean="0"/>
              <a:t>While working alone it does improve Bank level parallelism</a:t>
            </a:r>
          </a:p>
          <a:p>
            <a:r>
              <a:rPr lang="en-US" baseline="0" dirty="0" smtClean="0"/>
              <a:t>But at the cost of row buffer locality. Hence, the performance</a:t>
            </a:r>
          </a:p>
          <a:p>
            <a:r>
              <a:rPr lang="en-US" baseline="0" dirty="0" smtClean="0"/>
              <a:t>is restrained by loss in row buffer locality</a:t>
            </a:r>
          </a:p>
          <a:p>
            <a:r>
              <a:rPr lang="en-US" baseline="0" dirty="0" smtClean="0"/>
              <a:t>Last one is our orchestrated scheduling and prefetching, which not</a:t>
            </a:r>
          </a:p>
          <a:p>
            <a:r>
              <a:rPr lang="en-US" baseline="0" dirty="0" smtClean="0"/>
              <a:t>Only incorporates a simple prefetching for latency tolerance benefits</a:t>
            </a:r>
          </a:p>
          <a:p>
            <a:r>
              <a:rPr lang="en-US" baseline="0" dirty="0" smtClean="0"/>
              <a:t>But also improves the row buffer locality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34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solidFill>
                  <a:srgbClr val="FF0000"/>
                </a:solidFill>
                <a:latin typeface="Arial"/>
                <a:cs typeface="Arial"/>
              </a:rPr>
              <a:t>Existing warp schedulers in GPGPUs cannot take advantage of simple </a:t>
            </a:r>
            <a:r>
              <a:rPr lang="en-US" sz="1200" dirty="0" err="1" smtClean="0">
                <a:solidFill>
                  <a:srgbClr val="FF0000"/>
                </a:solidFill>
                <a:latin typeface="Arial"/>
                <a:cs typeface="Arial"/>
              </a:rPr>
              <a:t>prefetchers</a:t>
            </a:r>
            <a:endParaRPr lang="en-US" sz="1200" dirty="0" smtClean="0">
              <a:solidFill>
                <a:srgbClr val="FF0000"/>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solidFill>
                  <a:srgbClr val="FF0000"/>
                </a:solidFill>
                <a:latin typeface="Arial"/>
                <a:cs typeface="Arial"/>
              </a:rPr>
              <a:t>It is because consecutive</a:t>
            </a:r>
            <a:r>
              <a:rPr lang="en-US" sz="1200" baseline="0" dirty="0" smtClean="0">
                <a:solidFill>
                  <a:srgbClr val="FF0000"/>
                </a:solidFill>
                <a:latin typeface="Arial"/>
                <a:cs typeface="Arial"/>
              </a:rPr>
              <a:t> warps have good spatial locality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smtClean="0">
                <a:solidFill>
                  <a:srgbClr val="FF0000"/>
                </a:solidFill>
                <a:latin typeface="Arial"/>
                <a:cs typeface="Arial"/>
              </a:rPr>
              <a:t>But problem we saw is that existing scheduler</a:t>
            </a:r>
            <a:r>
              <a:rPr lang="en-US" sz="1200" baseline="0" dirty="0" smtClean="0">
                <a:solidFill>
                  <a:srgbClr val="FF0000"/>
                </a:solidFill>
                <a:latin typeface="Arial"/>
                <a:cs typeface="Arial"/>
              </a:rPr>
              <a:t> schedule these consecutive warps close by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latin typeface="Arial"/>
                <a:cs typeface="Arial"/>
              </a:rPr>
              <a:t> in time which leads to many late prefetches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latin typeface="Arial"/>
                <a:cs typeface="Arial"/>
              </a:rPr>
              <a:t>-In this regard prefetch aware scheduler. The key idea is to group these consecutive warps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latin typeface="Arial"/>
                <a:cs typeface="Arial"/>
              </a:rPr>
              <a:t>Into different groups so that since groups are scheduled at separate times, </a:t>
            </a:r>
            <a:r>
              <a:rPr lang="en-US" sz="1200" baseline="0" dirty="0" err="1" smtClean="0">
                <a:solidFill>
                  <a:srgbClr val="FF0000"/>
                </a:solidFill>
                <a:latin typeface="Arial"/>
                <a:cs typeface="Arial"/>
              </a:rPr>
              <a:t>prefeteches</a:t>
            </a:r>
            <a:endParaRPr lang="en-US" sz="1200" baseline="0" dirty="0" smtClean="0">
              <a:solidFill>
                <a:srgbClr val="FF0000"/>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latin typeface="Arial"/>
                <a:cs typeface="Arial"/>
              </a:rPr>
              <a:t>Are likely to be late. We also showed that prefetching + PA scheduling can also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latin typeface="Arial"/>
                <a:cs typeface="Arial"/>
              </a:rPr>
              <a:t>Improve DRAM b/w utilization</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solidFill>
                  <a:srgbClr val="FF0000"/>
                </a:solidFill>
                <a:latin typeface="Arial"/>
                <a:cs typeface="Arial"/>
              </a:rPr>
              <a:t>Evaluations show that PA scheduler can improve performance over many combinations of</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solidFill>
                  <a:srgbClr val="FF0000"/>
                </a:solidFill>
                <a:latin typeface="Arial"/>
                <a:cs typeface="Arial"/>
              </a:rPr>
              <a:t>Conventional and previously best known schedulers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solidFill>
                  <a:srgbClr val="FF0000"/>
                </a:solidFill>
                <a:latin typeface="Arial"/>
                <a:cs typeface="Arial"/>
              </a:rPr>
              <a:t> As a part of future work, we are looking into further better orchestration of warp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latin typeface="Arial"/>
                <a:cs typeface="Arial"/>
              </a:rPr>
              <a:t>Scheduling and prefetching mechanisms.</a:t>
            </a:r>
            <a:endParaRPr lang="en-US" sz="1200" dirty="0" smtClean="0">
              <a:solidFill>
                <a:srgbClr val="FF0000"/>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us understand how these thread blocks / CTAs are assigned</a:t>
            </a:r>
            <a:r>
              <a:rPr lang="en-US" baseline="0" dirty="0" smtClean="0"/>
              <a:t> on multiple SIMT cores on a GPU. </a:t>
            </a:r>
          </a:p>
          <a:p>
            <a:endParaRPr lang="en-US" baseline="0" dirty="0" smtClean="0"/>
          </a:p>
          <a:p>
            <a:r>
              <a:rPr lang="en-US" baseline="0" dirty="0" smtClean="0"/>
              <a:t>A CUDA kernel, which consists of multiple CTAs is shown. </a:t>
            </a:r>
          </a:p>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rPr>
              <a:pPr/>
              <a:t>46</a:t>
            </a:fld>
            <a:endParaRPr lang="en-US" dirty="0">
              <a:solidFill>
                <a:prstClr val="black"/>
              </a:solidFill>
            </a:endParaRPr>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2936172969"/>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spcAft>
                <a:spcPct val="0"/>
              </a:spcAft>
            </a:pPr>
            <a:r>
              <a:rPr lang="en-US" baseline="0" dirty="0" smtClean="0"/>
              <a:t>Some of the previous works have developed aware warp schedulers. Two Level warp Scheduler was proposed to improve the latency tolerance further in GPGPUs. We will discuss this in detail later in my talk. To improve the caching efficiency, cache conscious scheduling was proposed. To improve the DRAM bandwidth utilization our previous work has proposed thread-block aware warp scheduling policies. In </a:t>
            </a:r>
            <a:r>
              <a:rPr lang="en-US" baseline="0" smtClean="0"/>
              <a:t>this talk, </a:t>
            </a:r>
            <a:r>
              <a:rPr lang="en-US" baseline="0" dirty="0" smtClean="0"/>
              <a:t>we propose a prefetch aware</a:t>
            </a:r>
          </a:p>
          <a:p>
            <a:pPr fontAlgn="base">
              <a:spcAft>
                <a:spcPct val="0"/>
              </a:spcAft>
            </a:pPr>
            <a:r>
              <a:rPr lang="en-US" baseline="0" dirty="0" smtClean="0"/>
              <a:t>Warp scheduler to improve the prefetching effectiveness</a:t>
            </a:r>
            <a:endParaRPr lang="en-US"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goal of this scheduler is to: make simple prefetcher more capable. Also, it improves the system performance by orchestrating scheduling and prefetching mechanisms. We observe 25% IPC improvement over the case when prefetching is orchestrated with conventional round-robin policy. </a:t>
            </a:r>
          </a:p>
          <a:p>
            <a:r>
              <a:rPr lang="en-US" baseline="0" dirty="0" smtClean="0"/>
              <a:t>And 7% when prefetching is orchestrated with best previous warp scheduling policy.</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my</a:t>
            </a:r>
            <a:r>
              <a:rPr lang="en-US" baseline="0" dirty="0" smtClean="0"/>
              <a:t> talk. I will first give some background on GPUs and typical scheduling policies. Further, I will motivate the need of Prefetch aware warp scheduler followed by its details. I will discuss some of the evaluated metrics associated with this work and wrap-up with final conclusions. Lets start with the background. </a:t>
            </a:r>
          </a:p>
          <a:p>
            <a:endParaRPr lang="en-US"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5</a:t>
            </a:fld>
            <a:endParaRPr lang="en-US" dirty="0"/>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819885462"/>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a GPU, there are multiple streaming multiprocessors, shown as SMs in the figure. The memory requests generated via these SMs are then served by memory channels each attached with L2 cache. </a:t>
            </a:r>
          </a:p>
          <a:p>
            <a:r>
              <a:rPr lang="en-US" baseline="0" dirty="0" smtClean="0"/>
              <a:t>Each SM is associated with L1 caches and ALUs. Thousands of thread than can be launched on a SM. A scheduler associated with each SM schedules these threads onto the SIMT units of the SM. These threads are then grouped into warps which in turn group as CTAs or thread blocks. In this work, we have assumed a L1 prefetcher with each SM, which prefetches data to the L1 data cache.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Traditional warp</a:t>
            </a:r>
            <a:r>
              <a:rPr lang="en-US" baseline="0" dirty="0" smtClean="0"/>
              <a:t> scheduling is round robin and have equal priority. These warps are executed by the scheduler in round-robin fashion.  </a:t>
            </a:r>
          </a:p>
          <a:p>
            <a:r>
              <a:rPr lang="en-US" baseline="0" dirty="0" smtClean="0"/>
              <a:t>&lt;CLICK&gt; The problem is that, many warps stall at long latency operations (memory accesses) roughly at the same time. To understand how it works, consider a simple example:</a:t>
            </a:r>
            <a:endParaRPr lang="en-US" dirty="0" smtClean="0"/>
          </a:p>
          <a:p>
            <a:r>
              <a:rPr lang="en-US" dirty="0" smtClean="0"/>
              <a:t>Let us assume that 8 warps are launched on a SM,</a:t>
            </a:r>
            <a:r>
              <a:rPr lang="en-US" baseline="0" dirty="0" smtClean="0"/>
              <a:t> and they have associated compute phase 1. As all of them have equal scheduling priority, many of them stall and send their corresponding DRAM requests. The DRAM requests are marked as D1 to D8, where D1 is DRAM request for Warp 1. During this time SM has nothing to execute, as shown in the figure. As soon as data of some warps come back to the SM execution can proceed and compute phase (2) can start. This policy severely decreases SM utilization as it has no useful work to do, while waiting for the data. </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of the solution proposed is</a:t>
            </a:r>
            <a:r>
              <a:rPr lang="en-US" baseline="0" dirty="0" smtClean="0"/>
              <a:t> two level scheduling, where warp groups are formed. For example, in this case &lt;CLICK&gt;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now warps of first group are prioritized over others and as soon as they stall and send their corresponding memory requests,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scheduler moves to another group. Note that, the group switch is round-robin here. With this policy, the advantage is that memory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requests of some groups are sent earlier and, hence cycles can be saved as shown. </a:t>
            </a:r>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shows how</a:t>
            </a:r>
            <a:r>
              <a:rPr lang="en-US" baseline="0" dirty="0" smtClean="0"/>
              <a:t> DRAM is accessed when RR scheduling is employed. As all requests are given equal priority, most of the requests all received by the banks roughly at the same time.</a:t>
            </a:r>
          </a:p>
          <a:p>
            <a:r>
              <a:rPr lang="en-US" baseline="0" dirty="0" smtClean="0"/>
              <a:t>Also, lets see what are the memory addresses generated by these warps. &lt;&lt;&lt;&gt;&gt;&gt;&gt;</a:t>
            </a:r>
          </a:p>
          <a:p>
            <a:r>
              <a:rPr lang="en-US" baseline="0" dirty="0" smtClean="0"/>
              <a:t>It is known that there is significant high spatial locality among consecutive warps, and hence data of first four warps are mapped to bank-1, but as we go across many warps, these patches of spatial locality can be completely unrelated. For example, as shown in the figure, the data of first four warps Is mapped to bank-1 shown by X through X + 3. Similarly, for the next group, let us assume that it is mapped to bank-2. </a:t>
            </a:r>
          </a:p>
          <a:p>
            <a:endParaRPr lang="en-US" baseline="0" dirty="0" smtClean="0"/>
          </a:p>
          <a:p>
            <a:r>
              <a:rPr lang="en-US" baseline="0" dirty="0" smtClean="0"/>
              <a:t>When RR scheduling is employed both bank-level parallelism and Row buffer locality is high. BLP is high because, both the banks are being accessed. Row buffer locality is also high as the all the data copied to DRAM row associated with a bank has potential to be highly utilized. </a:t>
            </a:r>
          </a:p>
          <a:p>
            <a:r>
              <a:rPr lang="en-US" baseline="0" dirty="0" smtClean="0"/>
              <a:t>When two level scheduling is used, because of the higher priority given to First group, only of the banks is accessed, thereby other bank has idle time. This lowers the bank-level parallelism, but row buffer locality is still high. For bank-1 as all associated requests are issued together in this example.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smtClean="0"/>
              <a:t>Click to edit Master title style</a:t>
            </a:r>
            <a:endParaRPr lang="en-US" altLang="en-US"/>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smtClean="0"/>
              <a:t>Click to edit Master subtitle style</a:t>
            </a:r>
            <a:endParaRPr lang="en-US" altLang="en-US"/>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dirty="0"/>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dirty="0"/>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dirty="0"/>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dirty="0"/>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29"/>
          <p:cNvSpPr>
            <a:spLocks noGrp="1" noChangeArrowheads="1"/>
          </p:cNvSpPr>
          <p:nvPr>
            <p:ph type="ftr" sz="quarter" idx="10"/>
          </p:nvPr>
        </p:nvSpPr>
        <p:spPr>
          <a:ln/>
        </p:spPr>
        <p:txBody>
          <a:bodyPr/>
          <a:lstStyle>
            <a:lvl1pPr>
              <a:defRPr/>
            </a:lvl1pPr>
          </a:lstStyle>
          <a:p>
            <a:endParaRPr lang="en-US" altLang="en-US" dirty="0"/>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dirty="0"/>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dirty="0"/>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dirty="0"/>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dirty="0"/>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dirty="0"/>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dirty="0"/>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dirty="0"/>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dirty="0"/>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dirty="0"/>
          </a:p>
        </p:txBody>
      </p:sp>
      <p:sp>
        <p:nvSpPr>
          <p:cNvPr id="100360" name="Line 1032"/>
          <p:cNvSpPr>
            <a:spLocks noChangeShapeType="1"/>
          </p:cNvSpPr>
          <p:nvPr/>
        </p:nvSpPr>
        <p:spPr bwMode="auto">
          <a:xfrm>
            <a:off x="228600" y="6248400"/>
            <a:ext cx="8610600" cy="0"/>
          </a:xfrm>
          <a:prstGeom prst="line">
            <a:avLst/>
          </a:prstGeom>
          <a:noFill/>
          <a:ln w="19050">
            <a:solidFill>
              <a:srgbClr val="7030A0"/>
            </a:solidFill>
            <a:round/>
            <a:headEnd/>
            <a:tailEnd/>
          </a:ln>
          <a:effectLst/>
        </p:spPr>
        <p:txBody>
          <a:bodyPr/>
          <a:lstStyle/>
          <a:p>
            <a:pPr>
              <a:defRPr/>
            </a:pPr>
            <a:endParaRPr lang="en-US" dirty="0"/>
          </a:p>
        </p:txBody>
      </p:sp>
      <p:sp>
        <p:nvSpPr>
          <p:cNvPr id="100361" name="Line 1033"/>
          <p:cNvSpPr>
            <a:spLocks noChangeShapeType="1"/>
          </p:cNvSpPr>
          <p:nvPr/>
        </p:nvSpPr>
        <p:spPr bwMode="auto">
          <a:xfrm>
            <a:off x="228600" y="914400"/>
            <a:ext cx="8610600" cy="0"/>
          </a:xfrm>
          <a:prstGeom prst="line">
            <a:avLst/>
          </a:prstGeom>
          <a:noFill/>
          <a:ln w="19050">
            <a:solidFill>
              <a:srgbClr val="7030A0"/>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Garamond" pitchFamily="18" charset="0"/>
        </a:defRPr>
      </a:lvl2pPr>
      <a:lvl3pPr algn="l" rtl="0" eaLnBrk="1" fontAlgn="base" hangingPunct="1">
        <a:spcBef>
          <a:spcPct val="0"/>
        </a:spcBef>
        <a:spcAft>
          <a:spcPct val="0"/>
        </a:spcAft>
        <a:defRPr sz="4000">
          <a:solidFill>
            <a:schemeClr val="tx2"/>
          </a:solidFill>
          <a:latin typeface="Garamond" pitchFamily="18" charset="0"/>
        </a:defRPr>
      </a:lvl3pPr>
      <a:lvl4pPr algn="l" rtl="0" eaLnBrk="1" fontAlgn="base" hangingPunct="1">
        <a:spcBef>
          <a:spcPct val="0"/>
        </a:spcBef>
        <a:spcAft>
          <a:spcPct val="0"/>
        </a:spcAft>
        <a:defRPr sz="4000">
          <a:solidFill>
            <a:schemeClr val="tx2"/>
          </a:solidFill>
          <a:latin typeface="Garamond" pitchFamily="18" charset="0"/>
        </a:defRPr>
      </a:lvl4pPr>
      <a:lvl5pPr algn="l" rtl="0" eaLnBrk="1" fontAlgn="base" hangingPunct="1">
        <a:spcBef>
          <a:spcPct val="0"/>
        </a:spcBef>
        <a:spcAft>
          <a:spcPct val="0"/>
        </a:spcAft>
        <a:defRPr sz="4000">
          <a:solidFill>
            <a:schemeClr val="tx2"/>
          </a:solidFill>
          <a:latin typeface="Garamond" pitchFamily="18" charset="0"/>
        </a:defRPr>
      </a:lvl5pPr>
      <a:lvl6pPr marL="457200" algn="l" rtl="0" eaLnBrk="1" fontAlgn="base" hangingPunct="1">
        <a:spcBef>
          <a:spcPct val="0"/>
        </a:spcBef>
        <a:spcAft>
          <a:spcPct val="0"/>
        </a:spcAft>
        <a:defRPr sz="4000">
          <a:solidFill>
            <a:schemeClr val="tx2"/>
          </a:solidFill>
          <a:latin typeface="Garamond" pitchFamily="18" charset="0"/>
        </a:defRPr>
      </a:lvl6pPr>
      <a:lvl7pPr marL="914400" algn="l" rtl="0" eaLnBrk="1" fontAlgn="base" hangingPunct="1">
        <a:spcBef>
          <a:spcPct val="0"/>
        </a:spcBef>
        <a:spcAft>
          <a:spcPct val="0"/>
        </a:spcAft>
        <a:defRPr sz="4000">
          <a:solidFill>
            <a:schemeClr val="tx2"/>
          </a:solidFill>
          <a:latin typeface="Garamond" pitchFamily="18" charset="0"/>
        </a:defRPr>
      </a:lvl7pPr>
      <a:lvl8pPr marL="1371600" algn="l" rtl="0" eaLnBrk="1" fontAlgn="base" hangingPunct="1">
        <a:spcBef>
          <a:spcPct val="0"/>
        </a:spcBef>
        <a:spcAft>
          <a:spcPct val="0"/>
        </a:spcAft>
        <a:defRPr sz="4000">
          <a:solidFill>
            <a:schemeClr val="tx2"/>
          </a:solidFill>
          <a:latin typeface="Garamond" pitchFamily="18" charset="0"/>
        </a:defRPr>
      </a:lvl8pPr>
      <a:lvl9pPr marL="1828800" algn="l" rtl="0" eaLnBrk="1" fontAlgn="base" hangingPunct="1">
        <a:spcBef>
          <a:spcPct val="0"/>
        </a:spcBef>
        <a:spcAft>
          <a:spcPct val="0"/>
        </a:spcAft>
        <a:defRPr sz="40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rgbClr val="FF0000"/>
        </a:buClr>
        <a:buSzPct val="65000"/>
        <a:buFont typeface="Wingdings" pitchFamily="2" charset="2"/>
        <a:buChar char="n"/>
        <a:defRPr sz="24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1" fontAlgn="base" hangingPunct="1">
        <a:spcBef>
          <a:spcPct val="20000"/>
        </a:spcBef>
        <a:spcAft>
          <a:spcPct val="0"/>
        </a:spcAft>
        <a:buClr>
          <a:srgbClr val="FF6600"/>
        </a:buClr>
        <a:buSzPct val="65000"/>
        <a:buFont typeface="Wingdings" pitchFamily="2" charset="2"/>
        <a:buChar char="n"/>
        <a:defRPr sz="20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dirty="0">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dirty="0">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dirty="0">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dirty="0">
              <a:solidFill>
                <a:srgbClr val="000000"/>
              </a:solidFill>
            </a:endParaRPr>
          </a:p>
        </p:txBody>
      </p:sp>
    </p:spTree>
  </p:cSld>
  <p:clrMap bg1="lt1" tx1="dk1" bg2="lt2" tx2="dk2" accent1="accent1" accent2="accent2" accent3="accent3" accent4="accent4" accent5="accent5" accent6="accent6" hlink="hlink" folHlink="folHlink"/>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hart" Target="../charts/char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chart" Target="../charts/char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8153400" cy="2057400"/>
          </a:xfrm>
        </p:spPr>
        <p:txBody>
          <a:bodyPr anchor="ctr" anchorCtr="0">
            <a:normAutofit/>
          </a:bodyPr>
          <a:lstStyle/>
          <a:p>
            <a:pPr algn="ctr"/>
            <a:r>
              <a:rPr lang="en-US" sz="4000" dirty="0" smtClean="0"/>
              <a:t>Orchestrated Scheduling and Prefetching for GPGPUs</a:t>
            </a:r>
            <a:endParaRPr lang="en-US" sz="4000" dirty="0"/>
          </a:p>
        </p:txBody>
      </p:sp>
      <p:sp>
        <p:nvSpPr>
          <p:cNvPr id="9" name="Subtitle 8"/>
          <p:cNvSpPr>
            <a:spLocks noGrp="1"/>
          </p:cNvSpPr>
          <p:nvPr>
            <p:ph type="subTitle" idx="1"/>
          </p:nvPr>
        </p:nvSpPr>
        <p:spPr>
          <a:xfrm>
            <a:off x="685800" y="3352800"/>
            <a:ext cx="7848600" cy="1143000"/>
          </a:xfrm>
        </p:spPr>
        <p:txBody>
          <a:bodyPr/>
          <a:lstStyle/>
          <a:p>
            <a:r>
              <a:rPr lang="en-US" dirty="0" smtClean="0">
                <a:solidFill>
                  <a:srgbClr val="0000FF"/>
                </a:solidFill>
              </a:rPr>
              <a:t>Adwait Jog</a:t>
            </a:r>
            <a:r>
              <a:rPr lang="en-US" dirty="0" smtClean="0"/>
              <a:t>, Onur Kayiran, Asit Mishra, Mahmut Kandemir, Onur Mutlu, Ravi Iyer, Chita Das </a:t>
            </a:r>
            <a:endParaRPr lang="en-US" dirty="0"/>
          </a:p>
        </p:txBody>
      </p:sp>
      <p:pic>
        <p:nvPicPr>
          <p:cNvPr id="11" name="Picture 10" descr="psu_logo.png"/>
          <p:cNvPicPr>
            <a:picLocks noChangeAspect="1"/>
          </p:cNvPicPr>
          <p:nvPr/>
        </p:nvPicPr>
        <p:blipFill>
          <a:blip r:embed="rId3" cstate="print"/>
          <a:srcRect b="22975"/>
          <a:stretch>
            <a:fillRect/>
          </a:stretch>
        </p:blipFill>
        <p:spPr>
          <a:xfrm>
            <a:off x="838200" y="4953000"/>
            <a:ext cx="2209800" cy="1372977"/>
          </a:xfrm>
          <a:prstGeom prst="rect">
            <a:avLst/>
          </a:prstGeom>
        </p:spPr>
      </p:pic>
      <p:pic>
        <p:nvPicPr>
          <p:cNvPr id="12" name="Picture 11" descr="IntelLogo.png"/>
          <p:cNvPicPr>
            <a:picLocks noChangeAspect="1"/>
          </p:cNvPicPr>
          <p:nvPr/>
        </p:nvPicPr>
        <p:blipFill>
          <a:blip r:embed="rId4" cstate="print"/>
          <a:srcRect/>
          <a:stretch>
            <a:fillRect/>
          </a:stretch>
        </p:blipFill>
        <p:spPr bwMode="auto">
          <a:xfrm>
            <a:off x="6248400" y="4953000"/>
            <a:ext cx="1835346" cy="1376362"/>
          </a:xfrm>
          <a:prstGeom prst="rect">
            <a:avLst/>
          </a:prstGeom>
          <a:noFill/>
          <a:ln w="9525">
            <a:noFill/>
            <a:miter lim="800000"/>
            <a:headEnd/>
            <a:tailEnd/>
          </a:ln>
        </p:spPr>
      </p:pic>
      <p:pic>
        <p:nvPicPr>
          <p:cNvPr id="8" name="Picture 7" descr="Burgundy_CMU_JPG_Logo.jpg"/>
          <p:cNvPicPr>
            <a:picLocks noChangeAspect="1"/>
          </p:cNvPicPr>
          <p:nvPr/>
        </p:nvPicPr>
        <p:blipFill>
          <a:blip r:embed="rId5" cstate="print"/>
          <a:stretch>
            <a:fillRect/>
          </a:stretch>
        </p:blipFill>
        <p:spPr>
          <a:xfrm>
            <a:off x="3581400" y="5105400"/>
            <a:ext cx="1981200" cy="990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Warp Scheduler Perspective (Summary)</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10</a:t>
            </a:fld>
            <a:endParaRPr lang="en-US" altLang="en-US" dirty="0"/>
          </a:p>
        </p:txBody>
      </p:sp>
      <p:graphicFrame>
        <p:nvGraphicFramePr>
          <p:cNvPr id="6" name="Table 5"/>
          <p:cNvGraphicFramePr>
            <a:graphicFrameLocks noGrp="1"/>
          </p:cNvGraphicFramePr>
          <p:nvPr/>
        </p:nvGraphicFramePr>
        <p:xfrm>
          <a:off x="533400" y="1219200"/>
          <a:ext cx="7924800" cy="4563989"/>
        </p:xfrm>
        <a:graphic>
          <a:graphicData uri="http://schemas.openxmlformats.org/drawingml/2006/table">
            <a:tbl>
              <a:tblPr firstRow="1" bandRow="1">
                <a:tableStyleId>{0660B408-B3CF-4A94-85FC-2B1E0A45F4A2}</a:tableStyleId>
              </a:tblPr>
              <a:tblGrid>
                <a:gridCol w="1905966"/>
                <a:gridCol w="2251363"/>
                <a:gridCol w="1981200"/>
                <a:gridCol w="1786271"/>
              </a:tblGrid>
              <a:tr h="743146">
                <a:tc rowSpan="2">
                  <a:txBody>
                    <a:bodyPr/>
                    <a:lstStyle/>
                    <a:p>
                      <a:pPr algn="ctr"/>
                      <a:r>
                        <a:rPr lang="en-US" sz="2400" b="0" dirty="0" smtClean="0">
                          <a:solidFill>
                            <a:schemeClr val="tx1"/>
                          </a:solidFill>
                          <a:latin typeface="Arial"/>
                          <a:cs typeface="Arial"/>
                        </a:rPr>
                        <a:t>Warp </a:t>
                      </a:r>
                    </a:p>
                    <a:p>
                      <a:pPr algn="ctr"/>
                      <a:r>
                        <a:rPr lang="en-US" sz="2400" b="0" dirty="0" smtClean="0">
                          <a:solidFill>
                            <a:schemeClr val="tx1"/>
                          </a:solidFill>
                          <a:latin typeface="Arial"/>
                          <a:cs typeface="Arial"/>
                        </a:rPr>
                        <a:t>Scheduler</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a:r>
                        <a:rPr lang="en-US" sz="2400" b="0" dirty="0" smtClean="0">
                          <a:solidFill>
                            <a:schemeClr val="tx1"/>
                          </a:solidFill>
                          <a:latin typeface="Arial"/>
                          <a:cs typeface="Arial"/>
                        </a:rPr>
                        <a:t>Forms Multiple Warp</a:t>
                      </a:r>
                      <a:r>
                        <a:rPr lang="en-US" sz="2400" b="0" baseline="0" dirty="0" smtClean="0">
                          <a:solidFill>
                            <a:schemeClr val="tx1"/>
                          </a:solidFill>
                          <a:latin typeface="Arial"/>
                          <a:cs typeface="Arial"/>
                        </a:rPr>
                        <a:t> Groups?</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gridSpan="2">
                  <a:txBody>
                    <a:bodyPr/>
                    <a:lstStyle/>
                    <a:p>
                      <a:pPr algn="ctr"/>
                      <a:r>
                        <a:rPr lang="en-US" sz="2400" b="0" dirty="0" smtClean="0">
                          <a:solidFill>
                            <a:schemeClr val="tx1"/>
                          </a:solidFill>
                          <a:latin typeface="Arial"/>
                          <a:cs typeface="Arial"/>
                        </a:rPr>
                        <a:t>DRAM Bandwidth</a:t>
                      </a:r>
                      <a:r>
                        <a:rPr lang="en-US" sz="2400" b="0" baseline="0" dirty="0" smtClean="0">
                          <a:solidFill>
                            <a:schemeClr val="tx1"/>
                          </a:solidFill>
                          <a:latin typeface="Arial"/>
                          <a:cs typeface="Arial"/>
                        </a:rPr>
                        <a:t> Utilization</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743146">
                <a:tc vMerge="1">
                  <a:txBody>
                    <a:bodyPr/>
                    <a:lstStyle/>
                    <a:p>
                      <a:endParaRPr lang="en-US"/>
                    </a:p>
                  </a:txBody>
                  <a:tcPr/>
                </a:tc>
                <a:tc vMerge="1">
                  <a:txBody>
                    <a:bodyPr/>
                    <a:lstStyle/>
                    <a:p>
                      <a:endParaRPr lang="en-US"/>
                    </a:p>
                  </a:txBody>
                  <a:tcPr/>
                </a:tc>
                <a:tc>
                  <a:txBody>
                    <a:bodyPr/>
                    <a:lstStyle/>
                    <a:p>
                      <a:pPr algn="ctr"/>
                      <a:r>
                        <a:rPr lang="en-US" sz="2400" b="0" dirty="0" smtClean="0">
                          <a:solidFill>
                            <a:schemeClr val="tx1"/>
                          </a:solidFill>
                          <a:latin typeface="Arial"/>
                          <a:cs typeface="Arial"/>
                        </a:rPr>
                        <a:t>Bank</a:t>
                      </a:r>
                      <a:r>
                        <a:rPr lang="en-US" sz="2400" b="0" baseline="0" dirty="0" smtClean="0">
                          <a:solidFill>
                            <a:schemeClr val="tx1"/>
                          </a:solidFill>
                          <a:latin typeface="Arial"/>
                          <a:cs typeface="Arial"/>
                        </a:rPr>
                        <a:t> </a:t>
                      </a:r>
                    </a:p>
                    <a:p>
                      <a:pPr algn="ctr"/>
                      <a:r>
                        <a:rPr lang="en-US" sz="2400" b="0" baseline="0" dirty="0" smtClean="0">
                          <a:solidFill>
                            <a:schemeClr val="tx1"/>
                          </a:solidFill>
                          <a:latin typeface="Arial"/>
                          <a:cs typeface="Arial"/>
                        </a:rPr>
                        <a:t>Level </a:t>
                      </a:r>
                    </a:p>
                    <a:p>
                      <a:pPr algn="ctr"/>
                      <a:r>
                        <a:rPr lang="en-US" sz="2400" b="0" baseline="0" dirty="0" smtClean="0">
                          <a:solidFill>
                            <a:schemeClr val="tx1"/>
                          </a:solidFill>
                          <a:latin typeface="Arial"/>
                          <a:cs typeface="Arial"/>
                        </a:rPr>
                        <a:t>Parallelism</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r>
                        <a:rPr lang="en-US" sz="2400" b="0" dirty="0" smtClean="0">
                          <a:solidFill>
                            <a:schemeClr val="tx1"/>
                          </a:solidFill>
                          <a:latin typeface="Arial"/>
                          <a:cs typeface="Arial"/>
                        </a:rPr>
                        <a:t>Row</a:t>
                      </a:r>
                      <a:r>
                        <a:rPr lang="en-US" sz="2400" b="0" baseline="0" dirty="0" smtClean="0">
                          <a:solidFill>
                            <a:schemeClr val="tx1"/>
                          </a:solidFill>
                          <a:latin typeface="Arial"/>
                          <a:cs typeface="Arial"/>
                        </a:rPr>
                        <a:t> </a:t>
                      </a:r>
                    </a:p>
                    <a:p>
                      <a:pPr algn="ctr"/>
                      <a:r>
                        <a:rPr lang="en-US" sz="2400" b="0" baseline="0" dirty="0" smtClean="0">
                          <a:solidFill>
                            <a:schemeClr val="tx1"/>
                          </a:solidFill>
                          <a:latin typeface="Arial"/>
                          <a:cs typeface="Arial"/>
                        </a:rPr>
                        <a:t>Buffer</a:t>
                      </a:r>
                    </a:p>
                    <a:p>
                      <a:pPr algn="ctr"/>
                      <a:r>
                        <a:rPr lang="en-US" sz="2400" b="0" baseline="0" dirty="0" smtClean="0">
                          <a:solidFill>
                            <a:schemeClr val="tx1"/>
                          </a:solidFill>
                          <a:latin typeface="Arial"/>
                          <a:cs typeface="Arial"/>
                        </a:rPr>
                        <a:t> Locality</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1386128">
                <a:tc>
                  <a:txBody>
                    <a:bodyPr/>
                    <a:lstStyle/>
                    <a:p>
                      <a:pPr algn="ctr"/>
                      <a:r>
                        <a:rPr lang="en-US" sz="2300" dirty="0" smtClean="0">
                          <a:latin typeface="Arial"/>
                          <a:cs typeface="Arial"/>
                        </a:rPr>
                        <a:t>Round-</a:t>
                      </a:r>
                    </a:p>
                    <a:p>
                      <a:pPr algn="ctr"/>
                      <a:r>
                        <a:rPr lang="en-US" sz="2300" dirty="0" smtClean="0">
                          <a:latin typeface="Arial"/>
                          <a:cs typeface="Arial"/>
                        </a:rPr>
                        <a:t>Robin</a:t>
                      </a:r>
                    </a:p>
                    <a:p>
                      <a:pPr algn="ctr"/>
                      <a:r>
                        <a:rPr lang="en-US" sz="2300" dirty="0" smtClean="0">
                          <a:latin typeface="Arial"/>
                          <a:cs typeface="Arial"/>
                        </a:rPr>
                        <a:t>(RR)</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r>
              <a:tr h="1166181">
                <a:tc>
                  <a:txBody>
                    <a:bodyPr/>
                    <a:lstStyle/>
                    <a:p>
                      <a:pPr algn="ctr"/>
                      <a:r>
                        <a:rPr lang="en-US" sz="2300" dirty="0" smtClean="0">
                          <a:latin typeface="Arial"/>
                          <a:cs typeface="Arial"/>
                        </a:rPr>
                        <a:t>Two-Level (TL)</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r>
            </a:tbl>
          </a:graphicData>
        </a:graphic>
      </p:graphicFrame>
      <p:sp>
        <p:nvSpPr>
          <p:cNvPr id="8" name="Oval 7"/>
          <p:cNvSpPr/>
          <p:nvPr/>
        </p:nvSpPr>
        <p:spPr>
          <a:xfrm>
            <a:off x="4292600" y="3962400"/>
            <a:ext cx="1828800" cy="1752600"/>
          </a:xfrm>
          <a:prstGeom prst="ellipse">
            <a:avLst/>
          </a:prstGeom>
          <a:noFill/>
          <a:ln w="8255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756320"/>
          </a:xfrm>
        </p:spPr>
        <p:txBody>
          <a:bodyPr/>
          <a:lstStyle/>
          <a:p>
            <a:r>
              <a:rPr lang="en-US" sz="4300" dirty="0" smtClean="0"/>
              <a:t>Evaluating RR and TL schedulers</a:t>
            </a:r>
            <a:endParaRPr lang="en-US" sz="4300"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11</a:t>
            </a:fld>
            <a:endParaRPr lang="en-US" altLang="en-US" dirty="0"/>
          </a:p>
        </p:txBody>
      </p:sp>
      <p:graphicFrame>
        <p:nvGraphicFramePr>
          <p:cNvPr id="5" name="Chart 4"/>
          <p:cNvGraphicFramePr>
            <a:graphicFrameLocks noGrp="1"/>
          </p:cNvGraphicFramePr>
          <p:nvPr/>
        </p:nvGraphicFramePr>
        <p:xfrm>
          <a:off x="0" y="1066800"/>
          <a:ext cx="88392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371600" y="2057400"/>
            <a:ext cx="7772400" cy="507831"/>
          </a:xfrm>
          <a:prstGeom prst="rect">
            <a:avLst/>
          </a:prstGeom>
          <a:noFill/>
        </p:spPr>
        <p:txBody>
          <a:bodyPr wrap="square" rtlCol="0">
            <a:spAutoFit/>
          </a:bodyPr>
          <a:lstStyle/>
          <a:p>
            <a:pPr algn="ctr"/>
            <a:r>
              <a:rPr lang="en-US" sz="2700" dirty="0" smtClean="0">
                <a:latin typeface="Arial"/>
                <a:cs typeface="Arial"/>
              </a:rPr>
              <a:t>IPC Improvement  factor with Perfect L1 Cache </a:t>
            </a:r>
            <a:endParaRPr lang="en-US" sz="2700" dirty="0">
              <a:latin typeface="Arial"/>
              <a:cs typeface="Arial"/>
            </a:endParaRPr>
          </a:p>
        </p:txBody>
      </p:sp>
      <p:grpSp>
        <p:nvGrpSpPr>
          <p:cNvPr id="3" name="Group 12"/>
          <p:cNvGrpSpPr/>
          <p:nvPr/>
        </p:nvGrpSpPr>
        <p:grpSpPr>
          <a:xfrm>
            <a:off x="304800" y="914400"/>
            <a:ext cx="7696200" cy="5105400"/>
            <a:chOff x="0" y="685800"/>
            <a:chExt cx="8216900" cy="5562600"/>
          </a:xfrm>
        </p:grpSpPr>
        <p:grpSp>
          <p:nvGrpSpPr>
            <p:cNvPr id="6" name="Group 11"/>
            <p:cNvGrpSpPr/>
            <p:nvPr/>
          </p:nvGrpSpPr>
          <p:grpSpPr>
            <a:xfrm>
              <a:off x="0" y="685800"/>
              <a:ext cx="6858000" cy="5562600"/>
              <a:chOff x="0" y="762000"/>
              <a:chExt cx="6858000" cy="5562600"/>
            </a:xfrm>
          </p:grpSpPr>
          <p:sp>
            <p:nvSpPr>
              <p:cNvPr id="17" name="Cloud 16"/>
              <p:cNvSpPr/>
              <p:nvPr/>
            </p:nvSpPr>
            <p:spPr>
              <a:xfrm>
                <a:off x="0" y="762000"/>
                <a:ext cx="6477000" cy="5562600"/>
              </a:xfrm>
              <a:prstGeom prst="clou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85800" y="1905000"/>
                <a:ext cx="5486400" cy="1475490"/>
              </a:xfrm>
              <a:prstGeom prst="rect">
                <a:avLst/>
              </a:prstGeom>
              <a:noFill/>
            </p:spPr>
            <p:txBody>
              <a:bodyPr wrap="square" rtlCol="0">
                <a:spAutoFit/>
              </a:bodyPr>
              <a:lstStyle/>
              <a:p>
                <a:pPr algn="ctr"/>
                <a:r>
                  <a:rPr lang="en-US" sz="4100" dirty="0" smtClean="0">
                    <a:latin typeface="Arial"/>
                    <a:cs typeface="Arial"/>
                  </a:rPr>
                  <a:t>Can we further reduce this gap?</a:t>
                </a:r>
                <a:endParaRPr lang="en-US" sz="4100" dirty="0">
                  <a:latin typeface="Arial"/>
                  <a:cs typeface="Arial"/>
                </a:endParaRPr>
              </a:p>
            </p:txBody>
          </p:sp>
          <p:sp>
            <p:nvSpPr>
              <p:cNvPr id="20" name="TextBox 19"/>
              <p:cNvSpPr txBox="1"/>
              <p:nvPr/>
            </p:nvSpPr>
            <p:spPr>
              <a:xfrm>
                <a:off x="1295400" y="3810000"/>
                <a:ext cx="5562600" cy="1846659"/>
              </a:xfrm>
              <a:prstGeom prst="rect">
                <a:avLst/>
              </a:prstGeom>
              <a:noFill/>
            </p:spPr>
            <p:txBody>
              <a:bodyPr wrap="square" rtlCol="0">
                <a:spAutoFit/>
              </a:bodyPr>
              <a:lstStyle/>
              <a:p>
                <a:r>
                  <a:rPr lang="en-US" sz="3800" dirty="0" smtClean="0">
                    <a:solidFill>
                      <a:srgbClr val="0000FF"/>
                    </a:solidFill>
                    <a:latin typeface="Arial"/>
                    <a:cs typeface="Arial"/>
                  </a:rPr>
                  <a:t>Via Prefetching ?</a:t>
                </a:r>
              </a:p>
              <a:p>
                <a:endParaRPr lang="en-US" sz="3800" dirty="0" smtClean="0">
                  <a:solidFill>
                    <a:srgbClr val="0000FF"/>
                  </a:solidFill>
                  <a:latin typeface="Arial"/>
                  <a:cs typeface="Arial"/>
                </a:endParaRPr>
              </a:p>
              <a:p>
                <a:r>
                  <a:rPr lang="en-US" sz="3800" dirty="0" smtClean="0">
                    <a:solidFill>
                      <a:srgbClr val="0000FF"/>
                    </a:solidFill>
                    <a:latin typeface="Arial"/>
                    <a:cs typeface="Arial"/>
                  </a:rPr>
                  <a:t> </a:t>
                </a:r>
                <a:endParaRPr lang="en-US" sz="3800" dirty="0">
                  <a:solidFill>
                    <a:srgbClr val="0000FF"/>
                  </a:solidFill>
                  <a:latin typeface="Arial"/>
                  <a:cs typeface="Arial"/>
                </a:endParaRPr>
              </a:p>
            </p:txBody>
          </p:sp>
        </p:grpSp>
        <p:sp>
          <p:nvSpPr>
            <p:cNvPr id="21" name="Right Arrow 20"/>
            <p:cNvSpPr/>
            <p:nvPr/>
          </p:nvSpPr>
          <p:spPr>
            <a:xfrm>
              <a:off x="5930900" y="3886200"/>
              <a:ext cx="2286000" cy="838200"/>
            </a:xfrm>
            <a:prstGeom prst="right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6819900" y="2768600"/>
            <a:ext cx="1409700" cy="1066800"/>
            <a:chOff x="6819900" y="2895600"/>
            <a:chExt cx="1409700" cy="1066800"/>
          </a:xfrm>
        </p:grpSpPr>
        <p:cxnSp>
          <p:nvCxnSpPr>
            <p:cNvPr id="7" name="Straight Arrow Connector 6"/>
            <p:cNvCxnSpPr/>
            <p:nvPr/>
          </p:nvCxnSpPr>
          <p:spPr>
            <a:xfrm>
              <a:off x="7467600" y="3352800"/>
              <a:ext cx="762000" cy="609600"/>
            </a:xfrm>
            <a:prstGeom prst="straightConnector1">
              <a:avLst/>
            </a:prstGeom>
            <a:ln w="4445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819900" y="2895600"/>
              <a:ext cx="838200" cy="369332"/>
            </a:xfrm>
            <a:prstGeom prst="rect">
              <a:avLst/>
            </a:prstGeom>
            <a:noFill/>
          </p:spPr>
          <p:txBody>
            <a:bodyPr wrap="square" rtlCol="0">
              <a:spAutoFit/>
            </a:bodyPr>
            <a:lstStyle/>
            <a:p>
              <a:r>
                <a:rPr lang="en-US" dirty="0" smtClean="0">
                  <a:latin typeface="Arial"/>
                  <a:cs typeface="Arial"/>
                </a:rPr>
                <a:t>2.20X</a:t>
              </a:r>
              <a:endParaRPr lang="en-US" dirty="0">
                <a:latin typeface="Arial"/>
                <a:cs typeface="Arial"/>
              </a:endParaRPr>
            </a:p>
          </p:txBody>
        </p:sp>
      </p:grpSp>
      <p:grpSp>
        <p:nvGrpSpPr>
          <p:cNvPr id="19" name="Group 18"/>
          <p:cNvGrpSpPr/>
          <p:nvPr/>
        </p:nvGrpSpPr>
        <p:grpSpPr>
          <a:xfrm>
            <a:off x="7937500" y="2768600"/>
            <a:ext cx="838200" cy="1079500"/>
            <a:chOff x="7950200" y="2882900"/>
            <a:chExt cx="838200" cy="1079500"/>
          </a:xfrm>
        </p:grpSpPr>
        <p:cxnSp>
          <p:nvCxnSpPr>
            <p:cNvPr id="9" name="Straight Arrow Connector 8"/>
            <p:cNvCxnSpPr/>
            <p:nvPr/>
          </p:nvCxnSpPr>
          <p:spPr>
            <a:xfrm rot="16200000" flipH="1">
              <a:off x="8267700" y="3543300"/>
              <a:ext cx="609600" cy="228600"/>
            </a:xfrm>
            <a:prstGeom prst="straightConnector1">
              <a:avLst/>
            </a:prstGeom>
            <a:ln w="4445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950200" y="2882900"/>
              <a:ext cx="838200" cy="369332"/>
            </a:xfrm>
            <a:prstGeom prst="rect">
              <a:avLst/>
            </a:prstGeom>
            <a:noFill/>
          </p:spPr>
          <p:txBody>
            <a:bodyPr wrap="square" rtlCol="0">
              <a:spAutoFit/>
            </a:bodyPr>
            <a:lstStyle/>
            <a:p>
              <a:r>
                <a:rPr lang="en-US" dirty="0" smtClean="0">
                  <a:latin typeface="Arial"/>
                  <a:cs typeface="Arial"/>
                </a:rPr>
                <a:t>1.88X</a:t>
              </a:r>
              <a:endParaRPr lang="en-US" dirty="0">
                <a:latin typeface="Arial"/>
                <a:cs typeface="Aria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P spid="8"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7696200" y="3091196"/>
            <a:ext cx="750765" cy="404431"/>
          </a:xfrm>
          <a:prstGeom prst="rect">
            <a:avLst/>
          </a:prstGeom>
          <a:noFill/>
        </p:spPr>
        <p:txBody>
          <a:bodyPr wrap="square" lIns="49999" tIns="25000" rIns="49999" bIns="25000" rtlCol="0">
            <a:spAutoFit/>
          </a:bodyPr>
          <a:lstStyle/>
          <a:p>
            <a:r>
              <a:rPr lang="en-US" sz="2300" dirty="0" smtClean="0">
                <a:latin typeface="Arial" pitchFamily="34" charset="0"/>
                <a:cs typeface="Arial" pitchFamily="34" charset="0"/>
              </a:rPr>
              <a:t>Time</a:t>
            </a:r>
            <a:endParaRPr lang="en-US" sz="2300" dirty="0">
              <a:latin typeface="Arial" pitchFamily="34" charset="0"/>
              <a:cs typeface="Arial" pitchFamily="34" charset="0"/>
            </a:endParaRPr>
          </a:p>
        </p:txBody>
      </p:sp>
      <p:cxnSp>
        <p:nvCxnSpPr>
          <p:cNvPr id="8" name="Straight Arrow Connector 7"/>
          <p:cNvCxnSpPr/>
          <p:nvPr/>
        </p:nvCxnSpPr>
        <p:spPr>
          <a:xfrm>
            <a:off x="1903472" y="20380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9" name="Left Brace 8"/>
          <p:cNvSpPr/>
          <p:nvPr/>
        </p:nvSpPr>
        <p:spPr>
          <a:xfrm>
            <a:off x="1295400" y="1981200"/>
            <a:ext cx="235110" cy="1374697"/>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10" name="TextBox 9"/>
          <p:cNvSpPr txBox="1"/>
          <p:nvPr/>
        </p:nvSpPr>
        <p:spPr>
          <a:xfrm>
            <a:off x="-48380" y="2286000"/>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sp>
        <p:nvSpPr>
          <p:cNvPr id="233" name="Rounded Rectangle 232"/>
          <p:cNvSpPr/>
          <p:nvPr/>
        </p:nvSpPr>
        <p:spPr>
          <a:xfrm>
            <a:off x="381000" y="957596"/>
            <a:ext cx="15240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cxnSp>
        <p:nvCxnSpPr>
          <p:cNvPr id="351" name="Straight Arrow Connector 350"/>
          <p:cNvCxnSpPr/>
          <p:nvPr/>
        </p:nvCxnSpPr>
        <p:spPr>
          <a:xfrm>
            <a:off x="2055872" y="21904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2" name="Straight Arrow Connector 351"/>
          <p:cNvCxnSpPr/>
          <p:nvPr/>
        </p:nvCxnSpPr>
        <p:spPr>
          <a:xfrm>
            <a:off x="2208272" y="23428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3" name="Straight Arrow Connector 352"/>
          <p:cNvCxnSpPr/>
          <p:nvPr/>
        </p:nvCxnSpPr>
        <p:spPr>
          <a:xfrm>
            <a:off x="2360672" y="24952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4" name="Straight Arrow Connector 353"/>
          <p:cNvCxnSpPr/>
          <p:nvPr/>
        </p:nvCxnSpPr>
        <p:spPr>
          <a:xfrm>
            <a:off x="3429000" y="26476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5" name="Straight Arrow Connector 354"/>
          <p:cNvCxnSpPr/>
          <p:nvPr/>
        </p:nvCxnSpPr>
        <p:spPr>
          <a:xfrm>
            <a:off x="3581400" y="28000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6" name="Straight Arrow Connector 355"/>
          <p:cNvCxnSpPr/>
          <p:nvPr/>
        </p:nvCxnSpPr>
        <p:spPr>
          <a:xfrm>
            <a:off x="3733800" y="29524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7" name="Straight Arrow Connector 356"/>
          <p:cNvCxnSpPr/>
          <p:nvPr/>
        </p:nvCxnSpPr>
        <p:spPr>
          <a:xfrm>
            <a:off x="3886200" y="31048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359" name="TextBox 358"/>
          <p:cNvSpPr txBox="1"/>
          <p:nvPr/>
        </p:nvSpPr>
        <p:spPr>
          <a:xfrm>
            <a:off x="1600200" y="1885645"/>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360" name="TextBox 359"/>
          <p:cNvSpPr txBox="1"/>
          <p:nvPr/>
        </p:nvSpPr>
        <p:spPr>
          <a:xfrm>
            <a:off x="1737208" y="204814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361" name="TextBox 360"/>
          <p:cNvSpPr txBox="1"/>
          <p:nvPr/>
        </p:nvSpPr>
        <p:spPr>
          <a:xfrm>
            <a:off x="1874213" y="221065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362" name="TextBox 361"/>
          <p:cNvSpPr txBox="1"/>
          <p:nvPr/>
        </p:nvSpPr>
        <p:spPr>
          <a:xfrm>
            <a:off x="2017485" y="238171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sp>
        <p:nvSpPr>
          <p:cNvPr id="363" name="TextBox 362"/>
          <p:cNvSpPr txBox="1"/>
          <p:nvPr/>
        </p:nvSpPr>
        <p:spPr>
          <a:xfrm>
            <a:off x="3064156" y="25356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364" name="TextBox 363"/>
          <p:cNvSpPr txBox="1"/>
          <p:nvPr/>
        </p:nvSpPr>
        <p:spPr>
          <a:xfrm>
            <a:off x="3201162" y="26981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365" name="TextBox 364"/>
          <p:cNvSpPr txBox="1"/>
          <p:nvPr/>
        </p:nvSpPr>
        <p:spPr>
          <a:xfrm>
            <a:off x="3338170" y="286065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366" name="TextBox 365"/>
          <p:cNvSpPr txBox="1"/>
          <p:nvPr/>
        </p:nvSpPr>
        <p:spPr>
          <a:xfrm>
            <a:off x="3475178" y="302315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sp>
        <p:nvSpPr>
          <p:cNvPr id="390" name="Title 1"/>
          <p:cNvSpPr txBox="1">
            <a:spLocks/>
          </p:cNvSpPr>
          <p:nvPr/>
        </p:nvSpPr>
        <p:spPr bwMode="auto">
          <a:xfrm>
            <a:off x="93605" y="-55022"/>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700" b="0" i="0" u="none" strike="noStrike" kern="0" cap="none" spc="0" normalizeH="0" baseline="0" noProof="0" dirty="0" smtClean="0">
                <a:ln>
                  <a:noFill/>
                </a:ln>
                <a:solidFill>
                  <a:schemeClr val="tx2"/>
                </a:solidFill>
                <a:effectLst/>
                <a:uLnTx/>
                <a:uFillTx/>
                <a:latin typeface="+mj-lt"/>
                <a:ea typeface="+mj-ea"/>
                <a:cs typeface="+mj-cs"/>
              </a:rPr>
              <a:t>(1) Prefetching: Saves</a:t>
            </a:r>
            <a:r>
              <a:rPr kumimoji="0" lang="en-US" sz="3700" b="0" i="0" u="none" strike="noStrike" kern="0" cap="none" spc="0" normalizeH="0" noProof="0" dirty="0" smtClean="0">
                <a:ln>
                  <a:noFill/>
                </a:ln>
                <a:solidFill>
                  <a:schemeClr val="tx2"/>
                </a:solidFill>
                <a:effectLst/>
                <a:uLnTx/>
                <a:uFillTx/>
                <a:latin typeface="+mj-lt"/>
                <a:ea typeface="+mj-ea"/>
                <a:cs typeface="+mj-cs"/>
              </a:rPr>
              <a:t> more </a:t>
            </a:r>
            <a:r>
              <a:rPr lang="en-US" sz="3700" kern="0" noProof="0" dirty="0" smtClean="0">
                <a:solidFill>
                  <a:schemeClr val="tx2"/>
                </a:solidFill>
                <a:latin typeface="+mj-lt"/>
                <a:ea typeface="+mj-ea"/>
                <a:cs typeface="+mj-cs"/>
              </a:rPr>
              <a:t>cycles</a:t>
            </a:r>
            <a:endParaRPr kumimoji="0" lang="en-US" sz="3700" b="0" i="0" u="none" strike="noStrike" kern="0" cap="none" spc="0" normalizeH="0" baseline="0" noProof="0" dirty="0">
              <a:ln>
                <a:noFill/>
              </a:ln>
              <a:solidFill>
                <a:schemeClr val="tx2"/>
              </a:solidFill>
              <a:effectLst/>
              <a:uLnTx/>
              <a:uFillTx/>
              <a:latin typeface="+mj-lt"/>
              <a:ea typeface="+mj-ea"/>
              <a:cs typeface="+mj-cs"/>
            </a:endParaRPr>
          </a:p>
        </p:txBody>
      </p:sp>
      <p:sp>
        <p:nvSpPr>
          <p:cNvPr id="48" name="Rounded Rectangle 47"/>
          <p:cNvSpPr/>
          <p:nvPr/>
        </p:nvSpPr>
        <p:spPr>
          <a:xfrm>
            <a:off x="1905000" y="954652"/>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chemeClr val="bg1"/>
                </a:solidFill>
                <a:latin typeface="Arial" pitchFamily="34" charset="0"/>
                <a:cs typeface="Arial" pitchFamily="34" charset="0"/>
              </a:rPr>
              <a:t>Compute </a:t>
            </a:r>
          </a:p>
          <a:p>
            <a:pPr algn="ctr"/>
            <a:r>
              <a:rPr lang="en-US" sz="2300" b="1" dirty="0" smtClean="0">
                <a:solidFill>
                  <a:schemeClr val="bg1"/>
                </a:solidFill>
                <a:latin typeface="Arial" pitchFamily="34" charset="0"/>
                <a:cs typeface="Arial" pitchFamily="34" charset="0"/>
              </a:rPr>
              <a:t>Phase (1)</a:t>
            </a:r>
            <a:endParaRPr lang="en-US" sz="2300" b="1" dirty="0">
              <a:solidFill>
                <a:schemeClr val="bg1"/>
              </a:solidFill>
              <a:latin typeface="Arial" pitchFamily="34" charset="0"/>
              <a:cs typeface="Arial" pitchFamily="34" charset="0"/>
            </a:endParaRPr>
          </a:p>
        </p:txBody>
      </p:sp>
      <p:sp>
        <p:nvSpPr>
          <p:cNvPr id="49" name="Rounded Rectangle 48"/>
          <p:cNvSpPr/>
          <p:nvPr/>
        </p:nvSpPr>
        <p:spPr>
          <a:xfrm>
            <a:off x="4724400" y="962780"/>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latin typeface="Arial" pitchFamily="34" charset="0"/>
                <a:cs typeface="Arial" pitchFamily="34" charset="0"/>
              </a:rPr>
              <a:t>Comp. Phase (2)</a:t>
            </a:r>
            <a:endParaRPr lang="en-US" sz="1900" b="1" dirty="0">
              <a:latin typeface="Arial" pitchFamily="34" charset="0"/>
              <a:cs typeface="Arial" pitchFamily="34" charset="0"/>
            </a:endParaRPr>
          </a:p>
        </p:txBody>
      </p:sp>
      <p:sp>
        <p:nvSpPr>
          <p:cNvPr id="50" name="Rounded Rectangle 49"/>
          <p:cNvSpPr/>
          <p:nvPr/>
        </p:nvSpPr>
        <p:spPr>
          <a:xfrm>
            <a:off x="6300410" y="930125"/>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solidFill>
                  <a:srgbClr val="FFFFFF"/>
                </a:solidFill>
                <a:latin typeface="Arial" pitchFamily="34" charset="0"/>
                <a:cs typeface="Arial" pitchFamily="34" charset="0"/>
              </a:rPr>
              <a:t>Comp. Phase (2)</a:t>
            </a:r>
            <a:endParaRPr lang="en-US" sz="1900" b="1" dirty="0">
              <a:solidFill>
                <a:srgbClr val="FFFFFF"/>
              </a:solidFill>
              <a:latin typeface="Arial" pitchFamily="34" charset="0"/>
              <a:cs typeface="Arial" pitchFamily="34" charset="0"/>
            </a:endParaRPr>
          </a:p>
        </p:txBody>
      </p:sp>
      <p:cxnSp>
        <p:nvCxnSpPr>
          <p:cNvPr id="51" name="Straight Connector 50"/>
          <p:cNvCxnSpPr/>
          <p:nvPr/>
        </p:nvCxnSpPr>
        <p:spPr>
          <a:xfrm rot="16200000" flipH="1">
            <a:off x="6134101" y="2195216"/>
            <a:ext cx="2667001" cy="2"/>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7163594" y="2209800"/>
            <a:ext cx="2742406" cy="794"/>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0" y="3937231"/>
            <a:ext cx="5280462" cy="2441344"/>
            <a:chOff x="0" y="3937231"/>
            <a:chExt cx="5280462" cy="2441344"/>
          </a:xfrm>
        </p:grpSpPr>
        <p:grpSp>
          <p:nvGrpSpPr>
            <p:cNvPr id="108" name="Group 107"/>
            <p:cNvGrpSpPr/>
            <p:nvPr/>
          </p:nvGrpSpPr>
          <p:grpSpPr>
            <a:xfrm>
              <a:off x="0" y="3940175"/>
              <a:ext cx="5280462" cy="2438400"/>
              <a:chOff x="0" y="3940175"/>
              <a:chExt cx="5280462" cy="2438400"/>
            </a:xfrm>
          </p:grpSpPr>
          <p:sp>
            <p:nvSpPr>
              <p:cNvPr id="61" name="Rounded Rectangle 60"/>
              <p:cNvSpPr/>
              <p:nvPr/>
            </p:nvSpPr>
            <p:spPr>
              <a:xfrm>
                <a:off x="405190" y="3940175"/>
                <a:ext cx="1524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grpSp>
            <p:nvGrpSpPr>
              <p:cNvPr id="100" name="Group 99"/>
              <p:cNvGrpSpPr/>
              <p:nvPr/>
            </p:nvGrpSpPr>
            <p:grpSpPr>
              <a:xfrm>
                <a:off x="0" y="4868224"/>
                <a:ext cx="5280462" cy="1510351"/>
                <a:chOff x="0" y="4868224"/>
                <a:chExt cx="5280462" cy="1510351"/>
              </a:xfrm>
            </p:grpSpPr>
            <p:grpSp>
              <p:nvGrpSpPr>
                <p:cNvPr id="83" name="Group 82"/>
                <p:cNvGrpSpPr/>
                <p:nvPr/>
              </p:nvGrpSpPr>
              <p:grpSpPr>
                <a:xfrm>
                  <a:off x="0" y="4868224"/>
                  <a:ext cx="5280462" cy="1510351"/>
                  <a:chOff x="0" y="4868224"/>
                  <a:chExt cx="5280462" cy="1510351"/>
                </a:xfrm>
              </p:grpSpPr>
              <p:cxnSp>
                <p:nvCxnSpPr>
                  <p:cNvPr id="58" name="Straight Arrow Connector 57"/>
                  <p:cNvCxnSpPr/>
                  <p:nvPr/>
                </p:nvCxnSpPr>
                <p:spPr>
                  <a:xfrm>
                    <a:off x="1927662" y="5020624"/>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59" name="Left Brace 58"/>
                  <p:cNvSpPr/>
                  <p:nvPr/>
                </p:nvSpPr>
                <p:spPr>
                  <a:xfrm>
                    <a:off x="1299030" y="4967060"/>
                    <a:ext cx="304800" cy="1411515"/>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60" name="TextBox 59"/>
                  <p:cNvSpPr txBox="1"/>
                  <p:nvPr/>
                </p:nvSpPr>
                <p:spPr>
                  <a:xfrm>
                    <a:off x="0" y="5540375"/>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62" name="Straight Arrow Connector 61"/>
                  <p:cNvCxnSpPr/>
                  <p:nvPr/>
                </p:nvCxnSpPr>
                <p:spPr>
                  <a:xfrm>
                    <a:off x="2080062" y="5173024"/>
                    <a:ext cx="2895600" cy="1588"/>
                  </a:xfrm>
                  <a:prstGeom prst="straightConnector1">
                    <a:avLst/>
                  </a:prstGeom>
                  <a:ln w="38100" cap="flat" cmpd="sng" algn="ctr">
                    <a:solidFill>
                      <a:schemeClr val="tx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2232462" y="5325424"/>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2384862" y="5477824"/>
                    <a:ext cx="2895600" cy="1588"/>
                  </a:xfrm>
                  <a:prstGeom prst="straightConnector1">
                    <a:avLst/>
                  </a:prstGeom>
                  <a:ln w="38100" cap="flat" cmpd="sng" algn="ctr">
                    <a:solidFill>
                      <a:schemeClr val="tx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1624390" y="486822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70" name="TextBox 69"/>
                  <p:cNvSpPr txBox="1"/>
                  <p:nvPr/>
                </p:nvSpPr>
                <p:spPr>
                  <a:xfrm>
                    <a:off x="1761398" y="5030726"/>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71" name="TextBox 70"/>
                  <p:cNvSpPr txBox="1"/>
                  <p:nvPr/>
                </p:nvSpPr>
                <p:spPr>
                  <a:xfrm>
                    <a:off x="1898403" y="519323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grpSp>
            <p:sp>
              <p:nvSpPr>
                <p:cNvPr id="72" name="TextBox 71"/>
                <p:cNvSpPr txBox="1"/>
                <p:nvPr/>
              </p:nvSpPr>
              <p:spPr>
                <a:xfrm>
                  <a:off x="2041675" y="5364292"/>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grpSp>
        </p:grpSp>
        <p:sp>
          <p:nvSpPr>
            <p:cNvPr id="77" name="Rounded Rectangle 76"/>
            <p:cNvSpPr/>
            <p:nvPr/>
          </p:nvSpPr>
          <p:spPr>
            <a:xfrm>
              <a:off x="1905000" y="3937231"/>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rgbClr val="FFFFFF"/>
                  </a:solidFill>
                  <a:latin typeface="Arial" pitchFamily="34" charset="0"/>
                  <a:cs typeface="Arial" pitchFamily="34" charset="0"/>
                </a:rPr>
                <a:t>Compute </a:t>
              </a:r>
            </a:p>
            <a:p>
              <a:pPr algn="ctr"/>
              <a:r>
                <a:rPr lang="en-US" sz="2300" b="1" dirty="0" smtClean="0">
                  <a:solidFill>
                    <a:srgbClr val="FFFFFF"/>
                  </a:solidFill>
                  <a:latin typeface="Arial" pitchFamily="34" charset="0"/>
                  <a:cs typeface="Arial" pitchFamily="34" charset="0"/>
                </a:rPr>
                <a:t>Phase (1)</a:t>
              </a:r>
              <a:endParaRPr lang="en-US" sz="2300" b="1" dirty="0">
                <a:solidFill>
                  <a:srgbClr val="FFFFFF"/>
                </a:solidFill>
                <a:latin typeface="Arial" pitchFamily="34" charset="0"/>
                <a:cs typeface="Arial" pitchFamily="34" charset="0"/>
              </a:endParaRPr>
            </a:p>
          </p:txBody>
        </p:sp>
      </p:grpSp>
      <p:sp>
        <p:nvSpPr>
          <p:cNvPr id="78" name="Rounded Rectangle 77"/>
          <p:cNvSpPr/>
          <p:nvPr/>
        </p:nvSpPr>
        <p:spPr>
          <a:xfrm>
            <a:off x="4748590" y="3945359"/>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b="1" dirty="0" smtClean="0">
                <a:latin typeface="Arial" pitchFamily="34" charset="0"/>
                <a:cs typeface="Arial" pitchFamily="34" charset="0"/>
              </a:rPr>
              <a:t>Comp. Phase (2)</a:t>
            </a:r>
            <a:endParaRPr lang="en-US" b="1" dirty="0">
              <a:latin typeface="Arial" pitchFamily="34" charset="0"/>
              <a:cs typeface="Arial" pitchFamily="34" charset="0"/>
            </a:endParaRPr>
          </a:p>
        </p:txBody>
      </p:sp>
      <p:sp>
        <p:nvSpPr>
          <p:cNvPr id="85" name="Left-Right Arrow 84"/>
          <p:cNvSpPr/>
          <p:nvPr/>
        </p:nvSpPr>
        <p:spPr>
          <a:xfrm>
            <a:off x="7467600" y="2057400"/>
            <a:ext cx="1066800" cy="3048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86" name="TextBox 85"/>
          <p:cNvSpPr txBox="1"/>
          <p:nvPr/>
        </p:nvSpPr>
        <p:spPr>
          <a:xfrm>
            <a:off x="6959600" y="1524000"/>
            <a:ext cx="2057400" cy="1338828"/>
          </a:xfrm>
          <a:prstGeom prst="rect">
            <a:avLst/>
          </a:prstGeom>
          <a:noFill/>
        </p:spPr>
        <p:txBody>
          <a:bodyPr wrap="square" rtlCol="0">
            <a:spAutoFit/>
          </a:bodyPr>
          <a:lstStyle/>
          <a:p>
            <a:pPr algn="ctr"/>
            <a:r>
              <a:rPr lang="en-US" sz="2700" dirty="0" smtClean="0">
                <a:latin typeface="Arial"/>
                <a:cs typeface="Arial"/>
              </a:rPr>
              <a:t>Saved</a:t>
            </a:r>
          </a:p>
          <a:p>
            <a:pPr algn="ctr"/>
            <a:r>
              <a:rPr lang="en-US" sz="2700" dirty="0" smtClean="0">
                <a:latin typeface="Arial"/>
                <a:cs typeface="Arial"/>
              </a:rPr>
              <a:t> </a:t>
            </a:r>
          </a:p>
          <a:p>
            <a:pPr algn="ctr"/>
            <a:r>
              <a:rPr lang="en-US" sz="2700" dirty="0" smtClean="0">
                <a:latin typeface="Arial"/>
                <a:cs typeface="Arial"/>
              </a:rPr>
              <a:t>Cycles</a:t>
            </a:r>
            <a:endParaRPr lang="en-US" sz="2700" dirty="0">
              <a:latin typeface="Arial"/>
              <a:cs typeface="Arial"/>
            </a:endParaRPr>
          </a:p>
        </p:txBody>
      </p:sp>
      <p:cxnSp>
        <p:nvCxnSpPr>
          <p:cNvPr id="56" name="Straight Arrow Connector 55"/>
          <p:cNvCxnSpPr/>
          <p:nvPr/>
        </p:nvCxnSpPr>
        <p:spPr>
          <a:xfrm>
            <a:off x="0" y="3559175"/>
            <a:ext cx="8993670" cy="1588"/>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8153400" y="381000"/>
            <a:ext cx="762000" cy="477054"/>
          </a:xfrm>
          <a:prstGeom prst="rect">
            <a:avLst/>
          </a:prstGeom>
          <a:noFill/>
        </p:spPr>
        <p:txBody>
          <a:bodyPr wrap="square" rtlCol="0">
            <a:spAutoFit/>
          </a:bodyPr>
          <a:lstStyle/>
          <a:p>
            <a:r>
              <a:rPr lang="en-US" sz="2500" dirty="0" smtClean="0">
                <a:latin typeface="Arial"/>
                <a:cs typeface="Arial"/>
              </a:rPr>
              <a:t>RR</a:t>
            </a:r>
            <a:endParaRPr lang="en-US" sz="2500" dirty="0">
              <a:latin typeface="Arial"/>
              <a:cs typeface="Arial"/>
            </a:endParaRPr>
          </a:p>
        </p:txBody>
      </p:sp>
      <p:sp>
        <p:nvSpPr>
          <p:cNvPr id="82" name="TextBox 81"/>
          <p:cNvSpPr txBox="1"/>
          <p:nvPr/>
        </p:nvSpPr>
        <p:spPr>
          <a:xfrm>
            <a:off x="7162800" y="381000"/>
            <a:ext cx="762000" cy="477054"/>
          </a:xfrm>
          <a:prstGeom prst="rect">
            <a:avLst/>
          </a:prstGeom>
          <a:noFill/>
        </p:spPr>
        <p:txBody>
          <a:bodyPr wrap="square" rtlCol="0">
            <a:spAutoFit/>
          </a:bodyPr>
          <a:lstStyle/>
          <a:p>
            <a:r>
              <a:rPr lang="en-US" sz="2500" dirty="0" smtClean="0">
                <a:latin typeface="Arial"/>
                <a:cs typeface="Arial"/>
              </a:rPr>
              <a:t>TL</a:t>
            </a:r>
            <a:endParaRPr lang="en-US" sz="2500" dirty="0">
              <a:latin typeface="Arial"/>
              <a:cs typeface="Arial"/>
            </a:endParaRPr>
          </a:p>
        </p:txBody>
      </p:sp>
      <p:grpSp>
        <p:nvGrpSpPr>
          <p:cNvPr id="111" name="Group 110"/>
          <p:cNvGrpSpPr/>
          <p:nvPr/>
        </p:nvGrpSpPr>
        <p:grpSpPr>
          <a:xfrm>
            <a:off x="2139136" y="5510689"/>
            <a:ext cx="3956864" cy="1214765"/>
            <a:chOff x="2139136" y="5510689"/>
            <a:chExt cx="3956864" cy="1214765"/>
          </a:xfrm>
        </p:grpSpPr>
        <p:grpSp>
          <p:nvGrpSpPr>
            <p:cNvPr id="84" name="Group 83"/>
            <p:cNvGrpSpPr/>
            <p:nvPr/>
          </p:nvGrpSpPr>
          <p:grpSpPr>
            <a:xfrm>
              <a:off x="2139136" y="5510689"/>
              <a:ext cx="3717644" cy="753436"/>
              <a:chOff x="2139136" y="5510689"/>
              <a:chExt cx="3717644" cy="753436"/>
            </a:xfrm>
          </p:grpSpPr>
          <p:cxnSp>
            <p:nvCxnSpPr>
              <p:cNvPr id="65" name="Straight Arrow Connector 64"/>
              <p:cNvCxnSpPr/>
              <p:nvPr/>
            </p:nvCxnSpPr>
            <p:spPr>
              <a:xfrm>
                <a:off x="2503980" y="5622681"/>
                <a:ext cx="2895600" cy="1588"/>
              </a:xfrm>
              <a:prstGeom prst="straightConnector1">
                <a:avLst/>
              </a:prstGeom>
              <a:ln w="38100" cap="flat" cmpd="sng" algn="ctr">
                <a:solidFill>
                  <a:srgbClr val="3366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2656380" y="5775081"/>
                <a:ext cx="2895600" cy="1588"/>
              </a:xfrm>
              <a:prstGeom prst="straightConnector1">
                <a:avLst/>
              </a:prstGeom>
              <a:ln w="38100" cap="flat" cmpd="sng" algn="ctr">
                <a:solidFill>
                  <a:srgbClr val="3366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2808780" y="5927481"/>
                <a:ext cx="2895600" cy="1588"/>
              </a:xfrm>
              <a:prstGeom prst="straightConnector1">
                <a:avLst/>
              </a:prstGeom>
              <a:ln w="38100" cap="flat" cmpd="sng" algn="ctr">
                <a:solidFill>
                  <a:srgbClr val="3366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2961180" y="6079881"/>
                <a:ext cx="2895600" cy="1588"/>
              </a:xfrm>
              <a:prstGeom prst="straightConnector1">
                <a:avLst/>
              </a:prstGeom>
              <a:ln w="38100" cap="flat" cmpd="sng" algn="ctr">
                <a:solidFill>
                  <a:srgbClr val="3366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136" y="551068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P5</a:t>
                </a:r>
              </a:p>
            </p:txBody>
          </p:sp>
          <p:sp>
            <p:nvSpPr>
              <p:cNvPr id="74" name="TextBox 73"/>
              <p:cNvSpPr txBox="1"/>
              <p:nvPr/>
            </p:nvSpPr>
            <p:spPr>
              <a:xfrm>
                <a:off x="2276142" y="567318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P6</a:t>
                </a:r>
              </a:p>
            </p:txBody>
          </p:sp>
          <p:sp>
            <p:nvSpPr>
              <p:cNvPr id="75" name="TextBox 74"/>
              <p:cNvSpPr txBox="1"/>
              <p:nvPr/>
            </p:nvSpPr>
            <p:spPr>
              <a:xfrm>
                <a:off x="2413150" y="583569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P7</a:t>
                </a:r>
              </a:p>
            </p:txBody>
          </p:sp>
          <p:sp>
            <p:nvSpPr>
              <p:cNvPr id="76" name="TextBox 75"/>
              <p:cNvSpPr txBox="1"/>
              <p:nvPr/>
            </p:nvSpPr>
            <p:spPr>
              <a:xfrm>
                <a:off x="2550158" y="599819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P8</a:t>
                </a:r>
              </a:p>
            </p:txBody>
          </p:sp>
        </p:grpSp>
        <p:sp>
          <p:nvSpPr>
            <p:cNvPr id="89" name="TextBox 88"/>
            <p:cNvSpPr txBox="1"/>
            <p:nvPr/>
          </p:nvSpPr>
          <p:spPr>
            <a:xfrm>
              <a:off x="3276600" y="6248400"/>
              <a:ext cx="2819400" cy="477054"/>
            </a:xfrm>
            <a:prstGeom prst="rect">
              <a:avLst/>
            </a:prstGeom>
            <a:noFill/>
          </p:spPr>
          <p:txBody>
            <a:bodyPr wrap="square" rtlCol="0">
              <a:spAutoFit/>
            </a:bodyPr>
            <a:lstStyle/>
            <a:p>
              <a:r>
                <a:rPr lang="en-US" sz="2500" dirty="0" smtClean="0">
                  <a:latin typeface="Arial"/>
                  <a:cs typeface="Arial"/>
                </a:rPr>
                <a:t>Prefetch Requests</a:t>
              </a:r>
              <a:endParaRPr lang="en-US" sz="2500" dirty="0">
                <a:latin typeface="Arial"/>
                <a:cs typeface="Arial"/>
              </a:endParaRPr>
            </a:p>
          </p:txBody>
        </p:sp>
      </p:grpSp>
      <p:grpSp>
        <p:nvGrpSpPr>
          <p:cNvPr id="113" name="Group 112"/>
          <p:cNvGrpSpPr/>
          <p:nvPr/>
        </p:nvGrpSpPr>
        <p:grpSpPr>
          <a:xfrm>
            <a:off x="6781800" y="3557884"/>
            <a:ext cx="2057400" cy="3300116"/>
            <a:chOff x="6781800" y="3557884"/>
            <a:chExt cx="2057400" cy="3300116"/>
          </a:xfrm>
        </p:grpSpPr>
        <p:cxnSp>
          <p:nvCxnSpPr>
            <p:cNvPr id="87" name="Straight Connector 86"/>
            <p:cNvCxnSpPr/>
            <p:nvPr/>
          </p:nvCxnSpPr>
          <p:spPr>
            <a:xfrm rot="16200000" flipH="1">
              <a:off x="5372100" y="5196183"/>
              <a:ext cx="3276600" cy="2"/>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781800" y="4373940"/>
              <a:ext cx="2057400" cy="1569660"/>
            </a:xfrm>
            <a:prstGeom prst="rect">
              <a:avLst/>
            </a:prstGeom>
            <a:noFill/>
          </p:spPr>
          <p:txBody>
            <a:bodyPr wrap="square" rtlCol="0">
              <a:spAutoFit/>
            </a:bodyPr>
            <a:lstStyle/>
            <a:p>
              <a:pPr algn="ctr"/>
              <a:r>
                <a:rPr lang="en-US" sz="3200" dirty="0" smtClean="0">
                  <a:latin typeface="Arial"/>
                  <a:cs typeface="Arial"/>
                </a:rPr>
                <a:t>Saved</a:t>
              </a:r>
            </a:p>
            <a:p>
              <a:pPr algn="ctr"/>
              <a:r>
                <a:rPr lang="en-US" sz="3200" dirty="0" smtClean="0">
                  <a:latin typeface="Arial"/>
                  <a:cs typeface="Arial"/>
                </a:rPr>
                <a:t> </a:t>
              </a:r>
            </a:p>
            <a:p>
              <a:pPr algn="ctr"/>
              <a:r>
                <a:rPr lang="en-US" sz="3200" dirty="0" smtClean="0">
                  <a:latin typeface="Arial"/>
                  <a:cs typeface="Arial"/>
                </a:rPr>
                <a:t>Cycles</a:t>
              </a:r>
              <a:endParaRPr lang="en-US" sz="3200" dirty="0">
                <a:latin typeface="Arial"/>
                <a:cs typeface="Arial"/>
              </a:endParaRPr>
            </a:p>
          </p:txBody>
        </p:sp>
        <p:sp>
          <p:nvSpPr>
            <p:cNvPr id="92" name="Left-Right Arrow 91"/>
            <p:cNvSpPr/>
            <p:nvPr/>
          </p:nvSpPr>
          <p:spPr>
            <a:xfrm>
              <a:off x="7010400" y="5029200"/>
              <a:ext cx="1524000" cy="3048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cxnSp>
          <p:nvCxnSpPr>
            <p:cNvPr id="97" name="Straight Connector 96"/>
            <p:cNvCxnSpPr/>
            <p:nvPr/>
          </p:nvCxnSpPr>
          <p:spPr>
            <a:xfrm rot="5400000">
              <a:off x="6896497" y="5219303"/>
              <a:ext cx="3276600" cy="794"/>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5854700" y="812800"/>
            <a:ext cx="3289300" cy="2908300"/>
            <a:chOff x="5854700" y="812800"/>
            <a:chExt cx="3670300" cy="2908300"/>
          </a:xfrm>
        </p:grpSpPr>
        <p:sp>
          <p:nvSpPr>
            <p:cNvPr id="90" name="Left-Right Arrow 89"/>
            <p:cNvSpPr/>
            <p:nvPr/>
          </p:nvSpPr>
          <p:spPr>
            <a:xfrm>
              <a:off x="5854700" y="1219200"/>
              <a:ext cx="457200" cy="3048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cxnSp>
          <p:nvCxnSpPr>
            <p:cNvPr id="93" name="Straight Connector 92"/>
            <p:cNvCxnSpPr/>
            <p:nvPr/>
          </p:nvCxnSpPr>
          <p:spPr>
            <a:xfrm rot="16200000" flipH="1">
              <a:off x="5437070" y="1689101"/>
              <a:ext cx="1778002" cy="25399"/>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Cloud 93"/>
            <p:cNvSpPr/>
            <p:nvPr/>
          </p:nvSpPr>
          <p:spPr>
            <a:xfrm>
              <a:off x="7239000" y="2120900"/>
              <a:ext cx="2286000" cy="1600200"/>
            </a:xfrm>
            <a:prstGeom prst="clou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chemeClr val="tx1"/>
                  </a:solidFill>
                  <a:latin typeface="Arial"/>
                  <a:cs typeface="Arial"/>
                </a:rPr>
                <a:t>Compute Phase-2 (Group-2) Can Start </a:t>
              </a:r>
              <a:endParaRPr lang="en-US" sz="1900" dirty="0">
                <a:solidFill>
                  <a:schemeClr val="tx1"/>
                </a:solidFill>
                <a:latin typeface="Arial"/>
                <a:cs typeface="Arial"/>
              </a:endParaRPr>
            </a:p>
          </p:txBody>
        </p:sp>
        <p:cxnSp>
          <p:nvCxnSpPr>
            <p:cNvPr id="98" name="Straight Arrow Connector 97"/>
            <p:cNvCxnSpPr/>
            <p:nvPr/>
          </p:nvCxnSpPr>
          <p:spPr>
            <a:xfrm rot="10800000">
              <a:off x="6324600" y="1752600"/>
              <a:ext cx="1066800" cy="914400"/>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grpSp>
        <p:nvGrpSpPr>
          <p:cNvPr id="112" name="Group 111"/>
          <p:cNvGrpSpPr/>
          <p:nvPr/>
        </p:nvGrpSpPr>
        <p:grpSpPr>
          <a:xfrm>
            <a:off x="5867400" y="1524001"/>
            <a:ext cx="1447800" cy="4876802"/>
            <a:chOff x="5867400" y="1524001"/>
            <a:chExt cx="1447800" cy="4876802"/>
          </a:xfrm>
        </p:grpSpPr>
        <p:sp>
          <p:nvSpPr>
            <p:cNvPr id="79" name="Rounded Rectangle 78"/>
            <p:cNvSpPr/>
            <p:nvPr/>
          </p:nvSpPr>
          <p:spPr>
            <a:xfrm>
              <a:off x="5867400" y="3940175"/>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b="1" dirty="0" smtClean="0">
                  <a:solidFill>
                    <a:srgbClr val="FFFFFF"/>
                  </a:solidFill>
                  <a:latin typeface="Arial" pitchFamily="34" charset="0"/>
                  <a:cs typeface="Arial" pitchFamily="34" charset="0"/>
                </a:rPr>
                <a:t>Comp. Phase (2)</a:t>
              </a:r>
              <a:endParaRPr lang="en-US" b="1" dirty="0">
                <a:solidFill>
                  <a:srgbClr val="FFFFFF"/>
                </a:solidFill>
                <a:latin typeface="Arial" pitchFamily="34" charset="0"/>
                <a:cs typeface="Arial" pitchFamily="34" charset="0"/>
              </a:endParaRPr>
            </a:p>
          </p:txBody>
        </p:sp>
        <p:grpSp>
          <p:nvGrpSpPr>
            <p:cNvPr id="110" name="Group 109"/>
            <p:cNvGrpSpPr/>
            <p:nvPr/>
          </p:nvGrpSpPr>
          <p:grpSpPr>
            <a:xfrm>
              <a:off x="5867400" y="1524001"/>
              <a:ext cx="1447800" cy="4876802"/>
              <a:chOff x="5867400" y="1524001"/>
              <a:chExt cx="1447800" cy="4876802"/>
            </a:xfrm>
          </p:grpSpPr>
          <p:cxnSp>
            <p:nvCxnSpPr>
              <p:cNvPr id="95" name="Straight Connector 94"/>
              <p:cNvCxnSpPr/>
              <p:nvPr/>
            </p:nvCxnSpPr>
            <p:spPr>
              <a:xfrm rot="5400000">
                <a:off x="3429000" y="3962401"/>
                <a:ext cx="4876802" cy="1"/>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0800000" flipV="1">
                <a:off x="5867400" y="3124200"/>
                <a:ext cx="1447800" cy="381000"/>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grpSp>
      <p:sp>
        <p:nvSpPr>
          <p:cNvPr id="81" name="Oval 80"/>
          <p:cNvSpPr/>
          <p:nvPr/>
        </p:nvSpPr>
        <p:spPr>
          <a:xfrm>
            <a:off x="2895600" y="2286000"/>
            <a:ext cx="4038600" cy="1295400"/>
          </a:xfrm>
          <a:prstGeom prst="ellipse">
            <a:avLst/>
          </a:prstGeom>
          <a:noFill/>
          <a:ln w="8255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p:cNvSpPr txBox="1"/>
          <p:nvPr/>
        </p:nvSpPr>
        <p:spPr>
          <a:xfrm>
            <a:off x="4445000" y="381000"/>
            <a:ext cx="1537843" cy="573708"/>
          </a:xfrm>
          <a:prstGeom prst="rect">
            <a:avLst/>
          </a:prstGeom>
          <a:noFill/>
        </p:spPr>
        <p:txBody>
          <a:bodyPr wrap="square" lIns="49999" tIns="25000" rIns="49999" bIns="25000" rtlCol="0">
            <a:spAutoFit/>
          </a:bodyPr>
          <a:lstStyle/>
          <a:p>
            <a:pPr algn="ctr"/>
            <a:r>
              <a:rPr lang="en-US" sz="3400" b="1" dirty="0" smtClean="0">
                <a:latin typeface="Arial" pitchFamily="34" charset="0"/>
                <a:cs typeface="Arial" pitchFamily="34" charset="0"/>
              </a:rPr>
              <a:t>(A)</a:t>
            </a:r>
            <a:endParaRPr lang="en-US" sz="3400" b="1" dirty="0">
              <a:latin typeface="Arial" pitchFamily="34" charset="0"/>
              <a:cs typeface="Arial" pitchFamily="34" charset="0"/>
            </a:endParaRPr>
          </a:p>
        </p:txBody>
      </p:sp>
      <p:sp>
        <p:nvSpPr>
          <p:cNvPr id="99" name="TextBox 98"/>
          <p:cNvSpPr txBox="1"/>
          <p:nvPr/>
        </p:nvSpPr>
        <p:spPr>
          <a:xfrm>
            <a:off x="6019800" y="355600"/>
            <a:ext cx="1537843" cy="573708"/>
          </a:xfrm>
          <a:prstGeom prst="rect">
            <a:avLst/>
          </a:prstGeom>
          <a:noFill/>
        </p:spPr>
        <p:txBody>
          <a:bodyPr wrap="square" lIns="49999" tIns="25000" rIns="49999" bIns="25000" rtlCol="0">
            <a:spAutoFit/>
          </a:bodyPr>
          <a:lstStyle/>
          <a:p>
            <a:pPr algn="ctr"/>
            <a:r>
              <a:rPr lang="en-US" sz="3400" b="1" dirty="0" smtClean="0">
                <a:latin typeface="Arial" pitchFamily="34" charset="0"/>
                <a:cs typeface="Arial" pitchFamily="34" charset="0"/>
              </a:rPr>
              <a:t>(B)</a:t>
            </a:r>
            <a:endParaRPr lang="en-US" sz="3400" b="1" dirty="0">
              <a:latin typeface="Arial" pitchFamily="34" charset="0"/>
              <a:cs typeface="Arial" pitchFamily="34" charset="0"/>
            </a:endParaRPr>
          </a:p>
        </p:txBody>
      </p:sp>
      <p:grpSp>
        <p:nvGrpSpPr>
          <p:cNvPr id="102" name="Group 101"/>
          <p:cNvGrpSpPr/>
          <p:nvPr/>
        </p:nvGrpSpPr>
        <p:grpSpPr>
          <a:xfrm>
            <a:off x="1905000" y="3573160"/>
            <a:ext cx="4038600" cy="2954640"/>
            <a:chOff x="1905000" y="3573160"/>
            <a:chExt cx="4038600" cy="2954640"/>
          </a:xfrm>
        </p:grpSpPr>
        <p:sp>
          <p:nvSpPr>
            <p:cNvPr id="88" name="Oval 87"/>
            <p:cNvSpPr/>
            <p:nvPr/>
          </p:nvSpPr>
          <p:spPr>
            <a:xfrm>
              <a:off x="1905000" y="5232400"/>
              <a:ext cx="4038600" cy="1295400"/>
            </a:xfrm>
            <a:prstGeom prst="ellipse">
              <a:avLst/>
            </a:prstGeom>
            <a:noFill/>
            <a:ln w="8255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ight Arrow 100"/>
            <p:cNvSpPr/>
            <p:nvPr/>
          </p:nvSpPr>
          <p:spPr>
            <a:xfrm rot="6225023">
              <a:off x="3285965" y="4007399"/>
              <a:ext cx="1637786" cy="769307"/>
            </a:xfrm>
            <a:prstGeom prst="right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1"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464" name="Straight Arrow Connector 463"/>
          <p:cNvCxnSpPr/>
          <p:nvPr/>
        </p:nvCxnSpPr>
        <p:spPr>
          <a:xfrm rot="16200000" flipH="1">
            <a:off x="2232206" y="2801064"/>
            <a:ext cx="968073" cy="337625"/>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5" name="Straight Arrow Connector 464"/>
          <p:cNvCxnSpPr/>
          <p:nvPr/>
        </p:nvCxnSpPr>
        <p:spPr>
          <a:xfrm rot="16200000" flipH="1">
            <a:off x="2626105" y="2857336"/>
            <a:ext cx="968077"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6" name="Straight Arrow Connector 465"/>
          <p:cNvCxnSpPr/>
          <p:nvPr/>
        </p:nvCxnSpPr>
        <p:spPr>
          <a:xfrm rot="16200000" flipH="1">
            <a:off x="3020012" y="2913607"/>
            <a:ext cx="968073" cy="11254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7" name="Straight Arrow Connector 466"/>
          <p:cNvCxnSpPr/>
          <p:nvPr/>
        </p:nvCxnSpPr>
        <p:spPr>
          <a:xfrm rot="5400000">
            <a:off x="3413896" y="2857336"/>
            <a:ext cx="968073"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468" name="Rectangle 467"/>
          <p:cNvSpPr/>
          <p:nvPr/>
        </p:nvSpPr>
        <p:spPr>
          <a:xfrm>
            <a:off x="2659968" y="3453914"/>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469" name="Rectangle 468"/>
          <p:cNvSpPr/>
          <p:nvPr/>
        </p:nvSpPr>
        <p:spPr>
          <a:xfrm>
            <a:off x="4235554" y="3453914"/>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sp>
        <p:nvSpPr>
          <p:cNvPr id="639" name="TextBox 638"/>
          <p:cNvSpPr txBox="1"/>
          <p:nvPr/>
        </p:nvSpPr>
        <p:spPr>
          <a:xfrm rot="16200000">
            <a:off x="2149132" y="1279869"/>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647" name="Left Arrow 646"/>
          <p:cNvSpPr/>
          <p:nvPr/>
        </p:nvSpPr>
        <p:spPr>
          <a:xfrm>
            <a:off x="6476999" y="1524002"/>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83" name="TextBox 82"/>
          <p:cNvSpPr txBox="1"/>
          <p:nvPr/>
        </p:nvSpPr>
        <p:spPr>
          <a:xfrm rot="16200000">
            <a:off x="2492032" y="11655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84" name="TextBox 83"/>
          <p:cNvSpPr txBox="1"/>
          <p:nvPr/>
        </p:nvSpPr>
        <p:spPr>
          <a:xfrm rot="16200000">
            <a:off x="3025431" y="11712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85" name="TextBox 84"/>
          <p:cNvSpPr txBox="1"/>
          <p:nvPr/>
        </p:nvSpPr>
        <p:spPr>
          <a:xfrm rot="16200000">
            <a:off x="3534846" y="11712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86" name="TextBox 85"/>
          <p:cNvSpPr txBox="1"/>
          <p:nvPr/>
        </p:nvSpPr>
        <p:spPr>
          <a:xfrm rot="16200000">
            <a:off x="4092231" y="116557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87" name="TextBox 86"/>
          <p:cNvSpPr txBox="1"/>
          <p:nvPr/>
        </p:nvSpPr>
        <p:spPr>
          <a:xfrm rot="16200000">
            <a:off x="4566836" y="1176874"/>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88" name="TextBox 87"/>
          <p:cNvSpPr txBox="1"/>
          <p:nvPr/>
        </p:nvSpPr>
        <p:spPr>
          <a:xfrm rot="16200000">
            <a:off x="5082831" y="115901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89" name="TextBox 88"/>
          <p:cNvSpPr txBox="1"/>
          <p:nvPr/>
        </p:nvSpPr>
        <p:spPr>
          <a:xfrm rot="16200000">
            <a:off x="5540031" y="11712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sp>
        <p:nvSpPr>
          <p:cNvPr id="90" name="TextBox 89"/>
          <p:cNvSpPr txBox="1"/>
          <p:nvPr/>
        </p:nvSpPr>
        <p:spPr>
          <a:xfrm>
            <a:off x="7162799" y="1295402"/>
            <a:ext cx="1752600" cy="830997"/>
          </a:xfrm>
          <a:prstGeom prst="rect">
            <a:avLst/>
          </a:prstGeom>
          <a:noFill/>
        </p:spPr>
        <p:txBody>
          <a:bodyPr wrap="square" rtlCol="0">
            <a:spAutoFit/>
          </a:bodyPr>
          <a:lstStyle/>
          <a:p>
            <a:r>
              <a:rPr lang="en-US" sz="2400" dirty="0" smtClean="0">
                <a:latin typeface="Arial"/>
                <a:cs typeface="Arial"/>
              </a:rPr>
              <a:t>Memory Addresses</a:t>
            </a:r>
            <a:endParaRPr lang="en-US" sz="2400" dirty="0">
              <a:latin typeface="Arial"/>
              <a:cs typeface="Arial"/>
            </a:endParaRPr>
          </a:p>
        </p:txBody>
      </p:sp>
      <p:sp>
        <p:nvSpPr>
          <p:cNvPr id="54" name="TextBox 53"/>
          <p:cNvSpPr txBox="1"/>
          <p:nvPr/>
        </p:nvSpPr>
        <p:spPr>
          <a:xfrm>
            <a:off x="3136900" y="2667000"/>
            <a:ext cx="3508375" cy="830997"/>
          </a:xfrm>
          <a:prstGeom prst="rect">
            <a:avLst/>
          </a:prstGeom>
          <a:noFill/>
        </p:spPr>
        <p:txBody>
          <a:bodyPr wrap="square" rtlCol="0">
            <a:spAutoFit/>
          </a:bodyPr>
          <a:lstStyle/>
          <a:p>
            <a:pPr algn="ctr"/>
            <a:r>
              <a:rPr lang="en-US" sz="2400" dirty="0" smtClean="0">
                <a:latin typeface="Arial"/>
                <a:cs typeface="Arial"/>
              </a:rPr>
              <a:t>Idle for </a:t>
            </a:r>
          </a:p>
          <a:p>
            <a:pPr algn="ctr"/>
            <a:r>
              <a:rPr lang="en-US" sz="2400" dirty="0" smtClean="0">
                <a:latin typeface="Arial"/>
                <a:cs typeface="Arial"/>
              </a:rPr>
              <a:t>a period</a:t>
            </a:r>
            <a:endParaRPr lang="en-US" sz="2400" dirty="0">
              <a:latin typeface="Arial"/>
              <a:cs typeface="Arial"/>
            </a:endParaRPr>
          </a:p>
        </p:txBody>
      </p:sp>
      <p:sp>
        <p:nvSpPr>
          <p:cNvPr id="71" name="Title 1"/>
          <p:cNvSpPr txBox="1">
            <a:spLocks/>
          </p:cNvSpPr>
          <p:nvPr/>
        </p:nvSpPr>
        <p:spPr bwMode="auto">
          <a:xfrm>
            <a:off x="-63500" y="5680"/>
            <a:ext cx="9296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300" b="0" i="0" u="none" strike="noStrike" kern="0" cap="none" spc="0" normalizeH="0" baseline="0" noProof="0" dirty="0" smtClean="0">
                <a:ln>
                  <a:noFill/>
                </a:ln>
                <a:solidFill>
                  <a:schemeClr val="tx2"/>
                </a:solidFill>
                <a:effectLst/>
                <a:uLnTx/>
                <a:uFillTx/>
                <a:latin typeface="+mj-lt"/>
                <a:ea typeface="+mj-ea"/>
                <a:cs typeface="+mj-cs"/>
              </a:rPr>
              <a:t>(2) Prefetching: Improve DRAM Bandwidth Utilization</a:t>
            </a:r>
            <a:endParaRPr kumimoji="0" lang="en-US" sz="3300" b="0" i="0" u="none" strike="noStrike" kern="0" cap="none" spc="0" normalizeH="0" baseline="0" noProof="0" dirty="0">
              <a:ln>
                <a:noFill/>
              </a:ln>
              <a:solidFill>
                <a:schemeClr val="tx2"/>
              </a:solidFill>
              <a:effectLst/>
              <a:uLnTx/>
              <a:uFillTx/>
              <a:latin typeface="+mj-lt"/>
              <a:ea typeface="+mj-ea"/>
              <a:cs typeface="+mj-cs"/>
            </a:endParaRPr>
          </a:p>
        </p:txBody>
      </p:sp>
      <p:sp>
        <p:nvSpPr>
          <p:cNvPr id="55" name="Rounded Rectangle 54"/>
          <p:cNvSpPr/>
          <p:nvPr/>
        </p:nvSpPr>
        <p:spPr>
          <a:xfrm>
            <a:off x="2209786" y="1884393"/>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56" name="Rectangle 55"/>
          <p:cNvSpPr/>
          <p:nvPr/>
        </p:nvSpPr>
        <p:spPr>
          <a:xfrm>
            <a:off x="2322327" y="1981200"/>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57" name="Rectangle 56"/>
          <p:cNvSpPr/>
          <p:nvPr/>
        </p:nvSpPr>
        <p:spPr>
          <a:xfrm>
            <a:off x="2828767" y="1981200"/>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58" name="Rectangle 57"/>
          <p:cNvSpPr/>
          <p:nvPr/>
        </p:nvSpPr>
        <p:spPr>
          <a:xfrm>
            <a:off x="3335205" y="1981200"/>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59" name="Rectangle 58"/>
          <p:cNvSpPr/>
          <p:nvPr/>
        </p:nvSpPr>
        <p:spPr>
          <a:xfrm>
            <a:off x="3841645" y="1981200"/>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60" name="Rectangle 59"/>
          <p:cNvSpPr/>
          <p:nvPr/>
        </p:nvSpPr>
        <p:spPr>
          <a:xfrm>
            <a:off x="4348084" y="1981200"/>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61" name="Rectangle 60"/>
          <p:cNvSpPr/>
          <p:nvPr/>
        </p:nvSpPr>
        <p:spPr>
          <a:xfrm>
            <a:off x="4854522" y="1981200"/>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63" name="Rectangle 62"/>
          <p:cNvSpPr/>
          <p:nvPr/>
        </p:nvSpPr>
        <p:spPr>
          <a:xfrm>
            <a:off x="5360962" y="1981200"/>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65" name="Rectangle 64"/>
          <p:cNvSpPr/>
          <p:nvPr/>
        </p:nvSpPr>
        <p:spPr>
          <a:xfrm>
            <a:off x="5867400" y="1981200"/>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grpSp>
        <p:nvGrpSpPr>
          <p:cNvPr id="80" name="Group 79"/>
          <p:cNvGrpSpPr/>
          <p:nvPr/>
        </p:nvGrpSpPr>
        <p:grpSpPr>
          <a:xfrm>
            <a:off x="2260600" y="4572211"/>
            <a:ext cx="6883400" cy="2057603"/>
            <a:chOff x="2260600" y="4572211"/>
            <a:chExt cx="6883400" cy="2057603"/>
          </a:xfrm>
        </p:grpSpPr>
        <p:grpSp>
          <p:nvGrpSpPr>
            <p:cNvPr id="79" name="Group 78"/>
            <p:cNvGrpSpPr/>
            <p:nvPr/>
          </p:nvGrpSpPr>
          <p:grpSpPr>
            <a:xfrm>
              <a:off x="2260600" y="4572211"/>
              <a:ext cx="4164053" cy="2057603"/>
              <a:chOff x="2260600" y="4572211"/>
              <a:chExt cx="4164053" cy="2057603"/>
            </a:xfrm>
          </p:grpSpPr>
          <p:cxnSp>
            <p:nvCxnSpPr>
              <p:cNvPr id="102" name="Straight Arrow Connector 101"/>
              <p:cNvCxnSpPr/>
              <p:nvPr/>
            </p:nvCxnSpPr>
            <p:spPr>
              <a:xfrm rot="16200000" flipH="1">
                <a:off x="2209795" y="5461819"/>
                <a:ext cx="826963" cy="35332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3" name="Straight Arrow Connector 102"/>
              <p:cNvCxnSpPr/>
              <p:nvPr/>
            </p:nvCxnSpPr>
            <p:spPr>
              <a:xfrm rot="5400000">
                <a:off x="3113490" y="5499594"/>
                <a:ext cx="829726" cy="275022"/>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4" name="Straight Arrow Connector 103"/>
              <p:cNvCxnSpPr/>
              <p:nvPr/>
            </p:nvCxnSpPr>
            <p:spPr>
              <a:xfrm rot="5400000">
                <a:off x="3497733" y="5404517"/>
                <a:ext cx="829726" cy="46517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5" name="Straight Arrow Connector 104"/>
              <p:cNvCxnSpPr/>
              <p:nvPr/>
            </p:nvCxnSpPr>
            <p:spPr>
              <a:xfrm rot="5400000">
                <a:off x="2648305" y="5625312"/>
                <a:ext cx="829726" cy="23578"/>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114" name="Rectangle 113"/>
              <p:cNvSpPr/>
              <p:nvPr/>
            </p:nvSpPr>
            <p:spPr>
              <a:xfrm>
                <a:off x="2579040" y="6048968"/>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115" name="Rectangle 114"/>
              <p:cNvSpPr/>
              <p:nvPr/>
            </p:nvSpPr>
            <p:spPr>
              <a:xfrm>
                <a:off x="4154626" y="6048968"/>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cxnSp>
            <p:nvCxnSpPr>
              <p:cNvPr id="48" name="Straight Arrow Connector 47"/>
              <p:cNvCxnSpPr/>
              <p:nvPr/>
            </p:nvCxnSpPr>
            <p:spPr>
              <a:xfrm>
                <a:off x="2438399" y="5257802"/>
                <a:ext cx="2133600" cy="457200"/>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50" name="Straight Arrow Connector 49"/>
              <p:cNvCxnSpPr/>
              <p:nvPr/>
            </p:nvCxnSpPr>
            <p:spPr>
              <a:xfrm>
                <a:off x="3047999" y="5257802"/>
                <a:ext cx="2133600" cy="457200"/>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52" name="Straight Arrow Connector 51"/>
              <p:cNvCxnSpPr/>
              <p:nvPr/>
            </p:nvCxnSpPr>
            <p:spPr>
              <a:xfrm>
                <a:off x="3657599" y="5257802"/>
                <a:ext cx="2057400" cy="381000"/>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53" name="Straight Arrow Connector 52"/>
              <p:cNvCxnSpPr/>
              <p:nvPr/>
            </p:nvCxnSpPr>
            <p:spPr>
              <a:xfrm>
                <a:off x="4190999" y="5257802"/>
                <a:ext cx="2133600" cy="381000"/>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62" name="Straight Arrow Connector 61"/>
              <p:cNvCxnSpPr/>
              <p:nvPr/>
            </p:nvCxnSpPr>
            <p:spPr>
              <a:xfrm rot="5400000">
                <a:off x="4220263" y="5761938"/>
                <a:ext cx="381002" cy="287130"/>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64" name="Straight Arrow Connector 63"/>
              <p:cNvCxnSpPr/>
              <p:nvPr/>
            </p:nvCxnSpPr>
            <p:spPr>
              <a:xfrm rot="10800000" flipV="1">
                <a:off x="4648199" y="5715002"/>
                <a:ext cx="515730" cy="381002"/>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66" name="Straight Arrow Connector 65"/>
              <p:cNvCxnSpPr/>
              <p:nvPr/>
            </p:nvCxnSpPr>
            <p:spPr>
              <a:xfrm rot="10800000" flipV="1">
                <a:off x="5029199" y="5638802"/>
                <a:ext cx="668130" cy="457200"/>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68" name="Straight Arrow Connector 67"/>
              <p:cNvCxnSpPr/>
              <p:nvPr/>
            </p:nvCxnSpPr>
            <p:spPr>
              <a:xfrm rot="10800000" flipV="1">
                <a:off x="5333999" y="5638802"/>
                <a:ext cx="972930" cy="457202"/>
              </a:xfrm>
              <a:prstGeom prst="straightConnector1">
                <a:avLst/>
              </a:prstGeom>
              <a:noFill/>
              <a:ln w="44450" cap="flat" cmpd="sng" algn="ctr">
                <a:solidFill>
                  <a:srgbClr val="0000FF"/>
                </a:solidFill>
                <a:prstDash val="solid"/>
                <a:round/>
                <a:headEnd type="none" w="med" len="med"/>
                <a:tailEnd type="arrow" w="med" len="med"/>
              </a:ln>
              <a:effectLst/>
            </p:spPr>
          </p:cxnSp>
          <p:sp>
            <p:nvSpPr>
              <p:cNvPr id="67" name="Rounded Rectangle 66"/>
              <p:cNvSpPr/>
              <p:nvPr/>
            </p:nvSpPr>
            <p:spPr>
              <a:xfrm>
                <a:off x="2260600" y="4572211"/>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69" name="Rectangle 68"/>
              <p:cNvSpPr/>
              <p:nvPr/>
            </p:nvSpPr>
            <p:spPr>
              <a:xfrm>
                <a:off x="2373141" y="4669018"/>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70" name="Rectangle 69"/>
              <p:cNvSpPr/>
              <p:nvPr/>
            </p:nvSpPr>
            <p:spPr>
              <a:xfrm>
                <a:off x="2879581" y="4669018"/>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72" name="Rectangle 71"/>
              <p:cNvSpPr/>
              <p:nvPr/>
            </p:nvSpPr>
            <p:spPr>
              <a:xfrm>
                <a:off x="3386019" y="4669018"/>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73" name="Rectangle 72"/>
              <p:cNvSpPr/>
              <p:nvPr/>
            </p:nvSpPr>
            <p:spPr>
              <a:xfrm>
                <a:off x="3892459" y="4669018"/>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74" name="Rectangle 73"/>
              <p:cNvSpPr/>
              <p:nvPr/>
            </p:nvSpPr>
            <p:spPr>
              <a:xfrm>
                <a:off x="4398898" y="4669018"/>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75" name="Rectangle 74"/>
              <p:cNvSpPr/>
              <p:nvPr/>
            </p:nvSpPr>
            <p:spPr>
              <a:xfrm>
                <a:off x="4905336" y="4669018"/>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76" name="Rectangle 75"/>
              <p:cNvSpPr/>
              <p:nvPr/>
            </p:nvSpPr>
            <p:spPr>
              <a:xfrm>
                <a:off x="5411776" y="4669018"/>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77" name="Rectangle 76"/>
              <p:cNvSpPr/>
              <p:nvPr/>
            </p:nvSpPr>
            <p:spPr>
              <a:xfrm>
                <a:off x="5918214" y="4669018"/>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grpSp>
        <p:sp>
          <p:nvSpPr>
            <p:cNvPr id="78" name="TextBox 77"/>
            <p:cNvSpPr txBox="1"/>
            <p:nvPr/>
          </p:nvSpPr>
          <p:spPr>
            <a:xfrm>
              <a:off x="6324600" y="5257800"/>
              <a:ext cx="2819400" cy="861774"/>
            </a:xfrm>
            <a:prstGeom prst="rect">
              <a:avLst/>
            </a:prstGeom>
            <a:noFill/>
          </p:spPr>
          <p:txBody>
            <a:bodyPr wrap="square" rtlCol="0">
              <a:spAutoFit/>
            </a:bodyPr>
            <a:lstStyle/>
            <a:p>
              <a:r>
                <a:rPr lang="en-US" sz="2500" dirty="0" smtClean="0">
                  <a:latin typeface="Arial"/>
                  <a:cs typeface="Arial"/>
                </a:rPr>
                <a:t>Prefetch </a:t>
              </a:r>
            </a:p>
            <a:p>
              <a:r>
                <a:rPr lang="en-US" sz="2500" dirty="0" smtClean="0">
                  <a:latin typeface="Arial"/>
                  <a:cs typeface="Arial"/>
                </a:rPr>
                <a:t>Requests</a:t>
              </a:r>
              <a:endParaRPr lang="en-US" sz="2500" dirty="0">
                <a:latin typeface="Arial"/>
                <a:cs typeface="Arial"/>
              </a:endParaRPr>
            </a:p>
          </p:txBody>
        </p:sp>
      </p:grpSp>
      <p:sp>
        <p:nvSpPr>
          <p:cNvPr id="81" name="TextBox 80"/>
          <p:cNvSpPr txBox="1"/>
          <p:nvPr/>
        </p:nvSpPr>
        <p:spPr>
          <a:xfrm>
            <a:off x="6477000" y="3276600"/>
            <a:ext cx="1752601" cy="923330"/>
          </a:xfrm>
          <a:prstGeom prst="rect">
            <a:avLst/>
          </a:prstGeom>
          <a:noFill/>
        </p:spPr>
        <p:txBody>
          <a:bodyPr wrap="square" rtlCol="0">
            <a:spAutoFit/>
          </a:bodyPr>
          <a:lstStyle/>
          <a:p>
            <a:pPr algn="ctr"/>
            <a:r>
              <a:rPr lang="en-US" sz="2600" dirty="0" smtClean="0">
                <a:solidFill>
                  <a:schemeClr val="accent2">
                    <a:lumMod val="60000"/>
                    <a:lumOff val="40000"/>
                  </a:schemeClr>
                </a:solidFill>
                <a:latin typeface="Arial"/>
                <a:cs typeface="Arial"/>
              </a:rPr>
              <a:t>No Idle  period!</a:t>
            </a:r>
            <a:endParaRPr lang="en-US" sz="2600" dirty="0">
              <a:solidFill>
                <a:schemeClr val="accent2">
                  <a:lumMod val="60000"/>
                  <a:lumOff val="40000"/>
                </a:schemeClr>
              </a:solidFill>
              <a:latin typeface="Arial"/>
              <a:cs typeface="Arial"/>
            </a:endParaRPr>
          </a:p>
        </p:txBody>
      </p:sp>
      <p:sp>
        <p:nvSpPr>
          <p:cNvPr id="82" name="TextBox 81"/>
          <p:cNvSpPr txBox="1"/>
          <p:nvPr/>
        </p:nvSpPr>
        <p:spPr>
          <a:xfrm>
            <a:off x="152400" y="3733800"/>
            <a:ext cx="1905000" cy="2893100"/>
          </a:xfrm>
          <a:prstGeom prst="rect">
            <a:avLst/>
          </a:prstGeom>
          <a:noFill/>
        </p:spPr>
        <p:txBody>
          <a:bodyPr wrap="square" rtlCol="0">
            <a:spAutoFit/>
          </a:bodyPr>
          <a:lstStyle/>
          <a:p>
            <a:pPr algn="ctr"/>
            <a:r>
              <a:rPr lang="en-US" sz="2600" dirty="0" smtClean="0">
                <a:latin typeface="Arial"/>
                <a:cs typeface="Arial"/>
              </a:rPr>
              <a:t>High Bank-Level Parallelism</a:t>
            </a:r>
          </a:p>
          <a:p>
            <a:pPr algn="ctr"/>
            <a:endParaRPr lang="en-US" sz="2600" dirty="0" smtClean="0">
              <a:latin typeface="Arial"/>
              <a:cs typeface="Arial"/>
            </a:endParaRPr>
          </a:p>
          <a:p>
            <a:pPr algn="ctr"/>
            <a:r>
              <a:rPr lang="en-US" sz="2600" dirty="0" smtClean="0">
                <a:latin typeface="Arial"/>
                <a:cs typeface="Arial"/>
              </a:rPr>
              <a:t>High Row Buffer Locality</a:t>
            </a:r>
            <a:endParaRPr lang="en-US" sz="2600" dirty="0">
              <a:latin typeface="Arial"/>
              <a:cs typeface="Arial"/>
            </a:endParaRP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9" name="TextBox 638"/>
          <p:cNvSpPr txBox="1"/>
          <p:nvPr/>
        </p:nvSpPr>
        <p:spPr>
          <a:xfrm rot="16200000">
            <a:off x="2149132" y="1279869"/>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647" name="Left Arrow 646"/>
          <p:cNvSpPr/>
          <p:nvPr/>
        </p:nvSpPr>
        <p:spPr>
          <a:xfrm>
            <a:off x="6476999" y="1524002"/>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83" name="TextBox 82"/>
          <p:cNvSpPr txBox="1"/>
          <p:nvPr/>
        </p:nvSpPr>
        <p:spPr>
          <a:xfrm rot="16200000">
            <a:off x="2492032" y="11655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84" name="TextBox 83"/>
          <p:cNvSpPr txBox="1"/>
          <p:nvPr/>
        </p:nvSpPr>
        <p:spPr>
          <a:xfrm rot="16200000">
            <a:off x="3025431" y="11712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85" name="TextBox 84"/>
          <p:cNvSpPr txBox="1"/>
          <p:nvPr/>
        </p:nvSpPr>
        <p:spPr>
          <a:xfrm rot="16200000">
            <a:off x="3534846" y="11712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86" name="TextBox 85"/>
          <p:cNvSpPr txBox="1"/>
          <p:nvPr/>
        </p:nvSpPr>
        <p:spPr>
          <a:xfrm rot="16200000">
            <a:off x="4092231" y="116557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87" name="TextBox 86"/>
          <p:cNvSpPr txBox="1"/>
          <p:nvPr/>
        </p:nvSpPr>
        <p:spPr>
          <a:xfrm rot="16200000">
            <a:off x="4566836" y="1176874"/>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88" name="TextBox 87"/>
          <p:cNvSpPr txBox="1"/>
          <p:nvPr/>
        </p:nvSpPr>
        <p:spPr>
          <a:xfrm rot="16200000">
            <a:off x="5082831" y="115901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89" name="TextBox 88"/>
          <p:cNvSpPr txBox="1"/>
          <p:nvPr/>
        </p:nvSpPr>
        <p:spPr>
          <a:xfrm rot="16200000">
            <a:off x="5540031" y="11712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sp>
        <p:nvSpPr>
          <p:cNvPr id="90" name="TextBox 89"/>
          <p:cNvSpPr txBox="1"/>
          <p:nvPr/>
        </p:nvSpPr>
        <p:spPr>
          <a:xfrm>
            <a:off x="7162799" y="1295402"/>
            <a:ext cx="1752600" cy="830997"/>
          </a:xfrm>
          <a:prstGeom prst="rect">
            <a:avLst/>
          </a:prstGeom>
          <a:noFill/>
        </p:spPr>
        <p:txBody>
          <a:bodyPr wrap="square" rtlCol="0">
            <a:spAutoFit/>
          </a:bodyPr>
          <a:lstStyle/>
          <a:p>
            <a:r>
              <a:rPr lang="en-US" sz="2400" dirty="0" smtClean="0">
                <a:latin typeface="Arial"/>
                <a:cs typeface="Arial"/>
              </a:rPr>
              <a:t>Memory Addresses</a:t>
            </a:r>
            <a:endParaRPr lang="en-US" sz="2400" dirty="0">
              <a:latin typeface="Arial"/>
              <a:cs typeface="Arial"/>
            </a:endParaRPr>
          </a:p>
        </p:txBody>
      </p:sp>
      <p:sp>
        <p:nvSpPr>
          <p:cNvPr id="71" name="Title 1"/>
          <p:cNvSpPr txBox="1">
            <a:spLocks/>
          </p:cNvSpPr>
          <p:nvPr/>
        </p:nvSpPr>
        <p:spPr bwMode="auto">
          <a:xfrm>
            <a:off x="152400" y="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600" b="0" i="0" u="none" strike="noStrike" kern="0" cap="none" spc="0" normalizeH="0" baseline="0" noProof="0" dirty="0" smtClean="0">
                <a:ln>
                  <a:noFill/>
                </a:ln>
                <a:solidFill>
                  <a:schemeClr val="tx2"/>
                </a:solidFill>
                <a:effectLst/>
                <a:uLnTx/>
                <a:uFillTx/>
                <a:latin typeface="+mj-lt"/>
                <a:ea typeface="+mj-ea"/>
                <a:cs typeface="+mj-cs"/>
              </a:rPr>
              <a:t>Challenge: Designing a Prefetcher</a:t>
            </a:r>
            <a:endParaRPr kumimoji="0" lang="en-US" sz="4600" b="0" i="0" u="none" strike="noStrike" kern="0" cap="none" spc="0" normalizeH="0" baseline="0" noProof="0" dirty="0">
              <a:ln>
                <a:noFill/>
              </a:ln>
              <a:solidFill>
                <a:schemeClr val="tx2"/>
              </a:solidFill>
              <a:effectLst/>
              <a:uLnTx/>
              <a:uFillTx/>
              <a:latin typeface="+mj-lt"/>
              <a:ea typeface="+mj-ea"/>
              <a:cs typeface="+mj-cs"/>
            </a:endParaRPr>
          </a:p>
        </p:txBody>
      </p:sp>
      <p:grpSp>
        <p:nvGrpSpPr>
          <p:cNvPr id="2" name="Group 79"/>
          <p:cNvGrpSpPr/>
          <p:nvPr/>
        </p:nvGrpSpPr>
        <p:grpSpPr>
          <a:xfrm>
            <a:off x="2260600" y="2514600"/>
            <a:ext cx="6883400" cy="2057603"/>
            <a:chOff x="2260600" y="4572211"/>
            <a:chExt cx="6883400" cy="2057603"/>
          </a:xfrm>
        </p:grpSpPr>
        <p:grpSp>
          <p:nvGrpSpPr>
            <p:cNvPr id="3" name="Group 78"/>
            <p:cNvGrpSpPr/>
            <p:nvPr/>
          </p:nvGrpSpPr>
          <p:grpSpPr>
            <a:xfrm>
              <a:off x="2260600" y="4572211"/>
              <a:ext cx="4164053" cy="2057603"/>
              <a:chOff x="2260600" y="4572211"/>
              <a:chExt cx="4164053" cy="2057603"/>
            </a:xfrm>
          </p:grpSpPr>
          <p:cxnSp>
            <p:nvCxnSpPr>
              <p:cNvPr id="102" name="Straight Arrow Connector 101"/>
              <p:cNvCxnSpPr/>
              <p:nvPr/>
            </p:nvCxnSpPr>
            <p:spPr>
              <a:xfrm rot="16200000" flipH="1">
                <a:off x="2209795" y="5461819"/>
                <a:ext cx="826963" cy="35332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3" name="Straight Arrow Connector 102"/>
              <p:cNvCxnSpPr/>
              <p:nvPr/>
            </p:nvCxnSpPr>
            <p:spPr>
              <a:xfrm rot="5400000">
                <a:off x="3113490" y="5499594"/>
                <a:ext cx="829726" cy="275022"/>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4" name="Straight Arrow Connector 103"/>
              <p:cNvCxnSpPr/>
              <p:nvPr/>
            </p:nvCxnSpPr>
            <p:spPr>
              <a:xfrm rot="5400000">
                <a:off x="3497733" y="5404517"/>
                <a:ext cx="829726" cy="46517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5" name="Straight Arrow Connector 104"/>
              <p:cNvCxnSpPr/>
              <p:nvPr/>
            </p:nvCxnSpPr>
            <p:spPr>
              <a:xfrm rot="5400000">
                <a:off x="2648305" y="5625312"/>
                <a:ext cx="829726" cy="23578"/>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114" name="Rectangle 113"/>
              <p:cNvSpPr/>
              <p:nvPr/>
            </p:nvSpPr>
            <p:spPr>
              <a:xfrm>
                <a:off x="2579040" y="6048968"/>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115" name="Rectangle 114"/>
              <p:cNvSpPr/>
              <p:nvPr/>
            </p:nvSpPr>
            <p:spPr>
              <a:xfrm>
                <a:off x="4154626" y="6048968"/>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cxnSp>
            <p:nvCxnSpPr>
              <p:cNvPr id="48" name="Straight Arrow Connector 47"/>
              <p:cNvCxnSpPr/>
              <p:nvPr/>
            </p:nvCxnSpPr>
            <p:spPr>
              <a:xfrm>
                <a:off x="2438399" y="5257802"/>
                <a:ext cx="2133600" cy="457200"/>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50" name="Straight Arrow Connector 49"/>
              <p:cNvCxnSpPr/>
              <p:nvPr/>
            </p:nvCxnSpPr>
            <p:spPr>
              <a:xfrm>
                <a:off x="3047999" y="5257802"/>
                <a:ext cx="2133600" cy="457200"/>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52" name="Straight Arrow Connector 51"/>
              <p:cNvCxnSpPr/>
              <p:nvPr/>
            </p:nvCxnSpPr>
            <p:spPr>
              <a:xfrm>
                <a:off x="3657599" y="5257802"/>
                <a:ext cx="2057400" cy="381000"/>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53" name="Straight Arrow Connector 52"/>
              <p:cNvCxnSpPr/>
              <p:nvPr/>
            </p:nvCxnSpPr>
            <p:spPr>
              <a:xfrm>
                <a:off x="4190999" y="5257802"/>
                <a:ext cx="2133600" cy="381000"/>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62" name="Straight Arrow Connector 61"/>
              <p:cNvCxnSpPr/>
              <p:nvPr/>
            </p:nvCxnSpPr>
            <p:spPr>
              <a:xfrm rot="5400000">
                <a:off x="4220263" y="5761938"/>
                <a:ext cx="381002" cy="287130"/>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64" name="Straight Arrow Connector 63"/>
              <p:cNvCxnSpPr/>
              <p:nvPr/>
            </p:nvCxnSpPr>
            <p:spPr>
              <a:xfrm rot="10800000" flipV="1">
                <a:off x="4648199" y="5715002"/>
                <a:ext cx="515730" cy="381002"/>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66" name="Straight Arrow Connector 65"/>
              <p:cNvCxnSpPr/>
              <p:nvPr/>
            </p:nvCxnSpPr>
            <p:spPr>
              <a:xfrm rot="10800000" flipV="1">
                <a:off x="5029199" y="5638802"/>
                <a:ext cx="668130" cy="457200"/>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68" name="Straight Arrow Connector 67"/>
              <p:cNvCxnSpPr/>
              <p:nvPr/>
            </p:nvCxnSpPr>
            <p:spPr>
              <a:xfrm rot="10800000" flipV="1">
                <a:off x="5333999" y="5638802"/>
                <a:ext cx="972930" cy="457202"/>
              </a:xfrm>
              <a:prstGeom prst="straightConnector1">
                <a:avLst/>
              </a:prstGeom>
              <a:noFill/>
              <a:ln w="44450" cap="flat" cmpd="sng" algn="ctr">
                <a:solidFill>
                  <a:srgbClr val="0000FF"/>
                </a:solidFill>
                <a:prstDash val="solid"/>
                <a:round/>
                <a:headEnd type="none" w="med" len="med"/>
                <a:tailEnd type="arrow" w="med" len="med"/>
              </a:ln>
              <a:effectLst/>
            </p:spPr>
          </p:cxnSp>
          <p:sp>
            <p:nvSpPr>
              <p:cNvPr id="67" name="Rounded Rectangle 66"/>
              <p:cNvSpPr/>
              <p:nvPr/>
            </p:nvSpPr>
            <p:spPr>
              <a:xfrm>
                <a:off x="2260600" y="4572211"/>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69" name="Rectangle 68"/>
              <p:cNvSpPr/>
              <p:nvPr/>
            </p:nvSpPr>
            <p:spPr>
              <a:xfrm>
                <a:off x="2373141" y="4669018"/>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70" name="Rectangle 69"/>
              <p:cNvSpPr/>
              <p:nvPr/>
            </p:nvSpPr>
            <p:spPr>
              <a:xfrm>
                <a:off x="2879581" y="4669018"/>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72" name="Rectangle 71"/>
              <p:cNvSpPr/>
              <p:nvPr/>
            </p:nvSpPr>
            <p:spPr>
              <a:xfrm>
                <a:off x="3386019" y="4669018"/>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73" name="Rectangle 72"/>
              <p:cNvSpPr/>
              <p:nvPr/>
            </p:nvSpPr>
            <p:spPr>
              <a:xfrm>
                <a:off x="3892459" y="4669018"/>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74" name="Rectangle 73"/>
              <p:cNvSpPr/>
              <p:nvPr/>
            </p:nvSpPr>
            <p:spPr>
              <a:xfrm>
                <a:off x="4398898" y="4669018"/>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75" name="Rectangle 74"/>
              <p:cNvSpPr/>
              <p:nvPr/>
            </p:nvSpPr>
            <p:spPr>
              <a:xfrm>
                <a:off x="4905336" y="4669018"/>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76" name="Rectangle 75"/>
              <p:cNvSpPr/>
              <p:nvPr/>
            </p:nvSpPr>
            <p:spPr>
              <a:xfrm>
                <a:off x="5411776" y="4669018"/>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77" name="Rectangle 76"/>
              <p:cNvSpPr/>
              <p:nvPr/>
            </p:nvSpPr>
            <p:spPr>
              <a:xfrm>
                <a:off x="5918214" y="4669018"/>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grpSp>
        <p:sp>
          <p:nvSpPr>
            <p:cNvPr id="78" name="TextBox 77"/>
            <p:cNvSpPr txBox="1"/>
            <p:nvPr/>
          </p:nvSpPr>
          <p:spPr>
            <a:xfrm>
              <a:off x="6324600" y="5257800"/>
              <a:ext cx="2819400" cy="861774"/>
            </a:xfrm>
            <a:prstGeom prst="rect">
              <a:avLst/>
            </a:prstGeom>
            <a:noFill/>
          </p:spPr>
          <p:txBody>
            <a:bodyPr wrap="square" rtlCol="0">
              <a:spAutoFit/>
            </a:bodyPr>
            <a:lstStyle/>
            <a:p>
              <a:r>
                <a:rPr lang="en-US" sz="2500" dirty="0" smtClean="0">
                  <a:latin typeface="Arial"/>
                  <a:cs typeface="Arial"/>
                </a:rPr>
                <a:t>Prefetch </a:t>
              </a:r>
            </a:p>
            <a:p>
              <a:r>
                <a:rPr lang="en-US" sz="2500" dirty="0" smtClean="0">
                  <a:latin typeface="Arial"/>
                  <a:cs typeface="Arial"/>
                </a:rPr>
                <a:t>Requests</a:t>
              </a:r>
              <a:endParaRPr lang="en-US" sz="2500" dirty="0">
                <a:latin typeface="Arial"/>
                <a:cs typeface="Arial"/>
              </a:endParaRPr>
            </a:p>
          </p:txBody>
        </p:sp>
      </p:grpSp>
      <p:grpSp>
        <p:nvGrpSpPr>
          <p:cNvPr id="4" name="Group 106"/>
          <p:cNvGrpSpPr/>
          <p:nvPr/>
        </p:nvGrpSpPr>
        <p:grpSpPr>
          <a:xfrm>
            <a:off x="2286000" y="1676400"/>
            <a:ext cx="2514601" cy="762000"/>
            <a:chOff x="2286000" y="3810000"/>
            <a:chExt cx="2514601" cy="762000"/>
          </a:xfrm>
        </p:grpSpPr>
        <p:sp>
          <p:nvSpPr>
            <p:cNvPr id="96" name="TextBox 95"/>
            <p:cNvSpPr txBox="1"/>
            <p:nvPr/>
          </p:nvSpPr>
          <p:spPr>
            <a:xfrm rot="16200000">
              <a:off x="2149133" y="3946867"/>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97" name="Oval 96"/>
            <p:cNvSpPr/>
            <p:nvPr/>
          </p:nvSpPr>
          <p:spPr>
            <a:xfrm>
              <a:off x="2286001" y="4114798"/>
              <a:ext cx="457200" cy="4572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4206533" y="3946869"/>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99" name="Oval 98"/>
            <p:cNvSpPr/>
            <p:nvPr/>
          </p:nvSpPr>
          <p:spPr>
            <a:xfrm>
              <a:off x="4343401" y="4114800"/>
              <a:ext cx="457200" cy="4572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Straight Arrow Connector 99"/>
            <p:cNvCxnSpPr>
              <a:endCxn id="99" idx="2"/>
            </p:cNvCxnSpPr>
            <p:nvPr/>
          </p:nvCxnSpPr>
          <p:spPr>
            <a:xfrm>
              <a:off x="2743200" y="4343400"/>
              <a:ext cx="1600201" cy="1588"/>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grpSp>
      <p:grpSp>
        <p:nvGrpSpPr>
          <p:cNvPr id="93" name="Group 92"/>
          <p:cNvGrpSpPr/>
          <p:nvPr/>
        </p:nvGrpSpPr>
        <p:grpSpPr>
          <a:xfrm>
            <a:off x="1031875" y="4953000"/>
            <a:ext cx="7883525" cy="1447800"/>
            <a:chOff x="1031875" y="4953000"/>
            <a:chExt cx="7883525" cy="1447800"/>
          </a:xfrm>
        </p:grpSpPr>
        <p:grpSp>
          <p:nvGrpSpPr>
            <p:cNvPr id="92" name="Group 91"/>
            <p:cNvGrpSpPr/>
            <p:nvPr/>
          </p:nvGrpSpPr>
          <p:grpSpPr>
            <a:xfrm>
              <a:off x="1031875" y="4953000"/>
              <a:ext cx="6007100" cy="1447800"/>
              <a:chOff x="1031875" y="4953000"/>
              <a:chExt cx="6007100" cy="1447800"/>
            </a:xfrm>
          </p:grpSpPr>
          <p:sp>
            <p:nvSpPr>
              <p:cNvPr id="79" name="TextBox 78"/>
              <p:cNvSpPr txBox="1"/>
              <p:nvPr/>
            </p:nvSpPr>
            <p:spPr>
              <a:xfrm>
                <a:off x="1031875" y="5229225"/>
                <a:ext cx="1752600" cy="907941"/>
              </a:xfrm>
              <a:prstGeom prst="rect">
                <a:avLst/>
              </a:prstGeom>
              <a:noFill/>
            </p:spPr>
            <p:txBody>
              <a:bodyPr wrap="square" rtlCol="0">
                <a:spAutoFit/>
              </a:bodyPr>
              <a:lstStyle/>
              <a:p>
                <a:r>
                  <a:rPr lang="en-US" sz="5300" dirty="0" smtClean="0">
                    <a:latin typeface="Arial"/>
                    <a:cs typeface="Arial"/>
                  </a:rPr>
                  <a:t>X</a:t>
                </a:r>
                <a:endParaRPr lang="en-US" sz="5300" dirty="0">
                  <a:latin typeface="Arial"/>
                  <a:cs typeface="Arial"/>
                </a:endParaRPr>
              </a:p>
            </p:txBody>
          </p:sp>
          <p:sp>
            <p:nvSpPr>
              <p:cNvPr id="80" name="Rectangle 79"/>
              <p:cNvSpPr/>
              <p:nvPr/>
            </p:nvSpPr>
            <p:spPr>
              <a:xfrm>
                <a:off x="2667000" y="4953000"/>
                <a:ext cx="3505200" cy="1447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0000"/>
                    </a:solidFill>
                    <a:latin typeface="Arial"/>
                    <a:cs typeface="Arial"/>
                  </a:rPr>
                  <a:t>Sophisticated Prefetcher</a:t>
                </a:r>
                <a:endParaRPr lang="en-US" sz="3200" dirty="0">
                  <a:solidFill>
                    <a:srgbClr val="000000"/>
                  </a:solidFill>
                  <a:latin typeface="Arial"/>
                  <a:cs typeface="Arial"/>
                </a:endParaRPr>
              </a:p>
            </p:txBody>
          </p:sp>
          <p:sp>
            <p:nvSpPr>
              <p:cNvPr id="81" name="Notched Right Arrow 80"/>
              <p:cNvSpPr/>
              <p:nvPr/>
            </p:nvSpPr>
            <p:spPr>
              <a:xfrm>
                <a:off x="1809750" y="5492750"/>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Notched Right Arrow 81"/>
              <p:cNvSpPr/>
              <p:nvPr/>
            </p:nvSpPr>
            <p:spPr>
              <a:xfrm>
                <a:off x="6276975" y="5476875"/>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TextBox 90"/>
            <p:cNvSpPr txBox="1"/>
            <p:nvPr/>
          </p:nvSpPr>
          <p:spPr>
            <a:xfrm>
              <a:off x="7162800" y="5181600"/>
              <a:ext cx="1752600" cy="907941"/>
            </a:xfrm>
            <a:prstGeom prst="rect">
              <a:avLst/>
            </a:prstGeom>
            <a:noFill/>
          </p:spPr>
          <p:txBody>
            <a:bodyPr wrap="square" rtlCol="0">
              <a:spAutoFit/>
            </a:bodyPr>
            <a:lstStyle/>
            <a:p>
              <a:r>
                <a:rPr lang="en-US" sz="5300" dirty="0" smtClean="0">
                  <a:latin typeface="Arial"/>
                  <a:cs typeface="Arial"/>
                </a:rPr>
                <a:t>Y</a:t>
              </a:r>
              <a:endParaRPr lang="en-US" sz="5300" dirty="0">
                <a:latin typeface="Arial"/>
                <a:cs typeface="Arial"/>
              </a:endParaRPr>
            </a:p>
          </p:txBody>
        </p:sp>
      </p:gr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a:xfrm>
            <a:off x="228600" y="908720"/>
            <a:ext cx="8610600" cy="2977480"/>
          </a:xfrm>
        </p:spPr>
        <p:txBody>
          <a:bodyPr/>
          <a:lstStyle/>
          <a:p>
            <a:r>
              <a:rPr sz="2900" dirty="0" smtClean="0">
                <a:latin typeface="Arial"/>
                <a:cs typeface="Arial"/>
              </a:rPr>
              <a:t>Keep the prefetcher </a:t>
            </a:r>
            <a:r>
              <a:rPr sz="2900" dirty="0" smtClean="0">
                <a:solidFill>
                  <a:srgbClr val="0000FF"/>
                </a:solidFill>
                <a:latin typeface="Arial"/>
                <a:cs typeface="Arial"/>
              </a:rPr>
              <a:t>simple, </a:t>
            </a:r>
            <a:r>
              <a:rPr sz="2900" dirty="0" smtClean="0">
                <a:latin typeface="Arial"/>
                <a:cs typeface="Arial"/>
              </a:rPr>
              <a:t>yet get the performance benefits of a </a:t>
            </a:r>
            <a:r>
              <a:rPr sz="2900" dirty="0" smtClean="0">
                <a:solidFill>
                  <a:srgbClr val="0000FF"/>
                </a:solidFill>
                <a:latin typeface="Arial"/>
                <a:cs typeface="Arial"/>
              </a:rPr>
              <a:t>sophisticated </a:t>
            </a:r>
            <a:r>
              <a:rPr sz="2900" dirty="0" smtClean="0">
                <a:latin typeface="Arial"/>
                <a:cs typeface="Arial"/>
              </a:rPr>
              <a:t>prefetcher. </a:t>
            </a:r>
          </a:p>
          <a:p>
            <a:endParaRPr sz="2900" dirty="0" smtClean="0">
              <a:latin typeface="Arial"/>
              <a:cs typeface="Arial"/>
            </a:endParaRPr>
          </a:p>
          <a:p>
            <a:pPr>
              <a:buNone/>
            </a:pPr>
            <a:r>
              <a:rPr sz="2900" dirty="0" smtClean="0">
                <a:latin typeface="Arial"/>
                <a:cs typeface="Arial"/>
              </a:rPr>
              <a:t>   To this end, we will design a prefetch-aware warp scheduling policy</a:t>
            </a:r>
          </a:p>
          <a:p>
            <a:endParaRPr sz="2900" dirty="0" smtClean="0">
              <a:latin typeface="Arial"/>
              <a:cs typeface="Arial"/>
            </a:endParaRPr>
          </a:p>
          <a:p>
            <a:pPr>
              <a:buNone/>
            </a:pPr>
            <a:r>
              <a:rPr sz="2900" dirty="0" smtClean="0">
                <a:latin typeface="Arial"/>
                <a:cs typeface="Arial"/>
              </a:rPr>
              <a:t>   </a:t>
            </a:r>
          </a:p>
          <a:p>
            <a:pPr>
              <a:buNone/>
            </a:pPr>
            <a:r>
              <a:rPr sz="2900" dirty="0" smtClean="0">
                <a:latin typeface="Arial"/>
                <a:cs typeface="Arial"/>
              </a:rPr>
              <a:t>   </a:t>
            </a:r>
          </a:p>
          <a:p>
            <a:pPr>
              <a:buNone/>
            </a:pPr>
            <a:endParaRPr sz="2900" dirty="0" smtClean="0">
              <a:latin typeface="Arial"/>
              <a:cs typeface="Aria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15</a:t>
            </a:fld>
            <a:endParaRPr lang="en-US" altLang="en-US" dirty="0"/>
          </a:p>
        </p:txBody>
      </p:sp>
      <p:sp>
        <p:nvSpPr>
          <p:cNvPr id="5" name="TextBox 4"/>
          <p:cNvSpPr txBox="1"/>
          <p:nvPr/>
        </p:nvSpPr>
        <p:spPr>
          <a:xfrm>
            <a:off x="533400" y="4572000"/>
            <a:ext cx="7772400" cy="984885"/>
          </a:xfrm>
          <a:prstGeom prst="rect">
            <a:avLst/>
          </a:prstGeom>
          <a:noFill/>
        </p:spPr>
        <p:txBody>
          <a:bodyPr wrap="square" rtlCol="0">
            <a:spAutoFit/>
          </a:bodyPr>
          <a:lstStyle/>
          <a:p>
            <a:r>
              <a:rPr lang="en-US" sz="2900" dirty="0" smtClean="0">
                <a:solidFill>
                  <a:srgbClr val="0000FF"/>
                </a:solidFill>
                <a:latin typeface="Arial"/>
                <a:cs typeface="Arial"/>
              </a:rPr>
              <a:t>A simple </a:t>
            </a:r>
            <a:r>
              <a:rPr lang="en-US" sz="2900" dirty="0" smtClean="0">
                <a:latin typeface="Arial"/>
                <a:cs typeface="Arial"/>
              </a:rPr>
              <a:t>prefetching does </a:t>
            </a:r>
            <a:r>
              <a:rPr lang="en-US" sz="2900" dirty="0" smtClean="0">
                <a:solidFill>
                  <a:srgbClr val="FF6600"/>
                </a:solidFill>
                <a:latin typeface="Arial"/>
                <a:cs typeface="Arial"/>
              </a:rPr>
              <a:t>not </a:t>
            </a:r>
            <a:r>
              <a:rPr lang="en-US" sz="2900" dirty="0" smtClean="0">
                <a:latin typeface="Arial"/>
                <a:cs typeface="Arial"/>
              </a:rPr>
              <a:t>improve performance with </a:t>
            </a:r>
            <a:r>
              <a:rPr lang="en-US" sz="2900" dirty="0" smtClean="0">
                <a:solidFill>
                  <a:srgbClr val="0000FF"/>
                </a:solidFill>
                <a:latin typeface="Arial"/>
                <a:cs typeface="Arial"/>
              </a:rPr>
              <a:t>existing </a:t>
            </a:r>
            <a:r>
              <a:rPr lang="en-US" sz="2900" dirty="0" smtClean="0">
                <a:latin typeface="Arial"/>
                <a:cs typeface="Arial"/>
              </a:rPr>
              <a:t>scheduling policies. </a:t>
            </a:r>
            <a:endParaRPr lang="en-US" sz="2900" dirty="0"/>
          </a:p>
        </p:txBody>
      </p:sp>
      <p:sp>
        <p:nvSpPr>
          <p:cNvPr id="6" name="TextBox 5"/>
          <p:cNvSpPr txBox="1"/>
          <p:nvPr/>
        </p:nvSpPr>
        <p:spPr>
          <a:xfrm>
            <a:off x="3594100" y="3314700"/>
            <a:ext cx="7772400" cy="538609"/>
          </a:xfrm>
          <a:prstGeom prst="rect">
            <a:avLst/>
          </a:prstGeom>
          <a:noFill/>
        </p:spPr>
        <p:txBody>
          <a:bodyPr wrap="square" rtlCol="0">
            <a:spAutoFit/>
          </a:bodyPr>
          <a:lstStyle/>
          <a:p>
            <a:r>
              <a:rPr lang="en-US" sz="2900" dirty="0" smtClean="0">
                <a:solidFill>
                  <a:srgbClr val="0000FF"/>
                </a:solidFill>
                <a:latin typeface="Arial"/>
                <a:cs typeface="Arial"/>
              </a:rPr>
              <a:t>Why?</a:t>
            </a:r>
            <a:endParaRPr lang="en-US" sz="29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7696200" y="3091196"/>
            <a:ext cx="750765" cy="404431"/>
          </a:xfrm>
          <a:prstGeom prst="rect">
            <a:avLst/>
          </a:prstGeom>
          <a:noFill/>
        </p:spPr>
        <p:txBody>
          <a:bodyPr wrap="square" lIns="49999" tIns="25000" rIns="49999" bIns="25000" rtlCol="0">
            <a:spAutoFit/>
          </a:bodyPr>
          <a:lstStyle/>
          <a:p>
            <a:r>
              <a:rPr lang="en-US" sz="2300" dirty="0" smtClean="0">
                <a:latin typeface="Arial" pitchFamily="34" charset="0"/>
                <a:cs typeface="Arial" pitchFamily="34" charset="0"/>
              </a:rPr>
              <a:t>Time</a:t>
            </a:r>
            <a:endParaRPr lang="en-US" sz="2300" dirty="0">
              <a:latin typeface="Arial" pitchFamily="34" charset="0"/>
              <a:cs typeface="Arial" pitchFamily="34" charset="0"/>
            </a:endParaRPr>
          </a:p>
        </p:txBody>
      </p:sp>
      <p:cxnSp>
        <p:nvCxnSpPr>
          <p:cNvPr id="8" name="Straight Arrow Connector 7"/>
          <p:cNvCxnSpPr/>
          <p:nvPr/>
        </p:nvCxnSpPr>
        <p:spPr>
          <a:xfrm>
            <a:off x="3429000" y="191635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9" name="Left Brace 8"/>
          <p:cNvSpPr/>
          <p:nvPr/>
        </p:nvSpPr>
        <p:spPr>
          <a:xfrm>
            <a:off x="2819400" y="1871996"/>
            <a:ext cx="235110" cy="1374697"/>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10" name="TextBox 9"/>
          <p:cNvSpPr txBox="1"/>
          <p:nvPr/>
        </p:nvSpPr>
        <p:spPr>
          <a:xfrm>
            <a:off x="1143000" y="2176796"/>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351" name="Straight Arrow Connector 350"/>
          <p:cNvCxnSpPr/>
          <p:nvPr/>
        </p:nvCxnSpPr>
        <p:spPr>
          <a:xfrm>
            <a:off x="3581400" y="206875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2" name="Straight Arrow Connector 351"/>
          <p:cNvCxnSpPr/>
          <p:nvPr/>
        </p:nvCxnSpPr>
        <p:spPr>
          <a:xfrm>
            <a:off x="3733800" y="222115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3" name="Straight Arrow Connector 352"/>
          <p:cNvCxnSpPr/>
          <p:nvPr/>
        </p:nvCxnSpPr>
        <p:spPr>
          <a:xfrm>
            <a:off x="3886200" y="237355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4" name="Straight Arrow Connector 353"/>
          <p:cNvCxnSpPr/>
          <p:nvPr/>
        </p:nvCxnSpPr>
        <p:spPr>
          <a:xfrm>
            <a:off x="4038600" y="252595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5" name="Straight Arrow Connector 354"/>
          <p:cNvCxnSpPr/>
          <p:nvPr/>
        </p:nvCxnSpPr>
        <p:spPr>
          <a:xfrm>
            <a:off x="4191000" y="267835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6" name="Straight Arrow Connector 355"/>
          <p:cNvCxnSpPr/>
          <p:nvPr/>
        </p:nvCxnSpPr>
        <p:spPr>
          <a:xfrm>
            <a:off x="4343400" y="283075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7" name="Straight Arrow Connector 356"/>
          <p:cNvCxnSpPr/>
          <p:nvPr/>
        </p:nvCxnSpPr>
        <p:spPr>
          <a:xfrm>
            <a:off x="4495800" y="298315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359" name="TextBox 358"/>
          <p:cNvSpPr txBox="1"/>
          <p:nvPr/>
        </p:nvSpPr>
        <p:spPr>
          <a:xfrm>
            <a:off x="3125728" y="1763952"/>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360" name="TextBox 359"/>
          <p:cNvSpPr txBox="1"/>
          <p:nvPr/>
        </p:nvSpPr>
        <p:spPr>
          <a:xfrm>
            <a:off x="3262736" y="192645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361" name="TextBox 360"/>
          <p:cNvSpPr txBox="1"/>
          <p:nvPr/>
        </p:nvSpPr>
        <p:spPr>
          <a:xfrm>
            <a:off x="3399741" y="2088958"/>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362" name="TextBox 361"/>
          <p:cNvSpPr txBox="1"/>
          <p:nvPr/>
        </p:nvSpPr>
        <p:spPr>
          <a:xfrm>
            <a:off x="3536749" y="225145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sp>
        <p:nvSpPr>
          <p:cNvPr id="363" name="TextBox 362"/>
          <p:cNvSpPr txBox="1"/>
          <p:nvPr/>
        </p:nvSpPr>
        <p:spPr>
          <a:xfrm>
            <a:off x="3673756" y="241396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364" name="TextBox 363"/>
          <p:cNvSpPr txBox="1"/>
          <p:nvPr/>
        </p:nvSpPr>
        <p:spPr>
          <a:xfrm>
            <a:off x="3810762" y="257646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365" name="TextBox 364"/>
          <p:cNvSpPr txBox="1"/>
          <p:nvPr/>
        </p:nvSpPr>
        <p:spPr>
          <a:xfrm>
            <a:off x="3947770" y="273896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366" name="TextBox 365"/>
          <p:cNvSpPr txBox="1"/>
          <p:nvPr/>
        </p:nvSpPr>
        <p:spPr>
          <a:xfrm>
            <a:off x="4084778" y="290146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cxnSp>
        <p:nvCxnSpPr>
          <p:cNvPr id="375" name="Straight Arrow Connector 374"/>
          <p:cNvCxnSpPr/>
          <p:nvPr/>
        </p:nvCxnSpPr>
        <p:spPr>
          <a:xfrm>
            <a:off x="3581400" y="5181492"/>
            <a:ext cx="2895600" cy="1588"/>
          </a:xfrm>
          <a:prstGeom prst="straightConnector1">
            <a:avLst/>
          </a:prstGeom>
          <a:ln w="38100" cap="flat" cmpd="sng" algn="ctr">
            <a:solidFill>
              <a:srgbClr val="0000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76" name="Straight Arrow Connector 375"/>
          <p:cNvCxnSpPr/>
          <p:nvPr/>
        </p:nvCxnSpPr>
        <p:spPr>
          <a:xfrm>
            <a:off x="3733800" y="533389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77" name="Straight Arrow Connector 376"/>
          <p:cNvCxnSpPr/>
          <p:nvPr/>
        </p:nvCxnSpPr>
        <p:spPr>
          <a:xfrm>
            <a:off x="3886200" y="5518136"/>
            <a:ext cx="2895600" cy="1588"/>
          </a:xfrm>
          <a:prstGeom prst="straightConnector1">
            <a:avLst/>
          </a:prstGeom>
          <a:ln w="38100" cap="flat" cmpd="sng" algn="ctr">
            <a:solidFill>
              <a:srgbClr val="0000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383" name="TextBox 382"/>
          <p:cNvSpPr txBox="1"/>
          <p:nvPr/>
        </p:nvSpPr>
        <p:spPr>
          <a:xfrm>
            <a:off x="3262736" y="503919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P2</a:t>
            </a:r>
          </a:p>
        </p:txBody>
      </p:sp>
      <p:sp>
        <p:nvSpPr>
          <p:cNvPr id="384" name="TextBox 383"/>
          <p:cNvSpPr txBox="1"/>
          <p:nvPr/>
        </p:nvSpPr>
        <p:spPr>
          <a:xfrm>
            <a:off x="3399741" y="5201698"/>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385" name="TextBox 384"/>
          <p:cNvSpPr txBox="1"/>
          <p:nvPr/>
        </p:nvSpPr>
        <p:spPr>
          <a:xfrm>
            <a:off x="3536749" y="536419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P4</a:t>
            </a:r>
          </a:p>
        </p:txBody>
      </p:sp>
      <p:grpSp>
        <p:nvGrpSpPr>
          <p:cNvPr id="60" name="Group 59"/>
          <p:cNvGrpSpPr/>
          <p:nvPr/>
        </p:nvGrpSpPr>
        <p:grpSpPr>
          <a:xfrm>
            <a:off x="3673756" y="5526700"/>
            <a:ext cx="3717644" cy="753436"/>
            <a:chOff x="3673756" y="5526700"/>
            <a:chExt cx="3717644" cy="753436"/>
          </a:xfrm>
        </p:grpSpPr>
        <p:sp>
          <p:nvSpPr>
            <p:cNvPr id="387" name="TextBox 386"/>
            <p:cNvSpPr txBox="1"/>
            <p:nvPr/>
          </p:nvSpPr>
          <p:spPr>
            <a:xfrm>
              <a:off x="3810762" y="568920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P6</a:t>
              </a:r>
            </a:p>
          </p:txBody>
        </p:sp>
        <p:grpSp>
          <p:nvGrpSpPr>
            <p:cNvPr id="56" name="Group 55"/>
            <p:cNvGrpSpPr/>
            <p:nvPr/>
          </p:nvGrpSpPr>
          <p:grpSpPr>
            <a:xfrm>
              <a:off x="3673756" y="5526700"/>
              <a:ext cx="3717644" cy="590933"/>
              <a:chOff x="3673756" y="5526700"/>
              <a:chExt cx="3717644" cy="590933"/>
            </a:xfrm>
          </p:grpSpPr>
          <p:cxnSp>
            <p:nvCxnSpPr>
              <p:cNvPr id="378" name="Straight Arrow Connector 377"/>
              <p:cNvCxnSpPr/>
              <p:nvPr/>
            </p:nvCxnSpPr>
            <p:spPr>
              <a:xfrm>
                <a:off x="4038600" y="563869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79" name="Straight Arrow Connector 378"/>
              <p:cNvCxnSpPr/>
              <p:nvPr/>
            </p:nvCxnSpPr>
            <p:spPr>
              <a:xfrm>
                <a:off x="4191000" y="5791092"/>
                <a:ext cx="2895600" cy="1588"/>
              </a:xfrm>
              <a:prstGeom prst="straightConnector1">
                <a:avLst/>
              </a:prstGeom>
              <a:ln w="38100" cap="flat" cmpd="sng" algn="ctr">
                <a:solidFill>
                  <a:srgbClr val="0000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80" name="Straight Arrow Connector 379"/>
              <p:cNvCxnSpPr/>
              <p:nvPr/>
            </p:nvCxnSpPr>
            <p:spPr>
              <a:xfrm>
                <a:off x="4343400" y="594349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81" name="Straight Arrow Connector 380"/>
              <p:cNvCxnSpPr/>
              <p:nvPr/>
            </p:nvCxnSpPr>
            <p:spPr>
              <a:xfrm>
                <a:off x="4495800" y="6095892"/>
                <a:ext cx="2895600" cy="1588"/>
              </a:xfrm>
              <a:prstGeom prst="straightConnector1">
                <a:avLst/>
              </a:prstGeom>
              <a:ln w="38100" cap="flat" cmpd="sng" algn="ctr">
                <a:solidFill>
                  <a:srgbClr val="0000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386" name="TextBox 385"/>
              <p:cNvSpPr txBox="1"/>
              <p:nvPr/>
            </p:nvSpPr>
            <p:spPr>
              <a:xfrm>
                <a:off x="3673756" y="552670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388" name="TextBox 387"/>
              <p:cNvSpPr txBox="1"/>
              <p:nvPr/>
            </p:nvSpPr>
            <p:spPr>
              <a:xfrm>
                <a:off x="3947770" y="585170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grpSp>
        <p:sp>
          <p:nvSpPr>
            <p:cNvPr id="389" name="TextBox 388"/>
            <p:cNvSpPr txBox="1"/>
            <p:nvPr/>
          </p:nvSpPr>
          <p:spPr>
            <a:xfrm>
              <a:off x="4084778" y="601420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P8</a:t>
              </a:r>
            </a:p>
          </p:txBody>
        </p:sp>
      </p:grpSp>
      <p:sp>
        <p:nvSpPr>
          <p:cNvPr id="390" name="Title 1"/>
          <p:cNvSpPr txBox="1">
            <a:spLocks/>
          </p:cNvSpPr>
          <p:nvPr/>
        </p:nvSpPr>
        <p:spPr bwMode="auto">
          <a:xfrm>
            <a:off x="93605" y="-4222"/>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2"/>
                </a:solidFill>
                <a:effectLst/>
                <a:uLnTx/>
                <a:uFillTx/>
                <a:latin typeface="+mj-lt"/>
                <a:ea typeface="+mj-ea"/>
                <a:cs typeface="+mj-cs"/>
              </a:rPr>
              <a:t>Simple Prefetching </a:t>
            </a:r>
            <a:r>
              <a:rPr kumimoji="0" lang="en-US" sz="3600" b="0" i="0" u="none" strike="noStrike" kern="0" cap="none" spc="0" normalizeH="0" noProof="0" dirty="0" smtClean="0">
                <a:ln>
                  <a:noFill/>
                </a:ln>
                <a:solidFill>
                  <a:schemeClr val="tx2"/>
                </a:solidFill>
                <a:effectLst/>
                <a:uLnTx/>
                <a:uFillTx/>
                <a:latin typeface="+mj-lt"/>
                <a:ea typeface="+mj-ea"/>
                <a:cs typeface="+mj-cs"/>
              </a:rPr>
              <a:t>+ </a:t>
            </a:r>
            <a:r>
              <a:rPr kumimoji="0" lang="en-US" sz="3600" b="0" i="1" u="none" strike="noStrike" kern="0" cap="none" spc="0" normalizeH="0" noProof="0" dirty="0" smtClean="0">
                <a:ln>
                  <a:noFill/>
                </a:ln>
                <a:solidFill>
                  <a:schemeClr val="tx2"/>
                </a:solidFill>
                <a:effectLst/>
                <a:uLnTx/>
                <a:uFillTx/>
                <a:latin typeface="+mj-lt"/>
                <a:ea typeface="+mj-ea"/>
                <a:cs typeface="+mj-cs"/>
              </a:rPr>
              <a:t>RR</a:t>
            </a:r>
            <a:r>
              <a:rPr kumimoji="0" lang="en-US" sz="3600" b="0" i="0" u="none" strike="noStrike" kern="0" cap="none" spc="0" normalizeH="0" noProof="0" dirty="0" smtClean="0">
                <a:ln>
                  <a:noFill/>
                </a:ln>
                <a:solidFill>
                  <a:schemeClr val="tx2"/>
                </a:solidFill>
                <a:effectLst/>
                <a:uLnTx/>
                <a:uFillTx/>
                <a:latin typeface="+mj-lt"/>
                <a:ea typeface="+mj-ea"/>
                <a:cs typeface="+mj-cs"/>
              </a:rPr>
              <a:t> scheduling</a:t>
            </a:r>
            <a:endParaRPr kumimoji="0" lang="en-US" sz="3600" b="0" i="0" u="none" strike="noStrike" kern="0" cap="none" spc="0" normalizeH="0" baseline="0" noProof="0" dirty="0">
              <a:ln>
                <a:noFill/>
              </a:ln>
              <a:solidFill>
                <a:schemeClr val="tx2"/>
              </a:solidFill>
              <a:effectLst/>
              <a:uLnTx/>
              <a:uFillTx/>
              <a:latin typeface="+mj-lt"/>
              <a:ea typeface="+mj-ea"/>
              <a:cs typeface="+mj-cs"/>
            </a:endParaRPr>
          </a:p>
        </p:txBody>
      </p:sp>
      <p:cxnSp>
        <p:nvCxnSpPr>
          <p:cNvPr id="48" name="Straight Arrow Connector 47"/>
          <p:cNvCxnSpPr/>
          <p:nvPr/>
        </p:nvCxnSpPr>
        <p:spPr>
          <a:xfrm flipV="1">
            <a:off x="31750" y="3609975"/>
            <a:ext cx="8596795" cy="3444"/>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50" name="Rounded Rectangle 49"/>
          <p:cNvSpPr/>
          <p:nvPr/>
        </p:nvSpPr>
        <p:spPr>
          <a:xfrm>
            <a:off x="95250" y="933450"/>
            <a:ext cx="29718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700" b="1" dirty="0" smtClean="0">
                <a:solidFill>
                  <a:schemeClr val="tx1"/>
                </a:solidFill>
                <a:latin typeface="Arial" pitchFamily="34" charset="0"/>
                <a:cs typeface="Arial" pitchFamily="34" charset="0"/>
              </a:rPr>
              <a:t>Compute </a:t>
            </a:r>
          </a:p>
          <a:p>
            <a:pPr algn="ctr"/>
            <a:r>
              <a:rPr lang="en-US" sz="2700" b="1" dirty="0" smtClean="0">
                <a:solidFill>
                  <a:schemeClr val="tx1"/>
                </a:solidFill>
                <a:latin typeface="Arial" pitchFamily="34" charset="0"/>
                <a:cs typeface="Arial" pitchFamily="34" charset="0"/>
              </a:rPr>
              <a:t>Phase (1)</a:t>
            </a:r>
            <a:endParaRPr lang="en-US" sz="2700" b="1" dirty="0">
              <a:solidFill>
                <a:schemeClr val="tx1"/>
              </a:solidFill>
              <a:latin typeface="Arial" pitchFamily="34" charset="0"/>
              <a:cs typeface="Arial" pitchFamily="34" charset="0"/>
            </a:endParaRPr>
          </a:p>
        </p:txBody>
      </p:sp>
      <p:grpSp>
        <p:nvGrpSpPr>
          <p:cNvPr id="63" name="Group 62"/>
          <p:cNvGrpSpPr/>
          <p:nvPr/>
        </p:nvGrpSpPr>
        <p:grpSpPr>
          <a:xfrm>
            <a:off x="79375" y="5943600"/>
            <a:ext cx="8596795" cy="541259"/>
            <a:chOff x="79375" y="5943600"/>
            <a:chExt cx="8596795" cy="541259"/>
          </a:xfrm>
        </p:grpSpPr>
        <p:sp>
          <p:nvSpPr>
            <p:cNvPr id="369" name="TextBox 368"/>
            <p:cNvSpPr txBox="1"/>
            <p:nvPr/>
          </p:nvSpPr>
          <p:spPr>
            <a:xfrm>
              <a:off x="7696200" y="5943600"/>
              <a:ext cx="750765" cy="404431"/>
            </a:xfrm>
            <a:prstGeom prst="rect">
              <a:avLst/>
            </a:prstGeom>
            <a:noFill/>
          </p:spPr>
          <p:txBody>
            <a:bodyPr wrap="square" lIns="49999" tIns="25000" rIns="49999" bIns="25000" rtlCol="0">
              <a:spAutoFit/>
            </a:bodyPr>
            <a:lstStyle/>
            <a:p>
              <a:r>
                <a:rPr lang="en-US" sz="2300" dirty="0" smtClean="0">
                  <a:latin typeface="Arial" pitchFamily="34" charset="0"/>
                  <a:cs typeface="Arial" pitchFamily="34" charset="0"/>
                </a:rPr>
                <a:t>Time</a:t>
              </a:r>
              <a:endParaRPr lang="en-US" sz="2300" dirty="0">
                <a:latin typeface="Arial" pitchFamily="34" charset="0"/>
                <a:cs typeface="Arial" pitchFamily="34" charset="0"/>
              </a:endParaRPr>
            </a:p>
          </p:txBody>
        </p:sp>
        <p:cxnSp>
          <p:nvCxnSpPr>
            <p:cNvPr id="49" name="Straight Arrow Connector 48"/>
            <p:cNvCxnSpPr/>
            <p:nvPr/>
          </p:nvCxnSpPr>
          <p:spPr>
            <a:xfrm flipV="1">
              <a:off x="79375" y="6481415"/>
              <a:ext cx="8596795" cy="3444"/>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21915" y="4034160"/>
            <a:ext cx="6202685" cy="2325273"/>
            <a:chOff x="121915" y="4034160"/>
            <a:chExt cx="6202685" cy="2325273"/>
          </a:xfrm>
        </p:grpSpPr>
        <p:sp>
          <p:nvSpPr>
            <p:cNvPr id="382" name="TextBox 381"/>
            <p:cNvSpPr txBox="1"/>
            <p:nvPr/>
          </p:nvSpPr>
          <p:spPr>
            <a:xfrm>
              <a:off x="3125728" y="4876692"/>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cxnSp>
          <p:nvCxnSpPr>
            <p:cNvPr id="370" name="Straight Arrow Connector 369"/>
            <p:cNvCxnSpPr/>
            <p:nvPr/>
          </p:nvCxnSpPr>
          <p:spPr>
            <a:xfrm>
              <a:off x="3429000" y="5029092"/>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371" name="Left Brace 370"/>
            <p:cNvSpPr/>
            <p:nvPr/>
          </p:nvSpPr>
          <p:spPr>
            <a:xfrm>
              <a:off x="2819400" y="4984736"/>
              <a:ext cx="235110" cy="1374697"/>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372" name="TextBox 371"/>
            <p:cNvSpPr txBox="1"/>
            <p:nvPr/>
          </p:nvSpPr>
          <p:spPr>
            <a:xfrm>
              <a:off x="1143000" y="5289536"/>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sp>
          <p:nvSpPr>
            <p:cNvPr id="51" name="Rounded Rectangle 50"/>
            <p:cNvSpPr/>
            <p:nvPr/>
          </p:nvSpPr>
          <p:spPr>
            <a:xfrm>
              <a:off x="121915" y="4034160"/>
              <a:ext cx="29718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700" b="1" dirty="0" smtClean="0">
                  <a:solidFill>
                    <a:schemeClr val="tx1"/>
                  </a:solidFill>
                  <a:latin typeface="Arial" pitchFamily="34" charset="0"/>
                  <a:cs typeface="Arial" pitchFamily="34" charset="0"/>
                </a:rPr>
                <a:t>Compute </a:t>
              </a:r>
            </a:p>
            <a:p>
              <a:pPr algn="ctr"/>
              <a:r>
                <a:rPr lang="en-US" sz="2700" b="1" dirty="0" smtClean="0">
                  <a:solidFill>
                    <a:schemeClr val="tx1"/>
                  </a:solidFill>
                  <a:latin typeface="Arial" pitchFamily="34" charset="0"/>
                  <a:cs typeface="Arial" pitchFamily="34" charset="0"/>
                </a:rPr>
                <a:t>Phase (1)</a:t>
              </a:r>
              <a:endParaRPr lang="en-US" sz="2700" b="1" dirty="0">
                <a:solidFill>
                  <a:schemeClr val="tx1"/>
                </a:solidFill>
                <a:latin typeface="Arial" pitchFamily="34" charset="0"/>
                <a:cs typeface="Arial" pitchFamily="34" charset="0"/>
              </a:endParaRPr>
            </a:p>
          </p:txBody>
        </p:sp>
      </p:grpSp>
      <p:sp>
        <p:nvSpPr>
          <p:cNvPr id="52" name="Rounded Rectangle 51"/>
          <p:cNvSpPr/>
          <p:nvPr/>
        </p:nvSpPr>
        <p:spPr>
          <a:xfrm>
            <a:off x="6242435" y="898525"/>
            <a:ext cx="2286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400" b="1" dirty="0" smtClean="0">
                <a:latin typeface="Arial" pitchFamily="34" charset="0"/>
                <a:cs typeface="Arial" pitchFamily="34" charset="0"/>
              </a:rPr>
              <a:t>Compute Phase (2)</a:t>
            </a:r>
            <a:endParaRPr lang="en-US" sz="2400" b="1" dirty="0">
              <a:latin typeface="Arial" pitchFamily="34" charset="0"/>
              <a:cs typeface="Arial" pitchFamily="34" charset="0"/>
            </a:endParaRPr>
          </a:p>
        </p:txBody>
      </p:sp>
      <p:sp>
        <p:nvSpPr>
          <p:cNvPr id="54" name="Cloud 53"/>
          <p:cNvSpPr/>
          <p:nvPr/>
        </p:nvSpPr>
        <p:spPr>
          <a:xfrm>
            <a:off x="5448300" y="1600200"/>
            <a:ext cx="3657600" cy="2438400"/>
          </a:xfrm>
          <a:prstGeom prst="clou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chemeClr val="tx1"/>
                </a:solidFill>
                <a:latin typeface="Arial"/>
                <a:cs typeface="Arial"/>
              </a:rPr>
              <a:t>No Saved Cycles</a:t>
            </a:r>
            <a:endParaRPr lang="en-US" sz="3800" dirty="0">
              <a:solidFill>
                <a:schemeClr val="tx1"/>
              </a:solidFill>
              <a:latin typeface="Arial"/>
              <a:cs typeface="Arial"/>
            </a:endParaRPr>
          </a:p>
        </p:txBody>
      </p:sp>
      <p:grpSp>
        <p:nvGrpSpPr>
          <p:cNvPr id="66" name="Group 65"/>
          <p:cNvGrpSpPr/>
          <p:nvPr/>
        </p:nvGrpSpPr>
        <p:grpSpPr>
          <a:xfrm>
            <a:off x="3276600" y="3629561"/>
            <a:ext cx="1828800" cy="1704439"/>
            <a:chOff x="3276600" y="3629561"/>
            <a:chExt cx="1828800" cy="1704439"/>
          </a:xfrm>
        </p:grpSpPr>
        <p:sp>
          <p:nvSpPr>
            <p:cNvPr id="61" name="Oval 60"/>
            <p:cNvSpPr/>
            <p:nvPr/>
          </p:nvSpPr>
          <p:spPr>
            <a:xfrm>
              <a:off x="3276600" y="5029200"/>
              <a:ext cx="304800" cy="3048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Arrow Connector 61"/>
            <p:cNvCxnSpPr>
              <a:stCxn id="61" idx="0"/>
            </p:cNvCxnSpPr>
            <p:nvPr/>
          </p:nvCxnSpPr>
          <p:spPr>
            <a:xfrm rot="5400000" flipH="1" flipV="1">
              <a:off x="3314700" y="4457700"/>
              <a:ext cx="685800" cy="457200"/>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65" name="TextBox 64"/>
            <p:cNvSpPr txBox="1"/>
            <p:nvPr/>
          </p:nvSpPr>
          <p:spPr>
            <a:xfrm>
              <a:off x="3886200" y="3629561"/>
              <a:ext cx="1219200" cy="1323439"/>
            </a:xfrm>
            <a:prstGeom prst="rect">
              <a:avLst/>
            </a:prstGeom>
            <a:noFill/>
          </p:spPr>
          <p:txBody>
            <a:bodyPr wrap="square" rtlCol="0">
              <a:spAutoFit/>
            </a:bodyPr>
            <a:lstStyle/>
            <a:p>
              <a:r>
                <a:rPr lang="en-US" sz="2000" dirty="0" smtClean="0">
                  <a:latin typeface="Arial"/>
                  <a:cs typeface="Arial"/>
                </a:rPr>
                <a:t>Overlap with D2 (Late Prefetch)</a:t>
              </a:r>
              <a:endParaRPr lang="en-US" sz="2000" dirty="0">
                <a:latin typeface="Arial"/>
                <a:cs typeface="Arial"/>
              </a:endParaRPr>
            </a:p>
          </p:txBody>
        </p:sp>
      </p:grpSp>
      <p:grpSp>
        <p:nvGrpSpPr>
          <p:cNvPr id="69" name="Group 68"/>
          <p:cNvGrpSpPr/>
          <p:nvPr/>
        </p:nvGrpSpPr>
        <p:grpSpPr>
          <a:xfrm>
            <a:off x="6248400" y="0"/>
            <a:ext cx="2438400" cy="6687671"/>
            <a:chOff x="6248400" y="0"/>
            <a:chExt cx="2438400" cy="6687671"/>
          </a:xfrm>
        </p:grpSpPr>
        <p:grpSp>
          <p:nvGrpSpPr>
            <p:cNvPr id="58" name="Group 57"/>
            <p:cNvGrpSpPr/>
            <p:nvPr/>
          </p:nvGrpSpPr>
          <p:grpSpPr>
            <a:xfrm>
              <a:off x="6248400" y="152400"/>
              <a:ext cx="2286003" cy="6535271"/>
              <a:chOff x="6248400" y="152400"/>
              <a:chExt cx="2286003" cy="6535271"/>
            </a:xfrm>
          </p:grpSpPr>
          <p:cxnSp>
            <p:nvCxnSpPr>
              <p:cNvPr id="25" name="Straight Connector 24"/>
              <p:cNvCxnSpPr/>
              <p:nvPr/>
            </p:nvCxnSpPr>
            <p:spPr>
              <a:xfrm rot="5400000">
                <a:off x="5266766" y="3420034"/>
                <a:ext cx="6535271" cy="3"/>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248400" y="4038600"/>
                <a:ext cx="2286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400" b="1" dirty="0" smtClean="0">
                    <a:latin typeface="Arial" pitchFamily="34" charset="0"/>
                    <a:cs typeface="Arial" pitchFamily="34" charset="0"/>
                  </a:rPr>
                  <a:t>Compute Phase (2)</a:t>
                </a:r>
                <a:endParaRPr lang="en-US" sz="2400" b="1" dirty="0">
                  <a:latin typeface="Arial" pitchFamily="34" charset="0"/>
                  <a:cs typeface="Arial" pitchFamily="34" charset="0"/>
                </a:endParaRPr>
              </a:p>
            </p:txBody>
          </p:sp>
        </p:grpSp>
        <p:sp>
          <p:nvSpPr>
            <p:cNvPr id="68" name="TextBox 67"/>
            <p:cNvSpPr txBox="1"/>
            <p:nvPr/>
          </p:nvSpPr>
          <p:spPr>
            <a:xfrm>
              <a:off x="7924800" y="0"/>
              <a:ext cx="762000" cy="477054"/>
            </a:xfrm>
            <a:prstGeom prst="rect">
              <a:avLst/>
            </a:prstGeom>
            <a:noFill/>
          </p:spPr>
          <p:txBody>
            <a:bodyPr wrap="square" rtlCol="0">
              <a:spAutoFit/>
            </a:bodyPr>
            <a:lstStyle/>
            <a:p>
              <a:r>
                <a:rPr lang="en-US" sz="2500" dirty="0" smtClean="0">
                  <a:latin typeface="Arial"/>
                  <a:cs typeface="Arial"/>
                </a:rPr>
                <a:t>RR</a:t>
              </a:r>
              <a:endParaRPr lang="en-US" sz="2500" dirty="0">
                <a:latin typeface="Arial"/>
                <a:cs typeface="Arial"/>
              </a:endParaRPr>
            </a:p>
          </p:txBody>
        </p:sp>
      </p:grpSp>
      <p:grpSp>
        <p:nvGrpSpPr>
          <p:cNvPr id="74" name="Group 73"/>
          <p:cNvGrpSpPr/>
          <p:nvPr/>
        </p:nvGrpSpPr>
        <p:grpSpPr>
          <a:xfrm>
            <a:off x="3540810" y="3629561"/>
            <a:ext cx="2783790" cy="2009239"/>
            <a:chOff x="3540810" y="3629561"/>
            <a:chExt cx="2783790" cy="2009239"/>
          </a:xfrm>
        </p:grpSpPr>
        <p:sp>
          <p:nvSpPr>
            <p:cNvPr id="70" name="TextBox 69"/>
            <p:cNvSpPr txBox="1"/>
            <p:nvPr/>
          </p:nvSpPr>
          <p:spPr>
            <a:xfrm>
              <a:off x="5105400" y="3629561"/>
              <a:ext cx="1219200" cy="1323439"/>
            </a:xfrm>
            <a:prstGeom prst="rect">
              <a:avLst/>
            </a:prstGeom>
            <a:noFill/>
          </p:spPr>
          <p:txBody>
            <a:bodyPr wrap="square" rtlCol="0">
              <a:spAutoFit/>
            </a:bodyPr>
            <a:lstStyle/>
            <a:p>
              <a:r>
                <a:rPr lang="en-US" sz="2000" dirty="0" smtClean="0">
                  <a:latin typeface="Arial"/>
                  <a:cs typeface="Arial"/>
                </a:rPr>
                <a:t>Overlap with D4</a:t>
              </a:r>
            </a:p>
            <a:p>
              <a:r>
                <a:rPr lang="en-US" sz="2000" dirty="0" smtClean="0">
                  <a:latin typeface="Arial"/>
                  <a:cs typeface="Arial"/>
                </a:rPr>
                <a:t>(Late Prefetch)</a:t>
              </a:r>
              <a:endParaRPr lang="en-US" sz="2000" dirty="0">
                <a:latin typeface="Arial"/>
                <a:cs typeface="Arial"/>
              </a:endParaRPr>
            </a:p>
          </p:txBody>
        </p:sp>
        <p:sp>
          <p:nvSpPr>
            <p:cNvPr id="71" name="Oval 70"/>
            <p:cNvSpPr/>
            <p:nvPr/>
          </p:nvSpPr>
          <p:spPr>
            <a:xfrm>
              <a:off x="3540810" y="5334000"/>
              <a:ext cx="304800" cy="3048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Arrow Connector 71"/>
            <p:cNvCxnSpPr/>
            <p:nvPr/>
          </p:nvCxnSpPr>
          <p:spPr>
            <a:xfrm flipV="1">
              <a:off x="3810000" y="4576980"/>
              <a:ext cx="1219200" cy="762000"/>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 grpId="0"/>
      <p:bldP spid="384" grpId="0"/>
      <p:bldP spid="385" grpId="0"/>
      <p:bldP spid="54"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7696200" y="3245132"/>
            <a:ext cx="750765" cy="404431"/>
          </a:xfrm>
          <a:prstGeom prst="rect">
            <a:avLst/>
          </a:prstGeom>
          <a:noFill/>
        </p:spPr>
        <p:txBody>
          <a:bodyPr wrap="square" lIns="49999" tIns="25000" rIns="49999" bIns="25000" rtlCol="0">
            <a:spAutoFit/>
          </a:bodyPr>
          <a:lstStyle/>
          <a:p>
            <a:r>
              <a:rPr lang="en-US" sz="2300" dirty="0" smtClean="0">
                <a:latin typeface="Arial" pitchFamily="34" charset="0"/>
                <a:cs typeface="Arial" pitchFamily="34" charset="0"/>
              </a:rPr>
              <a:t>Time</a:t>
            </a:r>
            <a:endParaRPr lang="en-US" sz="2300" dirty="0">
              <a:latin typeface="Arial" pitchFamily="34" charset="0"/>
              <a:cs typeface="Arial" pitchFamily="34" charset="0"/>
            </a:endParaRPr>
          </a:p>
        </p:txBody>
      </p:sp>
      <p:cxnSp>
        <p:nvCxnSpPr>
          <p:cNvPr id="8" name="Straight Arrow Connector 7"/>
          <p:cNvCxnSpPr/>
          <p:nvPr/>
        </p:nvCxnSpPr>
        <p:spPr>
          <a:xfrm>
            <a:off x="1903472" y="2191981"/>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9" name="Left Brace 8"/>
          <p:cNvSpPr/>
          <p:nvPr/>
        </p:nvSpPr>
        <p:spPr>
          <a:xfrm>
            <a:off x="1295400" y="2135136"/>
            <a:ext cx="235110" cy="1374697"/>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10" name="TextBox 9"/>
          <p:cNvSpPr txBox="1"/>
          <p:nvPr/>
        </p:nvSpPr>
        <p:spPr>
          <a:xfrm>
            <a:off x="-48380" y="2439936"/>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351" name="Straight Arrow Connector 350"/>
          <p:cNvCxnSpPr/>
          <p:nvPr/>
        </p:nvCxnSpPr>
        <p:spPr>
          <a:xfrm>
            <a:off x="2055872" y="2344381"/>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2" name="Straight Arrow Connector 351"/>
          <p:cNvCxnSpPr/>
          <p:nvPr/>
        </p:nvCxnSpPr>
        <p:spPr>
          <a:xfrm>
            <a:off x="2208272" y="2496781"/>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3" name="Straight Arrow Connector 352"/>
          <p:cNvCxnSpPr/>
          <p:nvPr/>
        </p:nvCxnSpPr>
        <p:spPr>
          <a:xfrm>
            <a:off x="2360672" y="2649181"/>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4" name="Straight Arrow Connector 353"/>
          <p:cNvCxnSpPr/>
          <p:nvPr/>
        </p:nvCxnSpPr>
        <p:spPr>
          <a:xfrm>
            <a:off x="3429000" y="2801581"/>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5" name="Straight Arrow Connector 354"/>
          <p:cNvCxnSpPr/>
          <p:nvPr/>
        </p:nvCxnSpPr>
        <p:spPr>
          <a:xfrm>
            <a:off x="3581400" y="2953981"/>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6" name="Straight Arrow Connector 355"/>
          <p:cNvCxnSpPr/>
          <p:nvPr/>
        </p:nvCxnSpPr>
        <p:spPr>
          <a:xfrm>
            <a:off x="3733800" y="3106381"/>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7" name="Straight Arrow Connector 356"/>
          <p:cNvCxnSpPr/>
          <p:nvPr/>
        </p:nvCxnSpPr>
        <p:spPr>
          <a:xfrm>
            <a:off x="3886200" y="3258781"/>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359" name="TextBox 358"/>
          <p:cNvSpPr txBox="1"/>
          <p:nvPr/>
        </p:nvSpPr>
        <p:spPr>
          <a:xfrm>
            <a:off x="1600200" y="203958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360" name="TextBox 359"/>
          <p:cNvSpPr txBox="1"/>
          <p:nvPr/>
        </p:nvSpPr>
        <p:spPr>
          <a:xfrm>
            <a:off x="1737208" y="220208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361" name="TextBox 360"/>
          <p:cNvSpPr txBox="1"/>
          <p:nvPr/>
        </p:nvSpPr>
        <p:spPr>
          <a:xfrm>
            <a:off x="1874213" y="236458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362" name="TextBox 361"/>
          <p:cNvSpPr txBox="1"/>
          <p:nvPr/>
        </p:nvSpPr>
        <p:spPr>
          <a:xfrm>
            <a:off x="2017485" y="253564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sp>
        <p:nvSpPr>
          <p:cNvPr id="363" name="TextBox 362"/>
          <p:cNvSpPr txBox="1"/>
          <p:nvPr/>
        </p:nvSpPr>
        <p:spPr>
          <a:xfrm>
            <a:off x="3064156" y="268958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364" name="TextBox 363"/>
          <p:cNvSpPr txBox="1"/>
          <p:nvPr/>
        </p:nvSpPr>
        <p:spPr>
          <a:xfrm>
            <a:off x="3201162" y="285208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365" name="TextBox 364"/>
          <p:cNvSpPr txBox="1"/>
          <p:nvPr/>
        </p:nvSpPr>
        <p:spPr>
          <a:xfrm>
            <a:off x="3338170" y="301459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366" name="TextBox 365"/>
          <p:cNvSpPr txBox="1"/>
          <p:nvPr/>
        </p:nvSpPr>
        <p:spPr>
          <a:xfrm>
            <a:off x="3475178" y="317709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sp>
        <p:nvSpPr>
          <p:cNvPr id="390" name="Title 1"/>
          <p:cNvSpPr txBox="1">
            <a:spLocks/>
          </p:cNvSpPr>
          <p:nvPr/>
        </p:nvSpPr>
        <p:spPr bwMode="auto">
          <a:xfrm>
            <a:off x="152400" y="0"/>
            <a:ext cx="88392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2"/>
                </a:solidFill>
                <a:effectLst/>
                <a:uLnTx/>
                <a:uFillTx/>
                <a:latin typeface="+mj-lt"/>
                <a:ea typeface="+mj-ea"/>
                <a:cs typeface="+mj-cs"/>
              </a:rPr>
              <a:t>Simple Prefetching </a:t>
            </a:r>
            <a:r>
              <a:rPr kumimoji="0" lang="en-US" sz="3600" b="0" i="0" u="none" strike="noStrike" kern="0" cap="none" spc="0" normalizeH="0" noProof="0" dirty="0" smtClean="0">
                <a:ln>
                  <a:noFill/>
                </a:ln>
                <a:solidFill>
                  <a:schemeClr val="tx2"/>
                </a:solidFill>
                <a:effectLst/>
                <a:uLnTx/>
                <a:uFillTx/>
                <a:latin typeface="+mj-lt"/>
                <a:ea typeface="+mj-ea"/>
                <a:cs typeface="+mj-cs"/>
              </a:rPr>
              <a:t>+ </a:t>
            </a:r>
            <a:r>
              <a:rPr kumimoji="0" lang="en-US" sz="3600" b="0" i="1" u="none" strike="noStrike" kern="0" cap="none" spc="0" normalizeH="0" noProof="0" dirty="0" smtClean="0">
                <a:ln>
                  <a:noFill/>
                </a:ln>
                <a:solidFill>
                  <a:schemeClr val="tx2"/>
                </a:solidFill>
                <a:effectLst/>
                <a:uLnTx/>
                <a:uFillTx/>
                <a:latin typeface="+mj-lt"/>
                <a:ea typeface="+mj-ea"/>
                <a:cs typeface="+mj-cs"/>
              </a:rPr>
              <a:t>TL</a:t>
            </a:r>
            <a:r>
              <a:rPr kumimoji="0" lang="en-US" sz="3600" b="0" i="0" u="none" strike="noStrike" kern="0" cap="none" spc="0" normalizeH="0" noProof="0" dirty="0" smtClean="0">
                <a:ln>
                  <a:noFill/>
                </a:ln>
                <a:solidFill>
                  <a:schemeClr val="tx2"/>
                </a:solidFill>
                <a:effectLst/>
                <a:uLnTx/>
                <a:uFillTx/>
                <a:latin typeface="+mj-lt"/>
                <a:ea typeface="+mj-ea"/>
                <a:cs typeface="+mj-cs"/>
              </a:rPr>
              <a:t> scheduling</a:t>
            </a:r>
            <a:endParaRPr kumimoji="0" lang="en-US" sz="3600" b="0" i="0" u="none" strike="noStrike" kern="0" cap="none" spc="0" normalizeH="0" baseline="0" noProof="0" dirty="0">
              <a:ln>
                <a:noFill/>
              </a:ln>
              <a:solidFill>
                <a:schemeClr val="tx2"/>
              </a:solidFill>
              <a:effectLst/>
              <a:uLnTx/>
              <a:uFillTx/>
              <a:latin typeface="+mj-lt"/>
              <a:ea typeface="+mj-ea"/>
              <a:cs typeface="+mj-cs"/>
            </a:endParaRPr>
          </a:p>
        </p:txBody>
      </p:sp>
      <p:cxnSp>
        <p:nvCxnSpPr>
          <p:cNvPr id="51" name="Straight Connector 50"/>
          <p:cNvCxnSpPr/>
          <p:nvPr/>
        </p:nvCxnSpPr>
        <p:spPr>
          <a:xfrm rot="5400000">
            <a:off x="6018790" y="2281361"/>
            <a:ext cx="2901253" cy="3628"/>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7124700" y="2261496"/>
            <a:ext cx="2819400" cy="1588"/>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1755080" y="5283087"/>
            <a:ext cx="3214264" cy="265932"/>
            <a:chOff x="1755080" y="5283087"/>
            <a:chExt cx="3214264" cy="265932"/>
          </a:xfrm>
        </p:grpSpPr>
        <p:cxnSp>
          <p:nvCxnSpPr>
            <p:cNvPr id="62" name="Straight Arrow Connector 61"/>
            <p:cNvCxnSpPr/>
            <p:nvPr/>
          </p:nvCxnSpPr>
          <p:spPr>
            <a:xfrm>
              <a:off x="2073744" y="5425385"/>
              <a:ext cx="2895600" cy="1588"/>
            </a:xfrm>
            <a:prstGeom prst="straightConnector1">
              <a:avLst/>
            </a:prstGeom>
            <a:ln w="38100" cap="flat" cmpd="sng" algn="ctr">
              <a:solidFill>
                <a:srgbClr val="0000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1755080" y="528308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P2</a:t>
              </a:r>
            </a:p>
          </p:txBody>
        </p:sp>
      </p:grpSp>
      <p:grpSp>
        <p:nvGrpSpPr>
          <p:cNvPr id="101" name="Group 100"/>
          <p:cNvGrpSpPr/>
          <p:nvPr/>
        </p:nvGrpSpPr>
        <p:grpSpPr>
          <a:xfrm>
            <a:off x="1892085" y="5445591"/>
            <a:ext cx="3382059" cy="436994"/>
            <a:chOff x="1892085" y="5445591"/>
            <a:chExt cx="3382059" cy="436994"/>
          </a:xfrm>
        </p:grpSpPr>
        <p:cxnSp>
          <p:nvCxnSpPr>
            <p:cNvPr id="63" name="Straight Arrow Connector 62"/>
            <p:cNvCxnSpPr/>
            <p:nvPr/>
          </p:nvCxnSpPr>
          <p:spPr>
            <a:xfrm>
              <a:off x="2226144" y="557778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2378544" y="5730185"/>
              <a:ext cx="2895600" cy="1588"/>
            </a:xfrm>
            <a:prstGeom prst="straightConnector1">
              <a:avLst/>
            </a:prstGeom>
            <a:ln w="38100" cap="flat" cmpd="sng" algn="ctr">
              <a:solidFill>
                <a:srgbClr val="0000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1892085" y="544559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72" name="TextBox 71"/>
            <p:cNvSpPr txBox="1"/>
            <p:nvPr/>
          </p:nvSpPr>
          <p:spPr>
            <a:xfrm>
              <a:off x="2035357" y="56166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P4</a:t>
              </a:r>
            </a:p>
          </p:txBody>
        </p:sp>
      </p:grpSp>
      <p:sp>
        <p:nvSpPr>
          <p:cNvPr id="85" name="Left-Right Arrow 84"/>
          <p:cNvSpPr/>
          <p:nvPr/>
        </p:nvSpPr>
        <p:spPr>
          <a:xfrm>
            <a:off x="7467600" y="2211336"/>
            <a:ext cx="1066800" cy="3810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86" name="TextBox 85"/>
          <p:cNvSpPr txBox="1"/>
          <p:nvPr/>
        </p:nvSpPr>
        <p:spPr>
          <a:xfrm>
            <a:off x="6980769" y="1743669"/>
            <a:ext cx="2057400" cy="1292662"/>
          </a:xfrm>
          <a:prstGeom prst="rect">
            <a:avLst/>
          </a:prstGeom>
          <a:noFill/>
        </p:spPr>
        <p:txBody>
          <a:bodyPr wrap="square" rtlCol="0">
            <a:spAutoFit/>
          </a:bodyPr>
          <a:lstStyle/>
          <a:p>
            <a:pPr algn="ctr"/>
            <a:r>
              <a:rPr lang="en-US" sz="2600" dirty="0" smtClean="0">
                <a:latin typeface="Arial"/>
                <a:cs typeface="Arial"/>
              </a:rPr>
              <a:t>Saved</a:t>
            </a:r>
          </a:p>
          <a:p>
            <a:pPr algn="ctr"/>
            <a:r>
              <a:rPr lang="en-US" sz="2600" dirty="0" smtClean="0">
                <a:latin typeface="Arial"/>
                <a:cs typeface="Arial"/>
              </a:rPr>
              <a:t> </a:t>
            </a:r>
          </a:p>
          <a:p>
            <a:pPr algn="ctr"/>
            <a:r>
              <a:rPr lang="en-US" sz="2600" dirty="0" smtClean="0">
                <a:latin typeface="Arial"/>
                <a:cs typeface="Arial"/>
              </a:rPr>
              <a:t>Cycles</a:t>
            </a:r>
            <a:endParaRPr lang="en-US" sz="2600" dirty="0">
              <a:latin typeface="Arial"/>
              <a:cs typeface="Arial"/>
            </a:endParaRPr>
          </a:p>
        </p:txBody>
      </p:sp>
      <p:sp>
        <p:nvSpPr>
          <p:cNvPr id="87" name="TextBox 86"/>
          <p:cNvSpPr txBox="1"/>
          <p:nvPr/>
        </p:nvSpPr>
        <p:spPr>
          <a:xfrm>
            <a:off x="2210574" y="802020"/>
            <a:ext cx="1219200" cy="369332"/>
          </a:xfrm>
          <a:prstGeom prst="rect">
            <a:avLst/>
          </a:prstGeom>
          <a:noFill/>
        </p:spPr>
        <p:txBody>
          <a:bodyPr wrap="square" rtlCol="0">
            <a:spAutoFit/>
          </a:bodyPr>
          <a:lstStyle/>
          <a:p>
            <a:r>
              <a:rPr lang="en-US" b="1" dirty="0" smtClean="0">
                <a:latin typeface="Arial"/>
                <a:cs typeface="Arial"/>
              </a:rPr>
              <a:t>Group 2</a:t>
            </a:r>
            <a:endParaRPr lang="en-US" b="1" dirty="0">
              <a:latin typeface="Arial"/>
              <a:cs typeface="Arial"/>
            </a:endParaRPr>
          </a:p>
        </p:txBody>
      </p:sp>
      <p:sp>
        <p:nvSpPr>
          <p:cNvPr id="88" name="TextBox 87"/>
          <p:cNvSpPr txBox="1"/>
          <p:nvPr/>
        </p:nvSpPr>
        <p:spPr>
          <a:xfrm>
            <a:off x="609600" y="801252"/>
            <a:ext cx="1219200" cy="369332"/>
          </a:xfrm>
          <a:prstGeom prst="rect">
            <a:avLst/>
          </a:prstGeom>
          <a:noFill/>
        </p:spPr>
        <p:txBody>
          <a:bodyPr wrap="square" rtlCol="0">
            <a:spAutoFit/>
          </a:bodyPr>
          <a:lstStyle/>
          <a:p>
            <a:r>
              <a:rPr lang="en-US" b="1" dirty="0" smtClean="0">
                <a:latin typeface="Arial"/>
                <a:cs typeface="Arial"/>
              </a:rPr>
              <a:t>Group 1</a:t>
            </a:r>
            <a:endParaRPr lang="en-US" b="1" dirty="0">
              <a:latin typeface="Arial"/>
              <a:cs typeface="Arial"/>
            </a:endParaRPr>
          </a:p>
        </p:txBody>
      </p:sp>
      <p:sp>
        <p:nvSpPr>
          <p:cNvPr id="89" name="TextBox 88"/>
          <p:cNvSpPr txBox="1"/>
          <p:nvPr/>
        </p:nvSpPr>
        <p:spPr>
          <a:xfrm>
            <a:off x="6337429" y="775596"/>
            <a:ext cx="1219200" cy="369332"/>
          </a:xfrm>
          <a:prstGeom prst="rect">
            <a:avLst/>
          </a:prstGeom>
          <a:noFill/>
        </p:spPr>
        <p:txBody>
          <a:bodyPr wrap="square" rtlCol="0">
            <a:spAutoFit/>
          </a:bodyPr>
          <a:lstStyle/>
          <a:p>
            <a:r>
              <a:rPr lang="en-US" b="1" dirty="0" smtClean="0">
                <a:latin typeface="Arial"/>
                <a:cs typeface="Arial"/>
              </a:rPr>
              <a:t>Group 2</a:t>
            </a:r>
            <a:endParaRPr lang="en-US" b="1" dirty="0">
              <a:latin typeface="Arial"/>
              <a:cs typeface="Arial"/>
            </a:endParaRPr>
          </a:p>
        </p:txBody>
      </p:sp>
      <p:sp>
        <p:nvSpPr>
          <p:cNvPr id="90" name="TextBox 89"/>
          <p:cNvSpPr txBox="1"/>
          <p:nvPr/>
        </p:nvSpPr>
        <p:spPr>
          <a:xfrm>
            <a:off x="4737229" y="801252"/>
            <a:ext cx="1219200" cy="369332"/>
          </a:xfrm>
          <a:prstGeom prst="rect">
            <a:avLst/>
          </a:prstGeom>
          <a:noFill/>
        </p:spPr>
        <p:txBody>
          <a:bodyPr wrap="square" rtlCol="0">
            <a:spAutoFit/>
          </a:bodyPr>
          <a:lstStyle/>
          <a:p>
            <a:r>
              <a:rPr lang="en-US" b="1" dirty="0" smtClean="0">
                <a:latin typeface="Arial"/>
                <a:cs typeface="Arial"/>
              </a:rPr>
              <a:t>Group 1</a:t>
            </a:r>
            <a:endParaRPr lang="en-US" b="1" dirty="0">
              <a:latin typeface="Arial"/>
              <a:cs typeface="Arial"/>
            </a:endParaRPr>
          </a:p>
        </p:txBody>
      </p:sp>
      <p:cxnSp>
        <p:nvCxnSpPr>
          <p:cNvPr id="80" name="Straight Arrow Connector 79"/>
          <p:cNvCxnSpPr/>
          <p:nvPr/>
        </p:nvCxnSpPr>
        <p:spPr>
          <a:xfrm>
            <a:off x="0" y="3733800"/>
            <a:ext cx="8993670" cy="1588"/>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82" name="Rounded Rectangle 81"/>
          <p:cNvSpPr/>
          <p:nvPr/>
        </p:nvSpPr>
        <p:spPr>
          <a:xfrm>
            <a:off x="381000" y="1116346"/>
            <a:ext cx="15240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sp>
        <p:nvSpPr>
          <p:cNvPr id="84" name="Rounded Rectangle 83"/>
          <p:cNvSpPr/>
          <p:nvPr/>
        </p:nvSpPr>
        <p:spPr>
          <a:xfrm>
            <a:off x="1905000" y="1113402"/>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chemeClr val="bg1"/>
                </a:solidFill>
                <a:latin typeface="Arial" pitchFamily="34" charset="0"/>
                <a:cs typeface="Arial" pitchFamily="34" charset="0"/>
              </a:rPr>
              <a:t>Compute </a:t>
            </a:r>
          </a:p>
          <a:p>
            <a:pPr algn="ctr"/>
            <a:r>
              <a:rPr lang="en-US" sz="2300" b="1" dirty="0" smtClean="0">
                <a:solidFill>
                  <a:schemeClr val="bg1"/>
                </a:solidFill>
                <a:latin typeface="Arial" pitchFamily="34" charset="0"/>
                <a:cs typeface="Arial" pitchFamily="34" charset="0"/>
              </a:rPr>
              <a:t>Phase (1)</a:t>
            </a:r>
            <a:endParaRPr lang="en-US" sz="2300" b="1" dirty="0">
              <a:solidFill>
                <a:schemeClr val="bg1"/>
              </a:solidFill>
              <a:latin typeface="Arial" pitchFamily="34" charset="0"/>
              <a:cs typeface="Arial" pitchFamily="34" charset="0"/>
            </a:endParaRPr>
          </a:p>
        </p:txBody>
      </p:sp>
      <p:grpSp>
        <p:nvGrpSpPr>
          <p:cNvPr id="116" name="Group 115"/>
          <p:cNvGrpSpPr/>
          <p:nvPr/>
        </p:nvGrpSpPr>
        <p:grpSpPr>
          <a:xfrm>
            <a:off x="381000" y="3835656"/>
            <a:ext cx="4435944" cy="1550861"/>
            <a:chOff x="381000" y="3835656"/>
            <a:chExt cx="4435944" cy="1550861"/>
          </a:xfrm>
        </p:grpSpPr>
        <p:cxnSp>
          <p:nvCxnSpPr>
            <p:cNvPr id="58" name="Straight Arrow Connector 57"/>
            <p:cNvCxnSpPr/>
            <p:nvPr/>
          </p:nvCxnSpPr>
          <p:spPr>
            <a:xfrm>
              <a:off x="1921344" y="527298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1618072" y="5120585"/>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91" name="TextBox 90"/>
            <p:cNvSpPr txBox="1"/>
            <p:nvPr/>
          </p:nvSpPr>
          <p:spPr>
            <a:xfrm>
              <a:off x="2147977" y="3836424"/>
              <a:ext cx="1219200" cy="369332"/>
            </a:xfrm>
            <a:prstGeom prst="rect">
              <a:avLst/>
            </a:prstGeom>
            <a:noFill/>
          </p:spPr>
          <p:txBody>
            <a:bodyPr wrap="square" rtlCol="0">
              <a:spAutoFit/>
            </a:bodyPr>
            <a:lstStyle/>
            <a:p>
              <a:r>
                <a:rPr lang="en-US" b="1" dirty="0" smtClean="0">
                  <a:latin typeface="Arial"/>
                  <a:cs typeface="Arial"/>
                </a:rPr>
                <a:t>Group 2</a:t>
              </a:r>
              <a:endParaRPr lang="en-US" b="1" dirty="0">
                <a:latin typeface="Arial"/>
                <a:cs typeface="Arial"/>
              </a:endParaRPr>
            </a:p>
          </p:txBody>
        </p:sp>
        <p:sp>
          <p:nvSpPr>
            <p:cNvPr id="92" name="TextBox 91"/>
            <p:cNvSpPr txBox="1"/>
            <p:nvPr/>
          </p:nvSpPr>
          <p:spPr>
            <a:xfrm>
              <a:off x="547003" y="3835656"/>
              <a:ext cx="1219200" cy="369332"/>
            </a:xfrm>
            <a:prstGeom prst="rect">
              <a:avLst/>
            </a:prstGeom>
            <a:noFill/>
          </p:spPr>
          <p:txBody>
            <a:bodyPr wrap="square" rtlCol="0">
              <a:spAutoFit/>
            </a:bodyPr>
            <a:lstStyle/>
            <a:p>
              <a:r>
                <a:rPr lang="en-US" b="1" dirty="0" smtClean="0">
                  <a:latin typeface="Arial"/>
                  <a:cs typeface="Arial"/>
                </a:rPr>
                <a:t>Group 1</a:t>
              </a:r>
              <a:endParaRPr lang="en-US" b="1" dirty="0">
                <a:latin typeface="Arial"/>
                <a:cs typeface="Arial"/>
              </a:endParaRPr>
            </a:p>
          </p:txBody>
        </p:sp>
        <p:sp>
          <p:nvSpPr>
            <p:cNvPr id="83" name="Rounded Rectangle 82"/>
            <p:cNvSpPr/>
            <p:nvPr/>
          </p:nvSpPr>
          <p:spPr>
            <a:xfrm>
              <a:off x="381000" y="4191000"/>
              <a:ext cx="15240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sp>
          <p:nvSpPr>
            <p:cNvPr id="95" name="Rounded Rectangle 94"/>
            <p:cNvSpPr/>
            <p:nvPr/>
          </p:nvSpPr>
          <p:spPr>
            <a:xfrm>
              <a:off x="1895475" y="4186802"/>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chemeClr val="bg1"/>
                  </a:solidFill>
                  <a:latin typeface="Arial" pitchFamily="34" charset="0"/>
                  <a:cs typeface="Arial" pitchFamily="34" charset="0"/>
                </a:rPr>
                <a:t>Compute </a:t>
              </a:r>
            </a:p>
            <a:p>
              <a:pPr algn="ctr"/>
              <a:r>
                <a:rPr lang="en-US" sz="2300" b="1" dirty="0" smtClean="0">
                  <a:solidFill>
                    <a:schemeClr val="bg1"/>
                  </a:solidFill>
                  <a:latin typeface="Arial" pitchFamily="34" charset="0"/>
                  <a:cs typeface="Arial" pitchFamily="34" charset="0"/>
                </a:rPr>
                <a:t>Phase (1)</a:t>
              </a:r>
              <a:endParaRPr lang="en-US" sz="2300" b="1" dirty="0">
                <a:solidFill>
                  <a:schemeClr val="bg1"/>
                </a:solidFill>
                <a:latin typeface="Arial" pitchFamily="34" charset="0"/>
                <a:cs typeface="Arial" pitchFamily="34" charset="0"/>
              </a:endParaRPr>
            </a:p>
          </p:txBody>
        </p:sp>
      </p:grpSp>
      <p:sp>
        <p:nvSpPr>
          <p:cNvPr id="96" name="Rounded Rectangle 95"/>
          <p:cNvSpPr/>
          <p:nvPr/>
        </p:nvSpPr>
        <p:spPr>
          <a:xfrm>
            <a:off x="4692650" y="1137405"/>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latin typeface="Arial" pitchFamily="34" charset="0"/>
                <a:cs typeface="Arial" pitchFamily="34" charset="0"/>
              </a:rPr>
              <a:t>Comp. Phase (2)</a:t>
            </a:r>
            <a:endParaRPr lang="en-US" sz="1900" b="1" dirty="0">
              <a:latin typeface="Arial" pitchFamily="34" charset="0"/>
              <a:cs typeface="Arial" pitchFamily="34" charset="0"/>
            </a:endParaRPr>
          </a:p>
        </p:txBody>
      </p:sp>
      <p:grpSp>
        <p:nvGrpSpPr>
          <p:cNvPr id="102" name="Group 101"/>
          <p:cNvGrpSpPr/>
          <p:nvPr/>
        </p:nvGrpSpPr>
        <p:grpSpPr>
          <a:xfrm>
            <a:off x="4674632" y="3835656"/>
            <a:ext cx="1219200" cy="1193544"/>
            <a:chOff x="4674632" y="3835656"/>
            <a:chExt cx="1219200" cy="1193544"/>
          </a:xfrm>
        </p:grpSpPr>
        <p:sp>
          <p:nvSpPr>
            <p:cNvPr id="94" name="TextBox 93"/>
            <p:cNvSpPr txBox="1"/>
            <p:nvPr/>
          </p:nvSpPr>
          <p:spPr>
            <a:xfrm>
              <a:off x="4674632" y="3835656"/>
              <a:ext cx="1219200" cy="369332"/>
            </a:xfrm>
            <a:prstGeom prst="rect">
              <a:avLst/>
            </a:prstGeom>
            <a:noFill/>
          </p:spPr>
          <p:txBody>
            <a:bodyPr wrap="square" rtlCol="0">
              <a:spAutoFit/>
            </a:bodyPr>
            <a:lstStyle/>
            <a:p>
              <a:r>
                <a:rPr lang="en-US" b="1" dirty="0" smtClean="0">
                  <a:latin typeface="Arial"/>
                  <a:cs typeface="Arial"/>
                </a:rPr>
                <a:t>Group 1</a:t>
              </a:r>
              <a:endParaRPr lang="en-US" b="1" dirty="0">
                <a:latin typeface="Arial"/>
                <a:cs typeface="Arial"/>
              </a:endParaRPr>
            </a:p>
          </p:txBody>
        </p:sp>
        <p:sp>
          <p:nvSpPr>
            <p:cNvPr id="97" name="Rounded Rectangle 96"/>
            <p:cNvSpPr/>
            <p:nvPr/>
          </p:nvSpPr>
          <p:spPr>
            <a:xfrm>
              <a:off x="4711700" y="4191000"/>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latin typeface="Arial" pitchFamily="34" charset="0"/>
                  <a:cs typeface="Arial" pitchFamily="34" charset="0"/>
                </a:rPr>
                <a:t>Comp. Phase (2)</a:t>
              </a:r>
              <a:endParaRPr lang="en-US" sz="1900" b="1" dirty="0">
                <a:latin typeface="Arial" pitchFamily="34" charset="0"/>
                <a:cs typeface="Arial" pitchFamily="34" charset="0"/>
              </a:endParaRPr>
            </a:p>
          </p:txBody>
        </p:sp>
      </p:grpSp>
      <p:sp>
        <p:nvSpPr>
          <p:cNvPr id="98" name="Rounded Rectangle 97"/>
          <p:cNvSpPr/>
          <p:nvPr/>
        </p:nvSpPr>
        <p:spPr>
          <a:xfrm>
            <a:off x="6284535" y="1136500"/>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solidFill>
                  <a:srgbClr val="FFFFFF"/>
                </a:solidFill>
                <a:latin typeface="Arial" pitchFamily="34" charset="0"/>
                <a:cs typeface="Arial" pitchFamily="34" charset="0"/>
              </a:rPr>
              <a:t>Comp. Phase (2)</a:t>
            </a:r>
            <a:endParaRPr lang="en-US" sz="1900" b="1" dirty="0">
              <a:solidFill>
                <a:srgbClr val="FFFFFF"/>
              </a:solidFill>
              <a:latin typeface="Arial" pitchFamily="34" charset="0"/>
              <a:cs typeface="Arial" pitchFamily="34" charset="0"/>
            </a:endParaRPr>
          </a:p>
        </p:txBody>
      </p:sp>
      <p:sp>
        <p:nvSpPr>
          <p:cNvPr id="78" name="TextBox 77"/>
          <p:cNvSpPr txBox="1"/>
          <p:nvPr/>
        </p:nvSpPr>
        <p:spPr>
          <a:xfrm>
            <a:off x="8229600" y="381000"/>
            <a:ext cx="762000" cy="477054"/>
          </a:xfrm>
          <a:prstGeom prst="rect">
            <a:avLst/>
          </a:prstGeom>
          <a:noFill/>
        </p:spPr>
        <p:txBody>
          <a:bodyPr wrap="square" rtlCol="0">
            <a:spAutoFit/>
          </a:bodyPr>
          <a:lstStyle/>
          <a:p>
            <a:r>
              <a:rPr lang="en-US" sz="2500" dirty="0" smtClean="0">
                <a:latin typeface="Arial"/>
                <a:cs typeface="Arial"/>
              </a:rPr>
              <a:t>RR</a:t>
            </a:r>
            <a:endParaRPr lang="en-US" sz="2500" dirty="0">
              <a:latin typeface="Arial"/>
              <a:cs typeface="Arial"/>
            </a:endParaRPr>
          </a:p>
        </p:txBody>
      </p:sp>
      <p:sp>
        <p:nvSpPr>
          <p:cNvPr id="79" name="TextBox 78"/>
          <p:cNvSpPr txBox="1"/>
          <p:nvPr/>
        </p:nvSpPr>
        <p:spPr>
          <a:xfrm>
            <a:off x="7162800" y="381000"/>
            <a:ext cx="762000" cy="477054"/>
          </a:xfrm>
          <a:prstGeom prst="rect">
            <a:avLst/>
          </a:prstGeom>
          <a:noFill/>
        </p:spPr>
        <p:txBody>
          <a:bodyPr wrap="square" rtlCol="0">
            <a:spAutoFit/>
          </a:bodyPr>
          <a:lstStyle/>
          <a:p>
            <a:r>
              <a:rPr lang="en-US" sz="2500" dirty="0" smtClean="0">
                <a:latin typeface="Arial"/>
                <a:cs typeface="Arial"/>
              </a:rPr>
              <a:t>TL</a:t>
            </a:r>
            <a:endParaRPr lang="en-US" sz="2500" dirty="0">
              <a:latin typeface="Arial"/>
              <a:cs typeface="Arial"/>
            </a:endParaRPr>
          </a:p>
        </p:txBody>
      </p:sp>
      <p:grpSp>
        <p:nvGrpSpPr>
          <p:cNvPr id="118" name="Group 117"/>
          <p:cNvGrpSpPr/>
          <p:nvPr/>
        </p:nvGrpSpPr>
        <p:grpSpPr>
          <a:xfrm>
            <a:off x="0" y="5029200"/>
            <a:ext cx="2057400" cy="1323439"/>
            <a:chOff x="0" y="5029200"/>
            <a:chExt cx="2057400" cy="1323439"/>
          </a:xfrm>
        </p:grpSpPr>
        <p:sp>
          <p:nvSpPr>
            <p:cNvPr id="105" name="Oval 104"/>
            <p:cNvSpPr/>
            <p:nvPr/>
          </p:nvSpPr>
          <p:spPr>
            <a:xfrm>
              <a:off x="1752600" y="5257800"/>
              <a:ext cx="304800" cy="3048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6" name="Straight Arrow Connector 105"/>
            <p:cNvCxnSpPr>
              <a:stCxn id="105" idx="2"/>
            </p:cNvCxnSpPr>
            <p:nvPr/>
          </p:nvCxnSpPr>
          <p:spPr>
            <a:xfrm rot="10800000" flipV="1">
              <a:off x="1066800" y="5410200"/>
              <a:ext cx="685800" cy="304800"/>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107" name="TextBox 106"/>
            <p:cNvSpPr txBox="1"/>
            <p:nvPr/>
          </p:nvSpPr>
          <p:spPr>
            <a:xfrm>
              <a:off x="0" y="5029200"/>
              <a:ext cx="1219200" cy="1323439"/>
            </a:xfrm>
            <a:prstGeom prst="rect">
              <a:avLst/>
            </a:prstGeom>
            <a:noFill/>
          </p:spPr>
          <p:txBody>
            <a:bodyPr wrap="square" rtlCol="0">
              <a:spAutoFit/>
            </a:bodyPr>
            <a:lstStyle/>
            <a:p>
              <a:r>
                <a:rPr lang="en-US" sz="2000" dirty="0" smtClean="0">
                  <a:latin typeface="Arial"/>
                  <a:cs typeface="Arial"/>
                </a:rPr>
                <a:t>Overlap with D2 (Late Prefetch)</a:t>
              </a:r>
              <a:endParaRPr lang="en-US" sz="2000" dirty="0">
                <a:latin typeface="Arial"/>
                <a:cs typeface="Arial"/>
              </a:endParaRPr>
            </a:p>
          </p:txBody>
        </p:sp>
      </p:grpSp>
      <p:grpSp>
        <p:nvGrpSpPr>
          <p:cNvPr id="119" name="Group 118"/>
          <p:cNvGrpSpPr/>
          <p:nvPr/>
        </p:nvGrpSpPr>
        <p:grpSpPr>
          <a:xfrm>
            <a:off x="1021230" y="5598210"/>
            <a:ext cx="2179170" cy="1259790"/>
            <a:chOff x="1021230" y="5598210"/>
            <a:chExt cx="2179170" cy="1259790"/>
          </a:xfrm>
        </p:grpSpPr>
        <p:sp>
          <p:nvSpPr>
            <p:cNvPr id="110" name="Oval 109"/>
            <p:cNvSpPr/>
            <p:nvPr/>
          </p:nvSpPr>
          <p:spPr>
            <a:xfrm>
              <a:off x="2045530" y="5598210"/>
              <a:ext cx="304800" cy="3048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Straight Arrow Connector 111"/>
            <p:cNvCxnSpPr/>
            <p:nvPr/>
          </p:nvCxnSpPr>
          <p:spPr>
            <a:xfrm rot="10800000" flipV="1">
              <a:off x="1752600" y="5931730"/>
              <a:ext cx="445330" cy="316670"/>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115" name="TextBox 114"/>
            <p:cNvSpPr txBox="1"/>
            <p:nvPr/>
          </p:nvSpPr>
          <p:spPr>
            <a:xfrm>
              <a:off x="1021230" y="6150114"/>
              <a:ext cx="2179170" cy="707886"/>
            </a:xfrm>
            <a:prstGeom prst="rect">
              <a:avLst/>
            </a:prstGeom>
            <a:noFill/>
          </p:spPr>
          <p:txBody>
            <a:bodyPr wrap="square" rtlCol="0">
              <a:spAutoFit/>
            </a:bodyPr>
            <a:lstStyle/>
            <a:p>
              <a:r>
                <a:rPr lang="en-US" sz="2000" dirty="0" smtClean="0">
                  <a:latin typeface="Arial"/>
                  <a:cs typeface="Arial"/>
                </a:rPr>
                <a:t>Overlap with D4 (Late Prefetch) </a:t>
              </a:r>
              <a:endParaRPr lang="en-US" sz="2000" dirty="0">
                <a:latin typeface="Arial"/>
                <a:cs typeface="Arial"/>
              </a:endParaRPr>
            </a:p>
          </p:txBody>
        </p:sp>
      </p:grpSp>
      <p:grpSp>
        <p:nvGrpSpPr>
          <p:cNvPr id="122" name="Group 121"/>
          <p:cNvGrpSpPr/>
          <p:nvPr/>
        </p:nvGrpSpPr>
        <p:grpSpPr>
          <a:xfrm>
            <a:off x="3082028" y="3733800"/>
            <a:ext cx="4412004" cy="2901253"/>
            <a:chOff x="3082028" y="3733800"/>
            <a:chExt cx="4412004" cy="2901253"/>
          </a:xfrm>
        </p:grpSpPr>
        <p:grpSp>
          <p:nvGrpSpPr>
            <p:cNvPr id="103" name="Group 102"/>
            <p:cNvGrpSpPr/>
            <p:nvPr/>
          </p:nvGrpSpPr>
          <p:grpSpPr>
            <a:xfrm>
              <a:off x="3082028" y="3810000"/>
              <a:ext cx="4412004" cy="2714029"/>
              <a:chOff x="3082028" y="3810000"/>
              <a:chExt cx="4412004" cy="2714029"/>
            </a:xfrm>
          </p:grpSpPr>
          <p:cxnSp>
            <p:nvCxnSpPr>
              <p:cNvPr id="65" name="Straight Arrow Connector 64"/>
              <p:cNvCxnSpPr/>
              <p:nvPr/>
            </p:nvCxnSpPr>
            <p:spPr>
              <a:xfrm>
                <a:off x="3446872" y="588258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3599272" y="6034985"/>
                <a:ext cx="2895600" cy="1588"/>
              </a:xfrm>
              <a:prstGeom prst="straightConnector1">
                <a:avLst/>
              </a:prstGeom>
              <a:ln w="38100" cap="flat" cmpd="sng" algn="ctr">
                <a:solidFill>
                  <a:srgbClr val="0000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3751672" y="618738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3904072" y="6339785"/>
                <a:ext cx="2895600" cy="1588"/>
              </a:xfrm>
              <a:prstGeom prst="straightConnector1">
                <a:avLst/>
              </a:prstGeom>
              <a:ln w="38100" cap="flat" cmpd="sng" algn="ctr">
                <a:solidFill>
                  <a:srgbClr val="0000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3082028" y="577059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74" name="TextBox 73"/>
              <p:cNvSpPr txBox="1"/>
              <p:nvPr/>
            </p:nvSpPr>
            <p:spPr>
              <a:xfrm>
                <a:off x="3219034" y="593309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P6</a:t>
                </a:r>
              </a:p>
            </p:txBody>
          </p:sp>
          <p:sp>
            <p:nvSpPr>
              <p:cNvPr id="75" name="TextBox 74"/>
              <p:cNvSpPr txBox="1"/>
              <p:nvPr/>
            </p:nvSpPr>
            <p:spPr>
              <a:xfrm>
                <a:off x="3356042" y="609559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76" name="TextBox 75"/>
              <p:cNvSpPr txBox="1"/>
              <p:nvPr/>
            </p:nvSpPr>
            <p:spPr>
              <a:xfrm>
                <a:off x="3493050" y="625809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P8</a:t>
                </a:r>
              </a:p>
            </p:txBody>
          </p:sp>
          <p:sp>
            <p:nvSpPr>
              <p:cNvPr id="93" name="TextBox 92"/>
              <p:cNvSpPr txBox="1"/>
              <p:nvPr/>
            </p:nvSpPr>
            <p:spPr>
              <a:xfrm>
                <a:off x="6274832" y="3810000"/>
                <a:ext cx="1219200" cy="369332"/>
              </a:xfrm>
              <a:prstGeom prst="rect">
                <a:avLst/>
              </a:prstGeom>
              <a:noFill/>
            </p:spPr>
            <p:txBody>
              <a:bodyPr wrap="square" rtlCol="0">
                <a:spAutoFit/>
              </a:bodyPr>
              <a:lstStyle/>
              <a:p>
                <a:r>
                  <a:rPr lang="en-US" b="1" dirty="0" smtClean="0">
                    <a:latin typeface="Arial"/>
                    <a:cs typeface="Arial"/>
                  </a:rPr>
                  <a:t>Group 2</a:t>
                </a:r>
                <a:endParaRPr lang="en-US" b="1" dirty="0">
                  <a:latin typeface="Arial"/>
                  <a:cs typeface="Arial"/>
                </a:endParaRPr>
              </a:p>
            </p:txBody>
          </p:sp>
          <p:sp>
            <p:nvSpPr>
              <p:cNvPr id="99" name="Rounded Rectangle 98"/>
              <p:cNvSpPr/>
              <p:nvPr/>
            </p:nvSpPr>
            <p:spPr>
              <a:xfrm>
                <a:off x="6296025" y="4162425"/>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solidFill>
                      <a:srgbClr val="FFFFFF"/>
                    </a:solidFill>
                    <a:latin typeface="Arial" pitchFamily="34" charset="0"/>
                    <a:cs typeface="Arial" pitchFamily="34" charset="0"/>
                  </a:rPr>
                  <a:t>Comp. Phase (2)</a:t>
                </a:r>
                <a:endParaRPr lang="en-US" sz="1900" b="1" dirty="0">
                  <a:solidFill>
                    <a:srgbClr val="FFFFFF"/>
                  </a:solidFill>
                  <a:latin typeface="Arial" pitchFamily="34" charset="0"/>
                  <a:cs typeface="Arial" pitchFamily="34" charset="0"/>
                </a:endParaRPr>
              </a:p>
            </p:txBody>
          </p:sp>
        </p:grpSp>
        <p:cxnSp>
          <p:nvCxnSpPr>
            <p:cNvPr id="121" name="Straight Connector 120"/>
            <p:cNvCxnSpPr/>
            <p:nvPr/>
          </p:nvCxnSpPr>
          <p:spPr>
            <a:xfrm rot="5400000">
              <a:off x="6018787" y="5182613"/>
              <a:ext cx="2901253" cy="3628"/>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3" name="Cloud 122"/>
          <p:cNvSpPr/>
          <p:nvPr/>
        </p:nvSpPr>
        <p:spPr>
          <a:xfrm>
            <a:off x="3810000" y="2133600"/>
            <a:ext cx="3657600" cy="2438400"/>
          </a:xfrm>
          <a:prstGeom prst="clou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chemeClr val="tx1"/>
                </a:solidFill>
                <a:latin typeface="Arial"/>
                <a:cs typeface="Arial"/>
              </a:rPr>
              <a:t>No Saved Cycles (over TL)</a:t>
            </a:r>
            <a:endParaRPr lang="en-US" sz="3800" dirty="0">
              <a:solidFill>
                <a:schemeClr val="tx1"/>
              </a:solidFill>
              <a:latin typeface="Arial"/>
              <a:cs typeface="Arial"/>
            </a:endParaRP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18</a:t>
            </a:fld>
            <a:endParaRPr lang="en-US" altLang="en-US" dirty="0"/>
          </a:p>
        </p:txBody>
      </p:sp>
      <p:sp>
        <p:nvSpPr>
          <p:cNvPr id="5" name="TextBox 4"/>
          <p:cNvSpPr txBox="1"/>
          <p:nvPr/>
        </p:nvSpPr>
        <p:spPr>
          <a:xfrm>
            <a:off x="727075" y="2714625"/>
            <a:ext cx="1752600" cy="907941"/>
          </a:xfrm>
          <a:prstGeom prst="rect">
            <a:avLst/>
          </a:prstGeom>
          <a:noFill/>
        </p:spPr>
        <p:txBody>
          <a:bodyPr wrap="square" rtlCol="0">
            <a:spAutoFit/>
          </a:bodyPr>
          <a:lstStyle/>
          <a:p>
            <a:r>
              <a:rPr lang="en-US" sz="5300" dirty="0" smtClean="0">
                <a:latin typeface="Arial"/>
                <a:cs typeface="Arial"/>
              </a:rPr>
              <a:t>X</a:t>
            </a:r>
            <a:endParaRPr lang="en-US" sz="5300" dirty="0">
              <a:latin typeface="Arial"/>
              <a:cs typeface="Arial"/>
            </a:endParaRPr>
          </a:p>
        </p:txBody>
      </p:sp>
      <p:sp>
        <p:nvSpPr>
          <p:cNvPr id="6" name="Rectangle 5"/>
          <p:cNvSpPr/>
          <p:nvPr/>
        </p:nvSpPr>
        <p:spPr>
          <a:xfrm>
            <a:off x="2362200" y="2438400"/>
            <a:ext cx="3505200" cy="1447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0000"/>
                </a:solidFill>
                <a:latin typeface="Arial"/>
                <a:cs typeface="Arial"/>
              </a:rPr>
              <a:t>Simple</a:t>
            </a:r>
          </a:p>
          <a:p>
            <a:pPr algn="ctr"/>
            <a:r>
              <a:rPr lang="en-US" sz="3200" dirty="0" smtClean="0">
                <a:solidFill>
                  <a:srgbClr val="000000"/>
                </a:solidFill>
                <a:latin typeface="Arial"/>
                <a:cs typeface="Arial"/>
              </a:rPr>
              <a:t> Prefetcher</a:t>
            </a:r>
            <a:endParaRPr lang="en-US" sz="3200" dirty="0">
              <a:solidFill>
                <a:srgbClr val="000000"/>
              </a:solidFill>
              <a:latin typeface="Arial"/>
              <a:cs typeface="Arial"/>
            </a:endParaRPr>
          </a:p>
        </p:txBody>
      </p:sp>
      <p:sp>
        <p:nvSpPr>
          <p:cNvPr id="7" name="TextBox 6"/>
          <p:cNvSpPr txBox="1"/>
          <p:nvPr/>
        </p:nvSpPr>
        <p:spPr>
          <a:xfrm>
            <a:off x="6813550" y="2603500"/>
            <a:ext cx="2298700" cy="907941"/>
          </a:xfrm>
          <a:prstGeom prst="rect">
            <a:avLst/>
          </a:prstGeom>
          <a:noFill/>
        </p:spPr>
        <p:txBody>
          <a:bodyPr wrap="square" rtlCol="0">
            <a:spAutoFit/>
          </a:bodyPr>
          <a:lstStyle/>
          <a:p>
            <a:r>
              <a:rPr lang="en-US" sz="5300" dirty="0" smtClean="0">
                <a:latin typeface="Arial"/>
                <a:cs typeface="Arial"/>
              </a:rPr>
              <a:t>X + </a:t>
            </a:r>
            <a:r>
              <a:rPr lang="en-US" sz="5300" dirty="0" smtClean="0">
                <a:solidFill>
                  <a:srgbClr val="FF6600"/>
                </a:solidFill>
                <a:latin typeface="Arial"/>
                <a:cs typeface="Arial"/>
              </a:rPr>
              <a:t>4</a:t>
            </a:r>
            <a:endParaRPr lang="en-US" sz="5300" dirty="0">
              <a:solidFill>
                <a:srgbClr val="FF6600"/>
              </a:solidFill>
              <a:latin typeface="Arial"/>
              <a:cs typeface="Arial"/>
            </a:endParaRPr>
          </a:p>
        </p:txBody>
      </p:sp>
      <p:sp>
        <p:nvSpPr>
          <p:cNvPr id="8" name="Notched Right Arrow 7"/>
          <p:cNvSpPr/>
          <p:nvPr/>
        </p:nvSpPr>
        <p:spPr>
          <a:xfrm>
            <a:off x="1447800" y="2990850"/>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Notched Right Arrow 8"/>
          <p:cNvSpPr/>
          <p:nvPr/>
        </p:nvSpPr>
        <p:spPr>
          <a:xfrm>
            <a:off x="5946775" y="2917825"/>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9" name="TextBox 638"/>
          <p:cNvSpPr txBox="1"/>
          <p:nvPr/>
        </p:nvSpPr>
        <p:spPr>
          <a:xfrm rot="16200000">
            <a:off x="1996732" y="1127469"/>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647" name="Left Arrow 646"/>
          <p:cNvSpPr/>
          <p:nvPr/>
        </p:nvSpPr>
        <p:spPr>
          <a:xfrm>
            <a:off x="6324599" y="1371602"/>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83" name="TextBox 82"/>
          <p:cNvSpPr txBox="1"/>
          <p:nvPr/>
        </p:nvSpPr>
        <p:spPr>
          <a:xfrm rot="16200000">
            <a:off x="2339632" y="10131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84" name="TextBox 83"/>
          <p:cNvSpPr txBox="1"/>
          <p:nvPr/>
        </p:nvSpPr>
        <p:spPr>
          <a:xfrm rot="16200000">
            <a:off x="2873031" y="10188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85" name="TextBox 84"/>
          <p:cNvSpPr txBox="1"/>
          <p:nvPr/>
        </p:nvSpPr>
        <p:spPr>
          <a:xfrm rot="16200000">
            <a:off x="3382446" y="10188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86" name="TextBox 85"/>
          <p:cNvSpPr txBox="1"/>
          <p:nvPr/>
        </p:nvSpPr>
        <p:spPr>
          <a:xfrm rot="16200000">
            <a:off x="3939831" y="101317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87" name="TextBox 86"/>
          <p:cNvSpPr txBox="1"/>
          <p:nvPr/>
        </p:nvSpPr>
        <p:spPr>
          <a:xfrm rot="16200000">
            <a:off x="4414436" y="1024474"/>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88" name="TextBox 87"/>
          <p:cNvSpPr txBox="1"/>
          <p:nvPr/>
        </p:nvSpPr>
        <p:spPr>
          <a:xfrm rot="16200000">
            <a:off x="4930431" y="100661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89" name="TextBox 88"/>
          <p:cNvSpPr txBox="1"/>
          <p:nvPr/>
        </p:nvSpPr>
        <p:spPr>
          <a:xfrm rot="16200000">
            <a:off x="5387631" y="10188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sp>
        <p:nvSpPr>
          <p:cNvPr id="90" name="TextBox 89"/>
          <p:cNvSpPr txBox="1"/>
          <p:nvPr/>
        </p:nvSpPr>
        <p:spPr>
          <a:xfrm>
            <a:off x="7010399" y="1143002"/>
            <a:ext cx="1752600" cy="830997"/>
          </a:xfrm>
          <a:prstGeom prst="rect">
            <a:avLst/>
          </a:prstGeom>
          <a:noFill/>
        </p:spPr>
        <p:txBody>
          <a:bodyPr wrap="square" rtlCol="0">
            <a:spAutoFit/>
          </a:bodyPr>
          <a:lstStyle/>
          <a:p>
            <a:r>
              <a:rPr lang="en-US" sz="2400" dirty="0" smtClean="0">
                <a:latin typeface="Arial"/>
                <a:cs typeface="Arial"/>
              </a:rPr>
              <a:t>Memory Addresses</a:t>
            </a:r>
            <a:endParaRPr lang="en-US" sz="2400" dirty="0">
              <a:latin typeface="Arial"/>
              <a:cs typeface="Arial"/>
            </a:endParaRPr>
          </a:p>
        </p:txBody>
      </p:sp>
      <p:sp>
        <p:nvSpPr>
          <p:cNvPr id="124" name="Title 1"/>
          <p:cNvSpPr txBox="1">
            <a:spLocks/>
          </p:cNvSpPr>
          <p:nvPr/>
        </p:nvSpPr>
        <p:spPr bwMode="auto">
          <a:xfrm>
            <a:off x="228600" y="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100" b="0" i="0" u="none" strike="noStrike" kern="0" cap="none" spc="0" normalizeH="0" baseline="0" noProof="0" dirty="0" smtClean="0">
                <a:ln>
                  <a:noFill/>
                </a:ln>
                <a:solidFill>
                  <a:schemeClr val="tx2"/>
                </a:solidFill>
                <a:effectLst/>
                <a:uLnTx/>
                <a:uFillTx/>
                <a:latin typeface="+mj-lt"/>
                <a:ea typeface="+mj-ea"/>
                <a:cs typeface="+mj-cs"/>
              </a:rPr>
              <a:t>Simple Prefetching </a:t>
            </a:r>
            <a:r>
              <a:rPr kumimoji="0" lang="en-US" sz="4100" b="0" i="0" u="none" strike="noStrike" kern="0" cap="none" spc="0" normalizeH="0" noProof="0" dirty="0" smtClean="0">
                <a:ln>
                  <a:noFill/>
                </a:ln>
                <a:solidFill>
                  <a:schemeClr val="tx2"/>
                </a:solidFill>
                <a:effectLst/>
                <a:uLnTx/>
                <a:uFillTx/>
                <a:latin typeface="+mj-lt"/>
                <a:ea typeface="+mj-ea"/>
                <a:cs typeface="+mj-cs"/>
              </a:rPr>
              <a:t>with TL scheduling</a:t>
            </a:r>
            <a:endParaRPr kumimoji="0" lang="en-US" sz="4100" b="0" i="0" u="none" strike="noStrike" kern="0" cap="none" spc="0" normalizeH="0" baseline="0" noProof="0" dirty="0">
              <a:ln>
                <a:noFill/>
              </a:ln>
              <a:solidFill>
                <a:schemeClr val="tx2"/>
              </a:solidFill>
              <a:effectLst/>
              <a:uLnTx/>
              <a:uFillTx/>
              <a:latin typeface="+mj-lt"/>
              <a:ea typeface="+mj-ea"/>
              <a:cs typeface="+mj-cs"/>
            </a:endParaRPr>
          </a:p>
        </p:txBody>
      </p:sp>
      <p:grpSp>
        <p:nvGrpSpPr>
          <p:cNvPr id="68" name="Group 67"/>
          <p:cNvGrpSpPr/>
          <p:nvPr/>
        </p:nvGrpSpPr>
        <p:grpSpPr>
          <a:xfrm>
            <a:off x="2133600" y="1752600"/>
            <a:ext cx="4164053" cy="2172592"/>
            <a:chOff x="2035161" y="1709768"/>
            <a:chExt cx="4164053" cy="2172592"/>
          </a:xfrm>
        </p:grpSpPr>
        <p:cxnSp>
          <p:nvCxnSpPr>
            <p:cNvPr id="464" name="Straight Arrow Connector 463"/>
            <p:cNvCxnSpPr/>
            <p:nvPr/>
          </p:nvCxnSpPr>
          <p:spPr>
            <a:xfrm rot="16200000" flipH="1">
              <a:off x="2079806" y="2648664"/>
              <a:ext cx="968073" cy="337625"/>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5" name="Straight Arrow Connector 464"/>
            <p:cNvCxnSpPr/>
            <p:nvPr/>
          </p:nvCxnSpPr>
          <p:spPr>
            <a:xfrm rot="16200000" flipH="1">
              <a:off x="2473705" y="2704936"/>
              <a:ext cx="968077"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6" name="Straight Arrow Connector 465"/>
            <p:cNvCxnSpPr/>
            <p:nvPr/>
          </p:nvCxnSpPr>
          <p:spPr>
            <a:xfrm rot="16200000" flipH="1">
              <a:off x="2867612" y="2761207"/>
              <a:ext cx="968073" cy="11254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7" name="Straight Arrow Connector 466"/>
            <p:cNvCxnSpPr/>
            <p:nvPr/>
          </p:nvCxnSpPr>
          <p:spPr>
            <a:xfrm rot="5400000">
              <a:off x="3261496" y="2704936"/>
              <a:ext cx="968073"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468" name="Rectangle 467"/>
            <p:cNvSpPr/>
            <p:nvPr/>
          </p:nvSpPr>
          <p:spPr>
            <a:xfrm>
              <a:off x="2507568" y="3301514"/>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469" name="Rectangle 468"/>
            <p:cNvSpPr/>
            <p:nvPr/>
          </p:nvSpPr>
          <p:spPr>
            <a:xfrm>
              <a:off x="4083154" y="3301514"/>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sp>
          <p:nvSpPr>
            <p:cNvPr id="54" name="TextBox 53"/>
            <p:cNvSpPr txBox="1"/>
            <p:nvPr/>
          </p:nvSpPr>
          <p:spPr>
            <a:xfrm>
              <a:off x="4038599" y="2590802"/>
              <a:ext cx="1295400" cy="707886"/>
            </a:xfrm>
            <a:prstGeom prst="rect">
              <a:avLst/>
            </a:prstGeom>
            <a:noFill/>
          </p:spPr>
          <p:txBody>
            <a:bodyPr wrap="square" rtlCol="0">
              <a:spAutoFit/>
            </a:bodyPr>
            <a:lstStyle/>
            <a:p>
              <a:pPr algn="ctr"/>
              <a:r>
                <a:rPr lang="en-US" sz="2000" dirty="0" smtClean="0">
                  <a:latin typeface="Arial"/>
                  <a:cs typeface="Arial"/>
                </a:rPr>
                <a:t>Idle for a period</a:t>
              </a:r>
              <a:endParaRPr lang="en-US" sz="2000" dirty="0">
                <a:latin typeface="Arial"/>
                <a:cs typeface="Arial"/>
              </a:endParaRPr>
            </a:p>
          </p:txBody>
        </p:sp>
        <p:sp>
          <p:nvSpPr>
            <p:cNvPr id="49" name="Rounded Rectangle 48"/>
            <p:cNvSpPr/>
            <p:nvPr/>
          </p:nvSpPr>
          <p:spPr>
            <a:xfrm>
              <a:off x="2035161" y="1709768"/>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50" name="Rectangle 49"/>
            <p:cNvSpPr/>
            <p:nvPr/>
          </p:nvSpPr>
          <p:spPr>
            <a:xfrm>
              <a:off x="2147702" y="1806575"/>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51" name="Rectangle 50"/>
            <p:cNvSpPr/>
            <p:nvPr/>
          </p:nvSpPr>
          <p:spPr>
            <a:xfrm>
              <a:off x="2654142" y="1806575"/>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52" name="Rectangle 51"/>
            <p:cNvSpPr/>
            <p:nvPr/>
          </p:nvSpPr>
          <p:spPr>
            <a:xfrm>
              <a:off x="3160580" y="1806575"/>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53" name="Rectangle 52"/>
            <p:cNvSpPr/>
            <p:nvPr/>
          </p:nvSpPr>
          <p:spPr>
            <a:xfrm>
              <a:off x="3667020" y="1806575"/>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55" name="Rectangle 54"/>
            <p:cNvSpPr/>
            <p:nvPr/>
          </p:nvSpPr>
          <p:spPr>
            <a:xfrm>
              <a:off x="4173459" y="1806575"/>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56" name="Rectangle 55"/>
            <p:cNvSpPr/>
            <p:nvPr/>
          </p:nvSpPr>
          <p:spPr>
            <a:xfrm>
              <a:off x="4679897" y="1806575"/>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57" name="Rectangle 56"/>
            <p:cNvSpPr/>
            <p:nvPr/>
          </p:nvSpPr>
          <p:spPr>
            <a:xfrm>
              <a:off x="5186337" y="1806575"/>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58" name="Rectangle 57"/>
            <p:cNvSpPr/>
            <p:nvPr/>
          </p:nvSpPr>
          <p:spPr>
            <a:xfrm>
              <a:off x="5692775" y="1806575"/>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grpSp>
      <p:grpSp>
        <p:nvGrpSpPr>
          <p:cNvPr id="79" name="Group 78"/>
          <p:cNvGrpSpPr/>
          <p:nvPr/>
        </p:nvGrpSpPr>
        <p:grpSpPr>
          <a:xfrm>
            <a:off x="1981200" y="1295400"/>
            <a:ext cx="2057400" cy="2007576"/>
            <a:chOff x="1981200" y="1295400"/>
            <a:chExt cx="2057400" cy="2007576"/>
          </a:xfrm>
        </p:grpSpPr>
        <p:sp>
          <p:nvSpPr>
            <p:cNvPr id="69" name="Notched Right Arrow 68"/>
            <p:cNvSpPr/>
            <p:nvPr/>
          </p:nvSpPr>
          <p:spPr>
            <a:xfrm rot="5400000">
              <a:off x="1978710" y="2019300"/>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1981200" y="2667000"/>
              <a:ext cx="990600" cy="461665"/>
            </a:xfrm>
            <a:prstGeom prst="rect">
              <a:avLst/>
            </a:prstGeom>
            <a:noFill/>
          </p:spPr>
          <p:txBody>
            <a:bodyPr wrap="square" rtlCol="0">
              <a:spAutoFit/>
            </a:bodyPr>
            <a:lstStyle/>
            <a:p>
              <a:r>
                <a:rPr lang="en-US" sz="2400" dirty="0" smtClean="0">
                  <a:latin typeface="Arial"/>
                  <a:cs typeface="Arial"/>
                </a:rPr>
                <a:t>X + 4</a:t>
              </a:r>
              <a:endParaRPr lang="en-US" sz="2400" dirty="0">
                <a:latin typeface="Arial"/>
                <a:cs typeface="Arial"/>
              </a:endParaRPr>
            </a:p>
          </p:txBody>
        </p:sp>
        <p:sp>
          <p:nvSpPr>
            <p:cNvPr id="72" name="Oval 71"/>
            <p:cNvSpPr/>
            <p:nvPr/>
          </p:nvSpPr>
          <p:spPr>
            <a:xfrm>
              <a:off x="2133600" y="1295400"/>
              <a:ext cx="457200" cy="4572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983670" y="2333480"/>
              <a:ext cx="1054930" cy="969496"/>
            </a:xfrm>
            <a:prstGeom prst="rect">
              <a:avLst/>
            </a:prstGeom>
            <a:noFill/>
          </p:spPr>
          <p:txBody>
            <a:bodyPr wrap="square" rtlCol="0">
              <a:spAutoFit/>
            </a:bodyPr>
            <a:lstStyle/>
            <a:p>
              <a:r>
                <a:rPr lang="en-US" sz="1900" dirty="0" smtClean="0">
                  <a:latin typeface="Arial"/>
                  <a:cs typeface="Arial"/>
                </a:rPr>
                <a:t>May not be equal to</a:t>
              </a:r>
              <a:endParaRPr lang="en-US" sz="1900" dirty="0">
                <a:latin typeface="Arial"/>
                <a:cs typeface="Arial"/>
              </a:endParaRPr>
            </a:p>
          </p:txBody>
        </p:sp>
      </p:grpSp>
      <p:grpSp>
        <p:nvGrpSpPr>
          <p:cNvPr id="80" name="Group 79"/>
          <p:cNvGrpSpPr/>
          <p:nvPr/>
        </p:nvGrpSpPr>
        <p:grpSpPr>
          <a:xfrm>
            <a:off x="4191000" y="1335990"/>
            <a:ext cx="997490" cy="1792675"/>
            <a:chOff x="4191000" y="1335990"/>
            <a:chExt cx="997490" cy="1792675"/>
          </a:xfrm>
        </p:grpSpPr>
        <p:sp>
          <p:nvSpPr>
            <p:cNvPr id="71" name="Oval 70"/>
            <p:cNvSpPr/>
            <p:nvPr/>
          </p:nvSpPr>
          <p:spPr>
            <a:xfrm>
              <a:off x="4191000" y="1335990"/>
              <a:ext cx="457200" cy="4572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Notched Right Arrow 73"/>
            <p:cNvSpPr/>
            <p:nvPr/>
          </p:nvSpPr>
          <p:spPr>
            <a:xfrm rot="5400000">
              <a:off x="4000500" y="2095500"/>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4197890" y="2667000"/>
              <a:ext cx="990600" cy="461665"/>
            </a:xfrm>
            <a:prstGeom prst="rect">
              <a:avLst/>
            </a:prstGeom>
            <a:noFill/>
          </p:spPr>
          <p:txBody>
            <a:bodyPr wrap="square" rtlCol="0">
              <a:spAutoFit/>
            </a:bodyPr>
            <a:lstStyle/>
            <a:p>
              <a:r>
                <a:rPr lang="en-US" sz="2400" dirty="0" smtClean="0">
                  <a:latin typeface="Arial"/>
                  <a:cs typeface="Arial"/>
                </a:rPr>
                <a:t>Y</a:t>
              </a:r>
              <a:endParaRPr lang="en-US" sz="2400" dirty="0">
                <a:latin typeface="Arial"/>
                <a:cs typeface="Arial"/>
              </a:endParaRPr>
            </a:p>
          </p:txBody>
        </p:sp>
      </p:grpSp>
      <p:grpSp>
        <p:nvGrpSpPr>
          <p:cNvPr id="78" name="Group 77"/>
          <p:cNvGrpSpPr/>
          <p:nvPr/>
        </p:nvGrpSpPr>
        <p:grpSpPr>
          <a:xfrm>
            <a:off x="2089150" y="4451350"/>
            <a:ext cx="7054850" cy="2026064"/>
            <a:chOff x="2089150" y="4451350"/>
            <a:chExt cx="7054850" cy="2026064"/>
          </a:xfrm>
        </p:grpSpPr>
        <p:grpSp>
          <p:nvGrpSpPr>
            <p:cNvPr id="76" name="Group 75"/>
            <p:cNvGrpSpPr/>
            <p:nvPr/>
          </p:nvGrpSpPr>
          <p:grpSpPr>
            <a:xfrm>
              <a:off x="2089150" y="4451350"/>
              <a:ext cx="4676874" cy="2026064"/>
              <a:chOff x="2089150" y="4451350"/>
              <a:chExt cx="4676874" cy="2026064"/>
            </a:xfrm>
          </p:grpSpPr>
          <p:cxnSp>
            <p:nvCxnSpPr>
              <p:cNvPr id="102" name="Straight Arrow Connector 101"/>
              <p:cNvCxnSpPr/>
              <p:nvPr/>
            </p:nvCxnSpPr>
            <p:spPr>
              <a:xfrm rot="16200000" flipH="1">
                <a:off x="2057395" y="5309419"/>
                <a:ext cx="826963" cy="35332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3" name="Straight Arrow Connector 102"/>
              <p:cNvCxnSpPr/>
              <p:nvPr/>
            </p:nvCxnSpPr>
            <p:spPr>
              <a:xfrm rot="5400000">
                <a:off x="2961090" y="5347194"/>
                <a:ext cx="829726" cy="275022"/>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4" name="Straight Arrow Connector 103"/>
              <p:cNvCxnSpPr/>
              <p:nvPr/>
            </p:nvCxnSpPr>
            <p:spPr>
              <a:xfrm rot="5400000">
                <a:off x="3345333" y="5252117"/>
                <a:ext cx="829726" cy="46517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5" name="Straight Arrow Connector 104"/>
              <p:cNvCxnSpPr/>
              <p:nvPr/>
            </p:nvCxnSpPr>
            <p:spPr>
              <a:xfrm rot="5400000">
                <a:off x="2495905" y="5472912"/>
                <a:ext cx="829726" cy="23578"/>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107" name="TextBox 106"/>
              <p:cNvSpPr txBox="1"/>
              <p:nvPr/>
            </p:nvSpPr>
            <p:spPr>
              <a:xfrm>
                <a:off x="3962399" y="5486400"/>
                <a:ext cx="2803625" cy="296711"/>
              </a:xfrm>
              <a:prstGeom prst="rect">
                <a:avLst/>
              </a:prstGeom>
              <a:solidFill>
                <a:sysClr val="window" lastClr="FFFFFF"/>
              </a:solidFill>
            </p:spPr>
            <p:txBody>
              <a:bodyPr wrap="square" lIns="49999" tIns="25000" rIns="49999" bIns="25000" rtlCol="0" anchor="ctr">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200" b="0" i="0" u="none" strike="noStrike" cap="none" spc="0" normalizeH="0" baseline="0">
                    <a:ln>
                      <a:noFill/>
                    </a:ln>
                    <a:solidFill>
                      <a:prstClr val="black"/>
                    </a:solidFill>
                    <a:effectLst/>
                    <a:uLnTx/>
                    <a:uFillTx/>
                    <a:latin typeface="Arial" pitchFamily="34" charset="0"/>
                    <a:cs typeface="Arial" pitchFamily="34" charset="0"/>
                  </a:defRPr>
                </a:lvl1pPr>
              </a:lstStyle>
              <a:p>
                <a:r>
                  <a:rPr lang="en-US" sz="1600" dirty="0">
                    <a:latin typeface="Arial"/>
                    <a:cs typeface="Arial"/>
                  </a:rPr>
                  <a:t>UP1   UP2  UP3  UP4</a:t>
                </a:r>
              </a:p>
            </p:txBody>
          </p:sp>
          <p:cxnSp>
            <p:nvCxnSpPr>
              <p:cNvPr id="108" name="Straight Arrow Connector 107"/>
              <p:cNvCxnSpPr/>
              <p:nvPr/>
            </p:nvCxnSpPr>
            <p:spPr>
              <a:xfrm>
                <a:off x="2270362" y="5069840"/>
                <a:ext cx="2149237" cy="416560"/>
              </a:xfrm>
              <a:prstGeom prst="straightConnector1">
                <a:avLst/>
              </a:prstGeom>
              <a:noFill/>
              <a:ln w="31750" cap="flat" cmpd="sng" algn="ctr">
                <a:solidFill>
                  <a:srgbClr val="3366FF"/>
                </a:solidFill>
                <a:prstDash val="sysDash"/>
                <a:round/>
                <a:headEnd type="none" w="med" len="med"/>
                <a:tailEnd type="diamond" w="lg" len="med"/>
              </a:ln>
              <a:effectLst/>
            </p:spPr>
          </p:cxnSp>
          <p:cxnSp>
            <p:nvCxnSpPr>
              <p:cNvPr id="109" name="Straight Arrow Connector 108"/>
              <p:cNvCxnSpPr/>
              <p:nvPr/>
            </p:nvCxnSpPr>
            <p:spPr>
              <a:xfrm>
                <a:off x="2886405" y="5078138"/>
                <a:ext cx="2142794" cy="408262"/>
              </a:xfrm>
              <a:prstGeom prst="straightConnector1">
                <a:avLst/>
              </a:prstGeom>
              <a:noFill/>
              <a:ln w="34925" cap="flat" cmpd="sng" algn="ctr">
                <a:solidFill>
                  <a:srgbClr val="3366FF"/>
                </a:solidFill>
                <a:prstDash val="sysDash"/>
                <a:round/>
                <a:headEnd type="none" w="med" len="med"/>
                <a:tailEnd type="diamond" w="lg" len="med"/>
              </a:ln>
              <a:effectLst/>
            </p:spPr>
          </p:cxnSp>
          <p:cxnSp>
            <p:nvCxnSpPr>
              <p:cNvPr id="110" name="Straight Arrow Connector 109"/>
              <p:cNvCxnSpPr/>
              <p:nvPr/>
            </p:nvCxnSpPr>
            <p:spPr>
              <a:xfrm>
                <a:off x="3401870" y="5061542"/>
                <a:ext cx="2236929" cy="424858"/>
              </a:xfrm>
              <a:prstGeom prst="straightConnector1">
                <a:avLst/>
              </a:prstGeom>
              <a:noFill/>
              <a:ln w="31750" cap="flat" cmpd="sng" algn="ctr">
                <a:solidFill>
                  <a:srgbClr val="3366FF"/>
                </a:solidFill>
                <a:prstDash val="sysDash"/>
                <a:round/>
                <a:headEnd type="none" w="med" len="med"/>
                <a:tailEnd type="diamond" w="lg" len="med"/>
              </a:ln>
              <a:effectLst/>
            </p:spPr>
          </p:cxnSp>
          <p:cxnSp>
            <p:nvCxnSpPr>
              <p:cNvPr id="111" name="Straight Arrow Connector 110"/>
              <p:cNvCxnSpPr/>
              <p:nvPr/>
            </p:nvCxnSpPr>
            <p:spPr>
              <a:xfrm>
                <a:off x="4156208" y="5069840"/>
                <a:ext cx="1939791" cy="416560"/>
              </a:xfrm>
              <a:prstGeom prst="straightConnector1">
                <a:avLst/>
              </a:prstGeom>
              <a:noFill/>
              <a:ln w="31750" cap="flat" cmpd="sng" algn="ctr">
                <a:solidFill>
                  <a:srgbClr val="3366FF"/>
                </a:solidFill>
                <a:prstDash val="sysDash"/>
                <a:round/>
                <a:headEnd type="none" w="med" len="med"/>
                <a:tailEnd type="diamond" w="lg" len="med"/>
              </a:ln>
              <a:effectLst/>
            </p:spPr>
          </p:cxnSp>
          <p:sp>
            <p:nvSpPr>
              <p:cNvPr id="114" name="Rectangle 113"/>
              <p:cNvSpPr/>
              <p:nvPr/>
            </p:nvSpPr>
            <p:spPr>
              <a:xfrm>
                <a:off x="2426640" y="5896568"/>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115" name="Rectangle 114"/>
              <p:cNvSpPr/>
              <p:nvPr/>
            </p:nvSpPr>
            <p:spPr>
              <a:xfrm>
                <a:off x="4002226" y="5896568"/>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sp>
            <p:nvSpPr>
              <p:cNvPr id="59" name="Rounded Rectangle 58"/>
              <p:cNvSpPr/>
              <p:nvPr/>
            </p:nvSpPr>
            <p:spPr>
              <a:xfrm>
                <a:off x="2089150" y="4451350"/>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60" name="Rectangle 59"/>
              <p:cNvSpPr/>
              <p:nvPr/>
            </p:nvSpPr>
            <p:spPr>
              <a:xfrm>
                <a:off x="2201691" y="4548157"/>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61" name="Rectangle 60"/>
              <p:cNvSpPr/>
              <p:nvPr/>
            </p:nvSpPr>
            <p:spPr>
              <a:xfrm>
                <a:off x="2708131" y="4548157"/>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62" name="Rectangle 61"/>
              <p:cNvSpPr/>
              <p:nvPr/>
            </p:nvSpPr>
            <p:spPr>
              <a:xfrm>
                <a:off x="3214569" y="4548157"/>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63" name="Rectangle 62"/>
              <p:cNvSpPr/>
              <p:nvPr/>
            </p:nvSpPr>
            <p:spPr>
              <a:xfrm>
                <a:off x="3721009" y="4548157"/>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64" name="Rectangle 63"/>
              <p:cNvSpPr/>
              <p:nvPr/>
            </p:nvSpPr>
            <p:spPr>
              <a:xfrm>
                <a:off x="4227448" y="454815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65" name="Rectangle 64"/>
              <p:cNvSpPr/>
              <p:nvPr/>
            </p:nvSpPr>
            <p:spPr>
              <a:xfrm>
                <a:off x="4733886" y="454815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66" name="Rectangle 65"/>
              <p:cNvSpPr/>
              <p:nvPr/>
            </p:nvSpPr>
            <p:spPr>
              <a:xfrm>
                <a:off x="5240326" y="454815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67" name="Rectangle 66"/>
              <p:cNvSpPr/>
              <p:nvPr/>
            </p:nvSpPr>
            <p:spPr>
              <a:xfrm>
                <a:off x="5746764" y="454815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grpSp>
        <p:sp>
          <p:nvSpPr>
            <p:cNvPr id="77" name="TextBox 76"/>
            <p:cNvSpPr txBox="1"/>
            <p:nvPr/>
          </p:nvSpPr>
          <p:spPr>
            <a:xfrm>
              <a:off x="6324600" y="5181600"/>
              <a:ext cx="2819400" cy="861774"/>
            </a:xfrm>
            <a:prstGeom prst="rect">
              <a:avLst/>
            </a:prstGeom>
            <a:noFill/>
          </p:spPr>
          <p:txBody>
            <a:bodyPr wrap="square" rtlCol="0">
              <a:spAutoFit/>
            </a:bodyPr>
            <a:lstStyle/>
            <a:p>
              <a:r>
                <a:rPr lang="en-US" sz="2500" dirty="0" smtClean="0">
                  <a:latin typeface="Arial"/>
                  <a:cs typeface="Arial"/>
                </a:rPr>
                <a:t>Useless Prefetches</a:t>
              </a:r>
              <a:endParaRPr lang="en-US" sz="2500" dirty="0">
                <a:latin typeface="Arial"/>
                <a:cs typeface="Arial"/>
              </a:endParaRPr>
            </a:p>
          </p:txBody>
        </p:sp>
      </p:grpSp>
      <p:grpSp>
        <p:nvGrpSpPr>
          <p:cNvPr id="93" name="Group 92"/>
          <p:cNvGrpSpPr/>
          <p:nvPr/>
        </p:nvGrpSpPr>
        <p:grpSpPr>
          <a:xfrm>
            <a:off x="5334000" y="2590800"/>
            <a:ext cx="3962400" cy="861774"/>
            <a:chOff x="5334000" y="2590800"/>
            <a:chExt cx="3962400" cy="861774"/>
          </a:xfrm>
        </p:grpSpPr>
        <p:sp>
          <p:nvSpPr>
            <p:cNvPr id="91" name="TextBox 90"/>
            <p:cNvSpPr txBox="1"/>
            <p:nvPr/>
          </p:nvSpPr>
          <p:spPr>
            <a:xfrm>
              <a:off x="6477000" y="2590800"/>
              <a:ext cx="2819400" cy="861774"/>
            </a:xfrm>
            <a:prstGeom prst="rect">
              <a:avLst/>
            </a:prstGeom>
            <a:noFill/>
          </p:spPr>
          <p:txBody>
            <a:bodyPr wrap="square" rtlCol="0">
              <a:spAutoFit/>
            </a:bodyPr>
            <a:lstStyle/>
            <a:p>
              <a:r>
                <a:rPr lang="en-US" sz="2500" dirty="0" smtClean="0">
                  <a:latin typeface="Arial"/>
                  <a:cs typeface="Arial"/>
                </a:rPr>
                <a:t>Useless Prefetch</a:t>
              </a:r>
            </a:p>
            <a:p>
              <a:r>
                <a:rPr lang="en-US" sz="2500" dirty="0" smtClean="0">
                  <a:latin typeface="Arial"/>
                  <a:cs typeface="Arial"/>
                </a:rPr>
                <a:t>       (X + 4)</a:t>
              </a:r>
              <a:endParaRPr lang="en-US" sz="2500" dirty="0">
                <a:latin typeface="Arial"/>
                <a:cs typeface="Arial"/>
              </a:endParaRPr>
            </a:p>
          </p:txBody>
        </p:sp>
        <p:sp>
          <p:nvSpPr>
            <p:cNvPr id="92" name="Notched Right Arrow 91"/>
            <p:cNvSpPr/>
            <p:nvPr/>
          </p:nvSpPr>
          <p:spPr>
            <a:xfrm>
              <a:off x="5334000" y="2667000"/>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Freeform 11"/>
          <p:cNvSpPr/>
          <p:nvPr/>
        </p:nvSpPr>
        <p:spPr>
          <a:xfrm>
            <a:off x="1702688" y="521588"/>
            <a:ext cx="2804541" cy="2804541"/>
          </a:xfrm>
          <a:custGeom>
            <a:avLst/>
            <a:gdLst>
              <a:gd name="connsiteX0" fmla="*/ 0 w 2804541"/>
              <a:gd name="connsiteY0" fmla="*/ 2804541 h 2804541"/>
              <a:gd name="connsiteX1" fmla="*/ 2804541 w 2804541"/>
              <a:gd name="connsiteY1" fmla="*/ 0 h 2804541"/>
              <a:gd name="connsiteX2" fmla="*/ 2804541 w 2804541"/>
              <a:gd name="connsiteY2" fmla="*/ 2804541 h 2804541"/>
              <a:gd name="connsiteX3" fmla="*/ 0 w 2804541"/>
              <a:gd name="connsiteY3" fmla="*/ 2804541 h 2804541"/>
            </a:gdLst>
            <a:ahLst/>
            <a:cxnLst>
              <a:cxn ang="0">
                <a:pos x="connsiteX0" y="connsiteY0"/>
              </a:cxn>
              <a:cxn ang="0">
                <a:pos x="connsiteX1" y="connsiteY1"/>
              </a:cxn>
              <a:cxn ang="0">
                <a:pos x="connsiteX2" y="connsiteY2"/>
              </a:cxn>
              <a:cxn ang="0">
                <a:pos x="connsiteX3" y="connsiteY3"/>
              </a:cxn>
            </a:cxnLst>
            <a:rect l="l" t="t" r="r" b="b"/>
            <a:pathLst>
              <a:path w="2804541" h="2804541">
                <a:moveTo>
                  <a:pt x="0" y="2804541"/>
                </a:moveTo>
                <a:cubicBezTo>
                  <a:pt x="0" y="1255636"/>
                  <a:pt x="1255636" y="0"/>
                  <a:pt x="2804541" y="0"/>
                </a:cubicBezTo>
                <a:lnTo>
                  <a:pt x="2804541" y="2804541"/>
                </a:lnTo>
                <a:lnTo>
                  <a:pt x="0" y="2804541"/>
                </a:lnTo>
                <a:close/>
              </a:path>
            </a:pathLst>
          </a:custGeom>
          <a:gradFill rotWithShape="0">
            <a:gsLst>
              <a:gs pos="0">
                <a:schemeClr val="accent5">
                  <a:hueOff val="0"/>
                  <a:satOff val="0"/>
                  <a:lumOff val="0"/>
                  <a:alphaOff val="0"/>
                  <a:shade val="51000"/>
                  <a:satMod val="130000"/>
                </a:schemeClr>
              </a:gs>
              <a:gs pos="79000">
                <a:schemeClr val="accent5">
                  <a:hueOff val="0"/>
                  <a:satOff val="0"/>
                  <a:lumOff val="0"/>
                  <a:alphaOff val="0"/>
                  <a:shade val="93000"/>
                  <a:satMod val="130000"/>
                </a:schemeClr>
              </a:gs>
              <a:gs pos="100000">
                <a:schemeClr val="accent5">
                  <a:hueOff val="0"/>
                  <a:satOff val="0"/>
                  <a:lumOff val="0"/>
                  <a:alphaOff val="0"/>
                  <a:shade val="94000"/>
                  <a:satMod val="135000"/>
                </a:schemeClr>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txBody>
          <a:bodyPr spcFirstLastPara="0" vert="horz" wrap="square" lIns="821431" tIns="821431" rIns="0" bIns="0" numCol="1" spcCol="1270" anchor="ctr" anchorCtr="0">
            <a:noAutofit/>
          </a:bodyPr>
          <a:lstStyle/>
          <a:p>
            <a:pPr lvl="0" algn="ctr" defTabSz="1600200">
              <a:lnSpc>
                <a:spcPct val="90000"/>
              </a:lnSpc>
              <a:spcBef>
                <a:spcPct val="0"/>
              </a:spcBef>
              <a:spcAft>
                <a:spcPct val="35000"/>
              </a:spcAft>
            </a:pPr>
            <a:r>
              <a:rPr lang="en-US" sz="3200" b="1" kern="1200" dirty="0" smtClean="0">
                <a:solidFill>
                  <a:sysClr val="windowText" lastClr="000000"/>
                </a:solidFill>
              </a:rPr>
              <a:t>Multi-threading</a:t>
            </a:r>
          </a:p>
          <a:p>
            <a:pPr lvl="0" algn="ctr" defTabSz="1600200">
              <a:lnSpc>
                <a:spcPct val="90000"/>
              </a:lnSpc>
              <a:spcBef>
                <a:spcPct val="0"/>
              </a:spcBef>
              <a:spcAft>
                <a:spcPct val="35000"/>
              </a:spcAft>
            </a:pPr>
            <a:endParaRPr lang="en-US" sz="3200" b="1" kern="1200" dirty="0">
              <a:solidFill>
                <a:sysClr val="windowText" lastClr="000000"/>
              </a:solidFill>
            </a:endParaRPr>
          </a:p>
        </p:txBody>
      </p:sp>
      <p:sp>
        <p:nvSpPr>
          <p:cNvPr id="13" name="Freeform 12"/>
          <p:cNvSpPr/>
          <p:nvPr/>
        </p:nvSpPr>
        <p:spPr>
          <a:xfrm>
            <a:off x="4636770" y="521588"/>
            <a:ext cx="2804541" cy="2804541"/>
          </a:xfrm>
          <a:custGeom>
            <a:avLst/>
            <a:gdLst>
              <a:gd name="connsiteX0" fmla="*/ 0 w 2804541"/>
              <a:gd name="connsiteY0" fmla="*/ 2804541 h 2804541"/>
              <a:gd name="connsiteX1" fmla="*/ 2804541 w 2804541"/>
              <a:gd name="connsiteY1" fmla="*/ 0 h 2804541"/>
              <a:gd name="connsiteX2" fmla="*/ 2804541 w 2804541"/>
              <a:gd name="connsiteY2" fmla="*/ 2804541 h 2804541"/>
              <a:gd name="connsiteX3" fmla="*/ 0 w 2804541"/>
              <a:gd name="connsiteY3" fmla="*/ 2804541 h 2804541"/>
            </a:gdLst>
            <a:ahLst/>
            <a:cxnLst>
              <a:cxn ang="0">
                <a:pos x="connsiteX0" y="connsiteY0"/>
              </a:cxn>
              <a:cxn ang="0">
                <a:pos x="connsiteX1" y="connsiteY1"/>
              </a:cxn>
              <a:cxn ang="0">
                <a:pos x="connsiteX2" y="connsiteY2"/>
              </a:cxn>
              <a:cxn ang="0">
                <a:pos x="connsiteX3" y="connsiteY3"/>
              </a:cxn>
            </a:cxnLst>
            <a:rect l="l" t="t" r="r" b="b"/>
            <a:pathLst>
              <a:path w="2804541" h="2804541">
                <a:moveTo>
                  <a:pt x="0" y="0"/>
                </a:moveTo>
                <a:cubicBezTo>
                  <a:pt x="1548905" y="0"/>
                  <a:pt x="2804541" y="1255636"/>
                  <a:pt x="2804541" y="2804541"/>
                </a:cubicBezTo>
                <a:lnTo>
                  <a:pt x="0" y="280454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1535872"/>
              <a:satOff val="-761"/>
              <a:lumOff val="-15556"/>
              <a:alphaOff val="0"/>
            </a:schemeClr>
          </a:fillRef>
          <a:effectRef idx="2">
            <a:schemeClr val="accent5">
              <a:hueOff val="1535872"/>
              <a:satOff val="-761"/>
              <a:lumOff val="-15556"/>
              <a:alphaOff val="0"/>
            </a:schemeClr>
          </a:effectRef>
          <a:fontRef idx="minor">
            <a:schemeClr val="lt1"/>
          </a:fontRef>
        </p:style>
        <p:txBody>
          <a:bodyPr spcFirstLastPara="0" vert="horz" wrap="square" lIns="0" tIns="821431" rIns="821431" bIns="0" numCol="1" spcCol="1270" anchor="ctr" anchorCtr="0">
            <a:noAutofit/>
          </a:bodyPr>
          <a:lstStyle/>
          <a:p>
            <a:pPr lvl="0" algn="ctr" defTabSz="1955800">
              <a:lnSpc>
                <a:spcPct val="90000"/>
              </a:lnSpc>
              <a:spcBef>
                <a:spcPct val="0"/>
              </a:spcBef>
              <a:spcAft>
                <a:spcPct val="35000"/>
              </a:spcAft>
            </a:pPr>
            <a:r>
              <a:rPr lang="en-US" sz="4000" b="1" kern="1200" dirty="0" smtClean="0">
                <a:solidFill>
                  <a:sysClr val="windowText" lastClr="000000"/>
                </a:solidFill>
              </a:rPr>
              <a:t>Caching</a:t>
            </a:r>
          </a:p>
          <a:p>
            <a:pPr lvl="0" algn="ctr" defTabSz="1955800">
              <a:lnSpc>
                <a:spcPct val="90000"/>
              </a:lnSpc>
              <a:spcBef>
                <a:spcPct val="0"/>
              </a:spcBef>
              <a:spcAft>
                <a:spcPct val="35000"/>
              </a:spcAft>
            </a:pPr>
            <a:endParaRPr lang="en-US" sz="2000" b="1" kern="1200" dirty="0">
              <a:solidFill>
                <a:sysClr val="windowText" lastClr="000000"/>
              </a:solidFill>
            </a:endParaRPr>
          </a:p>
        </p:txBody>
      </p:sp>
      <p:sp>
        <p:nvSpPr>
          <p:cNvPr id="14" name="Freeform 13"/>
          <p:cNvSpPr/>
          <p:nvPr/>
        </p:nvSpPr>
        <p:spPr>
          <a:xfrm>
            <a:off x="4636770" y="3455668"/>
            <a:ext cx="2804542" cy="2804542"/>
          </a:xfrm>
          <a:custGeom>
            <a:avLst/>
            <a:gdLst>
              <a:gd name="connsiteX0" fmla="*/ 0 w 2804541"/>
              <a:gd name="connsiteY0" fmla="*/ 2804541 h 2804541"/>
              <a:gd name="connsiteX1" fmla="*/ 2804541 w 2804541"/>
              <a:gd name="connsiteY1" fmla="*/ 0 h 2804541"/>
              <a:gd name="connsiteX2" fmla="*/ 2804541 w 2804541"/>
              <a:gd name="connsiteY2" fmla="*/ 2804541 h 2804541"/>
              <a:gd name="connsiteX3" fmla="*/ 0 w 2804541"/>
              <a:gd name="connsiteY3" fmla="*/ 2804541 h 2804541"/>
            </a:gdLst>
            <a:ahLst/>
            <a:cxnLst>
              <a:cxn ang="0">
                <a:pos x="connsiteX0" y="connsiteY0"/>
              </a:cxn>
              <a:cxn ang="0">
                <a:pos x="connsiteX1" y="connsiteY1"/>
              </a:cxn>
              <a:cxn ang="0">
                <a:pos x="connsiteX2" y="connsiteY2"/>
              </a:cxn>
              <a:cxn ang="0">
                <a:pos x="connsiteX3" y="connsiteY3"/>
              </a:cxn>
            </a:cxnLst>
            <a:rect l="l" t="t" r="r" b="b"/>
            <a:pathLst>
              <a:path w="2804541" h="2804541">
                <a:moveTo>
                  <a:pt x="2804541" y="0"/>
                </a:moveTo>
                <a:cubicBezTo>
                  <a:pt x="2804541" y="1548905"/>
                  <a:pt x="1548905" y="2804541"/>
                  <a:pt x="0" y="2804541"/>
                </a:cubicBezTo>
                <a:lnTo>
                  <a:pt x="0" y="0"/>
                </a:lnTo>
                <a:lnTo>
                  <a:pt x="2804541"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3071744"/>
              <a:satOff val="-1522"/>
              <a:lumOff val="-31111"/>
              <a:alphaOff val="0"/>
            </a:schemeClr>
          </a:fillRef>
          <a:effectRef idx="2">
            <a:schemeClr val="accent5">
              <a:hueOff val="3071744"/>
              <a:satOff val="-1522"/>
              <a:lumOff val="-31111"/>
              <a:alphaOff val="0"/>
            </a:schemeClr>
          </a:effectRef>
          <a:fontRef idx="minor">
            <a:schemeClr val="lt1"/>
          </a:fontRef>
        </p:style>
        <p:txBody>
          <a:bodyPr spcFirstLastPara="0" vert="horz" wrap="square" lIns="0" tIns="0" rIns="0" bIns="822960" numCol="1" spcCol="1270" anchor="ctr" anchorCtr="0">
            <a:noAutofit/>
          </a:bodyPr>
          <a:lstStyle/>
          <a:p>
            <a:pPr lvl="0" algn="ctr" defTabSz="1377950">
              <a:lnSpc>
                <a:spcPct val="90000"/>
              </a:lnSpc>
              <a:spcBef>
                <a:spcPct val="0"/>
              </a:spcBef>
              <a:spcAft>
                <a:spcPct val="35000"/>
              </a:spcAft>
            </a:pPr>
            <a:endParaRPr lang="en-US" sz="2400" b="1" kern="1200" dirty="0" smtClean="0">
              <a:solidFill>
                <a:sysClr val="windowText" lastClr="000000"/>
              </a:solidFill>
            </a:endParaRPr>
          </a:p>
          <a:p>
            <a:pPr lvl="0" algn="ctr" defTabSz="1377950">
              <a:lnSpc>
                <a:spcPct val="90000"/>
              </a:lnSpc>
              <a:spcBef>
                <a:spcPct val="0"/>
              </a:spcBef>
              <a:spcAft>
                <a:spcPct val="35000"/>
              </a:spcAft>
            </a:pPr>
            <a:r>
              <a:rPr lang="en-US" sz="3200" b="1" kern="1200" dirty="0" smtClean="0">
                <a:solidFill>
                  <a:sysClr val="windowText" lastClr="000000"/>
                </a:solidFill>
              </a:rPr>
              <a:t>Prefetching      </a:t>
            </a:r>
            <a:endParaRPr lang="en-US" sz="3200" b="1" kern="1200" dirty="0">
              <a:solidFill>
                <a:sysClr val="windowText" lastClr="000000"/>
              </a:solidFill>
            </a:endParaRPr>
          </a:p>
        </p:txBody>
      </p:sp>
      <p:sp>
        <p:nvSpPr>
          <p:cNvPr id="15" name="Freeform 14"/>
          <p:cNvSpPr/>
          <p:nvPr/>
        </p:nvSpPr>
        <p:spPr>
          <a:xfrm>
            <a:off x="1702688" y="3455669"/>
            <a:ext cx="2804541" cy="2804541"/>
          </a:xfrm>
          <a:custGeom>
            <a:avLst/>
            <a:gdLst>
              <a:gd name="connsiteX0" fmla="*/ 0 w 2804541"/>
              <a:gd name="connsiteY0" fmla="*/ 2804541 h 2804541"/>
              <a:gd name="connsiteX1" fmla="*/ 2804541 w 2804541"/>
              <a:gd name="connsiteY1" fmla="*/ 0 h 2804541"/>
              <a:gd name="connsiteX2" fmla="*/ 2804541 w 2804541"/>
              <a:gd name="connsiteY2" fmla="*/ 2804541 h 2804541"/>
              <a:gd name="connsiteX3" fmla="*/ 0 w 2804541"/>
              <a:gd name="connsiteY3" fmla="*/ 2804541 h 2804541"/>
            </a:gdLst>
            <a:ahLst/>
            <a:cxnLst>
              <a:cxn ang="0">
                <a:pos x="connsiteX0" y="connsiteY0"/>
              </a:cxn>
              <a:cxn ang="0">
                <a:pos x="connsiteX1" y="connsiteY1"/>
              </a:cxn>
              <a:cxn ang="0">
                <a:pos x="connsiteX2" y="connsiteY2"/>
              </a:cxn>
              <a:cxn ang="0">
                <a:pos x="connsiteX3" y="connsiteY3"/>
              </a:cxn>
            </a:cxnLst>
            <a:rect l="l" t="t" r="r" b="b"/>
            <a:pathLst>
              <a:path w="2804541" h="2804541">
                <a:moveTo>
                  <a:pt x="2804541" y="2804541"/>
                </a:moveTo>
                <a:cubicBezTo>
                  <a:pt x="1255636" y="2804541"/>
                  <a:pt x="0" y="1548905"/>
                  <a:pt x="0" y="0"/>
                </a:cubicBezTo>
                <a:lnTo>
                  <a:pt x="2804541" y="0"/>
                </a:lnTo>
                <a:lnTo>
                  <a:pt x="2804541" y="2804541"/>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274320" tIns="0" rIns="0" bIns="821431" numCol="1" spcCol="1270" anchor="ctr" anchorCtr="0">
            <a:noAutofit/>
          </a:bodyPr>
          <a:lstStyle/>
          <a:p>
            <a:pPr lvl="0" algn="ctr" defTabSz="1377950">
              <a:lnSpc>
                <a:spcPct val="90000"/>
              </a:lnSpc>
              <a:spcBef>
                <a:spcPct val="0"/>
              </a:spcBef>
              <a:spcAft>
                <a:spcPct val="35000"/>
              </a:spcAft>
            </a:pPr>
            <a:endParaRPr lang="en-US" sz="3200" b="1" kern="1200" dirty="0" smtClean="0">
              <a:solidFill>
                <a:sysClr val="windowText" lastClr="000000"/>
              </a:solidFill>
            </a:endParaRPr>
          </a:p>
          <a:p>
            <a:pPr lvl="0" algn="ctr" defTabSz="1377950">
              <a:lnSpc>
                <a:spcPct val="90000"/>
              </a:lnSpc>
              <a:spcBef>
                <a:spcPct val="0"/>
              </a:spcBef>
              <a:spcAft>
                <a:spcPct val="35000"/>
              </a:spcAft>
            </a:pPr>
            <a:r>
              <a:rPr lang="en-US" sz="3200" b="1" kern="1200" dirty="0" smtClean="0">
                <a:solidFill>
                  <a:sysClr val="windowText" lastClr="000000"/>
                </a:solidFill>
              </a:rPr>
              <a:t>Main Memory</a:t>
            </a:r>
          </a:p>
          <a:p>
            <a:pPr lvl="0" algn="ctr" defTabSz="1377950">
              <a:lnSpc>
                <a:spcPct val="90000"/>
              </a:lnSpc>
              <a:spcBef>
                <a:spcPct val="0"/>
              </a:spcBef>
              <a:spcAft>
                <a:spcPct val="35000"/>
              </a:spcAft>
            </a:pPr>
            <a:r>
              <a:rPr lang="en-US" sz="3200" b="1" kern="1200" dirty="0" smtClean="0">
                <a:solidFill>
                  <a:sysClr val="windowText" lastClr="000000"/>
                </a:solidFill>
              </a:rPr>
              <a:t>    </a:t>
            </a:r>
            <a:endParaRPr lang="en-US" sz="3200" b="1" kern="1200" dirty="0">
              <a:solidFill>
                <a:sysClr val="windowText" lastClr="000000"/>
              </a:solidFill>
            </a:endParaRPr>
          </a:p>
        </p:txBody>
      </p:sp>
      <p:sp>
        <p:nvSpPr>
          <p:cNvPr id="10" name="Freeform 9"/>
          <p:cNvSpPr/>
          <p:nvPr/>
        </p:nvSpPr>
        <p:spPr>
          <a:xfrm>
            <a:off x="5486390" y="152400"/>
            <a:ext cx="3199638" cy="1368862"/>
          </a:xfrm>
          <a:custGeom>
            <a:avLst/>
            <a:gdLst>
              <a:gd name="connsiteX0" fmla="*/ 0 w 3199638"/>
              <a:gd name="connsiteY0" fmla="*/ 207264 h 2072640"/>
              <a:gd name="connsiteX1" fmla="*/ 207264 w 3199638"/>
              <a:gd name="connsiteY1" fmla="*/ 0 h 2072640"/>
              <a:gd name="connsiteX2" fmla="*/ 2992374 w 3199638"/>
              <a:gd name="connsiteY2" fmla="*/ 0 h 2072640"/>
              <a:gd name="connsiteX3" fmla="*/ 3199638 w 3199638"/>
              <a:gd name="connsiteY3" fmla="*/ 207264 h 2072640"/>
              <a:gd name="connsiteX4" fmla="*/ 3199638 w 3199638"/>
              <a:gd name="connsiteY4" fmla="*/ 1865376 h 2072640"/>
              <a:gd name="connsiteX5" fmla="*/ 2992374 w 3199638"/>
              <a:gd name="connsiteY5" fmla="*/ 2072640 h 2072640"/>
              <a:gd name="connsiteX6" fmla="*/ 207264 w 3199638"/>
              <a:gd name="connsiteY6" fmla="*/ 2072640 h 2072640"/>
              <a:gd name="connsiteX7" fmla="*/ 0 w 3199638"/>
              <a:gd name="connsiteY7" fmla="*/ 1865376 h 2072640"/>
              <a:gd name="connsiteX8" fmla="*/ 0 w 3199638"/>
              <a:gd name="connsiteY8" fmla="*/ 207264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9638" h="2072640">
                <a:moveTo>
                  <a:pt x="0" y="207264"/>
                </a:moveTo>
                <a:cubicBezTo>
                  <a:pt x="0" y="92795"/>
                  <a:pt x="92795" y="0"/>
                  <a:pt x="207264" y="0"/>
                </a:cubicBezTo>
                <a:lnTo>
                  <a:pt x="2992374" y="0"/>
                </a:lnTo>
                <a:cubicBezTo>
                  <a:pt x="3106843" y="0"/>
                  <a:pt x="3199638" y="92795"/>
                  <a:pt x="3199638" y="207264"/>
                </a:cubicBezTo>
                <a:lnTo>
                  <a:pt x="3199638" y="1865376"/>
                </a:lnTo>
                <a:cubicBezTo>
                  <a:pt x="3199638" y="1979845"/>
                  <a:pt x="3106843" y="2072640"/>
                  <a:pt x="2992374" y="2072640"/>
                </a:cubicBezTo>
                <a:lnTo>
                  <a:pt x="207264" y="2072640"/>
                </a:lnTo>
                <a:cubicBezTo>
                  <a:pt x="92795" y="2072640"/>
                  <a:pt x="0" y="1979845"/>
                  <a:pt x="0" y="1865376"/>
                </a:cubicBezTo>
                <a:lnTo>
                  <a:pt x="0" y="207264"/>
                </a:lnTo>
                <a:close/>
              </a:path>
            </a:pathLst>
          </a:custGeom>
          <a:scene3d>
            <a:camera prst="orthographicFront"/>
            <a:lightRig rig="flat" dir="t"/>
          </a:scene3d>
          <a:sp3d z="-190500" extrusionH="12700" prstMaterial="plastic">
            <a:bevelT w="50800" h="50800"/>
          </a:sp3d>
        </p:spPr>
        <p:style>
          <a:lnRef idx="1">
            <a:schemeClr val="accent5">
              <a:hueOff val="1535872"/>
              <a:satOff val="-761"/>
              <a:lumOff val="-15556"/>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algn="ctr"/>
            <a:r>
              <a:rPr lang="en-US" sz="2800" dirty="0">
                <a:latin typeface="Arial" pitchFamily="34" charset="0"/>
                <a:cs typeface="Arial" pitchFamily="34" charset="0"/>
              </a:rPr>
              <a:t>Improve</a:t>
            </a:r>
            <a:r>
              <a:rPr lang="en-US" sz="2800" dirty="0" smtClean="0">
                <a:latin typeface="Arial" pitchFamily="34" charset="0"/>
                <a:cs typeface="Arial" pitchFamily="34" charset="0"/>
              </a:rPr>
              <a:t> </a:t>
            </a:r>
          </a:p>
          <a:p>
            <a:pPr algn="ctr"/>
            <a:r>
              <a:rPr lang="en-US" sz="2800" dirty="0" smtClean="0">
                <a:latin typeface="Arial" pitchFamily="34" charset="0"/>
                <a:cs typeface="Arial" pitchFamily="34" charset="0"/>
              </a:rPr>
              <a:t> Replacement </a:t>
            </a:r>
            <a:r>
              <a:rPr lang="en-US" sz="2800" dirty="0">
                <a:latin typeface="Arial" pitchFamily="34" charset="0"/>
                <a:cs typeface="Arial" pitchFamily="34" charset="0"/>
              </a:rPr>
              <a:t>Policies</a:t>
            </a:r>
          </a:p>
        </p:txBody>
      </p:sp>
      <p:sp>
        <p:nvSpPr>
          <p:cNvPr id="11" name="Freeform 10"/>
          <p:cNvSpPr/>
          <p:nvPr/>
        </p:nvSpPr>
        <p:spPr>
          <a:xfrm>
            <a:off x="361949" y="152400"/>
            <a:ext cx="3725893" cy="1368862"/>
          </a:xfrm>
          <a:custGeom>
            <a:avLst/>
            <a:gdLst>
              <a:gd name="connsiteX0" fmla="*/ 0 w 3199638"/>
              <a:gd name="connsiteY0" fmla="*/ 207264 h 2072640"/>
              <a:gd name="connsiteX1" fmla="*/ 207264 w 3199638"/>
              <a:gd name="connsiteY1" fmla="*/ 0 h 2072640"/>
              <a:gd name="connsiteX2" fmla="*/ 2992374 w 3199638"/>
              <a:gd name="connsiteY2" fmla="*/ 0 h 2072640"/>
              <a:gd name="connsiteX3" fmla="*/ 3199638 w 3199638"/>
              <a:gd name="connsiteY3" fmla="*/ 207264 h 2072640"/>
              <a:gd name="connsiteX4" fmla="*/ 3199638 w 3199638"/>
              <a:gd name="connsiteY4" fmla="*/ 1865376 h 2072640"/>
              <a:gd name="connsiteX5" fmla="*/ 2992374 w 3199638"/>
              <a:gd name="connsiteY5" fmla="*/ 2072640 h 2072640"/>
              <a:gd name="connsiteX6" fmla="*/ 207264 w 3199638"/>
              <a:gd name="connsiteY6" fmla="*/ 2072640 h 2072640"/>
              <a:gd name="connsiteX7" fmla="*/ 0 w 3199638"/>
              <a:gd name="connsiteY7" fmla="*/ 1865376 h 2072640"/>
              <a:gd name="connsiteX8" fmla="*/ 0 w 3199638"/>
              <a:gd name="connsiteY8" fmla="*/ 207264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9638" h="2072640">
                <a:moveTo>
                  <a:pt x="0" y="207264"/>
                </a:moveTo>
                <a:cubicBezTo>
                  <a:pt x="0" y="92795"/>
                  <a:pt x="92795" y="0"/>
                  <a:pt x="207264" y="0"/>
                </a:cubicBezTo>
                <a:lnTo>
                  <a:pt x="2992374" y="0"/>
                </a:lnTo>
                <a:cubicBezTo>
                  <a:pt x="3106843" y="0"/>
                  <a:pt x="3199638" y="92795"/>
                  <a:pt x="3199638" y="207264"/>
                </a:cubicBezTo>
                <a:lnTo>
                  <a:pt x="3199638" y="1865376"/>
                </a:lnTo>
                <a:cubicBezTo>
                  <a:pt x="3199638" y="1979845"/>
                  <a:pt x="3106843" y="2072640"/>
                  <a:pt x="2992374" y="2072640"/>
                </a:cubicBezTo>
                <a:lnTo>
                  <a:pt x="207264" y="2072640"/>
                </a:lnTo>
                <a:cubicBezTo>
                  <a:pt x="92795" y="2072640"/>
                  <a:pt x="0" y="1979845"/>
                  <a:pt x="0" y="1865376"/>
                </a:cubicBezTo>
                <a:lnTo>
                  <a:pt x="0" y="207264"/>
                </a:lnTo>
                <a:close/>
              </a:path>
            </a:pathLst>
          </a:custGeom>
          <a:scene3d>
            <a:camera prst="orthographicFront"/>
            <a:lightRig rig="flat" dir="t"/>
          </a:scene3d>
          <a:sp3d z="-190500" extrusionH="12700" prstMaterial="plastic">
            <a:bevelT w="50800" h="50800"/>
          </a:sp3d>
        </p:spPr>
        <p:style>
          <a:lnRef idx="1">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marL="0" lvl="1" algn="l" defTabSz="1066800">
              <a:lnSpc>
                <a:spcPct val="90000"/>
              </a:lnSpc>
              <a:spcBef>
                <a:spcPct val="0"/>
              </a:spcBef>
              <a:spcAft>
                <a:spcPct val="15000"/>
              </a:spcAft>
            </a:pPr>
            <a:r>
              <a:rPr lang="en-US" sz="2800" kern="1200" dirty="0" smtClean="0">
                <a:latin typeface="Arial" pitchFamily="34" charset="0"/>
                <a:cs typeface="Arial" pitchFamily="34" charset="0"/>
              </a:rPr>
              <a:t> Parallelize your code!</a:t>
            </a:r>
          </a:p>
          <a:p>
            <a:pPr marL="0" lvl="1" algn="l" defTabSz="1066800">
              <a:lnSpc>
                <a:spcPct val="90000"/>
              </a:lnSpc>
              <a:spcBef>
                <a:spcPct val="0"/>
              </a:spcBef>
              <a:spcAft>
                <a:spcPct val="15000"/>
              </a:spcAft>
            </a:pPr>
            <a:endParaRPr lang="en-US" sz="2800" kern="1200" dirty="0"/>
          </a:p>
          <a:p>
            <a:pPr marL="0" lvl="1" algn="l" defTabSz="1066800">
              <a:lnSpc>
                <a:spcPct val="90000"/>
              </a:lnSpc>
              <a:spcBef>
                <a:spcPct val="0"/>
              </a:spcBef>
              <a:spcAft>
                <a:spcPct val="15000"/>
              </a:spcAft>
            </a:pPr>
            <a:r>
              <a:rPr lang="en-US" sz="2800" kern="1200" dirty="0" smtClean="0">
                <a:latin typeface="Arial" pitchFamily="34" charset="0"/>
                <a:cs typeface="Arial" pitchFamily="34" charset="0"/>
              </a:rPr>
              <a:t> Launch more threads!</a:t>
            </a:r>
            <a:endParaRPr lang="en-US" sz="2800" kern="1200" dirty="0">
              <a:latin typeface="Arial" pitchFamily="34" charset="0"/>
              <a:cs typeface="Arial" pitchFamily="34" charset="0"/>
            </a:endParaRPr>
          </a:p>
        </p:txBody>
      </p:sp>
      <p:sp>
        <p:nvSpPr>
          <p:cNvPr id="9" name="Freeform 8"/>
          <p:cNvSpPr/>
          <p:nvPr/>
        </p:nvSpPr>
        <p:spPr>
          <a:xfrm>
            <a:off x="361950" y="5257800"/>
            <a:ext cx="3600450" cy="1371598"/>
          </a:xfrm>
          <a:custGeom>
            <a:avLst/>
            <a:gdLst>
              <a:gd name="connsiteX0" fmla="*/ 0 w 3199638"/>
              <a:gd name="connsiteY0" fmla="*/ 207264 h 2072640"/>
              <a:gd name="connsiteX1" fmla="*/ 207264 w 3199638"/>
              <a:gd name="connsiteY1" fmla="*/ 0 h 2072640"/>
              <a:gd name="connsiteX2" fmla="*/ 2992374 w 3199638"/>
              <a:gd name="connsiteY2" fmla="*/ 0 h 2072640"/>
              <a:gd name="connsiteX3" fmla="*/ 3199638 w 3199638"/>
              <a:gd name="connsiteY3" fmla="*/ 207264 h 2072640"/>
              <a:gd name="connsiteX4" fmla="*/ 3199638 w 3199638"/>
              <a:gd name="connsiteY4" fmla="*/ 1865376 h 2072640"/>
              <a:gd name="connsiteX5" fmla="*/ 2992374 w 3199638"/>
              <a:gd name="connsiteY5" fmla="*/ 2072640 h 2072640"/>
              <a:gd name="connsiteX6" fmla="*/ 207264 w 3199638"/>
              <a:gd name="connsiteY6" fmla="*/ 2072640 h 2072640"/>
              <a:gd name="connsiteX7" fmla="*/ 0 w 3199638"/>
              <a:gd name="connsiteY7" fmla="*/ 1865376 h 2072640"/>
              <a:gd name="connsiteX8" fmla="*/ 0 w 3199638"/>
              <a:gd name="connsiteY8" fmla="*/ 207264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9638" h="2072640">
                <a:moveTo>
                  <a:pt x="0" y="207264"/>
                </a:moveTo>
                <a:cubicBezTo>
                  <a:pt x="0" y="92795"/>
                  <a:pt x="92795" y="0"/>
                  <a:pt x="207264" y="0"/>
                </a:cubicBezTo>
                <a:lnTo>
                  <a:pt x="2992374" y="0"/>
                </a:lnTo>
                <a:cubicBezTo>
                  <a:pt x="3106843" y="0"/>
                  <a:pt x="3199638" y="92795"/>
                  <a:pt x="3199638" y="207264"/>
                </a:cubicBezTo>
                <a:lnTo>
                  <a:pt x="3199638" y="1865376"/>
                </a:lnTo>
                <a:cubicBezTo>
                  <a:pt x="3199638" y="1979845"/>
                  <a:pt x="3106843" y="2072640"/>
                  <a:pt x="2992374" y="2072640"/>
                </a:cubicBezTo>
                <a:lnTo>
                  <a:pt x="207264" y="2072640"/>
                </a:lnTo>
                <a:cubicBezTo>
                  <a:pt x="92795" y="2072640"/>
                  <a:pt x="0" y="1979845"/>
                  <a:pt x="0" y="1865376"/>
                </a:cubicBezTo>
                <a:lnTo>
                  <a:pt x="0" y="207264"/>
                </a:lnTo>
                <a:close/>
              </a:path>
            </a:pathLst>
          </a:custGeom>
          <a:scene3d>
            <a:camera prst="orthographicFront"/>
            <a:lightRig rig="flat" dir="t"/>
          </a:scene3d>
          <a:sp3d z="-190500" extrusionH="12700" prstMaterial="plastic">
            <a:bevelT w="50800" h="50800"/>
          </a:sp3d>
        </p:spPr>
        <p:style>
          <a:lnRef idx="1">
            <a:schemeClr val="accent5">
              <a:hueOff val="4607616"/>
              <a:satOff val="-2283"/>
              <a:lumOff val="-4666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a:r>
              <a:rPr lang="en-US" sz="2800" dirty="0" smtClean="0">
                <a:latin typeface="Arial" pitchFamily="34" charset="0"/>
                <a:cs typeface="Arial" pitchFamily="34" charset="0"/>
              </a:rPr>
              <a:t>Improve Memory Scheduling Policies</a:t>
            </a:r>
          </a:p>
        </p:txBody>
      </p:sp>
      <p:sp>
        <p:nvSpPr>
          <p:cNvPr id="8" name="Freeform 7"/>
          <p:cNvSpPr/>
          <p:nvPr/>
        </p:nvSpPr>
        <p:spPr>
          <a:xfrm>
            <a:off x="5056155" y="5257799"/>
            <a:ext cx="3725895" cy="1371599"/>
          </a:xfrm>
          <a:custGeom>
            <a:avLst/>
            <a:gdLst>
              <a:gd name="connsiteX0" fmla="*/ 0 w 3199638"/>
              <a:gd name="connsiteY0" fmla="*/ 207264 h 2072640"/>
              <a:gd name="connsiteX1" fmla="*/ 207264 w 3199638"/>
              <a:gd name="connsiteY1" fmla="*/ 0 h 2072640"/>
              <a:gd name="connsiteX2" fmla="*/ 2992374 w 3199638"/>
              <a:gd name="connsiteY2" fmla="*/ 0 h 2072640"/>
              <a:gd name="connsiteX3" fmla="*/ 3199638 w 3199638"/>
              <a:gd name="connsiteY3" fmla="*/ 207264 h 2072640"/>
              <a:gd name="connsiteX4" fmla="*/ 3199638 w 3199638"/>
              <a:gd name="connsiteY4" fmla="*/ 1865376 h 2072640"/>
              <a:gd name="connsiteX5" fmla="*/ 2992374 w 3199638"/>
              <a:gd name="connsiteY5" fmla="*/ 2072640 h 2072640"/>
              <a:gd name="connsiteX6" fmla="*/ 207264 w 3199638"/>
              <a:gd name="connsiteY6" fmla="*/ 2072640 h 2072640"/>
              <a:gd name="connsiteX7" fmla="*/ 0 w 3199638"/>
              <a:gd name="connsiteY7" fmla="*/ 1865376 h 2072640"/>
              <a:gd name="connsiteX8" fmla="*/ 0 w 3199638"/>
              <a:gd name="connsiteY8" fmla="*/ 207264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9638" h="2072640">
                <a:moveTo>
                  <a:pt x="0" y="207264"/>
                </a:moveTo>
                <a:cubicBezTo>
                  <a:pt x="0" y="92795"/>
                  <a:pt x="92795" y="0"/>
                  <a:pt x="207264" y="0"/>
                </a:cubicBezTo>
                <a:lnTo>
                  <a:pt x="2992374" y="0"/>
                </a:lnTo>
                <a:cubicBezTo>
                  <a:pt x="3106843" y="0"/>
                  <a:pt x="3199638" y="92795"/>
                  <a:pt x="3199638" y="207264"/>
                </a:cubicBezTo>
                <a:lnTo>
                  <a:pt x="3199638" y="1865376"/>
                </a:lnTo>
                <a:cubicBezTo>
                  <a:pt x="3199638" y="1979845"/>
                  <a:pt x="3106843" y="2072640"/>
                  <a:pt x="2992374" y="2072640"/>
                </a:cubicBezTo>
                <a:lnTo>
                  <a:pt x="207264" y="2072640"/>
                </a:lnTo>
                <a:cubicBezTo>
                  <a:pt x="92795" y="2072640"/>
                  <a:pt x="0" y="1979845"/>
                  <a:pt x="0" y="1865376"/>
                </a:cubicBezTo>
                <a:lnTo>
                  <a:pt x="0" y="207264"/>
                </a:lnTo>
                <a:close/>
              </a:path>
            </a:pathLst>
          </a:custGeom>
          <a:scene3d>
            <a:camera prst="orthographicFront"/>
            <a:lightRig rig="flat" dir="t"/>
          </a:scene3d>
          <a:sp3d z="-190500" extrusionH="12700" prstMaterial="plastic">
            <a:bevelT w="50800" h="50800"/>
          </a:sp3d>
        </p:spPr>
        <p:style>
          <a:lnRef idx="1">
            <a:schemeClr val="accent5">
              <a:hueOff val="3071744"/>
              <a:satOff val="-1522"/>
              <a:lumOff val="-31111"/>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algn="ctr"/>
            <a:r>
              <a:rPr lang="en-US" sz="2700" dirty="0">
                <a:latin typeface="Arial" pitchFamily="34" charset="0"/>
                <a:cs typeface="Arial" pitchFamily="34" charset="0"/>
              </a:rPr>
              <a:t>Improve Prefetcher </a:t>
            </a:r>
          </a:p>
          <a:p>
            <a:pPr algn="ctr"/>
            <a:r>
              <a:rPr lang="en-US" sz="2700" dirty="0">
                <a:latin typeface="Arial" pitchFamily="34" charset="0"/>
                <a:cs typeface="Arial" pitchFamily="34" charset="0"/>
              </a:rPr>
              <a:t>(look deep in the future, if you can!)</a:t>
            </a:r>
          </a:p>
          <a:p>
            <a:pPr algn="ctr">
              <a:buFontTx/>
              <a:buChar char="-"/>
            </a:pPr>
            <a:endParaRPr lang="en-US" sz="2700" dirty="0">
              <a:latin typeface="Arial" pitchFamily="34" charset="0"/>
              <a:cs typeface="Arial" pitchFamily="34" charset="0"/>
            </a:endParaRPr>
          </a:p>
        </p:txBody>
      </p:sp>
      <p:sp>
        <p:nvSpPr>
          <p:cNvPr id="19" name="Rectangle 18"/>
          <p:cNvSpPr/>
          <p:nvPr/>
        </p:nvSpPr>
        <p:spPr>
          <a:xfrm>
            <a:off x="1054100" y="2565400"/>
            <a:ext cx="7162800" cy="14478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0" b="1" dirty="0" smtClean="0">
                <a:solidFill>
                  <a:schemeClr val="bg1"/>
                </a:solidFill>
                <a:latin typeface="Arial"/>
                <a:cs typeface="Arial"/>
              </a:rPr>
              <a:t>Is the Warp Scheduler</a:t>
            </a:r>
          </a:p>
          <a:p>
            <a:pPr algn="ctr"/>
            <a:r>
              <a:rPr lang="en-US" sz="3100" b="1" dirty="0" smtClean="0">
                <a:solidFill>
                  <a:schemeClr val="bg1"/>
                </a:solidFill>
                <a:latin typeface="Arial"/>
                <a:cs typeface="Arial"/>
              </a:rPr>
              <a:t>aware of these techniques?</a:t>
            </a:r>
            <a:endParaRPr lang="en-US" sz="3100" b="1" dirty="0">
              <a:solidFill>
                <a:schemeClr val="bg1"/>
              </a:solidFill>
              <a:latin typeface="Arial"/>
              <a:cs typeface="Aria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86143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0" grpId="0" animBg="1"/>
      <p:bldP spid="11" grpId="0" animBg="1"/>
      <p:bldP spid="9" grpId="0" animBg="1"/>
      <p:bldP spid="8" grpId="0" animBg="1"/>
      <p:bldP spid="19" grpId="0" animBg="1"/>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7696200" y="3091196"/>
            <a:ext cx="750765" cy="404431"/>
          </a:xfrm>
          <a:prstGeom prst="rect">
            <a:avLst/>
          </a:prstGeom>
          <a:noFill/>
        </p:spPr>
        <p:txBody>
          <a:bodyPr wrap="square" lIns="49999" tIns="25000" rIns="49999" bIns="25000" rtlCol="0">
            <a:spAutoFit/>
          </a:bodyPr>
          <a:lstStyle/>
          <a:p>
            <a:r>
              <a:rPr lang="en-US" sz="2300" dirty="0" smtClean="0">
                <a:latin typeface="Arial" pitchFamily="34" charset="0"/>
                <a:cs typeface="Arial" pitchFamily="34" charset="0"/>
              </a:rPr>
              <a:t>Time</a:t>
            </a:r>
            <a:endParaRPr lang="en-US" sz="2300" dirty="0">
              <a:latin typeface="Arial" pitchFamily="34" charset="0"/>
              <a:cs typeface="Arial" pitchFamily="34" charset="0"/>
            </a:endParaRPr>
          </a:p>
        </p:txBody>
      </p:sp>
      <p:cxnSp>
        <p:nvCxnSpPr>
          <p:cNvPr id="8" name="Straight Arrow Connector 7"/>
          <p:cNvCxnSpPr/>
          <p:nvPr/>
        </p:nvCxnSpPr>
        <p:spPr>
          <a:xfrm>
            <a:off x="1903472" y="20380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9" name="Left Brace 8"/>
          <p:cNvSpPr/>
          <p:nvPr/>
        </p:nvSpPr>
        <p:spPr>
          <a:xfrm>
            <a:off x="1295400" y="1981200"/>
            <a:ext cx="235110" cy="1374697"/>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10" name="TextBox 9"/>
          <p:cNvSpPr txBox="1"/>
          <p:nvPr/>
        </p:nvSpPr>
        <p:spPr>
          <a:xfrm>
            <a:off x="-48380" y="2286000"/>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351" name="Straight Arrow Connector 350"/>
          <p:cNvCxnSpPr/>
          <p:nvPr/>
        </p:nvCxnSpPr>
        <p:spPr>
          <a:xfrm>
            <a:off x="2055872" y="21904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2" name="Straight Arrow Connector 351"/>
          <p:cNvCxnSpPr/>
          <p:nvPr/>
        </p:nvCxnSpPr>
        <p:spPr>
          <a:xfrm>
            <a:off x="2208272" y="23428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3" name="Straight Arrow Connector 352"/>
          <p:cNvCxnSpPr/>
          <p:nvPr/>
        </p:nvCxnSpPr>
        <p:spPr>
          <a:xfrm>
            <a:off x="2360672" y="24952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4" name="Straight Arrow Connector 353"/>
          <p:cNvCxnSpPr/>
          <p:nvPr/>
        </p:nvCxnSpPr>
        <p:spPr>
          <a:xfrm>
            <a:off x="3429000" y="26476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5" name="Straight Arrow Connector 354"/>
          <p:cNvCxnSpPr/>
          <p:nvPr/>
        </p:nvCxnSpPr>
        <p:spPr>
          <a:xfrm>
            <a:off x="3581400" y="28000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6" name="Straight Arrow Connector 355"/>
          <p:cNvCxnSpPr/>
          <p:nvPr/>
        </p:nvCxnSpPr>
        <p:spPr>
          <a:xfrm>
            <a:off x="3733800" y="29524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7" name="Straight Arrow Connector 356"/>
          <p:cNvCxnSpPr/>
          <p:nvPr/>
        </p:nvCxnSpPr>
        <p:spPr>
          <a:xfrm>
            <a:off x="3886200" y="31048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359" name="TextBox 358"/>
          <p:cNvSpPr txBox="1"/>
          <p:nvPr/>
        </p:nvSpPr>
        <p:spPr>
          <a:xfrm>
            <a:off x="1600200" y="1885645"/>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360" name="TextBox 359"/>
          <p:cNvSpPr txBox="1"/>
          <p:nvPr/>
        </p:nvSpPr>
        <p:spPr>
          <a:xfrm>
            <a:off x="1737208" y="204814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361" name="TextBox 360"/>
          <p:cNvSpPr txBox="1"/>
          <p:nvPr/>
        </p:nvSpPr>
        <p:spPr>
          <a:xfrm>
            <a:off x="1874213" y="221065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362" name="TextBox 361"/>
          <p:cNvSpPr txBox="1"/>
          <p:nvPr/>
        </p:nvSpPr>
        <p:spPr>
          <a:xfrm>
            <a:off x="2017485" y="238171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sp>
        <p:nvSpPr>
          <p:cNvPr id="363" name="TextBox 362"/>
          <p:cNvSpPr txBox="1"/>
          <p:nvPr/>
        </p:nvSpPr>
        <p:spPr>
          <a:xfrm>
            <a:off x="3064156" y="25356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364" name="TextBox 363"/>
          <p:cNvSpPr txBox="1"/>
          <p:nvPr/>
        </p:nvSpPr>
        <p:spPr>
          <a:xfrm>
            <a:off x="3201162" y="26981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365" name="TextBox 364"/>
          <p:cNvSpPr txBox="1"/>
          <p:nvPr/>
        </p:nvSpPr>
        <p:spPr>
          <a:xfrm>
            <a:off x="3338170" y="286065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366" name="TextBox 365"/>
          <p:cNvSpPr txBox="1"/>
          <p:nvPr/>
        </p:nvSpPr>
        <p:spPr>
          <a:xfrm>
            <a:off x="3475178" y="302315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sp>
        <p:nvSpPr>
          <p:cNvPr id="390" name="Title 1"/>
          <p:cNvSpPr txBox="1">
            <a:spLocks/>
          </p:cNvSpPr>
          <p:nvPr/>
        </p:nvSpPr>
        <p:spPr bwMode="auto">
          <a:xfrm>
            <a:off x="93605" y="122778"/>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100" b="0" i="0" u="none" strike="noStrike" kern="0" cap="none" spc="0" normalizeH="0" baseline="0" noProof="0" dirty="0" smtClean="0">
                <a:ln>
                  <a:noFill/>
                </a:ln>
                <a:solidFill>
                  <a:schemeClr val="tx2"/>
                </a:solidFill>
                <a:effectLst/>
                <a:uLnTx/>
                <a:uFillTx/>
                <a:latin typeface="+mj-lt"/>
                <a:ea typeface="+mj-ea"/>
                <a:cs typeface="+mj-cs"/>
              </a:rPr>
              <a:t>Simple Prefetching </a:t>
            </a:r>
            <a:r>
              <a:rPr kumimoji="0" lang="en-US" sz="3100" b="0" i="0" u="none" strike="noStrike" kern="0" cap="none" spc="0" normalizeH="0" noProof="0" dirty="0" smtClean="0">
                <a:ln>
                  <a:noFill/>
                </a:ln>
                <a:solidFill>
                  <a:schemeClr val="tx2"/>
                </a:solidFill>
                <a:effectLst/>
                <a:uLnTx/>
                <a:uFillTx/>
                <a:latin typeface="+mj-lt"/>
                <a:ea typeface="+mj-ea"/>
                <a:cs typeface="+mj-cs"/>
              </a:rPr>
              <a:t>with TL scheduling</a:t>
            </a:r>
            <a:endParaRPr kumimoji="0" lang="en-US" sz="3100" b="0" i="0" u="none" strike="noStrike" kern="0" cap="none" spc="0" normalizeH="0" baseline="0" noProof="0" dirty="0">
              <a:ln>
                <a:noFill/>
              </a:ln>
              <a:solidFill>
                <a:schemeClr val="tx2"/>
              </a:solidFill>
              <a:effectLst/>
              <a:uLnTx/>
              <a:uFillTx/>
              <a:latin typeface="+mj-lt"/>
              <a:ea typeface="+mj-ea"/>
              <a:cs typeface="+mj-cs"/>
            </a:endParaRPr>
          </a:p>
        </p:txBody>
      </p:sp>
      <p:cxnSp>
        <p:nvCxnSpPr>
          <p:cNvPr id="51" name="Straight Connector 50"/>
          <p:cNvCxnSpPr/>
          <p:nvPr/>
        </p:nvCxnSpPr>
        <p:spPr>
          <a:xfrm rot="16200000" flipH="1">
            <a:off x="4537531" y="3789764"/>
            <a:ext cx="5867400" cy="1"/>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7166647" y="2212853"/>
            <a:ext cx="2736300" cy="794"/>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927662" y="4814249"/>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59" name="Left Brace 58"/>
          <p:cNvSpPr/>
          <p:nvPr/>
        </p:nvSpPr>
        <p:spPr>
          <a:xfrm>
            <a:off x="1299030" y="4760685"/>
            <a:ext cx="304800" cy="1981200"/>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60" name="TextBox 59"/>
          <p:cNvSpPr txBox="1"/>
          <p:nvPr/>
        </p:nvSpPr>
        <p:spPr>
          <a:xfrm>
            <a:off x="0" y="5334000"/>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62" name="Straight Arrow Connector 61"/>
          <p:cNvCxnSpPr/>
          <p:nvPr/>
        </p:nvCxnSpPr>
        <p:spPr>
          <a:xfrm>
            <a:off x="2080062" y="4966649"/>
            <a:ext cx="2895600" cy="1588"/>
          </a:xfrm>
          <a:prstGeom prst="straightConnector1">
            <a:avLst/>
          </a:prstGeom>
          <a:ln w="38100" cap="flat" cmpd="sng" algn="ctr">
            <a:solidFill>
              <a:schemeClr val="tx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2232462" y="5119049"/>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2384862" y="5271449"/>
            <a:ext cx="2895600" cy="1588"/>
          </a:xfrm>
          <a:prstGeom prst="straightConnector1">
            <a:avLst/>
          </a:prstGeom>
          <a:ln w="38100" cap="flat" cmpd="sng" algn="ctr">
            <a:solidFill>
              <a:schemeClr val="tx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1624390" y="466184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70" name="TextBox 69"/>
          <p:cNvSpPr txBox="1"/>
          <p:nvPr/>
        </p:nvSpPr>
        <p:spPr>
          <a:xfrm>
            <a:off x="1761398" y="482435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71" name="TextBox 70"/>
          <p:cNvSpPr txBox="1"/>
          <p:nvPr/>
        </p:nvSpPr>
        <p:spPr>
          <a:xfrm>
            <a:off x="1898403" y="4986855"/>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72" name="TextBox 71"/>
          <p:cNvSpPr txBox="1"/>
          <p:nvPr/>
        </p:nvSpPr>
        <p:spPr>
          <a:xfrm>
            <a:off x="2041675" y="515791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sp>
        <p:nvSpPr>
          <p:cNvPr id="85" name="Left-Right Arrow 84"/>
          <p:cNvSpPr/>
          <p:nvPr/>
        </p:nvSpPr>
        <p:spPr>
          <a:xfrm>
            <a:off x="7467600" y="2057400"/>
            <a:ext cx="1066800" cy="3810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86" name="TextBox 85"/>
          <p:cNvSpPr txBox="1"/>
          <p:nvPr/>
        </p:nvSpPr>
        <p:spPr>
          <a:xfrm>
            <a:off x="6991640" y="1628920"/>
            <a:ext cx="2057400" cy="1200328"/>
          </a:xfrm>
          <a:prstGeom prst="rect">
            <a:avLst/>
          </a:prstGeom>
          <a:noFill/>
        </p:spPr>
        <p:txBody>
          <a:bodyPr wrap="square" rtlCol="0">
            <a:spAutoFit/>
          </a:bodyPr>
          <a:lstStyle/>
          <a:p>
            <a:pPr algn="ctr"/>
            <a:r>
              <a:rPr lang="en-US" sz="2400" dirty="0" smtClean="0">
                <a:latin typeface="Arial"/>
                <a:cs typeface="Arial"/>
              </a:rPr>
              <a:t>Saved</a:t>
            </a:r>
          </a:p>
          <a:p>
            <a:pPr algn="ctr"/>
            <a:r>
              <a:rPr lang="en-US" sz="2400" dirty="0" smtClean="0">
                <a:latin typeface="Arial"/>
                <a:cs typeface="Arial"/>
              </a:rPr>
              <a:t> </a:t>
            </a:r>
          </a:p>
          <a:p>
            <a:pPr algn="ctr"/>
            <a:r>
              <a:rPr lang="en-US" sz="2400" dirty="0" smtClean="0">
                <a:latin typeface="Arial"/>
                <a:cs typeface="Arial"/>
              </a:rPr>
              <a:t>Cycles</a:t>
            </a:r>
            <a:endParaRPr lang="en-US" sz="2400" dirty="0">
              <a:latin typeface="Arial"/>
              <a:cs typeface="Arial"/>
            </a:endParaRPr>
          </a:p>
        </p:txBody>
      </p:sp>
      <p:cxnSp>
        <p:nvCxnSpPr>
          <p:cNvPr id="54" name="Straight Arrow Connector 53"/>
          <p:cNvCxnSpPr/>
          <p:nvPr/>
        </p:nvCxnSpPr>
        <p:spPr>
          <a:xfrm>
            <a:off x="3557210" y="605971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a:off x="3709610" y="6212115"/>
            <a:ext cx="2895600" cy="1588"/>
          </a:xfrm>
          <a:prstGeom prst="straightConnector1">
            <a:avLst/>
          </a:prstGeom>
          <a:ln w="38100" cap="flat" cmpd="sng" algn="ctr">
            <a:solidFill>
              <a:srgbClr val="000000"/>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a:off x="3862010" y="636451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a:off x="4014410" y="6516915"/>
            <a:ext cx="2895600" cy="1588"/>
          </a:xfrm>
          <a:prstGeom prst="straightConnector1">
            <a:avLst/>
          </a:prstGeom>
          <a:ln w="38100" cap="flat" cmpd="sng" algn="ctr">
            <a:solidFill>
              <a:srgbClr val="000000"/>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81" name="TextBox 80"/>
          <p:cNvSpPr txBox="1"/>
          <p:nvPr/>
        </p:nvSpPr>
        <p:spPr>
          <a:xfrm>
            <a:off x="3192366" y="594772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82" name="TextBox 81"/>
          <p:cNvSpPr txBox="1"/>
          <p:nvPr/>
        </p:nvSpPr>
        <p:spPr>
          <a:xfrm>
            <a:off x="3329372" y="611022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83" name="TextBox 82"/>
          <p:cNvSpPr txBox="1"/>
          <p:nvPr/>
        </p:nvSpPr>
        <p:spPr>
          <a:xfrm>
            <a:off x="3466380" y="627272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84" name="TextBox 83"/>
          <p:cNvSpPr txBox="1"/>
          <p:nvPr/>
        </p:nvSpPr>
        <p:spPr>
          <a:xfrm>
            <a:off x="3603388" y="643522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cxnSp>
        <p:nvCxnSpPr>
          <p:cNvPr id="87" name="Straight Arrow Connector 86"/>
          <p:cNvCxnSpPr/>
          <p:nvPr/>
        </p:nvCxnSpPr>
        <p:spPr>
          <a:xfrm>
            <a:off x="63500" y="3575050"/>
            <a:ext cx="8993670" cy="1588"/>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88" name="Rounded Rectangle 87"/>
          <p:cNvSpPr/>
          <p:nvPr/>
        </p:nvSpPr>
        <p:spPr>
          <a:xfrm>
            <a:off x="381000" y="957596"/>
            <a:ext cx="15240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sp>
        <p:nvSpPr>
          <p:cNvPr id="89" name="Rounded Rectangle 88"/>
          <p:cNvSpPr/>
          <p:nvPr/>
        </p:nvSpPr>
        <p:spPr>
          <a:xfrm>
            <a:off x="381000" y="3733800"/>
            <a:ext cx="15240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sp>
        <p:nvSpPr>
          <p:cNvPr id="90" name="Rounded Rectangle 89"/>
          <p:cNvSpPr/>
          <p:nvPr/>
        </p:nvSpPr>
        <p:spPr>
          <a:xfrm>
            <a:off x="1905000" y="954652"/>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chemeClr val="bg1"/>
                </a:solidFill>
                <a:latin typeface="Arial" pitchFamily="34" charset="0"/>
                <a:cs typeface="Arial" pitchFamily="34" charset="0"/>
              </a:rPr>
              <a:t>Compute </a:t>
            </a:r>
          </a:p>
          <a:p>
            <a:pPr algn="ctr"/>
            <a:r>
              <a:rPr lang="en-US" sz="2300" b="1" dirty="0" smtClean="0">
                <a:solidFill>
                  <a:schemeClr val="bg1"/>
                </a:solidFill>
                <a:latin typeface="Arial" pitchFamily="34" charset="0"/>
                <a:cs typeface="Arial" pitchFamily="34" charset="0"/>
              </a:rPr>
              <a:t>Phase (1)</a:t>
            </a:r>
            <a:endParaRPr lang="en-US" sz="2300" b="1" dirty="0">
              <a:solidFill>
                <a:schemeClr val="bg1"/>
              </a:solidFill>
              <a:latin typeface="Arial" pitchFamily="34" charset="0"/>
              <a:cs typeface="Arial" pitchFamily="34" charset="0"/>
            </a:endParaRPr>
          </a:p>
        </p:txBody>
      </p:sp>
      <p:sp>
        <p:nvSpPr>
          <p:cNvPr id="91" name="Rounded Rectangle 90"/>
          <p:cNvSpPr/>
          <p:nvPr/>
        </p:nvSpPr>
        <p:spPr>
          <a:xfrm>
            <a:off x="1905000" y="3721100"/>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chemeClr val="bg1"/>
                </a:solidFill>
                <a:latin typeface="Arial" pitchFamily="34" charset="0"/>
                <a:cs typeface="Arial" pitchFamily="34" charset="0"/>
              </a:rPr>
              <a:t>Compute </a:t>
            </a:r>
          </a:p>
          <a:p>
            <a:pPr algn="ctr"/>
            <a:r>
              <a:rPr lang="en-US" sz="2300" b="1" dirty="0" smtClean="0">
                <a:solidFill>
                  <a:schemeClr val="bg1"/>
                </a:solidFill>
                <a:latin typeface="Arial" pitchFamily="34" charset="0"/>
                <a:cs typeface="Arial" pitchFamily="34" charset="0"/>
              </a:rPr>
              <a:t>Phase (1)</a:t>
            </a:r>
            <a:endParaRPr lang="en-US" sz="2300" b="1" dirty="0">
              <a:solidFill>
                <a:schemeClr val="bg1"/>
              </a:solidFill>
              <a:latin typeface="Arial" pitchFamily="34" charset="0"/>
              <a:cs typeface="Arial" pitchFamily="34" charset="0"/>
            </a:endParaRPr>
          </a:p>
        </p:txBody>
      </p:sp>
      <p:sp>
        <p:nvSpPr>
          <p:cNvPr id="92" name="Rounded Rectangle 91"/>
          <p:cNvSpPr/>
          <p:nvPr/>
        </p:nvSpPr>
        <p:spPr>
          <a:xfrm>
            <a:off x="4724400" y="962780"/>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latin typeface="Arial" pitchFamily="34" charset="0"/>
                <a:cs typeface="Arial" pitchFamily="34" charset="0"/>
              </a:rPr>
              <a:t>Comp. Phase (2)</a:t>
            </a:r>
            <a:endParaRPr lang="en-US" sz="1900" b="1" dirty="0">
              <a:latin typeface="Arial" pitchFamily="34" charset="0"/>
              <a:cs typeface="Arial" pitchFamily="34" charset="0"/>
            </a:endParaRPr>
          </a:p>
        </p:txBody>
      </p:sp>
      <p:sp>
        <p:nvSpPr>
          <p:cNvPr id="93" name="Rounded Rectangle 92"/>
          <p:cNvSpPr/>
          <p:nvPr/>
        </p:nvSpPr>
        <p:spPr>
          <a:xfrm>
            <a:off x="4800600" y="3733800"/>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latin typeface="Arial" pitchFamily="34" charset="0"/>
                <a:cs typeface="Arial" pitchFamily="34" charset="0"/>
              </a:rPr>
              <a:t>Comp. Phase (2)</a:t>
            </a:r>
            <a:endParaRPr lang="en-US" sz="1900" b="1" dirty="0">
              <a:latin typeface="Arial" pitchFamily="34" charset="0"/>
              <a:cs typeface="Arial" pitchFamily="34" charset="0"/>
            </a:endParaRPr>
          </a:p>
        </p:txBody>
      </p:sp>
      <p:sp>
        <p:nvSpPr>
          <p:cNvPr id="94" name="Rounded Rectangle 93"/>
          <p:cNvSpPr/>
          <p:nvPr/>
        </p:nvSpPr>
        <p:spPr>
          <a:xfrm>
            <a:off x="6300410" y="930125"/>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solidFill>
                  <a:srgbClr val="FFFFFF"/>
                </a:solidFill>
                <a:latin typeface="Arial" pitchFamily="34" charset="0"/>
                <a:cs typeface="Arial" pitchFamily="34" charset="0"/>
              </a:rPr>
              <a:t>Comp. Phase (2)</a:t>
            </a:r>
            <a:endParaRPr lang="en-US" sz="1900" b="1" dirty="0">
              <a:solidFill>
                <a:srgbClr val="FFFFFF"/>
              </a:solidFill>
              <a:latin typeface="Arial" pitchFamily="34" charset="0"/>
              <a:cs typeface="Arial" pitchFamily="34" charset="0"/>
            </a:endParaRPr>
          </a:p>
        </p:txBody>
      </p:sp>
      <p:sp>
        <p:nvSpPr>
          <p:cNvPr id="95" name="Rounded Rectangle 94"/>
          <p:cNvSpPr/>
          <p:nvPr/>
        </p:nvSpPr>
        <p:spPr>
          <a:xfrm>
            <a:off x="6324600" y="3733800"/>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solidFill>
                  <a:srgbClr val="FFFFFF"/>
                </a:solidFill>
                <a:latin typeface="Arial" pitchFamily="34" charset="0"/>
                <a:cs typeface="Arial" pitchFamily="34" charset="0"/>
              </a:rPr>
              <a:t>Comp. Phase (2)</a:t>
            </a:r>
            <a:endParaRPr lang="en-US" sz="1900" b="1" dirty="0">
              <a:solidFill>
                <a:srgbClr val="FFFFFF"/>
              </a:solidFill>
              <a:latin typeface="Arial" pitchFamily="34" charset="0"/>
              <a:cs typeface="Arial" pitchFamily="34" charset="0"/>
            </a:endParaRPr>
          </a:p>
        </p:txBody>
      </p:sp>
      <p:sp>
        <p:nvSpPr>
          <p:cNvPr id="61" name="TextBox 60"/>
          <p:cNvSpPr txBox="1"/>
          <p:nvPr/>
        </p:nvSpPr>
        <p:spPr>
          <a:xfrm>
            <a:off x="7162800" y="381000"/>
            <a:ext cx="762000" cy="477054"/>
          </a:xfrm>
          <a:prstGeom prst="rect">
            <a:avLst/>
          </a:prstGeom>
          <a:noFill/>
        </p:spPr>
        <p:txBody>
          <a:bodyPr wrap="square" rtlCol="0">
            <a:spAutoFit/>
          </a:bodyPr>
          <a:lstStyle/>
          <a:p>
            <a:r>
              <a:rPr lang="en-US" sz="2500" dirty="0" smtClean="0">
                <a:latin typeface="Arial"/>
                <a:cs typeface="Arial"/>
              </a:rPr>
              <a:t>TL</a:t>
            </a:r>
            <a:endParaRPr lang="en-US" sz="2500" dirty="0">
              <a:latin typeface="Arial"/>
              <a:cs typeface="Arial"/>
            </a:endParaRPr>
          </a:p>
        </p:txBody>
      </p:sp>
      <p:sp>
        <p:nvSpPr>
          <p:cNvPr id="77" name="TextBox 76"/>
          <p:cNvSpPr txBox="1"/>
          <p:nvPr/>
        </p:nvSpPr>
        <p:spPr>
          <a:xfrm>
            <a:off x="8153400" y="381000"/>
            <a:ext cx="762000" cy="477054"/>
          </a:xfrm>
          <a:prstGeom prst="rect">
            <a:avLst/>
          </a:prstGeom>
          <a:noFill/>
        </p:spPr>
        <p:txBody>
          <a:bodyPr wrap="square" rtlCol="0">
            <a:spAutoFit/>
          </a:bodyPr>
          <a:lstStyle/>
          <a:p>
            <a:r>
              <a:rPr lang="en-US" sz="2500" dirty="0" smtClean="0">
                <a:latin typeface="Arial"/>
                <a:cs typeface="Arial"/>
              </a:rPr>
              <a:t>RR</a:t>
            </a:r>
            <a:endParaRPr lang="en-US" sz="2500" dirty="0">
              <a:latin typeface="Arial"/>
              <a:cs typeface="Arial"/>
            </a:endParaRPr>
          </a:p>
        </p:txBody>
      </p:sp>
      <p:sp>
        <p:nvSpPr>
          <p:cNvPr id="79" name="Cloud 78"/>
          <p:cNvSpPr/>
          <p:nvPr/>
        </p:nvSpPr>
        <p:spPr>
          <a:xfrm>
            <a:off x="4419600" y="2971800"/>
            <a:ext cx="3657600" cy="2438400"/>
          </a:xfrm>
          <a:prstGeom prst="clou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chemeClr val="tx1"/>
                </a:solidFill>
                <a:latin typeface="Arial"/>
                <a:cs typeface="Arial"/>
              </a:rPr>
              <a:t>No Saved Cycles (over TL)</a:t>
            </a:r>
            <a:endParaRPr lang="en-US" sz="3800" dirty="0">
              <a:solidFill>
                <a:schemeClr val="tx1"/>
              </a:solidFill>
              <a:latin typeface="Arial"/>
              <a:cs typeface="Arial"/>
            </a:endParaRPr>
          </a:p>
        </p:txBody>
      </p:sp>
      <p:grpSp>
        <p:nvGrpSpPr>
          <p:cNvPr id="98" name="Group 97"/>
          <p:cNvGrpSpPr/>
          <p:nvPr/>
        </p:nvGrpSpPr>
        <p:grpSpPr>
          <a:xfrm>
            <a:off x="2139136" y="5105400"/>
            <a:ext cx="6547664" cy="952350"/>
            <a:chOff x="2139136" y="5105400"/>
            <a:chExt cx="6547664" cy="952350"/>
          </a:xfrm>
        </p:grpSpPr>
        <p:grpSp>
          <p:nvGrpSpPr>
            <p:cNvPr id="96" name="Group 95"/>
            <p:cNvGrpSpPr/>
            <p:nvPr/>
          </p:nvGrpSpPr>
          <p:grpSpPr>
            <a:xfrm>
              <a:off x="2139136" y="5304314"/>
              <a:ext cx="3717644" cy="753436"/>
              <a:chOff x="2139136" y="5304314"/>
              <a:chExt cx="3717644" cy="753436"/>
            </a:xfrm>
          </p:grpSpPr>
          <p:grpSp>
            <p:nvGrpSpPr>
              <p:cNvPr id="78" name="Group 77"/>
              <p:cNvGrpSpPr/>
              <p:nvPr/>
            </p:nvGrpSpPr>
            <p:grpSpPr>
              <a:xfrm>
                <a:off x="2139136" y="5304314"/>
                <a:ext cx="3717644" cy="590933"/>
                <a:chOff x="2139136" y="5304314"/>
                <a:chExt cx="3717644" cy="590933"/>
              </a:xfrm>
            </p:grpSpPr>
            <p:cxnSp>
              <p:nvCxnSpPr>
                <p:cNvPr id="65" name="Straight Arrow Connector 64"/>
                <p:cNvCxnSpPr/>
                <p:nvPr/>
              </p:nvCxnSpPr>
              <p:spPr>
                <a:xfrm>
                  <a:off x="2503980" y="5416306"/>
                  <a:ext cx="2895600" cy="1588"/>
                </a:xfrm>
                <a:prstGeom prst="straightConnector1">
                  <a:avLst/>
                </a:prstGeom>
                <a:ln w="38100" cap="flat" cmpd="sng" algn="ctr">
                  <a:solidFill>
                    <a:srgbClr val="3366FF"/>
                  </a:solidFill>
                  <a:prstDash val="dash"/>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2656380" y="5568706"/>
                  <a:ext cx="2895600" cy="1588"/>
                </a:xfrm>
                <a:prstGeom prst="straightConnector1">
                  <a:avLst/>
                </a:prstGeom>
                <a:ln w="38100" cap="flat" cmpd="sng" algn="ctr">
                  <a:solidFill>
                    <a:srgbClr val="3366FF"/>
                  </a:solidFill>
                  <a:prstDash val="dash"/>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2808780" y="5721106"/>
                  <a:ext cx="2895600" cy="1588"/>
                </a:xfrm>
                <a:prstGeom prst="straightConnector1">
                  <a:avLst/>
                </a:prstGeom>
                <a:ln w="38100" cap="flat" cmpd="sng" algn="ctr">
                  <a:solidFill>
                    <a:srgbClr val="3366FF"/>
                  </a:solidFill>
                  <a:prstDash val="dash"/>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2961180" y="5873506"/>
                  <a:ext cx="2895600" cy="1588"/>
                </a:xfrm>
                <a:prstGeom prst="straightConnector1">
                  <a:avLst/>
                </a:prstGeom>
                <a:ln w="38100" cap="flat" cmpd="sng" algn="ctr">
                  <a:solidFill>
                    <a:srgbClr val="3366FF"/>
                  </a:solidFill>
                  <a:prstDash val="dash"/>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136" y="530431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U5</a:t>
                  </a:r>
                </a:p>
              </p:txBody>
            </p:sp>
            <p:sp>
              <p:nvSpPr>
                <p:cNvPr id="74" name="TextBox 73"/>
                <p:cNvSpPr txBox="1"/>
                <p:nvPr/>
              </p:nvSpPr>
              <p:spPr>
                <a:xfrm>
                  <a:off x="2276142" y="546681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U6</a:t>
                  </a:r>
                </a:p>
              </p:txBody>
            </p:sp>
            <p:sp>
              <p:nvSpPr>
                <p:cNvPr id="75" name="TextBox 74"/>
                <p:cNvSpPr txBox="1"/>
                <p:nvPr/>
              </p:nvSpPr>
              <p:spPr>
                <a:xfrm>
                  <a:off x="2413150" y="5629315"/>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U7</a:t>
                  </a:r>
                </a:p>
              </p:txBody>
            </p:sp>
          </p:grpSp>
          <p:sp>
            <p:nvSpPr>
              <p:cNvPr id="76" name="TextBox 75"/>
              <p:cNvSpPr txBox="1"/>
              <p:nvPr/>
            </p:nvSpPr>
            <p:spPr>
              <a:xfrm>
                <a:off x="2550158" y="5791818"/>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U8</a:t>
                </a:r>
              </a:p>
            </p:txBody>
          </p:sp>
        </p:grpSp>
        <p:sp>
          <p:nvSpPr>
            <p:cNvPr id="97" name="TextBox 96"/>
            <p:cNvSpPr txBox="1"/>
            <p:nvPr/>
          </p:nvSpPr>
          <p:spPr>
            <a:xfrm>
              <a:off x="5867400" y="5105400"/>
              <a:ext cx="2819400" cy="861774"/>
            </a:xfrm>
            <a:prstGeom prst="rect">
              <a:avLst/>
            </a:prstGeom>
            <a:noFill/>
          </p:spPr>
          <p:txBody>
            <a:bodyPr wrap="square" rtlCol="0">
              <a:spAutoFit/>
            </a:bodyPr>
            <a:lstStyle/>
            <a:p>
              <a:r>
                <a:rPr lang="en-US" sz="2500" dirty="0" smtClean="0">
                  <a:latin typeface="Arial"/>
                  <a:cs typeface="Arial"/>
                </a:rPr>
                <a:t>Useless Prefetches</a:t>
              </a:r>
              <a:endParaRPr lang="en-US" sz="2500" dirty="0">
                <a:latin typeface="Arial"/>
                <a:cs typeface="Arial"/>
              </a:endParaRPr>
            </a:p>
          </p:txBody>
        </p:sp>
      </p:gr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Warp Scheduler Perspective (Summary)</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21</a:t>
            </a:fld>
            <a:endParaRPr lang="en-US" altLang="en-US" dirty="0"/>
          </a:p>
        </p:txBody>
      </p:sp>
      <p:graphicFrame>
        <p:nvGraphicFramePr>
          <p:cNvPr id="6" name="Table 5"/>
          <p:cNvGraphicFramePr>
            <a:graphicFrameLocks noGrp="1"/>
          </p:cNvGraphicFramePr>
          <p:nvPr/>
        </p:nvGraphicFramePr>
        <p:xfrm>
          <a:off x="152400" y="1295401"/>
          <a:ext cx="8839200" cy="4809052"/>
        </p:xfrm>
        <a:graphic>
          <a:graphicData uri="http://schemas.openxmlformats.org/drawingml/2006/table">
            <a:tbl>
              <a:tblPr firstRow="1" bandRow="1">
                <a:tableStyleId>{0660B408-B3CF-4A94-85FC-2B1E0A45F4A2}</a:tableStyleId>
              </a:tblPr>
              <a:tblGrid>
                <a:gridCol w="1620408"/>
                <a:gridCol w="1914058"/>
                <a:gridCol w="2067183"/>
                <a:gridCol w="1718905"/>
                <a:gridCol w="1518646"/>
              </a:tblGrid>
              <a:tr h="819917">
                <a:tc rowSpan="2">
                  <a:txBody>
                    <a:bodyPr/>
                    <a:lstStyle/>
                    <a:p>
                      <a:pPr algn="ctr"/>
                      <a:r>
                        <a:rPr lang="en-US" sz="2400" b="0" dirty="0" smtClean="0">
                          <a:solidFill>
                            <a:schemeClr val="tx1"/>
                          </a:solidFill>
                          <a:latin typeface="Arial"/>
                          <a:cs typeface="Arial"/>
                        </a:rPr>
                        <a:t>Warp </a:t>
                      </a:r>
                    </a:p>
                    <a:p>
                      <a:pPr algn="ctr"/>
                      <a:r>
                        <a:rPr lang="en-US" sz="2400" b="0" dirty="0" smtClean="0">
                          <a:solidFill>
                            <a:schemeClr val="tx1"/>
                          </a:solidFill>
                          <a:latin typeface="Arial"/>
                          <a:cs typeface="Arial"/>
                        </a:rPr>
                        <a:t>Scheduler</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a:r>
                        <a:rPr lang="en-US" sz="2400" b="0" dirty="0" smtClean="0">
                          <a:solidFill>
                            <a:schemeClr val="tx1"/>
                          </a:solidFill>
                          <a:latin typeface="Arial"/>
                          <a:cs typeface="Arial"/>
                        </a:rPr>
                        <a:t>Forms Multiple Warp</a:t>
                      </a:r>
                      <a:r>
                        <a:rPr lang="en-US" sz="2400" b="0" baseline="0" dirty="0" smtClean="0">
                          <a:solidFill>
                            <a:schemeClr val="tx1"/>
                          </a:solidFill>
                          <a:latin typeface="Arial"/>
                          <a:cs typeface="Arial"/>
                        </a:rPr>
                        <a:t> Groups?</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a:r>
                        <a:rPr lang="en-US" sz="2400" b="0" dirty="0" smtClean="0">
                          <a:solidFill>
                            <a:schemeClr val="tx1"/>
                          </a:solidFill>
                          <a:latin typeface="Arial"/>
                          <a:cs typeface="Arial"/>
                        </a:rPr>
                        <a:t>Simple</a:t>
                      </a:r>
                    </a:p>
                    <a:p>
                      <a:pPr algn="ctr"/>
                      <a:r>
                        <a:rPr lang="en-US" sz="2400" b="0" dirty="0" smtClean="0">
                          <a:solidFill>
                            <a:schemeClr val="tx1"/>
                          </a:solidFill>
                          <a:latin typeface="Arial"/>
                          <a:cs typeface="Arial"/>
                        </a:rPr>
                        <a:t>Prefetcher Friendly?</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gridSpan="2">
                  <a:txBody>
                    <a:bodyPr/>
                    <a:lstStyle/>
                    <a:p>
                      <a:pPr algn="ctr"/>
                      <a:r>
                        <a:rPr lang="en-US" sz="2400" b="0" dirty="0" smtClean="0">
                          <a:solidFill>
                            <a:schemeClr val="tx1"/>
                          </a:solidFill>
                          <a:latin typeface="Arial"/>
                          <a:cs typeface="Arial"/>
                        </a:rPr>
                        <a:t>DRAM Bandwidth</a:t>
                      </a:r>
                      <a:r>
                        <a:rPr lang="en-US" sz="2400" b="0" baseline="0" dirty="0" smtClean="0">
                          <a:solidFill>
                            <a:schemeClr val="tx1"/>
                          </a:solidFill>
                          <a:latin typeface="Arial"/>
                          <a:cs typeface="Arial"/>
                        </a:rPr>
                        <a:t> Utilization</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145763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2400" b="0" dirty="0" smtClean="0">
                          <a:solidFill>
                            <a:schemeClr val="tx1"/>
                          </a:solidFill>
                          <a:latin typeface="Arial"/>
                          <a:cs typeface="Arial"/>
                        </a:rPr>
                        <a:t>Bank </a:t>
                      </a:r>
                    </a:p>
                    <a:p>
                      <a:pPr algn="ctr"/>
                      <a:r>
                        <a:rPr lang="en-US" sz="2400" b="0" dirty="0" smtClean="0">
                          <a:solidFill>
                            <a:schemeClr val="tx1"/>
                          </a:solidFill>
                          <a:latin typeface="Arial"/>
                          <a:cs typeface="Arial"/>
                        </a:rPr>
                        <a:t>Level Parallelism</a:t>
                      </a:r>
                      <a:endParaRPr lang="en-US" sz="24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Arial"/>
                          <a:cs typeface="Arial"/>
                        </a:rPr>
                        <a:t>Row</a:t>
                      </a:r>
                      <a:r>
                        <a:rPr lang="en-US" sz="2400" b="0" baseline="0" dirty="0" smtClean="0">
                          <a:solidFill>
                            <a:schemeClr val="tx1"/>
                          </a:solidFill>
                          <a:latin typeface="Arial"/>
                          <a:cs typeface="Arial"/>
                        </a:rPr>
                        <a:t> </a:t>
                      </a:r>
                      <a:r>
                        <a:rPr lang="en-US" sz="2400" b="0" dirty="0" smtClean="0">
                          <a:solidFill>
                            <a:schemeClr val="tx1"/>
                          </a:solidFill>
                          <a:latin typeface="Arial"/>
                          <a:cs typeface="Arial"/>
                        </a:rPr>
                        <a:t>Buffer</a:t>
                      </a:r>
                      <a:r>
                        <a:rPr lang="en-US" sz="2400" b="0" baseline="0" dirty="0" smtClean="0">
                          <a:solidFill>
                            <a:schemeClr val="tx1"/>
                          </a:solidFill>
                          <a:latin typeface="Arial"/>
                          <a:cs typeface="Arial"/>
                        </a:rPr>
                        <a:t> Locality</a:t>
                      </a:r>
                      <a:endParaRPr lang="en-US" sz="2400" b="0" dirty="0" smtClean="0">
                        <a:solidFill>
                          <a:schemeClr val="tx1"/>
                        </a:solidFill>
                        <a:latin typeface="Arial"/>
                        <a:cs typeface="Arial"/>
                      </a:endParaRPr>
                    </a:p>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1370239">
                <a:tc>
                  <a:txBody>
                    <a:bodyPr/>
                    <a:lstStyle/>
                    <a:p>
                      <a:pPr algn="ctr"/>
                      <a:r>
                        <a:rPr lang="en-US" sz="2300" dirty="0" smtClean="0">
                          <a:latin typeface="Arial"/>
                          <a:cs typeface="Arial"/>
                        </a:rPr>
                        <a:t>Round-Robin</a:t>
                      </a:r>
                    </a:p>
                    <a:p>
                      <a:pPr algn="ctr"/>
                      <a:r>
                        <a:rPr lang="en-US" sz="2300" dirty="0" smtClean="0">
                          <a:latin typeface="Arial"/>
                          <a:cs typeface="Arial"/>
                        </a:rPr>
                        <a:t>(RR)</a:t>
                      </a:r>
                      <a:endParaRPr lang="en-US" sz="23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r>
              <a:tr h="1152813">
                <a:tc>
                  <a:txBody>
                    <a:bodyPr/>
                    <a:lstStyle/>
                    <a:p>
                      <a:pPr algn="ctr"/>
                      <a:r>
                        <a:rPr lang="en-US" sz="2300" dirty="0" smtClean="0">
                          <a:latin typeface="Arial"/>
                          <a:cs typeface="Arial"/>
                        </a:rPr>
                        <a:t>Two-Level</a:t>
                      </a:r>
                    </a:p>
                    <a:p>
                      <a:pPr algn="ctr"/>
                      <a:r>
                        <a:rPr lang="en-US" sz="2300" dirty="0" smtClean="0">
                          <a:latin typeface="Arial"/>
                          <a:cs typeface="Arial"/>
                        </a:rPr>
                        <a:t>(TL)</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r>
            </a:tbl>
          </a:graphicData>
        </a:graphic>
      </p:graphicFrame>
      <p:sp>
        <p:nvSpPr>
          <p:cNvPr id="7" name="Oval 6"/>
          <p:cNvSpPr/>
          <p:nvPr/>
        </p:nvSpPr>
        <p:spPr>
          <a:xfrm>
            <a:off x="3200400" y="3048000"/>
            <a:ext cx="1828800" cy="2971800"/>
          </a:xfrm>
          <a:prstGeom prst="ellipse">
            <a:avLst/>
          </a:prstGeom>
          <a:noFill/>
          <a:ln w="8255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a:xfrm>
            <a:off x="228600" y="908720"/>
            <a:ext cx="8610600" cy="3053680"/>
          </a:xfrm>
        </p:spPr>
        <p:txBody>
          <a:bodyPr/>
          <a:lstStyle/>
          <a:p>
            <a:r>
              <a:rPr sz="2900" dirty="0" smtClean="0">
                <a:latin typeface="Arial"/>
                <a:cs typeface="Arial"/>
              </a:rPr>
              <a:t>Keep the </a:t>
            </a:r>
            <a:r>
              <a:rPr sz="2900" smtClean="0">
                <a:latin typeface="Arial"/>
                <a:cs typeface="Arial"/>
              </a:rPr>
              <a:t>prefetcher </a:t>
            </a:r>
            <a:r>
              <a:rPr sz="2900" smtClean="0">
                <a:solidFill>
                  <a:srgbClr val="0000FF"/>
                </a:solidFill>
                <a:latin typeface="Arial"/>
                <a:cs typeface="Arial"/>
              </a:rPr>
              <a:t>simple, </a:t>
            </a:r>
            <a:r>
              <a:rPr sz="2900" smtClean="0">
                <a:latin typeface="Arial"/>
                <a:cs typeface="Arial"/>
              </a:rPr>
              <a:t>yet </a:t>
            </a:r>
            <a:r>
              <a:rPr sz="2900" dirty="0" smtClean="0">
                <a:latin typeface="Arial"/>
                <a:cs typeface="Arial"/>
              </a:rPr>
              <a:t>get the performance benefits of a </a:t>
            </a:r>
            <a:r>
              <a:rPr sz="2900" dirty="0" smtClean="0">
                <a:solidFill>
                  <a:srgbClr val="0000FF"/>
                </a:solidFill>
                <a:latin typeface="Arial"/>
                <a:cs typeface="Arial"/>
              </a:rPr>
              <a:t>sophisticated </a:t>
            </a:r>
            <a:r>
              <a:rPr sz="2900" dirty="0" smtClean="0">
                <a:latin typeface="Arial"/>
                <a:cs typeface="Arial"/>
              </a:rPr>
              <a:t>prefetcher. </a:t>
            </a:r>
          </a:p>
          <a:p>
            <a:pPr>
              <a:buNone/>
            </a:pPr>
            <a:r>
              <a:rPr sz="2900" dirty="0" smtClean="0">
                <a:latin typeface="Arial"/>
                <a:cs typeface="Arial"/>
              </a:rPr>
              <a:t>   </a:t>
            </a:r>
          </a:p>
          <a:p>
            <a:pPr>
              <a:buNone/>
            </a:pPr>
            <a:r>
              <a:rPr sz="2900" dirty="0" smtClean="0">
                <a:latin typeface="Arial"/>
                <a:cs typeface="Arial"/>
              </a:rPr>
              <a:t>   To this end, we will design a </a:t>
            </a:r>
            <a:r>
              <a:rPr sz="2900" dirty="0" smtClean="0">
                <a:solidFill>
                  <a:srgbClr val="0000FF"/>
                </a:solidFill>
                <a:latin typeface="Arial"/>
                <a:cs typeface="Arial"/>
              </a:rPr>
              <a:t>prefetch-aware </a:t>
            </a:r>
            <a:r>
              <a:rPr sz="2900" dirty="0" smtClean="0">
                <a:latin typeface="Arial"/>
                <a:cs typeface="Arial"/>
              </a:rPr>
              <a:t>warp scheduling policy</a:t>
            </a:r>
          </a:p>
          <a:p>
            <a:endParaRPr sz="2900" dirty="0" smtClean="0">
              <a:latin typeface="Arial"/>
              <a:cs typeface="Arial"/>
            </a:endParaRPr>
          </a:p>
          <a:p>
            <a:pPr>
              <a:buNone/>
            </a:pPr>
            <a:r>
              <a:rPr sz="2900" dirty="0" smtClean="0">
                <a:latin typeface="Arial"/>
                <a:cs typeface="Arial"/>
              </a:rPr>
              <a:t>   </a:t>
            </a:r>
            <a:endParaRPr sz="2900" dirty="0" smtClean="0">
              <a:solidFill>
                <a:schemeClr val="bg1">
                  <a:lumMod val="75000"/>
                </a:schemeClr>
              </a:solidFill>
              <a:latin typeface="Arial"/>
              <a:cs typeface="Arial"/>
            </a:endParaRPr>
          </a:p>
          <a:p>
            <a:pPr>
              <a:buNone/>
            </a:pPr>
            <a:endParaRPr sz="2900" dirty="0" smtClean="0">
              <a:latin typeface="Arial"/>
              <a:cs typeface="Aria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22</a:t>
            </a:fld>
            <a:endParaRPr lang="en-US" altLang="en-US" dirty="0"/>
          </a:p>
        </p:txBody>
      </p:sp>
      <p:sp>
        <p:nvSpPr>
          <p:cNvPr id="8" name="TextBox 7"/>
          <p:cNvSpPr txBox="1"/>
          <p:nvPr/>
        </p:nvSpPr>
        <p:spPr>
          <a:xfrm>
            <a:off x="596900" y="4267200"/>
            <a:ext cx="7772400" cy="1431161"/>
          </a:xfrm>
          <a:prstGeom prst="rect">
            <a:avLst/>
          </a:prstGeom>
          <a:noFill/>
        </p:spPr>
        <p:txBody>
          <a:bodyPr wrap="square" rtlCol="0">
            <a:spAutoFit/>
          </a:bodyPr>
          <a:lstStyle/>
          <a:p>
            <a:endParaRPr lang="en-US" sz="2900" dirty="0" smtClean="0">
              <a:solidFill>
                <a:schemeClr val="bg1">
                  <a:lumMod val="65000"/>
                </a:schemeClr>
              </a:solidFill>
              <a:latin typeface="Arial"/>
              <a:cs typeface="Arial"/>
            </a:endParaRPr>
          </a:p>
          <a:p>
            <a:r>
              <a:rPr lang="en-US" sz="2900" dirty="0" smtClean="0">
                <a:solidFill>
                  <a:schemeClr val="bg1">
                    <a:lumMod val="65000"/>
                  </a:schemeClr>
                </a:solidFill>
                <a:latin typeface="Arial"/>
                <a:cs typeface="Arial"/>
              </a:rPr>
              <a:t>A simple prefetching does not improve performance with existing scheduling policies. </a:t>
            </a:r>
            <a:endParaRPr lang="en-US" sz="29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91300" y="5976938"/>
            <a:ext cx="2133600" cy="457200"/>
          </a:xfrm>
        </p:spPr>
        <p:txBody>
          <a:bodyPr/>
          <a:lstStyle/>
          <a:p>
            <a:fld id="{323594FA-E141-4234-AE05-360401972BE7}" type="slidenum">
              <a:rPr lang="en-US" altLang="en-US" smtClean="0"/>
              <a:pPr/>
              <a:t>23</a:t>
            </a:fld>
            <a:endParaRPr lang="en-US" altLang="en-US" dirty="0"/>
          </a:p>
        </p:txBody>
      </p:sp>
      <p:sp>
        <p:nvSpPr>
          <p:cNvPr id="9" name="Rectangle 8"/>
          <p:cNvSpPr/>
          <p:nvPr/>
        </p:nvSpPr>
        <p:spPr>
          <a:xfrm>
            <a:off x="2495550" y="723900"/>
            <a:ext cx="3505200" cy="1447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0000"/>
                </a:solidFill>
                <a:latin typeface="Arial"/>
                <a:cs typeface="Arial"/>
              </a:rPr>
              <a:t>Sophisticated Prefetcher</a:t>
            </a:r>
            <a:endParaRPr lang="en-US" sz="3200" dirty="0">
              <a:solidFill>
                <a:srgbClr val="000000"/>
              </a:solidFill>
              <a:latin typeface="Arial"/>
              <a:cs typeface="Arial"/>
            </a:endParaRPr>
          </a:p>
        </p:txBody>
      </p:sp>
      <p:sp>
        <p:nvSpPr>
          <p:cNvPr id="12" name="Rectangle 11"/>
          <p:cNvSpPr/>
          <p:nvPr/>
        </p:nvSpPr>
        <p:spPr>
          <a:xfrm>
            <a:off x="2552700" y="4460875"/>
            <a:ext cx="3505200" cy="1447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0000"/>
                </a:solidFill>
                <a:latin typeface="Arial"/>
                <a:cs typeface="Arial"/>
              </a:rPr>
              <a:t>Simple</a:t>
            </a:r>
          </a:p>
          <a:p>
            <a:pPr algn="ctr"/>
            <a:r>
              <a:rPr lang="en-US" sz="3200" dirty="0" smtClean="0">
                <a:solidFill>
                  <a:srgbClr val="000000"/>
                </a:solidFill>
                <a:latin typeface="Arial"/>
                <a:cs typeface="Arial"/>
              </a:rPr>
              <a:t> Prefetcher</a:t>
            </a:r>
            <a:endParaRPr lang="en-US" sz="3200" dirty="0">
              <a:solidFill>
                <a:srgbClr val="000000"/>
              </a:solidFill>
              <a:latin typeface="Arial"/>
              <a:cs typeface="Arial"/>
            </a:endParaRPr>
          </a:p>
        </p:txBody>
      </p:sp>
      <p:sp>
        <p:nvSpPr>
          <p:cNvPr id="14" name="Down Arrow 13"/>
          <p:cNvSpPr/>
          <p:nvPr/>
        </p:nvSpPr>
        <p:spPr>
          <a:xfrm>
            <a:off x="3695700" y="2197100"/>
            <a:ext cx="990600" cy="1498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711200" y="3702050"/>
            <a:ext cx="7772400" cy="7620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3100" b="1" dirty="0" smtClean="0">
                <a:latin typeface="Arial" pitchFamily="34" charset="0"/>
                <a:cs typeface="Arial" pitchFamily="34" charset="0"/>
              </a:rPr>
              <a:t>Prefetch Aware (PA) Warp Scheduler</a:t>
            </a:r>
            <a:endParaRPr lang="en-US" sz="31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97" name="Group 96"/>
          <p:cNvGrpSpPr/>
          <p:nvPr/>
        </p:nvGrpSpPr>
        <p:grpSpPr>
          <a:xfrm>
            <a:off x="355600" y="4432300"/>
            <a:ext cx="8763000" cy="2232343"/>
            <a:chOff x="381000" y="4432300"/>
            <a:chExt cx="8763000" cy="2232343"/>
          </a:xfrm>
        </p:grpSpPr>
        <p:grpSp>
          <p:nvGrpSpPr>
            <p:cNvPr id="74" name="Group 73"/>
            <p:cNvGrpSpPr/>
            <p:nvPr/>
          </p:nvGrpSpPr>
          <p:grpSpPr>
            <a:xfrm>
              <a:off x="1693250" y="5265003"/>
              <a:ext cx="7450750" cy="830997"/>
              <a:chOff x="1693250" y="4724400"/>
              <a:chExt cx="7450750" cy="830997"/>
            </a:xfrm>
          </p:grpSpPr>
          <p:sp>
            <p:nvSpPr>
              <p:cNvPr id="156" name="Rounded Rectangle 155"/>
              <p:cNvSpPr/>
              <p:nvPr/>
            </p:nvSpPr>
            <p:spPr>
              <a:xfrm>
                <a:off x="1693250" y="4849990"/>
                <a:ext cx="4114799"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157" name="Rectangle 156"/>
              <p:cNvSpPr/>
              <p:nvPr/>
            </p:nvSpPr>
            <p:spPr>
              <a:xfrm>
                <a:off x="1805791" y="4946797"/>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159" name="Rectangle 158"/>
              <p:cNvSpPr/>
              <p:nvPr/>
            </p:nvSpPr>
            <p:spPr>
              <a:xfrm>
                <a:off x="2818669" y="4946797"/>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163" name="Rectangle 162"/>
              <p:cNvSpPr/>
              <p:nvPr/>
            </p:nvSpPr>
            <p:spPr>
              <a:xfrm>
                <a:off x="3814150" y="4938890"/>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W5</a:t>
                </a:r>
                <a:endParaRPr lang="en-US" sz="1600" b="1" dirty="0">
                  <a:solidFill>
                    <a:prstClr val="black"/>
                  </a:solidFill>
                  <a:latin typeface="Arial" pitchFamily="34" charset="0"/>
                  <a:cs typeface="Arial" pitchFamily="34" charset="0"/>
                </a:endParaRPr>
              </a:p>
            </p:txBody>
          </p:sp>
          <p:sp>
            <p:nvSpPr>
              <p:cNvPr id="164" name="Rectangle 163"/>
              <p:cNvSpPr/>
              <p:nvPr/>
            </p:nvSpPr>
            <p:spPr>
              <a:xfrm>
                <a:off x="4830150" y="4938890"/>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W7</a:t>
                </a:r>
                <a:endParaRPr lang="en-US" sz="1600" b="1" dirty="0">
                  <a:solidFill>
                    <a:prstClr val="black"/>
                  </a:solidFill>
                  <a:latin typeface="Arial" pitchFamily="34" charset="0"/>
                  <a:cs typeface="Arial" pitchFamily="34" charset="0"/>
                </a:endParaRPr>
              </a:p>
            </p:txBody>
          </p:sp>
          <p:sp>
            <p:nvSpPr>
              <p:cNvPr id="63" name="TextBox 62"/>
              <p:cNvSpPr txBox="1"/>
              <p:nvPr/>
            </p:nvSpPr>
            <p:spPr>
              <a:xfrm>
                <a:off x="6019800" y="4724400"/>
                <a:ext cx="3124200" cy="830997"/>
              </a:xfrm>
              <a:prstGeom prst="rect">
                <a:avLst/>
              </a:prstGeom>
              <a:noFill/>
            </p:spPr>
            <p:txBody>
              <a:bodyPr wrap="square" rtlCol="0">
                <a:spAutoFit/>
              </a:bodyPr>
              <a:lstStyle/>
              <a:p>
                <a:r>
                  <a:rPr lang="en-US" sz="2400" dirty="0" smtClean="0">
                    <a:latin typeface="Arial"/>
                    <a:cs typeface="Arial"/>
                  </a:rPr>
                  <a:t>Prefetch-aware</a:t>
                </a:r>
              </a:p>
              <a:p>
                <a:r>
                  <a:rPr lang="en-US" sz="2400" dirty="0" smtClean="0">
                    <a:latin typeface="Arial"/>
                    <a:cs typeface="Arial"/>
                  </a:rPr>
                  <a:t>Scheduling</a:t>
                </a:r>
                <a:endParaRPr lang="en-US" sz="2400" dirty="0">
                  <a:latin typeface="Arial"/>
                  <a:cs typeface="Arial"/>
                </a:endParaRPr>
              </a:p>
            </p:txBody>
          </p:sp>
        </p:grpSp>
        <p:sp>
          <p:nvSpPr>
            <p:cNvPr id="71" name="Rectangle 70"/>
            <p:cNvSpPr/>
            <p:nvPr/>
          </p:nvSpPr>
          <p:spPr>
            <a:xfrm>
              <a:off x="381000" y="6172200"/>
              <a:ext cx="8610600" cy="492443"/>
            </a:xfrm>
            <a:prstGeom prst="rect">
              <a:avLst/>
            </a:prstGeom>
          </p:spPr>
          <p:txBody>
            <a:bodyPr wrap="square">
              <a:spAutoFit/>
            </a:bodyPr>
            <a:lstStyle/>
            <a:p>
              <a:r>
                <a:rPr lang="en-US" sz="2600" dirty="0" smtClean="0">
                  <a:latin typeface="Arial"/>
                  <a:cs typeface="Arial"/>
                </a:rPr>
                <a:t>Non-consecutive warps are associated with one group</a:t>
              </a:r>
            </a:p>
          </p:txBody>
        </p:sp>
        <p:grpSp>
          <p:nvGrpSpPr>
            <p:cNvPr id="83" name="Group 82"/>
            <p:cNvGrpSpPr/>
            <p:nvPr/>
          </p:nvGrpSpPr>
          <p:grpSpPr>
            <a:xfrm>
              <a:off x="1803400" y="4432300"/>
              <a:ext cx="3955798" cy="970798"/>
              <a:chOff x="2324100" y="704640"/>
              <a:chExt cx="3955798" cy="970798"/>
            </a:xfrm>
          </p:grpSpPr>
          <p:sp>
            <p:nvSpPr>
              <p:cNvPr id="84" name="TextBox 83"/>
              <p:cNvSpPr txBox="1"/>
              <p:nvPr/>
            </p:nvSpPr>
            <p:spPr>
              <a:xfrm rot="16200000">
                <a:off x="2187233" y="1076667"/>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85" name="TextBox 84"/>
              <p:cNvSpPr txBox="1"/>
              <p:nvPr/>
            </p:nvSpPr>
            <p:spPr>
              <a:xfrm rot="16200000">
                <a:off x="2530133" y="962366"/>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86" name="TextBox 85"/>
              <p:cNvSpPr txBox="1"/>
              <p:nvPr/>
            </p:nvSpPr>
            <p:spPr>
              <a:xfrm rot="16200000">
                <a:off x="3063532"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87" name="TextBox 86"/>
              <p:cNvSpPr txBox="1"/>
              <p:nvPr/>
            </p:nvSpPr>
            <p:spPr>
              <a:xfrm rot="16200000">
                <a:off x="3572947"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88" name="TextBox 87"/>
              <p:cNvSpPr txBox="1"/>
              <p:nvPr/>
            </p:nvSpPr>
            <p:spPr>
              <a:xfrm rot="16200000">
                <a:off x="4130332" y="9623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89" name="TextBox 88"/>
              <p:cNvSpPr txBox="1"/>
              <p:nvPr/>
            </p:nvSpPr>
            <p:spPr>
              <a:xfrm rot="16200000">
                <a:off x="4604937" y="97367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90" name="TextBox 89"/>
              <p:cNvSpPr txBox="1"/>
              <p:nvPr/>
            </p:nvSpPr>
            <p:spPr>
              <a:xfrm rot="16200000">
                <a:off x="5120932" y="95580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91" name="TextBox 90"/>
              <p:cNvSpPr txBox="1"/>
              <p:nvPr/>
            </p:nvSpPr>
            <p:spPr>
              <a:xfrm rot="16200000">
                <a:off x="5578132"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grpSp>
      </p:grpSp>
      <p:sp>
        <p:nvSpPr>
          <p:cNvPr id="51" name="Title 1"/>
          <p:cNvSpPr txBox="1">
            <a:spLocks/>
          </p:cNvSpPr>
          <p:nvPr/>
        </p:nvSpPr>
        <p:spPr bwMode="auto">
          <a:xfrm>
            <a:off x="228600" y="-8322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2"/>
                </a:solidFill>
                <a:effectLst/>
                <a:uLnTx/>
                <a:uFillTx/>
                <a:latin typeface="+mj-lt"/>
                <a:ea typeface="+mj-ea"/>
                <a:cs typeface="+mj-cs"/>
              </a:rPr>
              <a:t>Prefetch-aware (PA) warp scheduling</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grpSp>
        <p:nvGrpSpPr>
          <p:cNvPr id="93" name="Group 92"/>
          <p:cNvGrpSpPr/>
          <p:nvPr/>
        </p:nvGrpSpPr>
        <p:grpSpPr>
          <a:xfrm>
            <a:off x="152400" y="762000"/>
            <a:ext cx="8991600" cy="2438400"/>
            <a:chOff x="152400" y="762000"/>
            <a:chExt cx="8991600" cy="2438400"/>
          </a:xfrm>
        </p:grpSpPr>
        <p:sp>
          <p:nvSpPr>
            <p:cNvPr id="66" name="Rectangle 65"/>
            <p:cNvSpPr/>
            <p:nvPr/>
          </p:nvSpPr>
          <p:spPr>
            <a:xfrm>
              <a:off x="152400" y="2590800"/>
              <a:ext cx="1219200" cy="609600"/>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2100" b="1" dirty="0" smtClean="0">
                  <a:solidFill>
                    <a:prstClr val="black"/>
                  </a:solidFill>
                  <a:latin typeface="Arial" pitchFamily="34" charset="0"/>
                  <a:cs typeface="Arial" pitchFamily="34" charset="0"/>
                </a:rPr>
                <a:t>Group 1</a:t>
              </a:r>
              <a:endParaRPr lang="en-US" sz="2100" b="1" dirty="0">
                <a:solidFill>
                  <a:prstClr val="black"/>
                </a:solidFill>
                <a:latin typeface="Arial" pitchFamily="34" charset="0"/>
                <a:cs typeface="Arial" pitchFamily="34" charset="0"/>
              </a:endParaRPr>
            </a:p>
          </p:txBody>
        </p:sp>
        <p:grpSp>
          <p:nvGrpSpPr>
            <p:cNvPr id="64" name="Group 63"/>
            <p:cNvGrpSpPr/>
            <p:nvPr/>
          </p:nvGrpSpPr>
          <p:grpSpPr>
            <a:xfrm>
              <a:off x="1752600" y="1752600"/>
              <a:ext cx="7391400" cy="830997"/>
              <a:chOff x="1752600" y="1143000"/>
              <a:chExt cx="7391400" cy="830997"/>
            </a:xfrm>
          </p:grpSpPr>
          <p:sp>
            <p:nvSpPr>
              <p:cNvPr id="30" name="Rounded Rectangle 29"/>
              <p:cNvSpPr/>
              <p:nvPr/>
            </p:nvSpPr>
            <p:spPr>
              <a:xfrm>
                <a:off x="1752600" y="1295400"/>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31" name="Rectangle 30"/>
              <p:cNvSpPr/>
              <p:nvPr/>
            </p:nvSpPr>
            <p:spPr>
              <a:xfrm>
                <a:off x="1865141" y="13922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32" name="Rectangle 31"/>
              <p:cNvSpPr/>
              <p:nvPr/>
            </p:nvSpPr>
            <p:spPr>
              <a:xfrm>
                <a:off x="2371581" y="13922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33" name="Rectangle 32"/>
              <p:cNvSpPr/>
              <p:nvPr/>
            </p:nvSpPr>
            <p:spPr>
              <a:xfrm>
                <a:off x="2878019" y="13922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34" name="Rectangle 33"/>
              <p:cNvSpPr/>
              <p:nvPr/>
            </p:nvSpPr>
            <p:spPr>
              <a:xfrm>
                <a:off x="3384459" y="13922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35" name="Rectangle 34"/>
              <p:cNvSpPr/>
              <p:nvPr/>
            </p:nvSpPr>
            <p:spPr>
              <a:xfrm>
                <a:off x="3890898" y="13922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W5</a:t>
                </a:r>
              </a:p>
            </p:txBody>
          </p:sp>
          <p:sp>
            <p:nvSpPr>
              <p:cNvPr id="36" name="Rectangle 35"/>
              <p:cNvSpPr/>
              <p:nvPr/>
            </p:nvSpPr>
            <p:spPr>
              <a:xfrm>
                <a:off x="4397336" y="13922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W6</a:t>
                </a:r>
              </a:p>
            </p:txBody>
          </p:sp>
          <p:sp>
            <p:nvSpPr>
              <p:cNvPr id="37" name="Rectangle 36"/>
              <p:cNvSpPr/>
              <p:nvPr/>
            </p:nvSpPr>
            <p:spPr>
              <a:xfrm>
                <a:off x="4903776" y="13922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W7</a:t>
                </a:r>
              </a:p>
            </p:txBody>
          </p:sp>
          <p:sp>
            <p:nvSpPr>
              <p:cNvPr id="38" name="Rectangle 37"/>
              <p:cNvSpPr/>
              <p:nvPr/>
            </p:nvSpPr>
            <p:spPr>
              <a:xfrm>
                <a:off x="5410214" y="13922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W8</a:t>
                </a:r>
              </a:p>
            </p:txBody>
          </p:sp>
          <p:sp>
            <p:nvSpPr>
              <p:cNvPr id="61" name="TextBox 60"/>
              <p:cNvSpPr txBox="1"/>
              <p:nvPr/>
            </p:nvSpPr>
            <p:spPr>
              <a:xfrm>
                <a:off x="6019800" y="1143000"/>
                <a:ext cx="3124200" cy="830997"/>
              </a:xfrm>
              <a:prstGeom prst="rect">
                <a:avLst/>
              </a:prstGeom>
              <a:noFill/>
            </p:spPr>
            <p:txBody>
              <a:bodyPr wrap="square" rtlCol="0">
                <a:spAutoFit/>
              </a:bodyPr>
              <a:lstStyle/>
              <a:p>
                <a:r>
                  <a:rPr lang="en-US" sz="2400" dirty="0" smtClean="0">
                    <a:latin typeface="Arial"/>
                    <a:cs typeface="Arial"/>
                  </a:rPr>
                  <a:t>Round Robin Scheduling</a:t>
                </a:r>
                <a:endParaRPr lang="en-US" sz="2400" dirty="0">
                  <a:latin typeface="Arial"/>
                  <a:cs typeface="Arial"/>
                </a:endParaRPr>
              </a:p>
            </p:txBody>
          </p:sp>
        </p:grpSp>
        <p:grpSp>
          <p:nvGrpSpPr>
            <p:cNvPr id="52" name="Group 51"/>
            <p:cNvGrpSpPr/>
            <p:nvPr/>
          </p:nvGrpSpPr>
          <p:grpSpPr>
            <a:xfrm>
              <a:off x="1828800" y="762000"/>
              <a:ext cx="3955798" cy="970798"/>
              <a:chOff x="2324100" y="704640"/>
              <a:chExt cx="3955798" cy="970798"/>
            </a:xfrm>
          </p:grpSpPr>
          <p:sp>
            <p:nvSpPr>
              <p:cNvPr id="53" name="TextBox 52"/>
              <p:cNvSpPr txBox="1"/>
              <p:nvPr/>
            </p:nvSpPr>
            <p:spPr>
              <a:xfrm rot="16200000">
                <a:off x="2187233" y="1076667"/>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54" name="TextBox 53"/>
              <p:cNvSpPr txBox="1"/>
              <p:nvPr/>
            </p:nvSpPr>
            <p:spPr>
              <a:xfrm rot="16200000">
                <a:off x="2530133" y="962366"/>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55" name="TextBox 54"/>
              <p:cNvSpPr txBox="1"/>
              <p:nvPr/>
            </p:nvSpPr>
            <p:spPr>
              <a:xfrm rot="16200000">
                <a:off x="3063532"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56" name="TextBox 55"/>
              <p:cNvSpPr txBox="1"/>
              <p:nvPr/>
            </p:nvSpPr>
            <p:spPr>
              <a:xfrm rot="16200000">
                <a:off x="3572947"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57" name="TextBox 56"/>
              <p:cNvSpPr txBox="1"/>
              <p:nvPr/>
            </p:nvSpPr>
            <p:spPr>
              <a:xfrm rot="16200000">
                <a:off x="4130332" y="9623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58" name="TextBox 57"/>
              <p:cNvSpPr txBox="1"/>
              <p:nvPr/>
            </p:nvSpPr>
            <p:spPr>
              <a:xfrm rot="16200000">
                <a:off x="4604937" y="97367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59" name="TextBox 58"/>
              <p:cNvSpPr txBox="1"/>
              <p:nvPr/>
            </p:nvSpPr>
            <p:spPr>
              <a:xfrm rot="16200000">
                <a:off x="5120932" y="95580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60" name="TextBox 59"/>
              <p:cNvSpPr txBox="1"/>
              <p:nvPr/>
            </p:nvSpPr>
            <p:spPr>
              <a:xfrm rot="16200000">
                <a:off x="5578132"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grpSp>
      </p:grpSp>
      <p:grpSp>
        <p:nvGrpSpPr>
          <p:cNvPr id="94" name="Group 93"/>
          <p:cNvGrpSpPr/>
          <p:nvPr/>
        </p:nvGrpSpPr>
        <p:grpSpPr>
          <a:xfrm>
            <a:off x="152400" y="2654300"/>
            <a:ext cx="8991600" cy="1681897"/>
            <a:chOff x="152400" y="2654300"/>
            <a:chExt cx="8991600" cy="1681897"/>
          </a:xfrm>
        </p:grpSpPr>
        <p:grpSp>
          <p:nvGrpSpPr>
            <p:cNvPr id="65" name="Group 64"/>
            <p:cNvGrpSpPr/>
            <p:nvPr/>
          </p:nvGrpSpPr>
          <p:grpSpPr>
            <a:xfrm>
              <a:off x="1676400" y="3505200"/>
              <a:ext cx="7467600" cy="830997"/>
              <a:chOff x="1676400" y="2895600"/>
              <a:chExt cx="7467600" cy="830997"/>
            </a:xfrm>
          </p:grpSpPr>
          <p:grpSp>
            <p:nvGrpSpPr>
              <p:cNvPr id="40" name="Group 39"/>
              <p:cNvGrpSpPr/>
              <p:nvPr/>
            </p:nvGrpSpPr>
            <p:grpSpPr>
              <a:xfrm>
                <a:off x="1676400" y="3048000"/>
                <a:ext cx="4164053" cy="677649"/>
                <a:chOff x="2133600" y="4556336"/>
                <a:chExt cx="4164053" cy="677649"/>
              </a:xfrm>
            </p:grpSpPr>
            <p:sp>
              <p:nvSpPr>
                <p:cNvPr id="41" name="Rounded Rectangle 40"/>
                <p:cNvSpPr/>
                <p:nvPr/>
              </p:nvSpPr>
              <p:spPr>
                <a:xfrm>
                  <a:off x="2133600" y="4556336"/>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42" name="Rectangle 41"/>
                <p:cNvSpPr/>
                <p:nvPr/>
              </p:nvSpPr>
              <p:spPr>
                <a:xfrm>
                  <a:off x="2246141" y="465314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43" name="Rectangle 42"/>
                <p:cNvSpPr/>
                <p:nvPr/>
              </p:nvSpPr>
              <p:spPr>
                <a:xfrm>
                  <a:off x="2752581" y="465314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44" name="Rectangle 43"/>
                <p:cNvSpPr/>
                <p:nvPr/>
              </p:nvSpPr>
              <p:spPr>
                <a:xfrm>
                  <a:off x="3259019" y="465314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45" name="Rectangle 44"/>
                <p:cNvSpPr/>
                <p:nvPr/>
              </p:nvSpPr>
              <p:spPr>
                <a:xfrm>
                  <a:off x="3765459" y="465314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46" name="Rectangle 45"/>
                <p:cNvSpPr/>
                <p:nvPr/>
              </p:nvSpPr>
              <p:spPr>
                <a:xfrm>
                  <a:off x="4271898" y="465314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47" name="Rectangle 46"/>
                <p:cNvSpPr/>
                <p:nvPr/>
              </p:nvSpPr>
              <p:spPr>
                <a:xfrm>
                  <a:off x="4778336" y="465314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48" name="Rectangle 47"/>
                <p:cNvSpPr/>
                <p:nvPr/>
              </p:nvSpPr>
              <p:spPr>
                <a:xfrm>
                  <a:off x="5284776" y="465314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49" name="Rectangle 48"/>
                <p:cNvSpPr/>
                <p:nvPr/>
              </p:nvSpPr>
              <p:spPr>
                <a:xfrm>
                  <a:off x="5791214" y="465314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grpSp>
          <p:sp>
            <p:nvSpPr>
              <p:cNvPr id="62" name="TextBox 61"/>
              <p:cNvSpPr txBox="1"/>
              <p:nvPr/>
            </p:nvSpPr>
            <p:spPr>
              <a:xfrm>
                <a:off x="6019800" y="2895600"/>
                <a:ext cx="3124200" cy="830997"/>
              </a:xfrm>
              <a:prstGeom prst="rect">
                <a:avLst/>
              </a:prstGeom>
              <a:noFill/>
            </p:spPr>
            <p:txBody>
              <a:bodyPr wrap="square" rtlCol="0">
                <a:spAutoFit/>
              </a:bodyPr>
              <a:lstStyle/>
              <a:p>
                <a:r>
                  <a:rPr lang="en-US" sz="2400" dirty="0" smtClean="0">
                    <a:latin typeface="Arial"/>
                    <a:cs typeface="Arial"/>
                  </a:rPr>
                  <a:t>Two-level </a:t>
                </a:r>
              </a:p>
              <a:p>
                <a:r>
                  <a:rPr lang="en-US" sz="2400" dirty="0" smtClean="0">
                    <a:latin typeface="Arial"/>
                    <a:cs typeface="Arial"/>
                  </a:rPr>
                  <a:t>Scheduling</a:t>
                </a:r>
                <a:endParaRPr lang="en-US" sz="2400" dirty="0">
                  <a:latin typeface="Arial"/>
                  <a:cs typeface="Arial"/>
                </a:endParaRPr>
              </a:p>
            </p:txBody>
          </p:sp>
        </p:grpSp>
        <p:sp>
          <p:nvSpPr>
            <p:cNvPr id="67" name="Rectangle 66"/>
            <p:cNvSpPr/>
            <p:nvPr/>
          </p:nvSpPr>
          <p:spPr>
            <a:xfrm>
              <a:off x="152400" y="3200400"/>
              <a:ext cx="1219200" cy="609600"/>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2000" b="1" dirty="0" smtClean="0">
                  <a:solidFill>
                    <a:prstClr val="black"/>
                  </a:solidFill>
                  <a:latin typeface="Arial" pitchFamily="34" charset="0"/>
                  <a:cs typeface="Arial" pitchFamily="34" charset="0"/>
                </a:rPr>
                <a:t>Group 2</a:t>
              </a:r>
              <a:endParaRPr lang="en-US" sz="2000" b="1" dirty="0">
                <a:solidFill>
                  <a:prstClr val="black"/>
                </a:solidFill>
                <a:latin typeface="Arial" pitchFamily="34" charset="0"/>
                <a:cs typeface="Arial" pitchFamily="34" charset="0"/>
              </a:endParaRPr>
            </a:p>
          </p:txBody>
        </p:sp>
        <p:grpSp>
          <p:nvGrpSpPr>
            <p:cNvPr id="68" name="Group 67"/>
            <p:cNvGrpSpPr/>
            <p:nvPr/>
          </p:nvGrpSpPr>
          <p:grpSpPr>
            <a:xfrm>
              <a:off x="1790700" y="2654300"/>
              <a:ext cx="3955798" cy="970798"/>
              <a:chOff x="2324100" y="704640"/>
              <a:chExt cx="3955798" cy="970798"/>
            </a:xfrm>
          </p:grpSpPr>
          <p:sp>
            <p:nvSpPr>
              <p:cNvPr id="69" name="TextBox 68"/>
              <p:cNvSpPr txBox="1"/>
              <p:nvPr/>
            </p:nvSpPr>
            <p:spPr>
              <a:xfrm rot="16200000">
                <a:off x="2187233" y="1076667"/>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76" name="TextBox 75"/>
              <p:cNvSpPr txBox="1"/>
              <p:nvPr/>
            </p:nvSpPr>
            <p:spPr>
              <a:xfrm rot="16200000">
                <a:off x="2530133" y="962366"/>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77" name="TextBox 76"/>
              <p:cNvSpPr txBox="1"/>
              <p:nvPr/>
            </p:nvSpPr>
            <p:spPr>
              <a:xfrm rot="16200000">
                <a:off x="3063532"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78" name="TextBox 77"/>
              <p:cNvSpPr txBox="1"/>
              <p:nvPr/>
            </p:nvSpPr>
            <p:spPr>
              <a:xfrm rot="16200000">
                <a:off x="3572947"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79" name="TextBox 78"/>
              <p:cNvSpPr txBox="1"/>
              <p:nvPr/>
            </p:nvSpPr>
            <p:spPr>
              <a:xfrm rot="16200000">
                <a:off x="4130332" y="9623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80" name="TextBox 79"/>
              <p:cNvSpPr txBox="1"/>
              <p:nvPr/>
            </p:nvSpPr>
            <p:spPr>
              <a:xfrm rot="16200000">
                <a:off x="4604937" y="97367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81" name="TextBox 80"/>
              <p:cNvSpPr txBox="1"/>
              <p:nvPr/>
            </p:nvSpPr>
            <p:spPr>
              <a:xfrm rot="16200000">
                <a:off x="5120932" y="95580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82" name="TextBox 81"/>
              <p:cNvSpPr txBox="1"/>
              <p:nvPr/>
            </p:nvSpPr>
            <p:spPr>
              <a:xfrm rot="16200000">
                <a:off x="5578132" y="9680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grpSp>
      </p:grpSp>
      <p:grpSp>
        <p:nvGrpSpPr>
          <p:cNvPr id="75" name="Group 74"/>
          <p:cNvGrpSpPr/>
          <p:nvPr/>
        </p:nvGrpSpPr>
        <p:grpSpPr>
          <a:xfrm>
            <a:off x="2312231" y="5486400"/>
            <a:ext cx="3376258" cy="484036"/>
            <a:chOff x="2312231" y="4946797"/>
            <a:chExt cx="3376258" cy="484036"/>
          </a:xfrm>
        </p:grpSpPr>
        <p:sp>
          <p:nvSpPr>
            <p:cNvPr id="158" name="Rectangle 157"/>
            <p:cNvSpPr/>
            <p:nvPr/>
          </p:nvSpPr>
          <p:spPr>
            <a:xfrm>
              <a:off x="2312231" y="494679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W2</a:t>
              </a:r>
            </a:p>
          </p:txBody>
        </p:sp>
        <p:sp>
          <p:nvSpPr>
            <p:cNvPr id="160" name="Rectangle 159"/>
            <p:cNvSpPr/>
            <p:nvPr/>
          </p:nvSpPr>
          <p:spPr>
            <a:xfrm>
              <a:off x="3325109" y="494679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W4</a:t>
              </a:r>
            </a:p>
          </p:txBody>
        </p:sp>
        <p:sp>
          <p:nvSpPr>
            <p:cNvPr id="161" name="Rectangle 160"/>
            <p:cNvSpPr/>
            <p:nvPr/>
          </p:nvSpPr>
          <p:spPr>
            <a:xfrm>
              <a:off x="4337986" y="494679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162" name="Rectangle 161"/>
            <p:cNvSpPr/>
            <p:nvPr/>
          </p:nvSpPr>
          <p:spPr>
            <a:xfrm>
              <a:off x="5350864" y="494679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grpSp>
      <p:sp>
        <p:nvSpPr>
          <p:cNvPr id="98" name="Rectangle 97"/>
          <p:cNvSpPr/>
          <p:nvPr/>
        </p:nvSpPr>
        <p:spPr>
          <a:xfrm>
            <a:off x="533400" y="3886200"/>
            <a:ext cx="8077200" cy="1828800"/>
          </a:xfrm>
          <a:prstGeom prst="rect">
            <a:avLst/>
          </a:prstGeom>
          <a:ln>
            <a:solidFill>
              <a:srgbClr val="0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smtClean="0">
                <a:latin typeface="Arial"/>
                <a:cs typeface="Arial"/>
              </a:rPr>
              <a:t>See paper for generalized algorithm of PA scheduler</a:t>
            </a:r>
            <a:endParaRPr lang="en-US" sz="4400" dirty="0">
              <a:latin typeface="Arial"/>
              <a:cs typeface="Arial"/>
            </a:endParaRP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 name="Title 1"/>
          <p:cNvSpPr txBox="1">
            <a:spLocks/>
          </p:cNvSpPr>
          <p:nvPr/>
        </p:nvSpPr>
        <p:spPr bwMode="auto">
          <a:xfrm>
            <a:off x="228600" y="50800"/>
            <a:ext cx="8915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1" u="none" strike="noStrike" kern="0" cap="none" spc="0" normalizeH="0" baseline="0" noProof="0" dirty="0" smtClean="0">
                <a:ln>
                  <a:noFill/>
                </a:ln>
                <a:solidFill>
                  <a:schemeClr val="tx2"/>
                </a:solidFill>
                <a:effectLst/>
                <a:uLnTx/>
                <a:uFillTx/>
                <a:latin typeface="+mj-lt"/>
                <a:ea typeface="+mj-ea"/>
                <a:cs typeface="+mj-cs"/>
              </a:rPr>
              <a:t>Simple </a:t>
            </a:r>
            <a:r>
              <a:rPr kumimoji="0" lang="en-US" sz="3200" b="0" i="0" u="none" strike="noStrike" kern="0" cap="none" spc="0" normalizeH="0" baseline="0" noProof="0" dirty="0" smtClean="0">
                <a:ln>
                  <a:noFill/>
                </a:ln>
                <a:solidFill>
                  <a:schemeClr val="tx2"/>
                </a:solidFill>
                <a:effectLst/>
                <a:uLnTx/>
                <a:uFillTx/>
                <a:latin typeface="+mj-lt"/>
                <a:ea typeface="+mj-ea"/>
                <a:cs typeface="+mj-cs"/>
              </a:rPr>
              <a:t>Prefetching with PA scheduling</a:t>
            </a:r>
            <a:endParaRPr kumimoji="0" lang="en-US" sz="3200" b="0" i="0" u="none" strike="noStrike" kern="0" cap="none" spc="0" normalizeH="0" baseline="0" noProof="0" dirty="0">
              <a:ln>
                <a:noFill/>
              </a:ln>
              <a:solidFill>
                <a:schemeClr val="tx2"/>
              </a:solidFill>
              <a:effectLst/>
              <a:uLnTx/>
              <a:uFillTx/>
              <a:latin typeface="+mj-lt"/>
              <a:ea typeface="+mj-ea"/>
              <a:cs typeface="+mj-cs"/>
            </a:endParaRPr>
          </a:p>
        </p:txBody>
      </p:sp>
      <p:grpSp>
        <p:nvGrpSpPr>
          <p:cNvPr id="117" name="Group 116"/>
          <p:cNvGrpSpPr/>
          <p:nvPr/>
        </p:nvGrpSpPr>
        <p:grpSpPr>
          <a:xfrm>
            <a:off x="2260600" y="546100"/>
            <a:ext cx="4164053" cy="3153854"/>
            <a:chOff x="1981200" y="374440"/>
            <a:chExt cx="4164053" cy="3153854"/>
          </a:xfrm>
        </p:grpSpPr>
        <p:grpSp>
          <p:nvGrpSpPr>
            <p:cNvPr id="57" name="Group 56"/>
            <p:cNvGrpSpPr/>
            <p:nvPr/>
          </p:nvGrpSpPr>
          <p:grpSpPr>
            <a:xfrm>
              <a:off x="1981200" y="1371600"/>
              <a:ext cx="4164053" cy="2156694"/>
              <a:chOff x="1943100" y="4495800"/>
              <a:chExt cx="4164053" cy="2156694"/>
            </a:xfrm>
          </p:grpSpPr>
          <p:sp>
            <p:nvSpPr>
              <p:cNvPr id="58" name="Rounded Rectangle 57"/>
              <p:cNvSpPr/>
              <p:nvPr/>
            </p:nvSpPr>
            <p:spPr>
              <a:xfrm>
                <a:off x="1943100" y="4495800"/>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59" name="Rectangle 58"/>
              <p:cNvSpPr/>
              <p:nvPr/>
            </p:nvSpPr>
            <p:spPr>
              <a:xfrm>
                <a:off x="2055641" y="4592607"/>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60" name="Rectangle 59"/>
              <p:cNvSpPr/>
              <p:nvPr/>
            </p:nvSpPr>
            <p:spPr>
              <a:xfrm>
                <a:off x="2562081" y="459260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W2</a:t>
                </a:r>
              </a:p>
            </p:txBody>
          </p:sp>
          <p:sp>
            <p:nvSpPr>
              <p:cNvPr id="61" name="Rectangle 60"/>
              <p:cNvSpPr/>
              <p:nvPr/>
            </p:nvSpPr>
            <p:spPr>
              <a:xfrm>
                <a:off x="3068519" y="4592607"/>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62" name="Rectangle 61"/>
              <p:cNvSpPr/>
              <p:nvPr/>
            </p:nvSpPr>
            <p:spPr>
              <a:xfrm>
                <a:off x="3574959" y="459260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W4</a:t>
                </a:r>
              </a:p>
            </p:txBody>
          </p:sp>
          <p:sp>
            <p:nvSpPr>
              <p:cNvPr id="63" name="Rectangle 62"/>
              <p:cNvSpPr/>
              <p:nvPr/>
            </p:nvSpPr>
            <p:spPr>
              <a:xfrm>
                <a:off x="4587836" y="459260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69" name="Rectangle 68"/>
              <p:cNvSpPr/>
              <p:nvPr/>
            </p:nvSpPr>
            <p:spPr>
              <a:xfrm>
                <a:off x="5600714" y="4592607"/>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sp>
            <p:nvSpPr>
              <p:cNvPr id="79" name="Rectangle 78"/>
              <p:cNvSpPr/>
              <p:nvPr/>
            </p:nvSpPr>
            <p:spPr>
              <a:xfrm>
                <a:off x="4064000" y="4584700"/>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W5</a:t>
                </a:r>
                <a:endParaRPr lang="en-US" sz="1600" b="1" dirty="0">
                  <a:solidFill>
                    <a:prstClr val="black"/>
                  </a:solidFill>
                  <a:latin typeface="Arial" pitchFamily="34" charset="0"/>
                  <a:cs typeface="Arial" pitchFamily="34" charset="0"/>
                </a:endParaRPr>
              </a:p>
            </p:txBody>
          </p:sp>
          <p:sp>
            <p:nvSpPr>
              <p:cNvPr id="80" name="Rectangle 79"/>
              <p:cNvSpPr/>
              <p:nvPr/>
            </p:nvSpPr>
            <p:spPr>
              <a:xfrm>
                <a:off x="5080000" y="4584700"/>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W7</a:t>
                </a:r>
                <a:endParaRPr lang="en-US" sz="1600" b="1" dirty="0">
                  <a:solidFill>
                    <a:prstClr val="black"/>
                  </a:solidFill>
                  <a:latin typeface="Arial" pitchFamily="34" charset="0"/>
                  <a:cs typeface="Arial" pitchFamily="34" charset="0"/>
                </a:endParaRPr>
              </a:p>
            </p:txBody>
          </p:sp>
          <p:grpSp>
            <p:nvGrpSpPr>
              <p:cNvPr id="81" name="Group 46"/>
              <p:cNvGrpSpPr/>
              <p:nvPr/>
            </p:nvGrpSpPr>
            <p:grpSpPr>
              <a:xfrm>
                <a:off x="2209800" y="5092700"/>
                <a:ext cx="3038710" cy="987693"/>
                <a:chOff x="1805279" y="2554138"/>
                <a:chExt cx="3038710" cy="987693"/>
              </a:xfrm>
            </p:grpSpPr>
            <p:cxnSp>
              <p:nvCxnSpPr>
                <p:cNvPr id="85" name="Straight Arrow Connector 84"/>
                <p:cNvCxnSpPr/>
                <p:nvPr/>
              </p:nvCxnSpPr>
              <p:spPr>
                <a:xfrm rot="16200000" flipH="1">
                  <a:off x="1488784" y="2882871"/>
                  <a:ext cx="969818" cy="336827"/>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86" name="Straight Arrow Connector 85"/>
                <p:cNvCxnSpPr/>
                <p:nvPr/>
              </p:nvCxnSpPr>
              <p:spPr>
                <a:xfrm rot="5400000">
                  <a:off x="2182494" y="2894034"/>
                  <a:ext cx="967726" cy="303749"/>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87" name="Straight Arrow Connector 86"/>
                <p:cNvCxnSpPr/>
                <p:nvPr/>
              </p:nvCxnSpPr>
              <p:spPr>
                <a:xfrm rot="16200000" flipH="1">
                  <a:off x="3564922" y="2777527"/>
                  <a:ext cx="963766" cy="516987"/>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88" name="Straight Arrow Connector 87"/>
                <p:cNvCxnSpPr/>
                <p:nvPr/>
              </p:nvCxnSpPr>
              <p:spPr>
                <a:xfrm rot="5400000">
                  <a:off x="4294243" y="2992086"/>
                  <a:ext cx="979787" cy="119704"/>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sp>
            <p:nvSpPr>
              <p:cNvPr id="83" name="Rectangle 82"/>
              <p:cNvSpPr/>
              <p:nvPr/>
            </p:nvSpPr>
            <p:spPr>
              <a:xfrm>
                <a:off x="2247900" y="6070600"/>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84" name="Rectangle 83"/>
              <p:cNvSpPr/>
              <p:nvPr/>
            </p:nvSpPr>
            <p:spPr>
              <a:xfrm>
                <a:off x="4394200" y="6057900"/>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a:t>
                </a:r>
                <a:r>
                  <a:rPr lang="en-US" sz="2400" dirty="0" smtClean="0">
                    <a:solidFill>
                      <a:prstClr val="black"/>
                    </a:solidFill>
                    <a:latin typeface="Arial" pitchFamily="34" charset="0"/>
                    <a:cs typeface="Arial" pitchFamily="34" charset="0"/>
                  </a:rPr>
                  <a:t> 2</a:t>
                </a:r>
                <a:endParaRPr lang="en-US" sz="2400" dirty="0">
                  <a:solidFill>
                    <a:prstClr val="black"/>
                  </a:solidFill>
                  <a:latin typeface="Arial" pitchFamily="34" charset="0"/>
                  <a:cs typeface="Arial" pitchFamily="34" charset="0"/>
                </a:endParaRPr>
              </a:p>
            </p:txBody>
          </p:sp>
        </p:grpSp>
        <p:sp>
          <p:nvSpPr>
            <p:cNvPr id="90" name="TextBox 89"/>
            <p:cNvSpPr txBox="1"/>
            <p:nvPr/>
          </p:nvSpPr>
          <p:spPr>
            <a:xfrm rot="16200000">
              <a:off x="1971333" y="746467"/>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96" name="TextBox 95"/>
            <p:cNvSpPr txBox="1"/>
            <p:nvPr/>
          </p:nvSpPr>
          <p:spPr>
            <a:xfrm rot="16200000">
              <a:off x="2314233" y="632166"/>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98" name="TextBox 97"/>
            <p:cNvSpPr txBox="1"/>
            <p:nvPr/>
          </p:nvSpPr>
          <p:spPr>
            <a:xfrm rot="16200000">
              <a:off x="2847632" y="6378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101" name="TextBox 100"/>
            <p:cNvSpPr txBox="1"/>
            <p:nvPr/>
          </p:nvSpPr>
          <p:spPr>
            <a:xfrm rot="16200000">
              <a:off x="3357047" y="6378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103" name="TextBox 102"/>
            <p:cNvSpPr txBox="1"/>
            <p:nvPr/>
          </p:nvSpPr>
          <p:spPr>
            <a:xfrm rot="16200000">
              <a:off x="3914432" y="6321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105" name="TextBox 104"/>
            <p:cNvSpPr txBox="1"/>
            <p:nvPr/>
          </p:nvSpPr>
          <p:spPr>
            <a:xfrm rot="16200000">
              <a:off x="4389037" y="64347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114" name="TextBox 113"/>
            <p:cNvSpPr txBox="1"/>
            <p:nvPr/>
          </p:nvSpPr>
          <p:spPr>
            <a:xfrm rot="16200000">
              <a:off x="4905032" y="62560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115" name="TextBox 114"/>
            <p:cNvSpPr txBox="1"/>
            <p:nvPr/>
          </p:nvSpPr>
          <p:spPr>
            <a:xfrm rot="16200000">
              <a:off x="5362232" y="6378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grpSp>
      <p:sp>
        <p:nvSpPr>
          <p:cNvPr id="190" name="TextBox 189"/>
          <p:cNvSpPr txBox="1"/>
          <p:nvPr/>
        </p:nvSpPr>
        <p:spPr>
          <a:xfrm>
            <a:off x="965200" y="5676900"/>
            <a:ext cx="1752600" cy="907941"/>
          </a:xfrm>
          <a:prstGeom prst="rect">
            <a:avLst/>
          </a:prstGeom>
          <a:noFill/>
        </p:spPr>
        <p:txBody>
          <a:bodyPr wrap="square" rtlCol="0">
            <a:spAutoFit/>
          </a:bodyPr>
          <a:lstStyle/>
          <a:p>
            <a:r>
              <a:rPr lang="en-US" sz="5300" dirty="0" smtClean="0">
                <a:latin typeface="Arial"/>
                <a:cs typeface="Arial"/>
              </a:rPr>
              <a:t>X</a:t>
            </a:r>
            <a:endParaRPr lang="en-US" sz="5300" dirty="0">
              <a:latin typeface="Arial"/>
              <a:cs typeface="Arial"/>
            </a:endParaRPr>
          </a:p>
        </p:txBody>
      </p:sp>
      <p:sp>
        <p:nvSpPr>
          <p:cNvPr id="191" name="Rectangle 190"/>
          <p:cNvSpPr/>
          <p:nvPr/>
        </p:nvSpPr>
        <p:spPr>
          <a:xfrm>
            <a:off x="2590800" y="5753100"/>
            <a:ext cx="3505200" cy="9271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0000"/>
                </a:solidFill>
                <a:latin typeface="Arial"/>
                <a:cs typeface="Arial"/>
              </a:rPr>
              <a:t>Simple</a:t>
            </a:r>
          </a:p>
          <a:p>
            <a:pPr algn="ctr"/>
            <a:r>
              <a:rPr lang="en-US" sz="3200" dirty="0" smtClean="0">
                <a:solidFill>
                  <a:srgbClr val="000000"/>
                </a:solidFill>
                <a:latin typeface="Arial"/>
                <a:cs typeface="Arial"/>
              </a:rPr>
              <a:t> Prefetcher</a:t>
            </a:r>
            <a:endParaRPr lang="en-US" sz="3200" dirty="0">
              <a:solidFill>
                <a:srgbClr val="000000"/>
              </a:solidFill>
              <a:latin typeface="Arial"/>
              <a:cs typeface="Arial"/>
            </a:endParaRPr>
          </a:p>
        </p:txBody>
      </p:sp>
      <p:sp>
        <p:nvSpPr>
          <p:cNvPr id="192" name="TextBox 191"/>
          <p:cNvSpPr txBox="1"/>
          <p:nvPr/>
        </p:nvSpPr>
        <p:spPr>
          <a:xfrm>
            <a:off x="7048500" y="5676900"/>
            <a:ext cx="2298700" cy="907941"/>
          </a:xfrm>
          <a:prstGeom prst="rect">
            <a:avLst/>
          </a:prstGeom>
          <a:noFill/>
        </p:spPr>
        <p:txBody>
          <a:bodyPr wrap="square" rtlCol="0">
            <a:spAutoFit/>
          </a:bodyPr>
          <a:lstStyle/>
          <a:p>
            <a:r>
              <a:rPr lang="en-US" sz="5300" dirty="0" smtClean="0">
                <a:latin typeface="Arial"/>
                <a:cs typeface="Arial"/>
              </a:rPr>
              <a:t>X + 1</a:t>
            </a:r>
            <a:endParaRPr lang="en-US" sz="5300" dirty="0">
              <a:latin typeface="Arial"/>
              <a:cs typeface="Arial"/>
            </a:endParaRPr>
          </a:p>
        </p:txBody>
      </p:sp>
      <p:sp>
        <p:nvSpPr>
          <p:cNvPr id="193" name="Notched Right Arrow 192"/>
          <p:cNvSpPr/>
          <p:nvPr/>
        </p:nvSpPr>
        <p:spPr>
          <a:xfrm>
            <a:off x="1651000" y="5981700"/>
            <a:ext cx="838200" cy="4445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Notched Right Arrow 193"/>
          <p:cNvSpPr/>
          <p:nvPr/>
        </p:nvSpPr>
        <p:spPr>
          <a:xfrm>
            <a:off x="6223000" y="5981700"/>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p:cNvSpPr txBox="1"/>
          <p:nvPr/>
        </p:nvSpPr>
        <p:spPr>
          <a:xfrm>
            <a:off x="1066800" y="3860800"/>
            <a:ext cx="7543800" cy="1692771"/>
          </a:xfrm>
          <a:prstGeom prst="rect">
            <a:avLst/>
          </a:prstGeom>
          <a:noFill/>
        </p:spPr>
        <p:txBody>
          <a:bodyPr wrap="square" rtlCol="0">
            <a:spAutoFit/>
          </a:bodyPr>
          <a:lstStyle/>
          <a:p>
            <a:r>
              <a:rPr lang="en-US" sz="2600" dirty="0" smtClean="0">
                <a:latin typeface="Arial"/>
                <a:cs typeface="Arial"/>
              </a:rPr>
              <a:t>Reasoning of non-consecutive warp grouping is that </a:t>
            </a:r>
            <a:r>
              <a:rPr lang="en-US" sz="2600" dirty="0" smtClean="0">
                <a:solidFill>
                  <a:srgbClr val="0000FF"/>
                </a:solidFill>
                <a:latin typeface="Arial"/>
                <a:cs typeface="Arial"/>
              </a:rPr>
              <a:t>groups can (simple) prefetch for each other </a:t>
            </a:r>
          </a:p>
          <a:p>
            <a:r>
              <a:rPr lang="en-US" sz="2600" dirty="0" smtClean="0">
                <a:latin typeface="Arial"/>
                <a:cs typeface="Arial"/>
              </a:rPr>
              <a:t>(</a:t>
            </a:r>
            <a:r>
              <a:rPr lang="en-US" sz="2600" dirty="0" smtClean="0">
                <a:solidFill>
                  <a:schemeClr val="tx2">
                    <a:lumMod val="60000"/>
                    <a:lumOff val="40000"/>
                  </a:schemeClr>
                </a:solidFill>
                <a:latin typeface="Arial"/>
                <a:cs typeface="Arial"/>
              </a:rPr>
              <a:t>green </a:t>
            </a:r>
            <a:r>
              <a:rPr lang="en-US" sz="2600" dirty="0" smtClean="0">
                <a:latin typeface="Arial"/>
                <a:cs typeface="Arial"/>
              </a:rPr>
              <a:t>warps can prefetch for </a:t>
            </a:r>
            <a:r>
              <a:rPr lang="en-US" sz="2600" dirty="0" smtClean="0">
                <a:solidFill>
                  <a:srgbClr val="FF0000"/>
                </a:solidFill>
                <a:latin typeface="Arial"/>
                <a:cs typeface="Arial"/>
              </a:rPr>
              <a:t>red </a:t>
            </a:r>
            <a:r>
              <a:rPr lang="en-US" sz="2600" dirty="0" smtClean="0">
                <a:latin typeface="Arial"/>
                <a:cs typeface="Arial"/>
              </a:rPr>
              <a:t>warps using simple prefetcher)</a:t>
            </a:r>
            <a:endParaRPr lang="en-US" sz="2600" dirty="0">
              <a:latin typeface="Arial"/>
              <a:cs typeface="Arial"/>
            </a:endParaRP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 name="Title 1"/>
          <p:cNvSpPr txBox="1">
            <a:spLocks/>
          </p:cNvSpPr>
          <p:nvPr/>
        </p:nvSpPr>
        <p:spPr bwMode="auto">
          <a:xfrm>
            <a:off x="228600" y="0"/>
            <a:ext cx="8915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1" u="none" strike="noStrike" kern="0" cap="none" spc="0" normalizeH="0" baseline="0" noProof="0" dirty="0" smtClean="0">
                <a:ln>
                  <a:noFill/>
                </a:ln>
                <a:solidFill>
                  <a:schemeClr val="tx2"/>
                </a:solidFill>
                <a:effectLst/>
                <a:uLnTx/>
                <a:uFillTx/>
                <a:latin typeface="+mj-lt"/>
                <a:ea typeface="+mj-ea"/>
                <a:cs typeface="+mj-cs"/>
              </a:rPr>
              <a:t>Simple </a:t>
            </a:r>
            <a:r>
              <a:rPr kumimoji="0" lang="en-US" sz="4000" b="0" i="0" u="none" strike="noStrike" kern="0" cap="none" spc="0" normalizeH="0" baseline="0" noProof="0" dirty="0" smtClean="0">
                <a:ln>
                  <a:noFill/>
                </a:ln>
                <a:solidFill>
                  <a:schemeClr val="tx2"/>
                </a:solidFill>
                <a:effectLst/>
                <a:uLnTx/>
                <a:uFillTx/>
                <a:latin typeface="+mj-lt"/>
                <a:ea typeface="+mj-ea"/>
                <a:cs typeface="+mj-cs"/>
              </a:rPr>
              <a:t>Prefetching with PA scheduling</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grpSp>
        <p:nvGrpSpPr>
          <p:cNvPr id="2" name="Group 101"/>
          <p:cNvGrpSpPr/>
          <p:nvPr/>
        </p:nvGrpSpPr>
        <p:grpSpPr>
          <a:xfrm>
            <a:off x="2210316" y="2512797"/>
            <a:ext cx="3040073" cy="1004967"/>
            <a:chOff x="2565916" y="5255997"/>
            <a:chExt cx="3040073" cy="1004967"/>
          </a:xfrm>
        </p:grpSpPr>
        <p:cxnSp>
          <p:nvCxnSpPr>
            <p:cNvPr id="72" name="Straight Arrow Connector 71"/>
            <p:cNvCxnSpPr/>
            <p:nvPr/>
          </p:nvCxnSpPr>
          <p:spPr>
            <a:xfrm rot="16200000" flipH="1">
              <a:off x="2249421" y="5602001"/>
              <a:ext cx="969818" cy="336827"/>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74" name="Straight Arrow Connector 73"/>
            <p:cNvCxnSpPr/>
            <p:nvPr/>
          </p:nvCxnSpPr>
          <p:spPr>
            <a:xfrm rot="5400000">
              <a:off x="2946564" y="5690264"/>
              <a:ext cx="887193" cy="230081"/>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7" name="Straight Arrow Connector 106"/>
            <p:cNvCxnSpPr/>
            <p:nvPr/>
          </p:nvCxnSpPr>
          <p:spPr>
            <a:xfrm rot="16200000" flipH="1">
              <a:off x="4405598" y="5547612"/>
              <a:ext cx="998560" cy="415329"/>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9" name="Straight Arrow Connector 108"/>
            <p:cNvCxnSpPr/>
            <p:nvPr/>
          </p:nvCxnSpPr>
          <p:spPr>
            <a:xfrm rot="5400000">
              <a:off x="5056048" y="5711022"/>
              <a:ext cx="978814" cy="121069"/>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grpSp>
        <p:nvGrpSpPr>
          <p:cNvPr id="3" name="Group 99"/>
          <p:cNvGrpSpPr/>
          <p:nvPr/>
        </p:nvGrpSpPr>
        <p:grpSpPr>
          <a:xfrm>
            <a:off x="1930400" y="1958106"/>
            <a:ext cx="4164053" cy="2156694"/>
            <a:chOff x="2286000" y="4701306"/>
            <a:chExt cx="4164053" cy="2156694"/>
          </a:xfrm>
        </p:grpSpPr>
        <p:sp>
          <p:nvSpPr>
            <p:cNvPr id="76" name="Rectangle 75"/>
            <p:cNvSpPr/>
            <p:nvPr/>
          </p:nvSpPr>
          <p:spPr>
            <a:xfrm>
              <a:off x="2710268" y="6255322"/>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77" name="Rectangle 76"/>
            <p:cNvSpPr/>
            <p:nvPr/>
          </p:nvSpPr>
          <p:spPr>
            <a:xfrm>
              <a:off x="4800600" y="6276106"/>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sp>
          <p:nvSpPr>
            <p:cNvPr id="138" name="Rounded Rectangle 137"/>
            <p:cNvSpPr/>
            <p:nvPr/>
          </p:nvSpPr>
          <p:spPr>
            <a:xfrm>
              <a:off x="2286000" y="4701306"/>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139" name="Rectangle 138"/>
            <p:cNvSpPr/>
            <p:nvPr/>
          </p:nvSpPr>
          <p:spPr>
            <a:xfrm>
              <a:off x="2398541" y="479811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140" name="Rectangle 139"/>
            <p:cNvSpPr/>
            <p:nvPr/>
          </p:nvSpPr>
          <p:spPr>
            <a:xfrm>
              <a:off x="2904981" y="479811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W2</a:t>
              </a:r>
            </a:p>
          </p:txBody>
        </p:sp>
        <p:sp>
          <p:nvSpPr>
            <p:cNvPr id="141" name="Rectangle 140"/>
            <p:cNvSpPr/>
            <p:nvPr/>
          </p:nvSpPr>
          <p:spPr>
            <a:xfrm>
              <a:off x="3411419" y="479811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142" name="Rectangle 141"/>
            <p:cNvSpPr/>
            <p:nvPr/>
          </p:nvSpPr>
          <p:spPr>
            <a:xfrm>
              <a:off x="3917859" y="479811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W4</a:t>
              </a:r>
            </a:p>
          </p:txBody>
        </p:sp>
        <p:sp>
          <p:nvSpPr>
            <p:cNvPr id="144" name="Rectangle 143"/>
            <p:cNvSpPr/>
            <p:nvPr/>
          </p:nvSpPr>
          <p:spPr>
            <a:xfrm>
              <a:off x="4930736" y="479811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146" name="Rectangle 145"/>
            <p:cNvSpPr/>
            <p:nvPr/>
          </p:nvSpPr>
          <p:spPr>
            <a:xfrm>
              <a:off x="5943614" y="479811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sp>
          <p:nvSpPr>
            <p:cNvPr id="154" name="Rectangle 153"/>
            <p:cNvSpPr/>
            <p:nvPr/>
          </p:nvSpPr>
          <p:spPr>
            <a:xfrm>
              <a:off x="4406900" y="4790206"/>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W5</a:t>
              </a:r>
              <a:endParaRPr lang="en-US" sz="1600" b="1" dirty="0">
                <a:solidFill>
                  <a:prstClr val="black"/>
                </a:solidFill>
                <a:latin typeface="Arial" pitchFamily="34" charset="0"/>
                <a:cs typeface="Arial" pitchFamily="34" charset="0"/>
              </a:endParaRPr>
            </a:p>
          </p:txBody>
        </p:sp>
        <p:sp>
          <p:nvSpPr>
            <p:cNvPr id="155" name="Rectangle 154"/>
            <p:cNvSpPr/>
            <p:nvPr/>
          </p:nvSpPr>
          <p:spPr>
            <a:xfrm>
              <a:off x="5422900" y="4790206"/>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W7</a:t>
              </a:r>
              <a:endParaRPr lang="en-US" sz="1600" b="1" dirty="0">
                <a:solidFill>
                  <a:prstClr val="black"/>
                </a:solidFill>
                <a:latin typeface="Arial" pitchFamily="34" charset="0"/>
                <a:cs typeface="Arial" pitchFamily="34" charset="0"/>
              </a:endParaRPr>
            </a:p>
          </p:txBody>
        </p:sp>
      </p:grpSp>
      <p:grpSp>
        <p:nvGrpSpPr>
          <p:cNvPr id="57" name="Group 56"/>
          <p:cNvGrpSpPr/>
          <p:nvPr/>
        </p:nvGrpSpPr>
        <p:grpSpPr>
          <a:xfrm>
            <a:off x="2268055" y="1066800"/>
            <a:ext cx="652945" cy="2448694"/>
            <a:chOff x="2268055" y="1066800"/>
            <a:chExt cx="652945" cy="2448694"/>
          </a:xfrm>
        </p:grpSpPr>
        <p:cxnSp>
          <p:nvCxnSpPr>
            <p:cNvPr id="73" name="Straight Arrow Connector 72"/>
            <p:cNvCxnSpPr/>
            <p:nvPr/>
          </p:nvCxnSpPr>
          <p:spPr>
            <a:xfrm rot="16200000" flipH="1">
              <a:off x="2423259" y="3206795"/>
              <a:ext cx="617163" cy="236"/>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82" name="Straight Arrow Connector 81"/>
            <p:cNvCxnSpPr/>
            <p:nvPr/>
          </p:nvCxnSpPr>
          <p:spPr>
            <a:xfrm>
              <a:off x="2268055" y="2678081"/>
              <a:ext cx="497479" cy="216045"/>
            </a:xfrm>
            <a:prstGeom prst="straightConnector1">
              <a:avLst/>
            </a:prstGeom>
            <a:noFill/>
            <a:ln w="44450" cap="flat" cmpd="sng" algn="ctr">
              <a:solidFill>
                <a:srgbClr val="0000FF"/>
              </a:solidFill>
              <a:prstDash val="solid"/>
              <a:round/>
              <a:headEnd type="none" w="med" len="med"/>
              <a:tailEnd type="none" w="med" len="med"/>
            </a:ln>
            <a:effectLst/>
          </p:spPr>
        </p:cxnSp>
        <p:sp>
          <p:nvSpPr>
            <p:cNvPr id="64" name="Oval 63"/>
            <p:cNvSpPr/>
            <p:nvPr/>
          </p:nvSpPr>
          <p:spPr>
            <a:xfrm>
              <a:off x="2463800" y="1066800"/>
              <a:ext cx="457200" cy="914400"/>
            </a:xfrm>
            <a:prstGeom prst="ellipse">
              <a:avLst/>
            </a:prstGeom>
            <a:noFill/>
            <a:ln w="47625"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TextBox 64"/>
          <p:cNvSpPr txBox="1"/>
          <p:nvPr/>
        </p:nvSpPr>
        <p:spPr>
          <a:xfrm rot="16200000">
            <a:off x="2212632" y="124674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66" name="TextBox 65"/>
          <p:cNvSpPr txBox="1"/>
          <p:nvPr/>
        </p:nvSpPr>
        <p:spPr>
          <a:xfrm rot="16200000">
            <a:off x="3250712" y="12417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grpSp>
        <p:nvGrpSpPr>
          <p:cNvPr id="58" name="Group 57"/>
          <p:cNvGrpSpPr/>
          <p:nvPr/>
        </p:nvGrpSpPr>
        <p:grpSpPr>
          <a:xfrm>
            <a:off x="3136900" y="1026210"/>
            <a:ext cx="822180" cy="2471421"/>
            <a:chOff x="3136900" y="1026210"/>
            <a:chExt cx="822180" cy="2471421"/>
          </a:xfrm>
        </p:grpSpPr>
        <p:cxnSp>
          <p:nvCxnSpPr>
            <p:cNvPr id="75" name="Straight Arrow Connector 74"/>
            <p:cNvCxnSpPr/>
            <p:nvPr/>
          </p:nvCxnSpPr>
          <p:spPr>
            <a:xfrm rot="5400000">
              <a:off x="3090360" y="3057390"/>
              <a:ext cx="574325" cy="306157"/>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106" name="Straight Arrow Connector 105"/>
            <p:cNvCxnSpPr/>
            <p:nvPr/>
          </p:nvCxnSpPr>
          <p:spPr>
            <a:xfrm>
              <a:off x="3136900" y="2758206"/>
              <a:ext cx="368300" cy="165100"/>
            </a:xfrm>
            <a:prstGeom prst="straightConnector1">
              <a:avLst/>
            </a:prstGeom>
            <a:noFill/>
            <a:ln w="44450" cap="flat" cmpd="sng" algn="ctr">
              <a:solidFill>
                <a:srgbClr val="0000FF"/>
              </a:solidFill>
              <a:prstDash val="solid"/>
              <a:round/>
              <a:headEnd type="none" w="med" len="med"/>
              <a:tailEnd type="none" w="med" len="med"/>
            </a:ln>
            <a:effectLst/>
          </p:spPr>
        </p:cxnSp>
        <p:sp>
          <p:nvSpPr>
            <p:cNvPr id="70" name="Oval 69"/>
            <p:cNvSpPr/>
            <p:nvPr/>
          </p:nvSpPr>
          <p:spPr>
            <a:xfrm>
              <a:off x="3501880" y="1026210"/>
              <a:ext cx="457200" cy="914400"/>
            </a:xfrm>
            <a:prstGeom prst="ellipse">
              <a:avLst/>
            </a:prstGeom>
            <a:noFill/>
            <a:ln w="47625"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Box 66"/>
          <p:cNvSpPr txBox="1"/>
          <p:nvPr/>
        </p:nvSpPr>
        <p:spPr>
          <a:xfrm rot="16200000">
            <a:off x="4282702" y="12474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ln>
                <a:solidFill>
                  <a:srgbClr val="0000FF"/>
                </a:solidFill>
              </a:ln>
              <a:solidFill>
                <a:prstClr val="black"/>
              </a:solidFill>
              <a:latin typeface="Arial" pitchFamily="34" charset="0"/>
              <a:cs typeface="Arial" pitchFamily="34" charset="0"/>
            </a:endParaRPr>
          </a:p>
        </p:txBody>
      </p:sp>
      <p:sp>
        <p:nvSpPr>
          <p:cNvPr id="68" name="TextBox 67"/>
          <p:cNvSpPr txBox="1"/>
          <p:nvPr/>
        </p:nvSpPr>
        <p:spPr>
          <a:xfrm rot="16200000">
            <a:off x="5255897" y="12417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grpSp>
        <p:nvGrpSpPr>
          <p:cNvPr id="59" name="Group 58"/>
          <p:cNvGrpSpPr/>
          <p:nvPr/>
        </p:nvGrpSpPr>
        <p:grpSpPr>
          <a:xfrm>
            <a:off x="4445000" y="1026210"/>
            <a:ext cx="1524000" cy="2506695"/>
            <a:chOff x="4445000" y="1026210"/>
            <a:chExt cx="1524000" cy="2506695"/>
          </a:xfrm>
        </p:grpSpPr>
        <p:cxnSp>
          <p:nvCxnSpPr>
            <p:cNvPr id="108" name="Straight Arrow Connector 107"/>
            <p:cNvCxnSpPr/>
            <p:nvPr/>
          </p:nvCxnSpPr>
          <p:spPr>
            <a:xfrm rot="16200000" flipH="1">
              <a:off x="4633059" y="3206028"/>
              <a:ext cx="617163" cy="236"/>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110" name="Straight Arrow Connector 109"/>
            <p:cNvCxnSpPr/>
            <p:nvPr/>
          </p:nvCxnSpPr>
          <p:spPr>
            <a:xfrm rot="5400000">
              <a:off x="5191971" y="3088994"/>
              <a:ext cx="611341" cy="276482"/>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111" name="Straight Arrow Connector 110"/>
            <p:cNvCxnSpPr/>
            <p:nvPr/>
          </p:nvCxnSpPr>
          <p:spPr>
            <a:xfrm>
              <a:off x="4445000" y="2694706"/>
              <a:ext cx="530334" cy="198653"/>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112" name="Straight Arrow Connector 111"/>
            <p:cNvCxnSpPr/>
            <p:nvPr/>
          </p:nvCxnSpPr>
          <p:spPr>
            <a:xfrm>
              <a:off x="5207000" y="2694706"/>
              <a:ext cx="425738" cy="244247"/>
            </a:xfrm>
            <a:prstGeom prst="straightConnector1">
              <a:avLst/>
            </a:prstGeom>
            <a:noFill/>
            <a:ln w="44450" cap="flat" cmpd="sng" algn="ctr">
              <a:solidFill>
                <a:srgbClr val="0000FF"/>
              </a:solidFill>
              <a:prstDash val="solid"/>
              <a:round/>
              <a:headEnd type="none" w="med" len="med"/>
              <a:tailEnd type="none" w="med" len="med"/>
            </a:ln>
            <a:effectLst/>
          </p:spPr>
        </p:cxnSp>
        <p:sp>
          <p:nvSpPr>
            <p:cNvPr id="71" name="Oval 70"/>
            <p:cNvSpPr/>
            <p:nvPr/>
          </p:nvSpPr>
          <p:spPr>
            <a:xfrm>
              <a:off x="4521200" y="1066800"/>
              <a:ext cx="457200" cy="914400"/>
            </a:xfrm>
            <a:prstGeom prst="ellipse">
              <a:avLst/>
            </a:prstGeom>
            <a:noFill/>
            <a:ln w="47625"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5511800" y="1026210"/>
              <a:ext cx="457200" cy="914400"/>
            </a:xfrm>
            <a:prstGeom prst="ellipse">
              <a:avLst/>
            </a:prstGeom>
            <a:noFill/>
            <a:ln w="47625"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12"/>
          <p:cNvGrpSpPr/>
          <p:nvPr/>
        </p:nvGrpSpPr>
        <p:grpSpPr>
          <a:xfrm>
            <a:off x="2743200" y="2586335"/>
            <a:ext cx="2895600" cy="918865"/>
            <a:chOff x="3124200" y="5257800"/>
            <a:chExt cx="2895600" cy="918865"/>
          </a:xfrm>
        </p:grpSpPr>
        <p:sp>
          <p:nvSpPr>
            <p:cNvPr id="91" name="TextBox 90"/>
            <p:cNvSpPr txBox="1"/>
            <p:nvPr/>
          </p:nvSpPr>
          <p:spPr>
            <a:xfrm>
              <a:off x="3352800" y="5715000"/>
              <a:ext cx="2286000" cy="461665"/>
            </a:xfrm>
            <a:prstGeom prst="rect">
              <a:avLst/>
            </a:prstGeom>
            <a:noFill/>
          </p:spPr>
          <p:txBody>
            <a:bodyPr wrap="square" rtlCol="0">
              <a:spAutoFit/>
            </a:bodyPr>
            <a:lstStyle/>
            <a:p>
              <a:r>
                <a:rPr lang="en-US" sz="2400" dirty="0" smtClean="0">
                  <a:solidFill>
                    <a:srgbClr val="FF0000"/>
                  </a:solidFill>
                  <a:latin typeface="Arial"/>
                  <a:cs typeface="Arial"/>
                </a:rPr>
                <a:t>  Cache Hits!</a:t>
              </a:r>
              <a:endParaRPr lang="en-US" sz="2400" dirty="0">
                <a:solidFill>
                  <a:srgbClr val="FF0000"/>
                </a:solidFill>
                <a:latin typeface="Arial"/>
                <a:cs typeface="Arial"/>
              </a:endParaRPr>
            </a:p>
          </p:txBody>
        </p:sp>
        <p:cxnSp>
          <p:nvCxnSpPr>
            <p:cNvPr id="92" name="Straight Arrow Connector 91"/>
            <p:cNvCxnSpPr/>
            <p:nvPr/>
          </p:nvCxnSpPr>
          <p:spPr>
            <a:xfrm>
              <a:off x="3124200" y="5257801"/>
              <a:ext cx="990602" cy="609601"/>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94" name="Straight Arrow Connector 93"/>
            <p:cNvCxnSpPr/>
            <p:nvPr/>
          </p:nvCxnSpPr>
          <p:spPr>
            <a:xfrm rot="16200000" flipH="1">
              <a:off x="3962400" y="5410200"/>
              <a:ext cx="609600" cy="304800"/>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97" name="Straight Arrow Connector 96"/>
            <p:cNvCxnSpPr/>
            <p:nvPr/>
          </p:nvCxnSpPr>
          <p:spPr>
            <a:xfrm rot="5400000">
              <a:off x="4610100" y="5372100"/>
              <a:ext cx="609600" cy="381000"/>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99" name="Straight Arrow Connector 98"/>
            <p:cNvCxnSpPr/>
            <p:nvPr/>
          </p:nvCxnSpPr>
          <p:spPr>
            <a:xfrm rot="10800000" flipV="1">
              <a:off x="5181600" y="5257800"/>
              <a:ext cx="838200" cy="609600"/>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grpSp>
        <p:nvGrpSpPr>
          <p:cNvPr id="8" name="Group 124"/>
          <p:cNvGrpSpPr/>
          <p:nvPr/>
        </p:nvGrpSpPr>
        <p:grpSpPr>
          <a:xfrm>
            <a:off x="1930400" y="990600"/>
            <a:ext cx="3498598" cy="952934"/>
            <a:chOff x="2286000" y="3733800"/>
            <a:chExt cx="3498598" cy="952934"/>
          </a:xfrm>
        </p:grpSpPr>
        <p:sp>
          <p:nvSpPr>
            <p:cNvPr id="119" name="TextBox 118"/>
            <p:cNvSpPr txBox="1"/>
            <p:nvPr/>
          </p:nvSpPr>
          <p:spPr>
            <a:xfrm rot="16200000">
              <a:off x="2149133" y="4099267"/>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121" name="TextBox 120"/>
            <p:cNvSpPr txBox="1"/>
            <p:nvPr/>
          </p:nvSpPr>
          <p:spPr>
            <a:xfrm rot="16200000">
              <a:off x="3101632" y="39849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122" name="TextBox 121"/>
            <p:cNvSpPr txBox="1"/>
            <p:nvPr/>
          </p:nvSpPr>
          <p:spPr>
            <a:xfrm rot="16200000">
              <a:off x="4092232" y="39849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123" name="TextBox 122"/>
            <p:cNvSpPr txBox="1"/>
            <p:nvPr/>
          </p:nvSpPr>
          <p:spPr>
            <a:xfrm rot="16200000">
              <a:off x="5082832" y="39849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grpSp>
      <p:sp>
        <p:nvSpPr>
          <p:cNvPr id="62" name="TextBox 61"/>
          <p:cNvSpPr txBox="1"/>
          <p:nvPr/>
        </p:nvSpPr>
        <p:spPr>
          <a:xfrm>
            <a:off x="660400" y="4724400"/>
            <a:ext cx="1752600" cy="907941"/>
          </a:xfrm>
          <a:prstGeom prst="rect">
            <a:avLst/>
          </a:prstGeom>
          <a:noFill/>
        </p:spPr>
        <p:txBody>
          <a:bodyPr wrap="square" rtlCol="0">
            <a:spAutoFit/>
          </a:bodyPr>
          <a:lstStyle/>
          <a:p>
            <a:r>
              <a:rPr lang="en-US" sz="5300" dirty="0" smtClean="0">
                <a:latin typeface="Arial"/>
                <a:cs typeface="Arial"/>
              </a:rPr>
              <a:t>X</a:t>
            </a:r>
            <a:endParaRPr lang="en-US" sz="5300" dirty="0">
              <a:latin typeface="Arial"/>
              <a:cs typeface="Arial"/>
            </a:endParaRPr>
          </a:p>
        </p:txBody>
      </p:sp>
      <p:sp>
        <p:nvSpPr>
          <p:cNvPr id="63" name="Rectangle 62"/>
          <p:cNvSpPr/>
          <p:nvPr/>
        </p:nvSpPr>
        <p:spPr>
          <a:xfrm>
            <a:off x="2286000" y="4800600"/>
            <a:ext cx="3505200" cy="9271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0000"/>
                </a:solidFill>
                <a:latin typeface="Arial"/>
                <a:cs typeface="Arial"/>
              </a:rPr>
              <a:t>Simple</a:t>
            </a:r>
          </a:p>
          <a:p>
            <a:pPr algn="ctr"/>
            <a:r>
              <a:rPr lang="en-US" sz="3200" dirty="0" smtClean="0">
                <a:solidFill>
                  <a:srgbClr val="000000"/>
                </a:solidFill>
                <a:latin typeface="Arial"/>
                <a:cs typeface="Arial"/>
              </a:rPr>
              <a:t> Prefetcher</a:t>
            </a:r>
            <a:endParaRPr lang="en-US" sz="3200" dirty="0">
              <a:solidFill>
                <a:srgbClr val="000000"/>
              </a:solidFill>
              <a:latin typeface="Arial"/>
              <a:cs typeface="Arial"/>
            </a:endParaRPr>
          </a:p>
        </p:txBody>
      </p:sp>
      <p:sp>
        <p:nvSpPr>
          <p:cNvPr id="69" name="TextBox 68"/>
          <p:cNvSpPr txBox="1"/>
          <p:nvPr/>
        </p:nvSpPr>
        <p:spPr>
          <a:xfrm>
            <a:off x="6845300" y="4724400"/>
            <a:ext cx="2298700" cy="907941"/>
          </a:xfrm>
          <a:prstGeom prst="rect">
            <a:avLst/>
          </a:prstGeom>
          <a:noFill/>
        </p:spPr>
        <p:txBody>
          <a:bodyPr wrap="square" rtlCol="0">
            <a:spAutoFit/>
          </a:bodyPr>
          <a:lstStyle/>
          <a:p>
            <a:r>
              <a:rPr lang="en-US" sz="5300" dirty="0" smtClean="0">
                <a:latin typeface="Arial"/>
                <a:cs typeface="Arial"/>
              </a:rPr>
              <a:t>X + 1</a:t>
            </a:r>
            <a:endParaRPr lang="en-US" sz="5300" dirty="0">
              <a:latin typeface="Arial"/>
              <a:cs typeface="Arial"/>
            </a:endParaRPr>
          </a:p>
        </p:txBody>
      </p:sp>
      <p:sp>
        <p:nvSpPr>
          <p:cNvPr id="79" name="Notched Right Arrow 78"/>
          <p:cNvSpPr/>
          <p:nvPr/>
        </p:nvSpPr>
        <p:spPr>
          <a:xfrm>
            <a:off x="1346200" y="5029200"/>
            <a:ext cx="838200" cy="4445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Notched Right Arrow 79"/>
          <p:cNvSpPr/>
          <p:nvPr/>
        </p:nvSpPr>
        <p:spPr>
          <a:xfrm>
            <a:off x="5918200" y="5029200"/>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7696200" y="3091196"/>
            <a:ext cx="750765" cy="404431"/>
          </a:xfrm>
          <a:prstGeom prst="rect">
            <a:avLst/>
          </a:prstGeom>
          <a:noFill/>
        </p:spPr>
        <p:txBody>
          <a:bodyPr wrap="square" lIns="49999" tIns="25000" rIns="49999" bIns="25000" rtlCol="0">
            <a:spAutoFit/>
          </a:bodyPr>
          <a:lstStyle/>
          <a:p>
            <a:r>
              <a:rPr lang="en-US" sz="2300" dirty="0" smtClean="0">
                <a:latin typeface="Arial" pitchFamily="34" charset="0"/>
                <a:cs typeface="Arial" pitchFamily="34" charset="0"/>
              </a:rPr>
              <a:t>Time</a:t>
            </a:r>
            <a:endParaRPr lang="en-US" sz="2300" dirty="0">
              <a:latin typeface="Arial" pitchFamily="34" charset="0"/>
              <a:cs typeface="Arial" pitchFamily="34" charset="0"/>
            </a:endParaRPr>
          </a:p>
        </p:txBody>
      </p:sp>
      <p:cxnSp>
        <p:nvCxnSpPr>
          <p:cNvPr id="8" name="Straight Arrow Connector 7"/>
          <p:cNvCxnSpPr/>
          <p:nvPr/>
        </p:nvCxnSpPr>
        <p:spPr>
          <a:xfrm>
            <a:off x="1903472" y="20380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9" name="Left Brace 8"/>
          <p:cNvSpPr/>
          <p:nvPr/>
        </p:nvSpPr>
        <p:spPr>
          <a:xfrm>
            <a:off x="1295400" y="1981200"/>
            <a:ext cx="235110" cy="1374697"/>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10" name="TextBox 9"/>
          <p:cNvSpPr txBox="1"/>
          <p:nvPr/>
        </p:nvSpPr>
        <p:spPr>
          <a:xfrm>
            <a:off x="-48380" y="2286000"/>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sp>
        <p:nvSpPr>
          <p:cNvPr id="233" name="Rounded Rectangle 232"/>
          <p:cNvSpPr/>
          <p:nvPr/>
        </p:nvSpPr>
        <p:spPr>
          <a:xfrm>
            <a:off x="381000" y="957596"/>
            <a:ext cx="15240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cxnSp>
        <p:nvCxnSpPr>
          <p:cNvPr id="351" name="Straight Arrow Connector 350"/>
          <p:cNvCxnSpPr/>
          <p:nvPr/>
        </p:nvCxnSpPr>
        <p:spPr>
          <a:xfrm>
            <a:off x="2055872" y="21904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2" name="Straight Arrow Connector 351"/>
          <p:cNvCxnSpPr/>
          <p:nvPr/>
        </p:nvCxnSpPr>
        <p:spPr>
          <a:xfrm>
            <a:off x="2208272" y="23428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3" name="Straight Arrow Connector 352"/>
          <p:cNvCxnSpPr/>
          <p:nvPr/>
        </p:nvCxnSpPr>
        <p:spPr>
          <a:xfrm>
            <a:off x="2360672" y="24952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4" name="Straight Arrow Connector 353"/>
          <p:cNvCxnSpPr/>
          <p:nvPr/>
        </p:nvCxnSpPr>
        <p:spPr>
          <a:xfrm>
            <a:off x="3429000" y="26476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5" name="Straight Arrow Connector 354"/>
          <p:cNvCxnSpPr/>
          <p:nvPr/>
        </p:nvCxnSpPr>
        <p:spPr>
          <a:xfrm>
            <a:off x="3581400" y="28000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6" name="Straight Arrow Connector 355"/>
          <p:cNvCxnSpPr/>
          <p:nvPr/>
        </p:nvCxnSpPr>
        <p:spPr>
          <a:xfrm>
            <a:off x="3733800" y="29524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357" name="Straight Arrow Connector 356"/>
          <p:cNvCxnSpPr/>
          <p:nvPr/>
        </p:nvCxnSpPr>
        <p:spPr>
          <a:xfrm>
            <a:off x="3886200" y="31048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359" name="TextBox 358"/>
          <p:cNvSpPr txBox="1"/>
          <p:nvPr/>
        </p:nvSpPr>
        <p:spPr>
          <a:xfrm>
            <a:off x="1600200" y="1885645"/>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360" name="TextBox 359"/>
          <p:cNvSpPr txBox="1"/>
          <p:nvPr/>
        </p:nvSpPr>
        <p:spPr>
          <a:xfrm>
            <a:off x="1737208" y="204814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361" name="TextBox 360"/>
          <p:cNvSpPr txBox="1"/>
          <p:nvPr/>
        </p:nvSpPr>
        <p:spPr>
          <a:xfrm>
            <a:off x="1874213" y="221065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362" name="TextBox 361"/>
          <p:cNvSpPr txBox="1"/>
          <p:nvPr/>
        </p:nvSpPr>
        <p:spPr>
          <a:xfrm>
            <a:off x="2017485" y="238171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363" name="TextBox 362"/>
          <p:cNvSpPr txBox="1"/>
          <p:nvPr/>
        </p:nvSpPr>
        <p:spPr>
          <a:xfrm>
            <a:off x="3064156" y="25356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364" name="TextBox 363"/>
          <p:cNvSpPr txBox="1"/>
          <p:nvPr/>
        </p:nvSpPr>
        <p:spPr>
          <a:xfrm>
            <a:off x="3201162" y="26981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sp>
        <p:nvSpPr>
          <p:cNvPr id="365" name="TextBox 364"/>
          <p:cNvSpPr txBox="1"/>
          <p:nvPr/>
        </p:nvSpPr>
        <p:spPr>
          <a:xfrm>
            <a:off x="3338170" y="286065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366" name="TextBox 365"/>
          <p:cNvSpPr txBox="1"/>
          <p:nvPr/>
        </p:nvSpPr>
        <p:spPr>
          <a:xfrm>
            <a:off x="3475178" y="302315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sp>
        <p:nvSpPr>
          <p:cNvPr id="390" name="Title 1"/>
          <p:cNvSpPr txBox="1">
            <a:spLocks/>
          </p:cNvSpPr>
          <p:nvPr/>
        </p:nvSpPr>
        <p:spPr bwMode="auto">
          <a:xfrm>
            <a:off x="80905" y="-93122"/>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r>
              <a:rPr lang="en-US" sz="3400" i="1" kern="0" dirty="0" smtClean="0">
                <a:solidFill>
                  <a:schemeClr val="tx2"/>
                </a:solidFill>
                <a:latin typeface="Arial"/>
                <a:cs typeface="Arial"/>
              </a:rPr>
              <a:t>Simple </a:t>
            </a:r>
            <a:r>
              <a:rPr lang="en-US" sz="3400" kern="0" dirty="0" smtClean="0">
                <a:solidFill>
                  <a:schemeClr val="tx2"/>
                </a:solidFill>
                <a:latin typeface="Arial"/>
                <a:cs typeface="Arial"/>
              </a:rPr>
              <a:t>Prefetching with PA scheduling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400" b="0" i="0" u="none" strike="noStrike" kern="0" cap="none" spc="0" normalizeH="0" baseline="0" noProof="0" dirty="0">
              <a:ln>
                <a:noFill/>
              </a:ln>
              <a:solidFill>
                <a:schemeClr val="tx2"/>
              </a:solidFill>
              <a:effectLst/>
              <a:uLnTx/>
              <a:uFillTx/>
              <a:latin typeface="Arial"/>
              <a:ea typeface="+mj-ea"/>
              <a:cs typeface="Arial"/>
            </a:endParaRPr>
          </a:p>
        </p:txBody>
      </p:sp>
      <p:sp>
        <p:nvSpPr>
          <p:cNvPr id="48" name="Rounded Rectangle 47"/>
          <p:cNvSpPr/>
          <p:nvPr/>
        </p:nvSpPr>
        <p:spPr>
          <a:xfrm>
            <a:off x="1905000" y="954652"/>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chemeClr val="bg1"/>
                </a:solidFill>
                <a:latin typeface="Arial" pitchFamily="34" charset="0"/>
                <a:cs typeface="Arial" pitchFamily="34" charset="0"/>
              </a:rPr>
              <a:t>Compute </a:t>
            </a:r>
          </a:p>
          <a:p>
            <a:pPr algn="ctr"/>
            <a:r>
              <a:rPr lang="en-US" sz="2300" b="1" dirty="0" smtClean="0">
                <a:solidFill>
                  <a:schemeClr val="bg1"/>
                </a:solidFill>
                <a:latin typeface="Arial" pitchFamily="34" charset="0"/>
                <a:cs typeface="Arial" pitchFamily="34" charset="0"/>
              </a:rPr>
              <a:t>Phase (1)</a:t>
            </a:r>
            <a:endParaRPr lang="en-US" sz="2300" b="1" dirty="0">
              <a:solidFill>
                <a:schemeClr val="bg1"/>
              </a:solidFill>
              <a:latin typeface="Arial" pitchFamily="34" charset="0"/>
              <a:cs typeface="Arial" pitchFamily="34" charset="0"/>
            </a:endParaRPr>
          </a:p>
        </p:txBody>
      </p:sp>
      <p:sp>
        <p:nvSpPr>
          <p:cNvPr id="49" name="Rounded Rectangle 48"/>
          <p:cNvSpPr/>
          <p:nvPr/>
        </p:nvSpPr>
        <p:spPr>
          <a:xfrm>
            <a:off x="4724400" y="962780"/>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latin typeface="Arial" pitchFamily="34" charset="0"/>
                <a:cs typeface="Arial" pitchFamily="34" charset="0"/>
              </a:rPr>
              <a:t>Comp. Phase (2)</a:t>
            </a:r>
            <a:endParaRPr lang="en-US" sz="1900" b="1" dirty="0">
              <a:latin typeface="Arial" pitchFamily="34" charset="0"/>
              <a:cs typeface="Arial" pitchFamily="34" charset="0"/>
            </a:endParaRPr>
          </a:p>
        </p:txBody>
      </p:sp>
      <p:sp>
        <p:nvSpPr>
          <p:cNvPr id="50" name="Rounded Rectangle 49"/>
          <p:cNvSpPr/>
          <p:nvPr/>
        </p:nvSpPr>
        <p:spPr>
          <a:xfrm>
            <a:off x="6300410" y="930125"/>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solidFill>
                  <a:srgbClr val="FFFFFF"/>
                </a:solidFill>
                <a:latin typeface="Arial" pitchFamily="34" charset="0"/>
                <a:cs typeface="Arial" pitchFamily="34" charset="0"/>
              </a:rPr>
              <a:t>Comp. Phase (2)</a:t>
            </a:r>
            <a:endParaRPr lang="en-US" sz="1900" b="1" dirty="0">
              <a:solidFill>
                <a:srgbClr val="FFFFFF"/>
              </a:solidFill>
              <a:latin typeface="Arial" pitchFamily="34" charset="0"/>
              <a:cs typeface="Arial" pitchFamily="34" charset="0"/>
            </a:endParaRPr>
          </a:p>
        </p:txBody>
      </p:sp>
      <p:cxnSp>
        <p:nvCxnSpPr>
          <p:cNvPr id="51" name="Straight Connector 50"/>
          <p:cNvCxnSpPr/>
          <p:nvPr/>
        </p:nvCxnSpPr>
        <p:spPr>
          <a:xfrm rot="16200000" flipH="1">
            <a:off x="6134101" y="2195216"/>
            <a:ext cx="2667001" cy="2"/>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7163594" y="2209800"/>
            <a:ext cx="2742406" cy="794"/>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08"/>
          <p:cNvGrpSpPr/>
          <p:nvPr/>
        </p:nvGrpSpPr>
        <p:grpSpPr>
          <a:xfrm>
            <a:off x="0" y="3937231"/>
            <a:ext cx="5280462" cy="2441344"/>
            <a:chOff x="0" y="3937231"/>
            <a:chExt cx="5280462" cy="2441344"/>
          </a:xfrm>
        </p:grpSpPr>
        <p:grpSp>
          <p:nvGrpSpPr>
            <p:cNvPr id="3" name="Group 107"/>
            <p:cNvGrpSpPr/>
            <p:nvPr/>
          </p:nvGrpSpPr>
          <p:grpSpPr>
            <a:xfrm>
              <a:off x="0" y="3940175"/>
              <a:ext cx="5280462" cy="2438400"/>
              <a:chOff x="0" y="3940175"/>
              <a:chExt cx="5280462" cy="2438400"/>
            </a:xfrm>
          </p:grpSpPr>
          <p:sp>
            <p:nvSpPr>
              <p:cNvPr id="61" name="Rounded Rectangle 60"/>
              <p:cNvSpPr/>
              <p:nvPr/>
            </p:nvSpPr>
            <p:spPr>
              <a:xfrm>
                <a:off x="405190" y="3940175"/>
                <a:ext cx="1524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grpSp>
            <p:nvGrpSpPr>
              <p:cNvPr id="4" name="Group 99"/>
              <p:cNvGrpSpPr/>
              <p:nvPr/>
            </p:nvGrpSpPr>
            <p:grpSpPr>
              <a:xfrm>
                <a:off x="0" y="4868224"/>
                <a:ext cx="5280462" cy="1510351"/>
                <a:chOff x="0" y="4868224"/>
                <a:chExt cx="5280462" cy="1510351"/>
              </a:xfrm>
            </p:grpSpPr>
            <p:grpSp>
              <p:nvGrpSpPr>
                <p:cNvPr id="5" name="Group 82"/>
                <p:cNvGrpSpPr/>
                <p:nvPr/>
              </p:nvGrpSpPr>
              <p:grpSpPr>
                <a:xfrm>
                  <a:off x="0" y="4868224"/>
                  <a:ext cx="5280462" cy="1510351"/>
                  <a:chOff x="0" y="4868224"/>
                  <a:chExt cx="5280462" cy="1510351"/>
                </a:xfrm>
              </p:grpSpPr>
              <p:cxnSp>
                <p:nvCxnSpPr>
                  <p:cNvPr id="58" name="Straight Arrow Connector 57"/>
                  <p:cNvCxnSpPr/>
                  <p:nvPr/>
                </p:nvCxnSpPr>
                <p:spPr>
                  <a:xfrm>
                    <a:off x="1927662" y="5020624"/>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59" name="Left Brace 58"/>
                  <p:cNvSpPr/>
                  <p:nvPr/>
                </p:nvSpPr>
                <p:spPr>
                  <a:xfrm>
                    <a:off x="1299030" y="4967060"/>
                    <a:ext cx="304800" cy="1411515"/>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60" name="TextBox 59"/>
                  <p:cNvSpPr txBox="1"/>
                  <p:nvPr/>
                </p:nvSpPr>
                <p:spPr>
                  <a:xfrm>
                    <a:off x="0" y="5540375"/>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62" name="Straight Arrow Connector 61"/>
                  <p:cNvCxnSpPr/>
                  <p:nvPr/>
                </p:nvCxnSpPr>
                <p:spPr>
                  <a:xfrm>
                    <a:off x="2080062" y="5173024"/>
                    <a:ext cx="2895600" cy="1588"/>
                  </a:xfrm>
                  <a:prstGeom prst="straightConnector1">
                    <a:avLst/>
                  </a:prstGeom>
                  <a:ln w="38100" cap="flat" cmpd="sng" algn="ctr">
                    <a:solidFill>
                      <a:schemeClr val="tx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2232462" y="5325424"/>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2384862" y="5477824"/>
                    <a:ext cx="2895600" cy="1588"/>
                  </a:xfrm>
                  <a:prstGeom prst="straightConnector1">
                    <a:avLst/>
                  </a:prstGeom>
                  <a:ln w="38100" cap="flat" cmpd="sng" algn="ctr">
                    <a:solidFill>
                      <a:schemeClr val="tx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1624390" y="486822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70" name="TextBox 69"/>
                  <p:cNvSpPr txBox="1"/>
                  <p:nvPr/>
                </p:nvSpPr>
                <p:spPr>
                  <a:xfrm>
                    <a:off x="1761398" y="5030726"/>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71" name="TextBox 70"/>
                  <p:cNvSpPr txBox="1"/>
                  <p:nvPr/>
                </p:nvSpPr>
                <p:spPr>
                  <a:xfrm>
                    <a:off x="1898403" y="519323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grpSp>
            <p:sp>
              <p:nvSpPr>
                <p:cNvPr id="72" name="TextBox 71"/>
                <p:cNvSpPr txBox="1"/>
                <p:nvPr/>
              </p:nvSpPr>
              <p:spPr>
                <a:xfrm>
                  <a:off x="2041675" y="5364292"/>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grpSp>
        </p:grpSp>
        <p:sp>
          <p:nvSpPr>
            <p:cNvPr id="77" name="Rounded Rectangle 76"/>
            <p:cNvSpPr/>
            <p:nvPr/>
          </p:nvSpPr>
          <p:spPr>
            <a:xfrm>
              <a:off x="1905000" y="3937231"/>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rgbClr val="FFFFFF"/>
                  </a:solidFill>
                  <a:latin typeface="Arial" pitchFamily="34" charset="0"/>
                  <a:cs typeface="Arial" pitchFamily="34" charset="0"/>
                </a:rPr>
                <a:t>Compute </a:t>
              </a:r>
            </a:p>
            <a:p>
              <a:pPr algn="ctr"/>
              <a:r>
                <a:rPr lang="en-US" sz="2300" b="1" dirty="0" smtClean="0">
                  <a:solidFill>
                    <a:srgbClr val="FFFFFF"/>
                  </a:solidFill>
                  <a:latin typeface="Arial" pitchFamily="34" charset="0"/>
                  <a:cs typeface="Arial" pitchFamily="34" charset="0"/>
                </a:rPr>
                <a:t>Phase (1)</a:t>
              </a:r>
              <a:endParaRPr lang="en-US" sz="2300" b="1" dirty="0">
                <a:solidFill>
                  <a:srgbClr val="FFFFFF"/>
                </a:solidFill>
                <a:latin typeface="Arial" pitchFamily="34" charset="0"/>
                <a:cs typeface="Arial" pitchFamily="34" charset="0"/>
              </a:endParaRPr>
            </a:p>
          </p:txBody>
        </p:sp>
      </p:grpSp>
      <p:sp>
        <p:nvSpPr>
          <p:cNvPr id="78" name="Rounded Rectangle 77"/>
          <p:cNvSpPr/>
          <p:nvPr/>
        </p:nvSpPr>
        <p:spPr>
          <a:xfrm>
            <a:off x="4748590" y="3945359"/>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b="1" dirty="0" smtClean="0">
                <a:latin typeface="Arial" pitchFamily="34" charset="0"/>
                <a:cs typeface="Arial" pitchFamily="34" charset="0"/>
              </a:rPr>
              <a:t>Comp. Phase (2)</a:t>
            </a:r>
            <a:endParaRPr lang="en-US" b="1" dirty="0">
              <a:latin typeface="Arial" pitchFamily="34" charset="0"/>
              <a:cs typeface="Arial" pitchFamily="34" charset="0"/>
            </a:endParaRPr>
          </a:p>
        </p:txBody>
      </p:sp>
      <p:sp>
        <p:nvSpPr>
          <p:cNvPr id="85" name="Left-Right Arrow 84"/>
          <p:cNvSpPr/>
          <p:nvPr/>
        </p:nvSpPr>
        <p:spPr>
          <a:xfrm>
            <a:off x="7467600" y="2057400"/>
            <a:ext cx="1066800" cy="3048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86" name="TextBox 85"/>
          <p:cNvSpPr txBox="1"/>
          <p:nvPr/>
        </p:nvSpPr>
        <p:spPr>
          <a:xfrm>
            <a:off x="6959600" y="1524000"/>
            <a:ext cx="2057400" cy="1338828"/>
          </a:xfrm>
          <a:prstGeom prst="rect">
            <a:avLst/>
          </a:prstGeom>
          <a:noFill/>
        </p:spPr>
        <p:txBody>
          <a:bodyPr wrap="square" rtlCol="0">
            <a:spAutoFit/>
          </a:bodyPr>
          <a:lstStyle/>
          <a:p>
            <a:pPr algn="ctr"/>
            <a:r>
              <a:rPr lang="en-US" sz="2700" dirty="0" smtClean="0">
                <a:latin typeface="Arial"/>
                <a:cs typeface="Arial"/>
              </a:rPr>
              <a:t>Saved</a:t>
            </a:r>
          </a:p>
          <a:p>
            <a:pPr algn="ctr"/>
            <a:r>
              <a:rPr lang="en-US" sz="2700" dirty="0" smtClean="0">
                <a:latin typeface="Arial"/>
                <a:cs typeface="Arial"/>
              </a:rPr>
              <a:t> </a:t>
            </a:r>
          </a:p>
          <a:p>
            <a:pPr algn="ctr"/>
            <a:r>
              <a:rPr lang="en-US" sz="2700" dirty="0" smtClean="0">
                <a:latin typeface="Arial"/>
                <a:cs typeface="Arial"/>
              </a:rPr>
              <a:t>Cycles</a:t>
            </a:r>
            <a:endParaRPr lang="en-US" sz="2700" dirty="0">
              <a:latin typeface="Arial"/>
              <a:cs typeface="Arial"/>
            </a:endParaRPr>
          </a:p>
        </p:txBody>
      </p:sp>
      <p:cxnSp>
        <p:nvCxnSpPr>
          <p:cNvPr id="56" name="Straight Arrow Connector 55"/>
          <p:cNvCxnSpPr/>
          <p:nvPr/>
        </p:nvCxnSpPr>
        <p:spPr>
          <a:xfrm>
            <a:off x="0" y="3559175"/>
            <a:ext cx="8993670" cy="1588"/>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8153400" y="381000"/>
            <a:ext cx="762000" cy="477054"/>
          </a:xfrm>
          <a:prstGeom prst="rect">
            <a:avLst/>
          </a:prstGeom>
          <a:noFill/>
        </p:spPr>
        <p:txBody>
          <a:bodyPr wrap="square" rtlCol="0">
            <a:spAutoFit/>
          </a:bodyPr>
          <a:lstStyle/>
          <a:p>
            <a:r>
              <a:rPr lang="en-US" sz="2500" dirty="0" smtClean="0">
                <a:latin typeface="Arial"/>
                <a:cs typeface="Arial"/>
              </a:rPr>
              <a:t>RR</a:t>
            </a:r>
            <a:endParaRPr lang="en-US" sz="2500" dirty="0">
              <a:latin typeface="Arial"/>
              <a:cs typeface="Arial"/>
            </a:endParaRPr>
          </a:p>
        </p:txBody>
      </p:sp>
      <p:sp>
        <p:nvSpPr>
          <p:cNvPr id="82" name="TextBox 81"/>
          <p:cNvSpPr txBox="1"/>
          <p:nvPr/>
        </p:nvSpPr>
        <p:spPr>
          <a:xfrm>
            <a:off x="7162800" y="381000"/>
            <a:ext cx="762000" cy="477054"/>
          </a:xfrm>
          <a:prstGeom prst="rect">
            <a:avLst/>
          </a:prstGeom>
          <a:noFill/>
        </p:spPr>
        <p:txBody>
          <a:bodyPr wrap="square" rtlCol="0">
            <a:spAutoFit/>
          </a:bodyPr>
          <a:lstStyle/>
          <a:p>
            <a:r>
              <a:rPr lang="en-US" sz="2500" dirty="0" smtClean="0">
                <a:latin typeface="Arial"/>
                <a:cs typeface="Arial"/>
              </a:rPr>
              <a:t>TL</a:t>
            </a:r>
            <a:endParaRPr lang="en-US" sz="2500" dirty="0">
              <a:latin typeface="Arial"/>
              <a:cs typeface="Arial"/>
            </a:endParaRPr>
          </a:p>
        </p:txBody>
      </p:sp>
      <p:grpSp>
        <p:nvGrpSpPr>
          <p:cNvPr id="6" name="Group 110"/>
          <p:cNvGrpSpPr/>
          <p:nvPr/>
        </p:nvGrpSpPr>
        <p:grpSpPr>
          <a:xfrm>
            <a:off x="2139136" y="5510689"/>
            <a:ext cx="3956864" cy="1214765"/>
            <a:chOff x="2139136" y="5510689"/>
            <a:chExt cx="3956864" cy="1214765"/>
          </a:xfrm>
        </p:grpSpPr>
        <p:grpSp>
          <p:nvGrpSpPr>
            <p:cNvPr id="11" name="Group 83"/>
            <p:cNvGrpSpPr/>
            <p:nvPr/>
          </p:nvGrpSpPr>
          <p:grpSpPr>
            <a:xfrm>
              <a:off x="2139136" y="5510689"/>
              <a:ext cx="3717644" cy="753436"/>
              <a:chOff x="2139136" y="5510689"/>
              <a:chExt cx="3717644" cy="753436"/>
            </a:xfrm>
          </p:grpSpPr>
          <p:cxnSp>
            <p:nvCxnSpPr>
              <p:cNvPr id="65" name="Straight Arrow Connector 64"/>
              <p:cNvCxnSpPr/>
              <p:nvPr/>
            </p:nvCxnSpPr>
            <p:spPr>
              <a:xfrm>
                <a:off x="2503980" y="5622681"/>
                <a:ext cx="2895600" cy="1588"/>
              </a:xfrm>
              <a:prstGeom prst="straightConnector1">
                <a:avLst/>
              </a:prstGeom>
              <a:ln w="38100" cap="flat" cmpd="sng" algn="ctr">
                <a:solidFill>
                  <a:srgbClr val="3366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2656380" y="5775081"/>
                <a:ext cx="2895600" cy="1588"/>
              </a:xfrm>
              <a:prstGeom prst="straightConnector1">
                <a:avLst/>
              </a:prstGeom>
              <a:ln w="38100" cap="flat" cmpd="sng" algn="ctr">
                <a:solidFill>
                  <a:srgbClr val="3366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2808780" y="5927481"/>
                <a:ext cx="2895600" cy="1588"/>
              </a:xfrm>
              <a:prstGeom prst="straightConnector1">
                <a:avLst/>
              </a:prstGeom>
              <a:ln w="38100" cap="flat" cmpd="sng" algn="ctr">
                <a:solidFill>
                  <a:srgbClr val="3366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2961180" y="6079881"/>
                <a:ext cx="2895600" cy="1588"/>
              </a:xfrm>
              <a:prstGeom prst="straightConnector1">
                <a:avLst/>
              </a:prstGeom>
              <a:ln w="38100" cap="flat" cmpd="sng" algn="ctr">
                <a:solidFill>
                  <a:srgbClr val="3366FF"/>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136" y="551068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P2</a:t>
                </a:r>
              </a:p>
            </p:txBody>
          </p:sp>
          <p:sp>
            <p:nvSpPr>
              <p:cNvPr id="74" name="TextBox 73"/>
              <p:cNvSpPr txBox="1"/>
              <p:nvPr/>
            </p:nvSpPr>
            <p:spPr>
              <a:xfrm>
                <a:off x="2276142" y="5673189"/>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P4</a:t>
                </a:r>
              </a:p>
            </p:txBody>
          </p:sp>
          <p:sp>
            <p:nvSpPr>
              <p:cNvPr id="75" name="TextBox 74"/>
              <p:cNvSpPr txBox="1"/>
              <p:nvPr/>
            </p:nvSpPr>
            <p:spPr>
              <a:xfrm>
                <a:off x="2413150" y="583569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P6</a:t>
                </a:r>
              </a:p>
            </p:txBody>
          </p:sp>
          <p:sp>
            <p:nvSpPr>
              <p:cNvPr id="76" name="TextBox 75"/>
              <p:cNvSpPr txBox="1"/>
              <p:nvPr/>
            </p:nvSpPr>
            <p:spPr>
              <a:xfrm>
                <a:off x="2550158" y="599819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P8</a:t>
                </a:r>
              </a:p>
            </p:txBody>
          </p:sp>
        </p:grpSp>
        <p:sp>
          <p:nvSpPr>
            <p:cNvPr id="89" name="TextBox 88"/>
            <p:cNvSpPr txBox="1"/>
            <p:nvPr/>
          </p:nvSpPr>
          <p:spPr>
            <a:xfrm>
              <a:off x="3276600" y="6248400"/>
              <a:ext cx="2819400" cy="477054"/>
            </a:xfrm>
            <a:prstGeom prst="rect">
              <a:avLst/>
            </a:prstGeom>
            <a:noFill/>
          </p:spPr>
          <p:txBody>
            <a:bodyPr wrap="square" rtlCol="0">
              <a:spAutoFit/>
            </a:bodyPr>
            <a:lstStyle/>
            <a:p>
              <a:r>
                <a:rPr lang="en-US" sz="2500" dirty="0" smtClean="0">
                  <a:latin typeface="Arial"/>
                  <a:cs typeface="Arial"/>
                </a:rPr>
                <a:t>Prefetch Requests</a:t>
              </a:r>
              <a:endParaRPr lang="en-US" sz="2500" dirty="0">
                <a:latin typeface="Arial"/>
                <a:cs typeface="Arial"/>
              </a:endParaRPr>
            </a:p>
          </p:txBody>
        </p:sp>
      </p:grpSp>
      <p:grpSp>
        <p:nvGrpSpPr>
          <p:cNvPr id="12" name="Group 112"/>
          <p:cNvGrpSpPr/>
          <p:nvPr/>
        </p:nvGrpSpPr>
        <p:grpSpPr>
          <a:xfrm>
            <a:off x="6781800" y="3557884"/>
            <a:ext cx="2057400" cy="3300116"/>
            <a:chOff x="6781800" y="3557884"/>
            <a:chExt cx="2057400" cy="3300116"/>
          </a:xfrm>
        </p:grpSpPr>
        <p:cxnSp>
          <p:nvCxnSpPr>
            <p:cNvPr id="87" name="Straight Connector 86"/>
            <p:cNvCxnSpPr/>
            <p:nvPr/>
          </p:nvCxnSpPr>
          <p:spPr>
            <a:xfrm rot="16200000" flipH="1">
              <a:off x="5372100" y="5196183"/>
              <a:ext cx="3276600" cy="2"/>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781800" y="4373940"/>
              <a:ext cx="2057400" cy="1569660"/>
            </a:xfrm>
            <a:prstGeom prst="rect">
              <a:avLst/>
            </a:prstGeom>
            <a:noFill/>
          </p:spPr>
          <p:txBody>
            <a:bodyPr wrap="square" rtlCol="0">
              <a:spAutoFit/>
            </a:bodyPr>
            <a:lstStyle/>
            <a:p>
              <a:pPr algn="ctr"/>
              <a:r>
                <a:rPr lang="en-US" sz="3200" dirty="0" smtClean="0">
                  <a:latin typeface="Arial"/>
                  <a:cs typeface="Arial"/>
                </a:rPr>
                <a:t>Saved</a:t>
              </a:r>
            </a:p>
            <a:p>
              <a:pPr algn="ctr"/>
              <a:r>
                <a:rPr lang="en-US" sz="3200" dirty="0" smtClean="0">
                  <a:latin typeface="Arial"/>
                  <a:cs typeface="Arial"/>
                </a:rPr>
                <a:t> </a:t>
              </a:r>
            </a:p>
            <a:p>
              <a:pPr algn="ctr"/>
              <a:r>
                <a:rPr lang="en-US" sz="3200" dirty="0" smtClean="0">
                  <a:latin typeface="Arial"/>
                  <a:cs typeface="Arial"/>
                </a:rPr>
                <a:t>Cycles</a:t>
              </a:r>
              <a:endParaRPr lang="en-US" sz="3200" dirty="0">
                <a:latin typeface="Arial"/>
                <a:cs typeface="Arial"/>
              </a:endParaRPr>
            </a:p>
          </p:txBody>
        </p:sp>
        <p:sp>
          <p:nvSpPr>
            <p:cNvPr id="92" name="Left-Right Arrow 91"/>
            <p:cNvSpPr/>
            <p:nvPr/>
          </p:nvSpPr>
          <p:spPr>
            <a:xfrm>
              <a:off x="7010400" y="5029200"/>
              <a:ext cx="1524000" cy="3048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cxnSp>
          <p:nvCxnSpPr>
            <p:cNvPr id="97" name="Straight Connector 96"/>
            <p:cNvCxnSpPr/>
            <p:nvPr/>
          </p:nvCxnSpPr>
          <p:spPr>
            <a:xfrm rot="5400000">
              <a:off x="6896497" y="5219303"/>
              <a:ext cx="3276600" cy="794"/>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06"/>
          <p:cNvGrpSpPr/>
          <p:nvPr/>
        </p:nvGrpSpPr>
        <p:grpSpPr>
          <a:xfrm>
            <a:off x="5854700" y="812800"/>
            <a:ext cx="3289300" cy="2908300"/>
            <a:chOff x="5854700" y="812800"/>
            <a:chExt cx="3670300" cy="2908300"/>
          </a:xfrm>
        </p:grpSpPr>
        <p:sp>
          <p:nvSpPr>
            <p:cNvPr id="90" name="Left-Right Arrow 89"/>
            <p:cNvSpPr/>
            <p:nvPr/>
          </p:nvSpPr>
          <p:spPr>
            <a:xfrm>
              <a:off x="5854700" y="1219200"/>
              <a:ext cx="457200" cy="3048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cxnSp>
          <p:nvCxnSpPr>
            <p:cNvPr id="93" name="Straight Connector 92"/>
            <p:cNvCxnSpPr/>
            <p:nvPr/>
          </p:nvCxnSpPr>
          <p:spPr>
            <a:xfrm rot="16200000" flipH="1">
              <a:off x="5437070" y="1689101"/>
              <a:ext cx="1778002" cy="25399"/>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Cloud 93"/>
            <p:cNvSpPr/>
            <p:nvPr/>
          </p:nvSpPr>
          <p:spPr>
            <a:xfrm>
              <a:off x="7239000" y="2120900"/>
              <a:ext cx="2286000" cy="1600200"/>
            </a:xfrm>
            <a:prstGeom prst="clou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chemeClr val="tx1"/>
                  </a:solidFill>
                  <a:latin typeface="Arial"/>
                  <a:cs typeface="Arial"/>
                </a:rPr>
                <a:t>Compute Phase-2 (Group-2) Can Start </a:t>
              </a:r>
              <a:endParaRPr lang="en-US" sz="1900" dirty="0">
                <a:solidFill>
                  <a:schemeClr val="tx1"/>
                </a:solidFill>
                <a:latin typeface="Arial"/>
                <a:cs typeface="Arial"/>
              </a:endParaRPr>
            </a:p>
          </p:txBody>
        </p:sp>
        <p:cxnSp>
          <p:nvCxnSpPr>
            <p:cNvPr id="98" name="Straight Arrow Connector 97"/>
            <p:cNvCxnSpPr/>
            <p:nvPr/>
          </p:nvCxnSpPr>
          <p:spPr>
            <a:xfrm rot="10800000">
              <a:off x="6324600" y="1752600"/>
              <a:ext cx="1066800" cy="914400"/>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grpSp>
        <p:nvGrpSpPr>
          <p:cNvPr id="14" name="Group 111"/>
          <p:cNvGrpSpPr/>
          <p:nvPr/>
        </p:nvGrpSpPr>
        <p:grpSpPr>
          <a:xfrm>
            <a:off x="5867400" y="1524001"/>
            <a:ext cx="1447800" cy="4876802"/>
            <a:chOff x="5867400" y="1524001"/>
            <a:chExt cx="1447800" cy="4876802"/>
          </a:xfrm>
        </p:grpSpPr>
        <p:sp>
          <p:nvSpPr>
            <p:cNvPr id="79" name="Rounded Rectangle 78"/>
            <p:cNvSpPr/>
            <p:nvPr/>
          </p:nvSpPr>
          <p:spPr>
            <a:xfrm>
              <a:off x="5867400" y="3940175"/>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b="1" dirty="0" smtClean="0">
                  <a:solidFill>
                    <a:srgbClr val="FFFFFF"/>
                  </a:solidFill>
                  <a:latin typeface="Arial" pitchFamily="34" charset="0"/>
                  <a:cs typeface="Arial" pitchFamily="34" charset="0"/>
                </a:rPr>
                <a:t>Comp. Phase (2)</a:t>
              </a:r>
              <a:endParaRPr lang="en-US" b="1" dirty="0">
                <a:solidFill>
                  <a:srgbClr val="FFFFFF"/>
                </a:solidFill>
                <a:latin typeface="Arial" pitchFamily="34" charset="0"/>
                <a:cs typeface="Arial" pitchFamily="34" charset="0"/>
              </a:endParaRPr>
            </a:p>
          </p:txBody>
        </p:sp>
        <p:grpSp>
          <p:nvGrpSpPr>
            <p:cNvPr id="15" name="Group 109"/>
            <p:cNvGrpSpPr/>
            <p:nvPr/>
          </p:nvGrpSpPr>
          <p:grpSpPr>
            <a:xfrm>
              <a:off x="5867400" y="1524001"/>
              <a:ext cx="1447800" cy="4876802"/>
              <a:chOff x="5867400" y="1524001"/>
              <a:chExt cx="1447800" cy="4876802"/>
            </a:xfrm>
          </p:grpSpPr>
          <p:cxnSp>
            <p:nvCxnSpPr>
              <p:cNvPr id="95" name="Straight Connector 94"/>
              <p:cNvCxnSpPr/>
              <p:nvPr/>
            </p:nvCxnSpPr>
            <p:spPr>
              <a:xfrm rot="5400000">
                <a:off x="3429000" y="3962401"/>
                <a:ext cx="4876802" cy="1"/>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0800000" flipV="1">
                <a:off x="5867400" y="3124200"/>
                <a:ext cx="1447800" cy="381000"/>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grpSp>
      <p:sp>
        <p:nvSpPr>
          <p:cNvPr id="81" name="Cloud 80"/>
          <p:cNvSpPr/>
          <p:nvPr/>
        </p:nvSpPr>
        <p:spPr>
          <a:xfrm>
            <a:off x="5486400" y="3657600"/>
            <a:ext cx="3657600" cy="2438400"/>
          </a:xfrm>
          <a:prstGeom prst="clou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smtClean="0">
                <a:solidFill>
                  <a:schemeClr val="tx1"/>
                </a:solidFill>
                <a:latin typeface="Arial"/>
                <a:cs typeface="Arial"/>
              </a:rPr>
              <a:t>Saved Cycles!!! (over TL)</a:t>
            </a:r>
            <a:endParaRPr lang="en-US" sz="3800" dirty="0">
              <a:solidFill>
                <a:schemeClr val="tx1"/>
              </a:solidFill>
              <a:latin typeface="Arial"/>
              <a:cs typeface="Arial"/>
            </a:endParaRPr>
          </a:p>
        </p:txBody>
      </p:sp>
      <p:sp>
        <p:nvSpPr>
          <p:cNvPr id="83" name="Oval 82"/>
          <p:cNvSpPr/>
          <p:nvPr/>
        </p:nvSpPr>
        <p:spPr>
          <a:xfrm>
            <a:off x="2895600" y="2286000"/>
            <a:ext cx="4038600" cy="1295400"/>
          </a:xfrm>
          <a:prstGeom prst="ellipse">
            <a:avLst/>
          </a:prstGeom>
          <a:noFill/>
          <a:ln w="8255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a:off x="4445000" y="381000"/>
            <a:ext cx="1537843" cy="573708"/>
          </a:xfrm>
          <a:prstGeom prst="rect">
            <a:avLst/>
          </a:prstGeom>
          <a:noFill/>
        </p:spPr>
        <p:txBody>
          <a:bodyPr wrap="square" lIns="49999" tIns="25000" rIns="49999" bIns="25000" rtlCol="0">
            <a:spAutoFit/>
          </a:bodyPr>
          <a:lstStyle/>
          <a:p>
            <a:pPr algn="ctr"/>
            <a:r>
              <a:rPr lang="en-US" sz="3400" b="1" dirty="0" smtClean="0">
                <a:latin typeface="Arial" pitchFamily="34" charset="0"/>
                <a:cs typeface="Arial" pitchFamily="34" charset="0"/>
              </a:rPr>
              <a:t>(A)</a:t>
            </a:r>
            <a:endParaRPr lang="en-US" sz="3400" b="1" dirty="0">
              <a:latin typeface="Arial" pitchFamily="34" charset="0"/>
              <a:cs typeface="Arial" pitchFamily="34" charset="0"/>
            </a:endParaRPr>
          </a:p>
        </p:txBody>
      </p:sp>
      <p:sp>
        <p:nvSpPr>
          <p:cNvPr id="96" name="TextBox 95"/>
          <p:cNvSpPr txBox="1"/>
          <p:nvPr/>
        </p:nvSpPr>
        <p:spPr>
          <a:xfrm>
            <a:off x="6070600" y="381000"/>
            <a:ext cx="1537843" cy="573708"/>
          </a:xfrm>
          <a:prstGeom prst="rect">
            <a:avLst/>
          </a:prstGeom>
          <a:noFill/>
        </p:spPr>
        <p:txBody>
          <a:bodyPr wrap="square" lIns="49999" tIns="25000" rIns="49999" bIns="25000" rtlCol="0">
            <a:spAutoFit/>
          </a:bodyPr>
          <a:lstStyle/>
          <a:p>
            <a:pPr algn="ctr"/>
            <a:r>
              <a:rPr lang="en-US" sz="3400" b="1" dirty="0" smtClean="0">
                <a:latin typeface="Arial" pitchFamily="34" charset="0"/>
                <a:cs typeface="Arial" pitchFamily="34" charset="0"/>
              </a:rPr>
              <a:t>(B)</a:t>
            </a:r>
            <a:endParaRPr lang="en-US" sz="3400" b="1" dirty="0">
              <a:latin typeface="Arial" pitchFamily="34" charset="0"/>
              <a:cs typeface="Arial" pitchFamily="34" charset="0"/>
            </a:endParaRPr>
          </a:p>
        </p:txBody>
      </p:sp>
      <p:grpSp>
        <p:nvGrpSpPr>
          <p:cNvPr id="99" name="Group 98"/>
          <p:cNvGrpSpPr/>
          <p:nvPr/>
        </p:nvGrpSpPr>
        <p:grpSpPr>
          <a:xfrm>
            <a:off x="1905000" y="3573160"/>
            <a:ext cx="4038600" cy="2954640"/>
            <a:chOff x="1905000" y="3573160"/>
            <a:chExt cx="4038600" cy="2954640"/>
          </a:xfrm>
        </p:grpSpPr>
        <p:sp>
          <p:nvSpPr>
            <p:cNvPr id="100" name="Oval 99"/>
            <p:cNvSpPr/>
            <p:nvPr/>
          </p:nvSpPr>
          <p:spPr>
            <a:xfrm>
              <a:off x="1905000" y="5232400"/>
              <a:ext cx="4038600" cy="1295400"/>
            </a:xfrm>
            <a:prstGeom prst="ellipse">
              <a:avLst/>
            </a:prstGeom>
            <a:noFill/>
            <a:ln w="8255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ight Arrow 100"/>
            <p:cNvSpPr/>
            <p:nvPr/>
          </p:nvSpPr>
          <p:spPr>
            <a:xfrm rot="6225023">
              <a:off x="3285965" y="4007399"/>
              <a:ext cx="1637786" cy="769307"/>
            </a:xfrm>
            <a:prstGeom prst="rightArrow">
              <a:avLst/>
            </a:prstGeom>
            <a:solidFill>
              <a:srgbClr val="663D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1" grpId="0" animBg="1"/>
      <p:bldP spid="83" grpId="0" animBg="1"/>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 name="Title 1"/>
          <p:cNvSpPr txBox="1">
            <a:spLocks/>
          </p:cNvSpPr>
          <p:nvPr/>
        </p:nvSpPr>
        <p:spPr bwMode="auto">
          <a:xfrm>
            <a:off x="228600" y="0"/>
            <a:ext cx="8915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1" u="none" strike="noStrike" kern="0" cap="none" spc="0" normalizeH="0" baseline="0" noProof="0" dirty="0" smtClean="0">
                <a:ln>
                  <a:noFill/>
                </a:ln>
                <a:solidFill>
                  <a:schemeClr val="tx2"/>
                </a:solidFill>
                <a:effectLst/>
                <a:uLnTx/>
                <a:uFillTx/>
                <a:latin typeface="+mj-lt"/>
                <a:ea typeface="+mj-ea"/>
                <a:cs typeface="+mj-cs"/>
              </a:rPr>
              <a:t>DRAM Bandwidth Utilization</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grpSp>
        <p:nvGrpSpPr>
          <p:cNvPr id="2" name="Group 101"/>
          <p:cNvGrpSpPr/>
          <p:nvPr/>
        </p:nvGrpSpPr>
        <p:grpSpPr>
          <a:xfrm>
            <a:off x="2210316" y="2512797"/>
            <a:ext cx="3040073" cy="1004967"/>
            <a:chOff x="2565916" y="5255997"/>
            <a:chExt cx="3040073" cy="1004967"/>
          </a:xfrm>
        </p:grpSpPr>
        <p:cxnSp>
          <p:nvCxnSpPr>
            <p:cNvPr id="72" name="Straight Arrow Connector 71"/>
            <p:cNvCxnSpPr/>
            <p:nvPr/>
          </p:nvCxnSpPr>
          <p:spPr>
            <a:xfrm rot="16200000" flipH="1">
              <a:off x="2249421" y="5602001"/>
              <a:ext cx="969818" cy="336827"/>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74" name="Straight Arrow Connector 73"/>
            <p:cNvCxnSpPr/>
            <p:nvPr/>
          </p:nvCxnSpPr>
          <p:spPr>
            <a:xfrm rot="5400000">
              <a:off x="2946564" y="5690264"/>
              <a:ext cx="887193" cy="230081"/>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7" name="Straight Arrow Connector 106"/>
            <p:cNvCxnSpPr/>
            <p:nvPr/>
          </p:nvCxnSpPr>
          <p:spPr>
            <a:xfrm rot="16200000" flipH="1">
              <a:off x="4405598" y="5547612"/>
              <a:ext cx="998560" cy="415329"/>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09" name="Straight Arrow Connector 108"/>
            <p:cNvCxnSpPr/>
            <p:nvPr/>
          </p:nvCxnSpPr>
          <p:spPr>
            <a:xfrm rot="5400000">
              <a:off x="5056048" y="5711022"/>
              <a:ext cx="978814" cy="121069"/>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grpSp>
        <p:nvGrpSpPr>
          <p:cNvPr id="3" name="Group 99"/>
          <p:cNvGrpSpPr/>
          <p:nvPr/>
        </p:nvGrpSpPr>
        <p:grpSpPr>
          <a:xfrm>
            <a:off x="1930400" y="1958106"/>
            <a:ext cx="4164053" cy="2156694"/>
            <a:chOff x="2286000" y="4701306"/>
            <a:chExt cx="4164053" cy="2156694"/>
          </a:xfrm>
        </p:grpSpPr>
        <p:sp>
          <p:nvSpPr>
            <p:cNvPr id="76" name="Rectangle 75"/>
            <p:cNvSpPr/>
            <p:nvPr/>
          </p:nvSpPr>
          <p:spPr>
            <a:xfrm>
              <a:off x="2710268" y="6255322"/>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77" name="Rectangle 76"/>
            <p:cNvSpPr/>
            <p:nvPr/>
          </p:nvSpPr>
          <p:spPr>
            <a:xfrm>
              <a:off x="4800600" y="6276106"/>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sp>
          <p:nvSpPr>
            <p:cNvPr id="138" name="Rounded Rectangle 137"/>
            <p:cNvSpPr/>
            <p:nvPr/>
          </p:nvSpPr>
          <p:spPr>
            <a:xfrm>
              <a:off x="2286000" y="4701306"/>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139" name="Rectangle 138"/>
            <p:cNvSpPr/>
            <p:nvPr/>
          </p:nvSpPr>
          <p:spPr>
            <a:xfrm>
              <a:off x="2398541" y="479811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140" name="Rectangle 139"/>
            <p:cNvSpPr/>
            <p:nvPr/>
          </p:nvSpPr>
          <p:spPr>
            <a:xfrm>
              <a:off x="2904981" y="479811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W2</a:t>
              </a:r>
            </a:p>
          </p:txBody>
        </p:sp>
        <p:sp>
          <p:nvSpPr>
            <p:cNvPr id="141" name="Rectangle 140"/>
            <p:cNvSpPr/>
            <p:nvPr/>
          </p:nvSpPr>
          <p:spPr>
            <a:xfrm>
              <a:off x="3411419" y="479811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142" name="Rectangle 141"/>
            <p:cNvSpPr/>
            <p:nvPr/>
          </p:nvSpPr>
          <p:spPr>
            <a:xfrm>
              <a:off x="3917859" y="479811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W4</a:t>
              </a:r>
            </a:p>
          </p:txBody>
        </p:sp>
        <p:sp>
          <p:nvSpPr>
            <p:cNvPr id="144" name="Rectangle 143"/>
            <p:cNvSpPr/>
            <p:nvPr/>
          </p:nvSpPr>
          <p:spPr>
            <a:xfrm>
              <a:off x="4930736" y="479811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146" name="Rectangle 145"/>
            <p:cNvSpPr/>
            <p:nvPr/>
          </p:nvSpPr>
          <p:spPr>
            <a:xfrm>
              <a:off x="5943614" y="479811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sp>
          <p:nvSpPr>
            <p:cNvPr id="154" name="Rectangle 153"/>
            <p:cNvSpPr/>
            <p:nvPr/>
          </p:nvSpPr>
          <p:spPr>
            <a:xfrm>
              <a:off x="4406900" y="4790206"/>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W5</a:t>
              </a:r>
              <a:endParaRPr lang="en-US" sz="1600" b="1" dirty="0">
                <a:solidFill>
                  <a:prstClr val="black"/>
                </a:solidFill>
                <a:latin typeface="Arial" pitchFamily="34" charset="0"/>
                <a:cs typeface="Arial" pitchFamily="34" charset="0"/>
              </a:endParaRPr>
            </a:p>
          </p:txBody>
        </p:sp>
        <p:sp>
          <p:nvSpPr>
            <p:cNvPr id="155" name="Rectangle 154"/>
            <p:cNvSpPr/>
            <p:nvPr/>
          </p:nvSpPr>
          <p:spPr>
            <a:xfrm>
              <a:off x="5422900" y="4790206"/>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W7</a:t>
              </a:r>
              <a:endParaRPr lang="en-US" sz="1600" b="1" dirty="0">
                <a:solidFill>
                  <a:prstClr val="black"/>
                </a:solidFill>
                <a:latin typeface="Arial" pitchFamily="34" charset="0"/>
                <a:cs typeface="Arial" pitchFamily="34" charset="0"/>
              </a:endParaRPr>
            </a:p>
          </p:txBody>
        </p:sp>
      </p:grpSp>
      <p:sp>
        <p:nvSpPr>
          <p:cNvPr id="65" name="TextBox 64"/>
          <p:cNvSpPr txBox="1"/>
          <p:nvPr/>
        </p:nvSpPr>
        <p:spPr>
          <a:xfrm rot="16200000">
            <a:off x="2212632" y="124674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66" name="TextBox 65"/>
          <p:cNvSpPr txBox="1"/>
          <p:nvPr/>
        </p:nvSpPr>
        <p:spPr>
          <a:xfrm rot="16200000">
            <a:off x="3250712" y="12417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67" name="TextBox 66"/>
          <p:cNvSpPr txBox="1"/>
          <p:nvPr/>
        </p:nvSpPr>
        <p:spPr>
          <a:xfrm rot="16200000">
            <a:off x="4282702" y="124742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ln>
                <a:solidFill>
                  <a:srgbClr val="0000FF"/>
                </a:solidFill>
              </a:ln>
              <a:solidFill>
                <a:prstClr val="black"/>
              </a:solidFill>
              <a:latin typeface="Arial" pitchFamily="34" charset="0"/>
              <a:cs typeface="Arial" pitchFamily="34" charset="0"/>
            </a:endParaRPr>
          </a:p>
        </p:txBody>
      </p:sp>
      <p:sp>
        <p:nvSpPr>
          <p:cNvPr id="68" name="TextBox 67"/>
          <p:cNvSpPr txBox="1"/>
          <p:nvPr/>
        </p:nvSpPr>
        <p:spPr>
          <a:xfrm rot="16200000">
            <a:off x="5255897" y="12417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grpSp>
        <p:nvGrpSpPr>
          <p:cNvPr id="58" name="Group 57"/>
          <p:cNvGrpSpPr/>
          <p:nvPr/>
        </p:nvGrpSpPr>
        <p:grpSpPr>
          <a:xfrm>
            <a:off x="2268055" y="1026210"/>
            <a:ext cx="3700945" cy="2506695"/>
            <a:chOff x="2268055" y="1026210"/>
            <a:chExt cx="3700945" cy="2506695"/>
          </a:xfrm>
        </p:grpSpPr>
        <p:grpSp>
          <p:nvGrpSpPr>
            <p:cNvPr id="4" name="Group 56"/>
            <p:cNvGrpSpPr/>
            <p:nvPr/>
          </p:nvGrpSpPr>
          <p:grpSpPr>
            <a:xfrm>
              <a:off x="2268055" y="1066800"/>
              <a:ext cx="652945" cy="2448694"/>
              <a:chOff x="2268055" y="1066800"/>
              <a:chExt cx="652945" cy="2448694"/>
            </a:xfrm>
          </p:grpSpPr>
          <p:cxnSp>
            <p:nvCxnSpPr>
              <p:cNvPr id="73" name="Straight Arrow Connector 72"/>
              <p:cNvCxnSpPr/>
              <p:nvPr/>
            </p:nvCxnSpPr>
            <p:spPr>
              <a:xfrm rot="16200000" flipH="1">
                <a:off x="2423259" y="3206795"/>
                <a:ext cx="617163" cy="236"/>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82" name="Straight Arrow Connector 81"/>
              <p:cNvCxnSpPr/>
              <p:nvPr/>
            </p:nvCxnSpPr>
            <p:spPr>
              <a:xfrm>
                <a:off x="2268055" y="2678081"/>
                <a:ext cx="497479" cy="216045"/>
              </a:xfrm>
              <a:prstGeom prst="straightConnector1">
                <a:avLst/>
              </a:prstGeom>
              <a:noFill/>
              <a:ln w="44450" cap="flat" cmpd="sng" algn="ctr">
                <a:solidFill>
                  <a:srgbClr val="0000FF"/>
                </a:solidFill>
                <a:prstDash val="solid"/>
                <a:round/>
                <a:headEnd type="none" w="med" len="med"/>
                <a:tailEnd type="none" w="med" len="med"/>
              </a:ln>
              <a:effectLst/>
            </p:spPr>
          </p:cxnSp>
          <p:sp>
            <p:nvSpPr>
              <p:cNvPr id="64" name="Oval 63"/>
              <p:cNvSpPr/>
              <p:nvPr/>
            </p:nvSpPr>
            <p:spPr>
              <a:xfrm>
                <a:off x="2463800" y="1066800"/>
                <a:ext cx="457200" cy="914400"/>
              </a:xfrm>
              <a:prstGeom prst="ellipse">
                <a:avLst/>
              </a:prstGeom>
              <a:noFill/>
              <a:ln w="47625"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57"/>
            <p:cNvGrpSpPr/>
            <p:nvPr/>
          </p:nvGrpSpPr>
          <p:grpSpPr>
            <a:xfrm>
              <a:off x="3136900" y="1026210"/>
              <a:ext cx="822180" cy="2471421"/>
              <a:chOff x="3136900" y="1026210"/>
              <a:chExt cx="822180" cy="2471421"/>
            </a:xfrm>
          </p:grpSpPr>
          <p:cxnSp>
            <p:nvCxnSpPr>
              <p:cNvPr id="75" name="Straight Arrow Connector 74"/>
              <p:cNvCxnSpPr/>
              <p:nvPr/>
            </p:nvCxnSpPr>
            <p:spPr>
              <a:xfrm rot="5400000">
                <a:off x="3090360" y="3057390"/>
                <a:ext cx="574325" cy="306157"/>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106" name="Straight Arrow Connector 105"/>
              <p:cNvCxnSpPr/>
              <p:nvPr/>
            </p:nvCxnSpPr>
            <p:spPr>
              <a:xfrm>
                <a:off x="3136900" y="2758206"/>
                <a:ext cx="368300" cy="165100"/>
              </a:xfrm>
              <a:prstGeom prst="straightConnector1">
                <a:avLst/>
              </a:prstGeom>
              <a:noFill/>
              <a:ln w="44450" cap="flat" cmpd="sng" algn="ctr">
                <a:solidFill>
                  <a:srgbClr val="0000FF"/>
                </a:solidFill>
                <a:prstDash val="solid"/>
                <a:round/>
                <a:headEnd type="none" w="med" len="med"/>
                <a:tailEnd type="none" w="med" len="med"/>
              </a:ln>
              <a:effectLst/>
            </p:spPr>
          </p:cxnSp>
          <p:sp>
            <p:nvSpPr>
              <p:cNvPr id="70" name="Oval 69"/>
              <p:cNvSpPr/>
              <p:nvPr/>
            </p:nvSpPr>
            <p:spPr>
              <a:xfrm>
                <a:off x="3501880" y="1026210"/>
                <a:ext cx="457200" cy="914400"/>
              </a:xfrm>
              <a:prstGeom prst="ellipse">
                <a:avLst/>
              </a:prstGeom>
              <a:noFill/>
              <a:ln w="47625"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8"/>
            <p:cNvGrpSpPr/>
            <p:nvPr/>
          </p:nvGrpSpPr>
          <p:grpSpPr>
            <a:xfrm>
              <a:off x="4445000" y="1026210"/>
              <a:ext cx="1524000" cy="2506695"/>
              <a:chOff x="4445000" y="1026210"/>
              <a:chExt cx="1524000" cy="2506695"/>
            </a:xfrm>
          </p:grpSpPr>
          <p:cxnSp>
            <p:nvCxnSpPr>
              <p:cNvPr id="108" name="Straight Arrow Connector 107"/>
              <p:cNvCxnSpPr/>
              <p:nvPr/>
            </p:nvCxnSpPr>
            <p:spPr>
              <a:xfrm rot="16200000" flipH="1">
                <a:off x="4633059" y="3206028"/>
                <a:ext cx="617163" cy="236"/>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110" name="Straight Arrow Connector 109"/>
              <p:cNvCxnSpPr/>
              <p:nvPr/>
            </p:nvCxnSpPr>
            <p:spPr>
              <a:xfrm rot="5400000">
                <a:off x="5191971" y="3088994"/>
                <a:ext cx="611341" cy="276482"/>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111" name="Straight Arrow Connector 110"/>
              <p:cNvCxnSpPr/>
              <p:nvPr/>
            </p:nvCxnSpPr>
            <p:spPr>
              <a:xfrm>
                <a:off x="4445000" y="2694706"/>
                <a:ext cx="530334" cy="198653"/>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112" name="Straight Arrow Connector 111"/>
              <p:cNvCxnSpPr/>
              <p:nvPr/>
            </p:nvCxnSpPr>
            <p:spPr>
              <a:xfrm>
                <a:off x="5207000" y="2694706"/>
                <a:ext cx="425738" cy="244247"/>
              </a:xfrm>
              <a:prstGeom prst="straightConnector1">
                <a:avLst/>
              </a:prstGeom>
              <a:noFill/>
              <a:ln w="44450" cap="flat" cmpd="sng" algn="ctr">
                <a:solidFill>
                  <a:srgbClr val="0000FF"/>
                </a:solidFill>
                <a:prstDash val="solid"/>
                <a:round/>
                <a:headEnd type="none" w="med" len="med"/>
                <a:tailEnd type="none" w="med" len="med"/>
              </a:ln>
              <a:effectLst/>
            </p:spPr>
          </p:cxnSp>
          <p:sp>
            <p:nvSpPr>
              <p:cNvPr id="71" name="Oval 70"/>
              <p:cNvSpPr/>
              <p:nvPr/>
            </p:nvSpPr>
            <p:spPr>
              <a:xfrm>
                <a:off x="4521200" y="1066800"/>
                <a:ext cx="457200" cy="914400"/>
              </a:xfrm>
              <a:prstGeom prst="ellipse">
                <a:avLst/>
              </a:prstGeom>
              <a:noFill/>
              <a:ln w="47625"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5511800" y="1026210"/>
                <a:ext cx="457200" cy="914400"/>
              </a:xfrm>
              <a:prstGeom prst="ellipse">
                <a:avLst/>
              </a:prstGeom>
              <a:noFill/>
              <a:ln w="47625"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 name="Group 124"/>
          <p:cNvGrpSpPr/>
          <p:nvPr/>
        </p:nvGrpSpPr>
        <p:grpSpPr>
          <a:xfrm>
            <a:off x="1930400" y="990600"/>
            <a:ext cx="3498598" cy="952934"/>
            <a:chOff x="2286000" y="3733800"/>
            <a:chExt cx="3498598" cy="952934"/>
          </a:xfrm>
        </p:grpSpPr>
        <p:sp>
          <p:nvSpPr>
            <p:cNvPr id="119" name="TextBox 118"/>
            <p:cNvSpPr txBox="1"/>
            <p:nvPr/>
          </p:nvSpPr>
          <p:spPr>
            <a:xfrm rot="16200000">
              <a:off x="2149133" y="4099267"/>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121" name="TextBox 120"/>
            <p:cNvSpPr txBox="1"/>
            <p:nvPr/>
          </p:nvSpPr>
          <p:spPr>
            <a:xfrm rot="16200000">
              <a:off x="3101632" y="39849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122" name="TextBox 121"/>
            <p:cNvSpPr txBox="1"/>
            <p:nvPr/>
          </p:nvSpPr>
          <p:spPr>
            <a:xfrm rot="16200000">
              <a:off x="4092232" y="39849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123" name="TextBox 122"/>
            <p:cNvSpPr txBox="1"/>
            <p:nvPr/>
          </p:nvSpPr>
          <p:spPr>
            <a:xfrm rot="16200000">
              <a:off x="5082832" y="39849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grpSp>
      <p:sp>
        <p:nvSpPr>
          <p:cNvPr id="60" name="TextBox 59"/>
          <p:cNvSpPr txBox="1"/>
          <p:nvPr/>
        </p:nvSpPr>
        <p:spPr>
          <a:xfrm>
            <a:off x="1524000" y="4343400"/>
            <a:ext cx="5105400" cy="892552"/>
          </a:xfrm>
          <a:prstGeom prst="rect">
            <a:avLst/>
          </a:prstGeom>
          <a:noFill/>
        </p:spPr>
        <p:txBody>
          <a:bodyPr wrap="square" rtlCol="0">
            <a:spAutoFit/>
          </a:bodyPr>
          <a:lstStyle/>
          <a:p>
            <a:pPr algn="ctr"/>
            <a:r>
              <a:rPr lang="en-US" sz="2600" dirty="0" smtClean="0">
                <a:solidFill>
                  <a:schemeClr val="tx2">
                    <a:lumMod val="60000"/>
                    <a:lumOff val="40000"/>
                  </a:schemeClr>
                </a:solidFill>
                <a:latin typeface="Arial"/>
                <a:cs typeface="Arial"/>
              </a:rPr>
              <a:t>High </a:t>
            </a:r>
            <a:r>
              <a:rPr lang="en-US" sz="2600" dirty="0" smtClean="0">
                <a:latin typeface="Arial"/>
                <a:cs typeface="Arial"/>
              </a:rPr>
              <a:t>Bank-Level Parallelism</a:t>
            </a:r>
          </a:p>
          <a:p>
            <a:pPr algn="ctr"/>
            <a:r>
              <a:rPr lang="en-US" sz="2600" dirty="0" smtClean="0">
                <a:solidFill>
                  <a:schemeClr val="tx2">
                    <a:lumMod val="60000"/>
                    <a:lumOff val="40000"/>
                  </a:schemeClr>
                </a:solidFill>
                <a:latin typeface="Arial"/>
                <a:cs typeface="Arial"/>
              </a:rPr>
              <a:t>High </a:t>
            </a:r>
            <a:r>
              <a:rPr lang="en-US" sz="2600" dirty="0" smtClean="0">
                <a:latin typeface="Arial"/>
                <a:cs typeface="Arial"/>
              </a:rPr>
              <a:t>Row Buffer Locality</a:t>
            </a:r>
            <a:endParaRPr lang="en-US" sz="2600" dirty="0">
              <a:latin typeface="Arial"/>
              <a:cs typeface="Arial"/>
            </a:endParaRPr>
          </a:p>
        </p:txBody>
      </p:sp>
      <p:sp>
        <p:nvSpPr>
          <p:cNvPr id="62" name="TextBox 61"/>
          <p:cNvSpPr txBox="1"/>
          <p:nvPr/>
        </p:nvSpPr>
        <p:spPr>
          <a:xfrm>
            <a:off x="762000" y="5715000"/>
            <a:ext cx="1752600" cy="907941"/>
          </a:xfrm>
          <a:prstGeom prst="rect">
            <a:avLst/>
          </a:prstGeom>
          <a:noFill/>
        </p:spPr>
        <p:txBody>
          <a:bodyPr wrap="square" rtlCol="0">
            <a:spAutoFit/>
          </a:bodyPr>
          <a:lstStyle/>
          <a:p>
            <a:r>
              <a:rPr lang="en-US" sz="5300" dirty="0" smtClean="0">
                <a:latin typeface="Arial"/>
                <a:cs typeface="Arial"/>
              </a:rPr>
              <a:t>X</a:t>
            </a:r>
            <a:endParaRPr lang="en-US" sz="5300" dirty="0">
              <a:latin typeface="Arial"/>
              <a:cs typeface="Arial"/>
            </a:endParaRPr>
          </a:p>
        </p:txBody>
      </p:sp>
      <p:sp>
        <p:nvSpPr>
          <p:cNvPr id="63" name="Rectangle 62"/>
          <p:cNvSpPr/>
          <p:nvPr/>
        </p:nvSpPr>
        <p:spPr>
          <a:xfrm>
            <a:off x="2387600" y="5791200"/>
            <a:ext cx="3505200" cy="9271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0000"/>
                </a:solidFill>
                <a:latin typeface="Arial"/>
                <a:cs typeface="Arial"/>
              </a:rPr>
              <a:t>Simple</a:t>
            </a:r>
          </a:p>
          <a:p>
            <a:pPr algn="ctr"/>
            <a:r>
              <a:rPr lang="en-US" sz="3200" dirty="0" smtClean="0">
                <a:solidFill>
                  <a:srgbClr val="000000"/>
                </a:solidFill>
                <a:latin typeface="Arial"/>
                <a:cs typeface="Arial"/>
              </a:rPr>
              <a:t> Prefetcher</a:t>
            </a:r>
            <a:endParaRPr lang="en-US" sz="3200" dirty="0">
              <a:solidFill>
                <a:srgbClr val="000000"/>
              </a:solidFill>
              <a:latin typeface="Arial"/>
              <a:cs typeface="Arial"/>
            </a:endParaRPr>
          </a:p>
        </p:txBody>
      </p:sp>
      <p:sp>
        <p:nvSpPr>
          <p:cNvPr id="69" name="TextBox 68"/>
          <p:cNvSpPr txBox="1"/>
          <p:nvPr/>
        </p:nvSpPr>
        <p:spPr>
          <a:xfrm>
            <a:off x="6845300" y="5715000"/>
            <a:ext cx="2298700" cy="907941"/>
          </a:xfrm>
          <a:prstGeom prst="rect">
            <a:avLst/>
          </a:prstGeom>
          <a:noFill/>
        </p:spPr>
        <p:txBody>
          <a:bodyPr wrap="square" rtlCol="0">
            <a:spAutoFit/>
          </a:bodyPr>
          <a:lstStyle/>
          <a:p>
            <a:r>
              <a:rPr lang="en-US" sz="5300" dirty="0" smtClean="0">
                <a:latin typeface="Arial"/>
                <a:cs typeface="Arial"/>
              </a:rPr>
              <a:t>X + 1</a:t>
            </a:r>
            <a:endParaRPr lang="en-US" sz="5300" dirty="0">
              <a:latin typeface="Arial"/>
              <a:cs typeface="Arial"/>
            </a:endParaRPr>
          </a:p>
        </p:txBody>
      </p:sp>
      <p:sp>
        <p:nvSpPr>
          <p:cNvPr id="79" name="Notched Right Arrow 78"/>
          <p:cNvSpPr/>
          <p:nvPr/>
        </p:nvSpPr>
        <p:spPr>
          <a:xfrm>
            <a:off x="1447800" y="6019800"/>
            <a:ext cx="838200" cy="4445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Notched Right Arrow 79"/>
          <p:cNvSpPr/>
          <p:nvPr/>
        </p:nvSpPr>
        <p:spPr>
          <a:xfrm>
            <a:off x="6019800" y="6019800"/>
            <a:ext cx="762000" cy="381000"/>
          </a:xfrm>
          <a:prstGeom prst="notchedRightArrow">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368300" y="1143000"/>
            <a:ext cx="8077200" cy="2209800"/>
          </a:xfrm>
          <a:prstGeom prst="rect">
            <a:avLst/>
          </a:prstGeom>
          <a:ln>
            <a:solidFill>
              <a:srgbClr val="0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latin typeface="Arial"/>
                <a:cs typeface="Arial"/>
              </a:rPr>
              <a:t>18% increase in bank-level parallelism</a:t>
            </a:r>
          </a:p>
          <a:p>
            <a:pPr algn="ctr"/>
            <a:endParaRPr lang="en-US" sz="2800" dirty="0" smtClean="0">
              <a:latin typeface="Arial"/>
              <a:cs typeface="Arial"/>
            </a:endParaRPr>
          </a:p>
          <a:p>
            <a:pPr algn="ctr"/>
            <a:r>
              <a:rPr lang="en-US" sz="2800" dirty="0" smtClean="0">
                <a:latin typeface="Arial"/>
                <a:cs typeface="Arial"/>
              </a:rPr>
              <a:t>24% decrease in row buffer locality</a:t>
            </a:r>
            <a:endParaRPr lang="en-US" sz="2800" dirty="0">
              <a:latin typeface="Arial"/>
              <a:cs typeface="Arial"/>
            </a:endParaRPr>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xit" presetSubtype="0" fill="hold" grpId="2" nodeType="withEffect">
                                  <p:stCondLst>
                                    <p:cond delay="0"/>
                                  </p:stCondLst>
                                  <p:childTnLst>
                                    <p:set>
                                      <p:cBhvr>
                                        <p:cTn id="12" dur="1" fill="hold">
                                          <p:stCondLst>
                                            <p:cond delay="0"/>
                                          </p:stCondLst>
                                        </p:cTn>
                                        <p:tgtEl>
                                          <p:spTgt spid="5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57" grpId="1" animBg="1"/>
      <p:bldP spid="57" grpId="2" animBg="1"/>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Warp Scheduler Perspective (Summary)</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29</a:t>
            </a:fld>
            <a:endParaRPr lang="en-US" altLang="en-US" dirty="0"/>
          </a:p>
        </p:txBody>
      </p:sp>
      <p:graphicFrame>
        <p:nvGraphicFramePr>
          <p:cNvPr id="6" name="Table 5"/>
          <p:cNvGraphicFramePr>
            <a:graphicFrameLocks noGrp="1"/>
          </p:cNvGraphicFramePr>
          <p:nvPr/>
        </p:nvGraphicFramePr>
        <p:xfrm>
          <a:off x="279400" y="1066801"/>
          <a:ext cx="8496300" cy="5379720"/>
        </p:xfrm>
        <a:graphic>
          <a:graphicData uri="http://schemas.openxmlformats.org/drawingml/2006/table">
            <a:tbl>
              <a:tblPr firstRow="1" bandRow="1">
                <a:tableStyleId>{0660B408-B3CF-4A94-85FC-2B1E0A45F4A2}</a:tableStyleId>
              </a:tblPr>
              <a:tblGrid>
                <a:gridCol w="1622021"/>
                <a:gridCol w="1775332"/>
                <a:gridCol w="1986990"/>
                <a:gridCol w="1652224"/>
                <a:gridCol w="1459733"/>
              </a:tblGrid>
              <a:tr h="655363">
                <a:tc rowSpan="2">
                  <a:txBody>
                    <a:bodyPr/>
                    <a:lstStyle/>
                    <a:p>
                      <a:pPr algn="ctr"/>
                      <a:r>
                        <a:rPr lang="en-US" sz="2000" b="0" dirty="0" smtClean="0">
                          <a:solidFill>
                            <a:schemeClr val="tx1"/>
                          </a:solidFill>
                          <a:latin typeface="Arial"/>
                          <a:cs typeface="Arial"/>
                        </a:rPr>
                        <a:t>Warp </a:t>
                      </a:r>
                    </a:p>
                    <a:p>
                      <a:pPr algn="ctr"/>
                      <a:r>
                        <a:rPr lang="en-US" sz="2000" b="0" dirty="0" smtClean="0">
                          <a:solidFill>
                            <a:schemeClr val="tx1"/>
                          </a:solidFill>
                          <a:latin typeface="Arial"/>
                          <a:cs typeface="Arial"/>
                        </a:rPr>
                        <a:t>Scheduler</a:t>
                      </a:r>
                      <a:endParaRPr lang="en-US" sz="20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a:r>
                        <a:rPr lang="en-US" sz="2000" b="0" dirty="0" smtClean="0">
                          <a:solidFill>
                            <a:schemeClr val="tx1"/>
                          </a:solidFill>
                          <a:latin typeface="Arial"/>
                          <a:cs typeface="Arial"/>
                        </a:rPr>
                        <a:t>Forms Multiple Warp</a:t>
                      </a:r>
                      <a:r>
                        <a:rPr lang="en-US" sz="2000" b="0" baseline="0" dirty="0" smtClean="0">
                          <a:solidFill>
                            <a:schemeClr val="tx1"/>
                          </a:solidFill>
                          <a:latin typeface="Arial"/>
                          <a:cs typeface="Arial"/>
                        </a:rPr>
                        <a:t> Groups?</a:t>
                      </a:r>
                      <a:endParaRPr lang="en-US" sz="20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a:r>
                        <a:rPr lang="en-US" sz="2000" b="0" dirty="0" smtClean="0">
                          <a:solidFill>
                            <a:schemeClr val="tx1"/>
                          </a:solidFill>
                          <a:latin typeface="Arial"/>
                          <a:cs typeface="Arial"/>
                        </a:rPr>
                        <a:t>Simple</a:t>
                      </a:r>
                    </a:p>
                    <a:p>
                      <a:pPr algn="ctr"/>
                      <a:r>
                        <a:rPr lang="en-US" sz="2000" b="0" dirty="0" smtClean="0">
                          <a:solidFill>
                            <a:schemeClr val="tx1"/>
                          </a:solidFill>
                          <a:latin typeface="Arial"/>
                          <a:cs typeface="Arial"/>
                        </a:rPr>
                        <a:t>Prefetcher Friendly?</a:t>
                      </a:r>
                      <a:endParaRPr lang="en-US" sz="20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gridSpan="2">
                  <a:txBody>
                    <a:bodyPr/>
                    <a:lstStyle/>
                    <a:p>
                      <a:pPr algn="ctr"/>
                      <a:r>
                        <a:rPr lang="en-US" sz="2000" b="0" dirty="0" smtClean="0">
                          <a:solidFill>
                            <a:schemeClr val="tx1"/>
                          </a:solidFill>
                          <a:latin typeface="Arial"/>
                          <a:cs typeface="Arial"/>
                        </a:rPr>
                        <a:t>DRAM Bandwidth</a:t>
                      </a:r>
                      <a:r>
                        <a:rPr lang="en-US" sz="2000" b="0" baseline="0" dirty="0" smtClean="0">
                          <a:solidFill>
                            <a:schemeClr val="tx1"/>
                          </a:solidFill>
                          <a:latin typeface="Arial"/>
                          <a:cs typeface="Arial"/>
                        </a:rPr>
                        <a:t> Utilization</a:t>
                      </a:r>
                      <a:endParaRPr lang="en-US" sz="20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9403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2000" b="0" dirty="0" smtClean="0">
                          <a:solidFill>
                            <a:schemeClr val="tx1"/>
                          </a:solidFill>
                          <a:latin typeface="Arial"/>
                          <a:cs typeface="Arial"/>
                        </a:rPr>
                        <a:t>Bank </a:t>
                      </a:r>
                    </a:p>
                    <a:p>
                      <a:pPr algn="ctr"/>
                      <a:r>
                        <a:rPr lang="en-US" sz="2000" b="0" dirty="0" smtClean="0">
                          <a:solidFill>
                            <a:schemeClr val="tx1"/>
                          </a:solidFill>
                          <a:latin typeface="Arial"/>
                          <a:cs typeface="Arial"/>
                        </a:rPr>
                        <a:t>Level Parallelism</a:t>
                      </a:r>
                      <a:endParaRPr lang="en-US" sz="2000" b="0" dirty="0">
                        <a:solidFill>
                          <a:schemeClr val="tx1"/>
                        </a:solidFill>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Arial"/>
                          <a:cs typeface="Arial"/>
                        </a:rPr>
                        <a:t>Row</a:t>
                      </a:r>
                      <a:r>
                        <a:rPr lang="en-US" sz="2000" b="0" baseline="0" dirty="0" smtClean="0">
                          <a:solidFill>
                            <a:schemeClr val="tx1"/>
                          </a:solidFill>
                          <a:latin typeface="Arial"/>
                          <a:cs typeface="Arial"/>
                        </a:rPr>
                        <a:t> </a:t>
                      </a:r>
                      <a:r>
                        <a:rPr lang="en-US" sz="2000" b="0" dirty="0" smtClean="0">
                          <a:solidFill>
                            <a:schemeClr val="tx1"/>
                          </a:solidFill>
                          <a:latin typeface="Arial"/>
                          <a:cs typeface="Arial"/>
                        </a:rPr>
                        <a:t>Buffer</a:t>
                      </a:r>
                      <a:r>
                        <a:rPr lang="en-US" sz="2000" b="0" baseline="0" dirty="0" smtClean="0">
                          <a:solidFill>
                            <a:schemeClr val="tx1"/>
                          </a:solidFill>
                          <a:latin typeface="Arial"/>
                          <a:cs typeface="Arial"/>
                        </a:rPr>
                        <a:t> Locality</a:t>
                      </a:r>
                      <a:endParaRPr lang="en-US" sz="2000" b="0" dirty="0" smtClean="0">
                        <a:solidFill>
                          <a:schemeClr val="tx1"/>
                        </a:solidFill>
                        <a:latin typeface="Arial"/>
                        <a:cs typeface="Arial"/>
                      </a:endParaRPr>
                    </a:p>
                    <a:p>
                      <a:endParaRPr lang="en-US" sz="20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1068527">
                <a:tc>
                  <a:txBody>
                    <a:bodyPr/>
                    <a:lstStyle/>
                    <a:p>
                      <a:pPr algn="ctr"/>
                      <a:r>
                        <a:rPr lang="en-US" sz="2300" dirty="0" smtClean="0">
                          <a:latin typeface="Arial"/>
                          <a:cs typeface="Arial"/>
                        </a:rPr>
                        <a:t>Round-Robin</a:t>
                      </a:r>
                    </a:p>
                    <a:p>
                      <a:pPr algn="ctr"/>
                      <a:r>
                        <a:rPr lang="en-US" sz="2300" dirty="0" smtClean="0">
                          <a:latin typeface="Arial"/>
                          <a:cs typeface="Arial"/>
                        </a:rPr>
                        <a:t>(RR)</a:t>
                      </a:r>
                      <a:endParaRPr lang="en-US" sz="23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r>
              <a:tr h="740845">
                <a:tc>
                  <a:txBody>
                    <a:bodyPr/>
                    <a:lstStyle/>
                    <a:p>
                      <a:pPr algn="ctr"/>
                      <a:r>
                        <a:rPr lang="en-US" sz="2300" dirty="0" smtClean="0">
                          <a:latin typeface="Arial"/>
                          <a:cs typeface="Arial"/>
                        </a:rPr>
                        <a:t>Two-Level</a:t>
                      </a:r>
                    </a:p>
                    <a:p>
                      <a:pPr algn="ctr"/>
                      <a:r>
                        <a:rPr lang="en-US" sz="2300" dirty="0" smtClean="0">
                          <a:latin typeface="Arial"/>
                          <a:cs typeface="Arial"/>
                        </a:rPr>
                        <a:t>(TL)</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r>
              <a:tr h="1624161">
                <a:tc>
                  <a:txBody>
                    <a:bodyPr/>
                    <a:lstStyle/>
                    <a:p>
                      <a:pPr algn="ctr"/>
                      <a:r>
                        <a:rPr lang="en-US" sz="2400" dirty="0" smtClean="0">
                          <a:latin typeface="Arial"/>
                          <a:cs typeface="Arial"/>
                        </a:rPr>
                        <a:t>Prefetch-Aware</a:t>
                      </a:r>
                      <a:r>
                        <a:rPr lang="en-US" sz="2400" baseline="0" dirty="0" smtClean="0">
                          <a:latin typeface="Arial"/>
                          <a:cs typeface="Arial"/>
                        </a:rPr>
                        <a:t> (PA)</a:t>
                      </a:r>
                      <a:endParaRPr lang="en-US" sz="24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r>
                        <a:rPr lang="en-US" sz="4100" dirty="0" smtClean="0">
                          <a:latin typeface="Arial"/>
                          <a:ea typeface="Zapf Dingbats"/>
                          <a:cs typeface="Arial"/>
                        </a:rPr>
                        <a:t>✔</a:t>
                      </a:r>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100" dirty="0" smtClean="0">
                          <a:latin typeface="Arial"/>
                          <a:ea typeface="Zapf Dingbats"/>
                          <a:cs typeface="Arial"/>
                        </a:rPr>
                        <a:t>✔</a:t>
                      </a:r>
                      <a:endParaRPr lang="en-US" sz="4100" dirty="0" smtClean="0">
                        <a:latin typeface="Arial"/>
                        <a:cs typeface="Arial"/>
                      </a:endParaRPr>
                    </a:p>
                    <a:p>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100" dirty="0" smtClean="0">
                          <a:latin typeface="Arial"/>
                          <a:ea typeface="Zapf Dingbats"/>
                          <a:cs typeface="Arial"/>
                        </a:rPr>
                        <a:t>✔</a:t>
                      </a:r>
                      <a:endParaRPr lang="en-US" sz="4100" dirty="0" smtClean="0">
                        <a:latin typeface="Arial"/>
                        <a:cs typeface="Arial"/>
                      </a:endParaRPr>
                    </a:p>
                    <a:p>
                      <a:endParaRPr lang="en-US" sz="4100" dirty="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600" dirty="0" smtClean="0">
                          <a:latin typeface="Arial"/>
                          <a:ea typeface="Zapf Dingbats"/>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a:ea typeface="Zapf Dingbats"/>
                          <a:cs typeface="Arial"/>
                        </a:rPr>
                        <a:t>(with prefetching)</a:t>
                      </a:r>
                      <a:endParaRPr lang="en-US" sz="1800"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3600" dirty="0" smtClean="0">
                        <a:latin typeface="Arial"/>
                        <a:cs typeface="Aria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Freeform 11"/>
          <p:cNvSpPr/>
          <p:nvPr/>
        </p:nvSpPr>
        <p:spPr>
          <a:xfrm>
            <a:off x="1702688" y="521588"/>
            <a:ext cx="2804541" cy="2804541"/>
          </a:xfrm>
          <a:custGeom>
            <a:avLst/>
            <a:gdLst>
              <a:gd name="connsiteX0" fmla="*/ 0 w 2804541"/>
              <a:gd name="connsiteY0" fmla="*/ 2804541 h 2804541"/>
              <a:gd name="connsiteX1" fmla="*/ 2804541 w 2804541"/>
              <a:gd name="connsiteY1" fmla="*/ 0 h 2804541"/>
              <a:gd name="connsiteX2" fmla="*/ 2804541 w 2804541"/>
              <a:gd name="connsiteY2" fmla="*/ 2804541 h 2804541"/>
              <a:gd name="connsiteX3" fmla="*/ 0 w 2804541"/>
              <a:gd name="connsiteY3" fmla="*/ 2804541 h 2804541"/>
            </a:gdLst>
            <a:ahLst/>
            <a:cxnLst>
              <a:cxn ang="0">
                <a:pos x="connsiteX0" y="connsiteY0"/>
              </a:cxn>
              <a:cxn ang="0">
                <a:pos x="connsiteX1" y="connsiteY1"/>
              </a:cxn>
              <a:cxn ang="0">
                <a:pos x="connsiteX2" y="connsiteY2"/>
              </a:cxn>
              <a:cxn ang="0">
                <a:pos x="connsiteX3" y="connsiteY3"/>
              </a:cxn>
            </a:cxnLst>
            <a:rect l="l" t="t" r="r" b="b"/>
            <a:pathLst>
              <a:path w="2804541" h="2804541">
                <a:moveTo>
                  <a:pt x="0" y="2804541"/>
                </a:moveTo>
                <a:cubicBezTo>
                  <a:pt x="0" y="1255636"/>
                  <a:pt x="1255636" y="0"/>
                  <a:pt x="2804541" y="0"/>
                </a:cubicBezTo>
                <a:lnTo>
                  <a:pt x="2804541" y="2804541"/>
                </a:lnTo>
                <a:lnTo>
                  <a:pt x="0" y="2804541"/>
                </a:lnTo>
                <a:close/>
              </a:path>
            </a:pathLst>
          </a:custGeom>
          <a:gradFill rotWithShape="0">
            <a:gsLst>
              <a:gs pos="0">
                <a:schemeClr val="accent5">
                  <a:hueOff val="0"/>
                  <a:satOff val="0"/>
                  <a:lumOff val="0"/>
                  <a:alphaOff val="0"/>
                  <a:shade val="51000"/>
                  <a:satMod val="130000"/>
                </a:schemeClr>
              </a:gs>
              <a:gs pos="79000">
                <a:schemeClr val="accent5">
                  <a:hueOff val="0"/>
                  <a:satOff val="0"/>
                  <a:lumOff val="0"/>
                  <a:alphaOff val="0"/>
                  <a:shade val="93000"/>
                  <a:satMod val="130000"/>
                </a:schemeClr>
              </a:gs>
              <a:gs pos="100000">
                <a:schemeClr val="accent5">
                  <a:hueOff val="0"/>
                  <a:satOff val="0"/>
                  <a:lumOff val="0"/>
                  <a:alphaOff val="0"/>
                  <a:shade val="94000"/>
                  <a:satMod val="135000"/>
                </a:schemeClr>
              </a:gs>
            </a:gsLst>
          </a:gra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txBody>
          <a:bodyPr spcFirstLastPara="0" vert="horz" wrap="square" lIns="821431" tIns="821431" rIns="0" bIns="0" numCol="1" spcCol="1270" anchor="ctr" anchorCtr="0">
            <a:noAutofit/>
          </a:bodyPr>
          <a:lstStyle/>
          <a:p>
            <a:pPr lvl="0" algn="ctr" defTabSz="1600200">
              <a:lnSpc>
                <a:spcPct val="90000"/>
              </a:lnSpc>
              <a:spcBef>
                <a:spcPct val="0"/>
              </a:spcBef>
              <a:spcAft>
                <a:spcPct val="35000"/>
              </a:spcAft>
            </a:pPr>
            <a:r>
              <a:rPr lang="en-US" sz="3200" b="1" kern="1200" dirty="0" smtClean="0">
                <a:solidFill>
                  <a:sysClr val="windowText" lastClr="000000"/>
                </a:solidFill>
              </a:rPr>
              <a:t>Multi-threading</a:t>
            </a:r>
          </a:p>
          <a:p>
            <a:pPr lvl="0" algn="ctr" defTabSz="1600200">
              <a:lnSpc>
                <a:spcPct val="90000"/>
              </a:lnSpc>
              <a:spcBef>
                <a:spcPct val="0"/>
              </a:spcBef>
              <a:spcAft>
                <a:spcPct val="35000"/>
              </a:spcAft>
            </a:pPr>
            <a:endParaRPr lang="en-US" sz="3200" b="1" kern="1200" dirty="0">
              <a:solidFill>
                <a:sysClr val="windowText" lastClr="000000"/>
              </a:solidFill>
            </a:endParaRPr>
          </a:p>
        </p:txBody>
      </p:sp>
      <p:sp>
        <p:nvSpPr>
          <p:cNvPr id="13" name="Freeform 12"/>
          <p:cNvSpPr/>
          <p:nvPr/>
        </p:nvSpPr>
        <p:spPr>
          <a:xfrm>
            <a:off x="4636770" y="521588"/>
            <a:ext cx="2804541" cy="2804541"/>
          </a:xfrm>
          <a:custGeom>
            <a:avLst/>
            <a:gdLst>
              <a:gd name="connsiteX0" fmla="*/ 0 w 2804541"/>
              <a:gd name="connsiteY0" fmla="*/ 2804541 h 2804541"/>
              <a:gd name="connsiteX1" fmla="*/ 2804541 w 2804541"/>
              <a:gd name="connsiteY1" fmla="*/ 0 h 2804541"/>
              <a:gd name="connsiteX2" fmla="*/ 2804541 w 2804541"/>
              <a:gd name="connsiteY2" fmla="*/ 2804541 h 2804541"/>
              <a:gd name="connsiteX3" fmla="*/ 0 w 2804541"/>
              <a:gd name="connsiteY3" fmla="*/ 2804541 h 2804541"/>
            </a:gdLst>
            <a:ahLst/>
            <a:cxnLst>
              <a:cxn ang="0">
                <a:pos x="connsiteX0" y="connsiteY0"/>
              </a:cxn>
              <a:cxn ang="0">
                <a:pos x="connsiteX1" y="connsiteY1"/>
              </a:cxn>
              <a:cxn ang="0">
                <a:pos x="connsiteX2" y="connsiteY2"/>
              </a:cxn>
              <a:cxn ang="0">
                <a:pos x="connsiteX3" y="connsiteY3"/>
              </a:cxn>
            </a:cxnLst>
            <a:rect l="l" t="t" r="r" b="b"/>
            <a:pathLst>
              <a:path w="2804541" h="2804541">
                <a:moveTo>
                  <a:pt x="0" y="0"/>
                </a:moveTo>
                <a:cubicBezTo>
                  <a:pt x="1548905" y="0"/>
                  <a:pt x="2804541" y="1255636"/>
                  <a:pt x="2804541" y="2804541"/>
                </a:cubicBezTo>
                <a:lnTo>
                  <a:pt x="0" y="280454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1535872"/>
              <a:satOff val="-761"/>
              <a:lumOff val="-15556"/>
              <a:alphaOff val="0"/>
            </a:schemeClr>
          </a:fillRef>
          <a:effectRef idx="2">
            <a:schemeClr val="accent5">
              <a:hueOff val="1535872"/>
              <a:satOff val="-761"/>
              <a:lumOff val="-15556"/>
              <a:alphaOff val="0"/>
            </a:schemeClr>
          </a:effectRef>
          <a:fontRef idx="minor">
            <a:schemeClr val="lt1"/>
          </a:fontRef>
        </p:style>
        <p:txBody>
          <a:bodyPr spcFirstLastPara="0" vert="horz" wrap="square" lIns="0" tIns="821431" rIns="821431" bIns="0" numCol="1" spcCol="1270" anchor="ctr" anchorCtr="0">
            <a:noAutofit/>
          </a:bodyPr>
          <a:lstStyle/>
          <a:p>
            <a:pPr lvl="0" algn="ctr" defTabSz="1955800">
              <a:lnSpc>
                <a:spcPct val="90000"/>
              </a:lnSpc>
              <a:spcBef>
                <a:spcPct val="0"/>
              </a:spcBef>
              <a:spcAft>
                <a:spcPct val="35000"/>
              </a:spcAft>
            </a:pPr>
            <a:r>
              <a:rPr lang="en-US" sz="4000" b="1" kern="1200" dirty="0" smtClean="0">
                <a:solidFill>
                  <a:sysClr val="windowText" lastClr="000000"/>
                </a:solidFill>
              </a:rPr>
              <a:t>Caching</a:t>
            </a:r>
          </a:p>
          <a:p>
            <a:pPr lvl="0" algn="ctr" defTabSz="1955800">
              <a:lnSpc>
                <a:spcPct val="90000"/>
              </a:lnSpc>
              <a:spcBef>
                <a:spcPct val="0"/>
              </a:spcBef>
              <a:spcAft>
                <a:spcPct val="35000"/>
              </a:spcAft>
            </a:pPr>
            <a:endParaRPr lang="en-US" sz="2000" b="1" kern="1200" dirty="0">
              <a:solidFill>
                <a:sysClr val="windowText" lastClr="000000"/>
              </a:solidFill>
            </a:endParaRPr>
          </a:p>
        </p:txBody>
      </p:sp>
      <p:sp>
        <p:nvSpPr>
          <p:cNvPr id="14" name="Freeform 13"/>
          <p:cNvSpPr/>
          <p:nvPr/>
        </p:nvSpPr>
        <p:spPr>
          <a:xfrm>
            <a:off x="4662170" y="3455668"/>
            <a:ext cx="2804542" cy="2804542"/>
          </a:xfrm>
          <a:custGeom>
            <a:avLst/>
            <a:gdLst>
              <a:gd name="connsiteX0" fmla="*/ 0 w 2804541"/>
              <a:gd name="connsiteY0" fmla="*/ 2804541 h 2804541"/>
              <a:gd name="connsiteX1" fmla="*/ 2804541 w 2804541"/>
              <a:gd name="connsiteY1" fmla="*/ 0 h 2804541"/>
              <a:gd name="connsiteX2" fmla="*/ 2804541 w 2804541"/>
              <a:gd name="connsiteY2" fmla="*/ 2804541 h 2804541"/>
              <a:gd name="connsiteX3" fmla="*/ 0 w 2804541"/>
              <a:gd name="connsiteY3" fmla="*/ 2804541 h 2804541"/>
            </a:gdLst>
            <a:ahLst/>
            <a:cxnLst>
              <a:cxn ang="0">
                <a:pos x="connsiteX0" y="connsiteY0"/>
              </a:cxn>
              <a:cxn ang="0">
                <a:pos x="connsiteX1" y="connsiteY1"/>
              </a:cxn>
              <a:cxn ang="0">
                <a:pos x="connsiteX2" y="connsiteY2"/>
              </a:cxn>
              <a:cxn ang="0">
                <a:pos x="connsiteX3" y="connsiteY3"/>
              </a:cxn>
            </a:cxnLst>
            <a:rect l="l" t="t" r="r" b="b"/>
            <a:pathLst>
              <a:path w="2804541" h="2804541">
                <a:moveTo>
                  <a:pt x="2804541" y="0"/>
                </a:moveTo>
                <a:cubicBezTo>
                  <a:pt x="2804541" y="1548905"/>
                  <a:pt x="1548905" y="2804541"/>
                  <a:pt x="0" y="2804541"/>
                </a:cubicBezTo>
                <a:lnTo>
                  <a:pt x="0" y="0"/>
                </a:lnTo>
                <a:lnTo>
                  <a:pt x="2804541"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3071744"/>
              <a:satOff val="-1522"/>
              <a:lumOff val="-31111"/>
              <a:alphaOff val="0"/>
            </a:schemeClr>
          </a:fillRef>
          <a:effectRef idx="2">
            <a:schemeClr val="accent5">
              <a:hueOff val="3071744"/>
              <a:satOff val="-1522"/>
              <a:lumOff val="-31111"/>
              <a:alphaOff val="0"/>
            </a:schemeClr>
          </a:effectRef>
          <a:fontRef idx="minor">
            <a:schemeClr val="lt1"/>
          </a:fontRef>
        </p:style>
        <p:txBody>
          <a:bodyPr spcFirstLastPara="0" vert="horz" wrap="square" lIns="0" tIns="0" rIns="0" bIns="822960" numCol="1" spcCol="1270" anchor="ctr" anchorCtr="0">
            <a:noAutofit/>
          </a:bodyPr>
          <a:lstStyle/>
          <a:p>
            <a:pPr lvl="0" algn="ctr" defTabSz="1377950">
              <a:lnSpc>
                <a:spcPct val="90000"/>
              </a:lnSpc>
              <a:spcBef>
                <a:spcPct val="0"/>
              </a:spcBef>
              <a:spcAft>
                <a:spcPct val="35000"/>
              </a:spcAft>
            </a:pPr>
            <a:endParaRPr lang="en-US" sz="2400" b="1" dirty="0" smtClean="0">
              <a:solidFill>
                <a:sysClr val="windowText" lastClr="000000"/>
              </a:solidFill>
            </a:endParaRPr>
          </a:p>
          <a:p>
            <a:pPr lvl="0" algn="ctr" defTabSz="1377950">
              <a:lnSpc>
                <a:spcPct val="90000"/>
              </a:lnSpc>
              <a:spcBef>
                <a:spcPct val="0"/>
              </a:spcBef>
              <a:spcAft>
                <a:spcPct val="35000"/>
              </a:spcAft>
            </a:pPr>
            <a:r>
              <a:rPr lang="en-US" sz="3200" b="1" kern="1200" dirty="0" smtClean="0">
                <a:solidFill>
                  <a:sysClr val="windowText" lastClr="000000"/>
                </a:solidFill>
              </a:rPr>
              <a:t>Prefetching      </a:t>
            </a:r>
            <a:endParaRPr lang="en-US" sz="3200" b="1" kern="1200" dirty="0">
              <a:solidFill>
                <a:sysClr val="windowText" lastClr="000000"/>
              </a:solidFill>
            </a:endParaRPr>
          </a:p>
        </p:txBody>
      </p:sp>
      <p:sp>
        <p:nvSpPr>
          <p:cNvPr id="15" name="Freeform 14"/>
          <p:cNvSpPr/>
          <p:nvPr/>
        </p:nvSpPr>
        <p:spPr>
          <a:xfrm>
            <a:off x="1702688" y="3455669"/>
            <a:ext cx="2804541" cy="2804541"/>
          </a:xfrm>
          <a:custGeom>
            <a:avLst/>
            <a:gdLst>
              <a:gd name="connsiteX0" fmla="*/ 0 w 2804541"/>
              <a:gd name="connsiteY0" fmla="*/ 2804541 h 2804541"/>
              <a:gd name="connsiteX1" fmla="*/ 2804541 w 2804541"/>
              <a:gd name="connsiteY1" fmla="*/ 0 h 2804541"/>
              <a:gd name="connsiteX2" fmla="*/ 2804541 w 2804541"/>
              <a:gd name="connsiteY2" fmla="*/ 2804541 h 2804541"/>
              <a:gd name="connsiteX3" fmla="*/ 0 w 2804541"/>
              <a:gd name="connsiteY3" fmla="*/ 2804541 h 2804541"/>
            </a:gdLst>
            <a:ahLst/>
            <a:cxnLst>
              <a:cxn ang="0">
                <a:pos x="connsiteX0" y="connsiteY0"/>
              </a:cxn>
              <a:cxn ang="0">
                <a:pos x="connsiteX1" y="connsiteY1"/>
              </a:cxn>
              <a:cxn ang="0">
                <a:pos x="connsiteX2" y="connsiteY2"/>
              </a:cxn>
              <a:cxn ang="0">
                <a:pos x="connsiteX3" y="connsiteY3"/>
              </a:cxn>
            </a:cxnLst>
            <a:rect l="l" t="t" r="r" b="b"/>
            <a:pathLst>
              <a:path w="2804541" h="2804541">
                <a:moveTo>
                  <a:pt x="2804541" y="2804541"/>
                </a:moveTo>
                <a:cubicBezTo>
                  <a:pt x="1255636" y="2804541"/>
                  <a:pt x="0" y="1548905"/>
                  <a:pt x="0" y="0"/>
                </a:cubicBezTo>
                <a:lnTo>
                  <a:pt x="2804541" y="0"/>
                </a:lnTo>
                <a:lnTo>
                  <a:pt x="2804541" y="2804541"/>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274320" tIns="0" rIns="0" bIns="821431" numCol="1" spcCol="1270" anchor="ctr" anchorCtr="0">
            <a:noAutofit/>
          </a:bodyPr>
          <a:lstStyle/>
          <a:p>
            <a:pPr lvl="0" algn="ctr" defTabSz="1377950">
              <a:lnSpc>
                <a:spcPct val="90000"/>
              </a:lnSpc>
              <a:spcBef>
                <a:spcPct val="0"/>
              </a:spcBef>
              <a:spcAft>
                <a:spcPct val="35000"/>
              </a:spcAft>
            </a:pPr>
            <a:endParaRPr lang="en-US" sz="3200" b="1" kern="1200" dirty="0" smtClean="0">
              <a:solidFill>
                <a:sysClr val="windowText" lastClr="000000"/>
              </a:solidFill>
            </a:endParaRPr>
          </a:p>
          <a:p>
            <a:pPr lvl="0" algn="ctr" defTabSz="1377950">
              <a:lnSpc>
                <a:spcPct val="90000"/>
              </a:lnSpc>
              <a:spcBef>
                <a:spcPct val="0"/>
              </a:spcBef>
              <a:spcAft>
                <a:spcPct val="35000"/>
              </a:spcAft>
            </a:pPr>
            <a:r>
              <a:rPr lang="en-US" sz="3200" b="1" kern="1200" dirty="0" smtClean="0">
                <a:solidFill>
                  <a:sysClr val="windowText" lastClr="000000"/>
                </a:solidFill>
              </a:rPr>
              <a:t>Main Memory</a:t>
            </a:r>
            <a:endParaRPr lang="en-US" sz="3200" b="1" kern="1200" dirty="0">
              <a:solidFill>
                <a:sysClr val="windowText" lastClr="000000"/>
              </a:solidFill>
            </a:endParaRPr>
          </a:p>
        </p:txBody>
      </p:sp>
      <p:sp>
        <p:nvSpPr>
          <p:cNvPr id="10" name="Freeform 9"/>
          <p:cNvSpPr/>
          <p:nvPr/>
        </p:nvSpPr>
        <p:spPr>
          <a:xfrm>
            <a:off x="5486390" y="152400"/>
            <a:ext cx="3199638" cy="1368862"/>
          </a:xfrm>
          <a:custGeom>
            <a:avLst/>
            <a:gdLst>
              <a:gd name="connsiteX0" fmla="*/ 0 w 3199638"/>
              <a:gd name="connsiteY0" fmla="*/ 207264 h 2072640"/>
              <a:gd name="connsiteX1" fmla="*/ 207264 w 3199638"/>
              <a:gd name="connsiteY1" fmla="*/ 0 h 2072640"/>
              <a:gd name="connsiteX2" fmla="*/ 2992374 w 3199638"/>
              <a:gd name="connsiteY2" fmla="*/ 0 h 2072640"/>
              <a:gd name="connsiteX3" fmla="*/ 3199638 w 3199638"/>
              <a:gd name="connsiteY3" fmla="*/ 207264 h 2072640"/>
              <a:gd name="connsiteX4" fmla="*/ 3199638 w 3199638"/>
              <a:gd name="connsiteY4" fmla="*/ 1865376 h 2072640"/>
              <a:gd name="connsiteX5" fmla="*/ 2992374 w 3199638"/>
              <a:gd name="connsiteY5" fmla="*/ 2072640 h 2072640"/>
              <a:gd name="connsiteX6" fmla="*/ 207264 w 3199638"/>
              <a:gd name="connsiteY6" fmla="*/ 2072640 h 2072640"/>
              <a:gd name="connsiteX7" fmla="*/ 0 w 3199638"/>
              <a:gd name="connsiteY7" fmla="*/ 1865376 h 2072640"/>
              <a:gd name="connsiteX8" fmla="*/ 0 w 3199638"/>
              <a:gd name="connsiteY8" fmla="*/ 207264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9638" h="2072640">
                <a:moveTo>
                  <a:pt x="0" y="207264"/>
                </a:moveTo>
                <a:cubicBezTo>
                  <a:pt x="0" y="92795"/>
                  <a:pt x="92795" y="0"/>
                  <a:pt x="207264" y="0"/>
                </a:cubicBezTo>
                <a:lnTo>
                  <a:pt x="2992374" y="0"/>
                </a:lnTo>
                <a:cubicBezTo>
                  <a:pt x="3106843" y="0"/>
                  <a:pt x="3199638" y="92795"/>
                  <a:pt x="3199638" y="207264"/>
                </a:cubicBezTo>
                <a:lnTo>
                  <a:pt x="3199638" y="1865376"/>
                </a:lnTo>
                <a:cubicBezTo>
                  <a:pt x="3199638" y="1979845"/>
                  <a:pt x="3106843" y="2072640"/>
                  <a:pt x="2992374" y="2072640"/>
                </a:cubicBezTo>
                <a:lnTo>
                  <a:pt x="207264" y="2072640"/>
                </a:lnTo>
                <a:cubicBezTo>
                  <a:pt x="92795" y="2072640"/>
                  <a:pt x="0" y="1979845"/>
                  <a:pt x="0" y="1865376"/>
                </a:cubicBezTo>
                <a:lnTo>
                  <a:pt x="0" y="207264"/>
                </a:lnTo>
                <a:close/>
              </a:path>
            </a:pathLst>
          </a:custGeom>
          <a:scene3d>
            <a:camera prst="orthographicFront"/>
            <a:lightRig rig="flat" dir="t"/>
          </a:scene3d>
          <a:sp3d z="-190500" extrusionH="12700" prstMaterial="plastic">
            <a:bevelT w="50800" h="50800"/>
          </a:sp3d>
        </p:spPr>
        <p:style>
          <a:lnRef idx="1">
            <a:schemeClr val="accent5">
              <a:hueOff val="1535872"/>
              <a:satOff val="-761"/>
              <a:lumOff val="-15556"/>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algn="ctr"/>
            <a:r>
              <a:rPr lang="en-US" sz="2800" dirty="0">
                <a:latin typeface="Arial" pitchFamily="34" charset="0"/>
                <a:cs typeface="Arial" pitchFamily="34" charset="0"/>
              </a:rPr>
              <a:t>Cache-Conscious Scheduling, </a:t>
            </a:r>
            <a:r>
              <a:rPr lang="en-US" sz="2800" dirty="0" smtClean="0">
                <a:latin typeface="Arial" pitchFamily="34" charset="0"/>
                <a:cs typeface="Arial" pitchFamily="34" charset="0"/>
              </a:rPr>
              <a:t>MICRO’12</a:t>
            </a:r>
            <a:endParaRPr lang="en-US" sz="2800" dirty="0">
              <a:latin typeface="Arial" pitchFamily="34" charset="0"/>
              <a:cs typeface="Arial" pitchFamily="34" charset="0"/>
            </a:endParaRPr>
          </a:p>
        </p:txBody>
      </p:sp>
      <p:sp>
        <p:nvSpPr>
          <p:cNvPr id="11" name="Freeform 10"/>
          <p:cNvSpPr/>
          <p:nvPr/>
        </p:nvSpPr>
        <p:spPr>
          <a:xfrm>
            <a:off x="266700" y="203200"/>
            <a:ext cx="3725893" cy="1368862"/>
          </a:xfrm>
          <a:custGeom>
            <a:avLst/>
            <a:gdLst>
              <a:gd name="connsiteX0" fmla="*/ 0 w 3199638"/>
              <a:gd name="connsiteY0" fmla="*/ 207264 h 2072640"/>
              <a:gd name="connsiteX1" fmla="*/ 207264 w 3199638"/>
              <a:gd name="connsiteY1" fmla="*/ 0 h 2072640"/>
              <a:gd name="connsiteX2" fmla="*/ 2992374 w 3199638"/>
              <a:gd name="connsiteY2" fmla="*/ 0 h 2072640"/>
              <a:gd name="connsiteX3" fmla="*/ 3199638 w 3199638"/>
              <a:gd name="connsiteY3" fmla="*/ 207264 h 2072640"/>
              <a:gd name="connsiteX4" fmla="*/ 3199638 w 3199638"/>
              <a:gd name="connsiteY4" fmla="*/ 1865376 h 2072640"/>
              <a:gd name="connsiteX5" fmla="*/ 2992374 w 3199638"/>
              <a:gd name="connsiteY5" fmla="*/ 2072640 h 2072640"/>
              <a:gd name="connsiteX6" fmla="*/ 207264 w 3199638"/>
              <a:gd name="connsiteY6" fmla="*/ 2072640 h 2072640"/>
              <a:gd name="connsiteX7" fmla="*/ 0 w 3199638"/>
              <a:gd name="connsiteY7" fmla="*/ 1865376 h 2072640"/>
              <a:gd name="connsiteX8" fmla="*/ 0 w 3199638"/>
              <a:gd name="connsiteY8" fmla="*/ 207264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9638" h="2072640">
                <a:moveTo>
                  <a:pt x="0" y="207264"/>
                </a:moveTo>
                <a:cubicBezTo>
                  <a:pt x="0" y="92795"/>
                  <a:pt x="92795" y="0"/>
                  <a:pt x="207264" y="0"/>
                </a:cubicBezTo>
                <a:lnTo>
                  <a:pt x="2992374" y="0"/>
                </a:lnTo>
                <a:cubicBezTo>
                  <a:pt x="3106843" y="0"/>
                  <a:pt x="3199638" y="92795"/>
                  <a:pt x="3199638" y="207264"/>
                </a:cubicBezTo>
                <a:lnTo>
                  <a:pt x="3199638" y="1865376"/>
                </a:lnTo>
                <a:cubicBezTo>
                  <a:pt x="3199638" y="1979845"/>
                  <a:pt x="3106843" y="2072640"/>
                  <a:pt x="2992374" y="2072640"/>
                </a:cubicBezTo>
                <a:lnTo>
                  <a:pt x="207264" y="2072640"/>
                </a:lnTo>
                <a:cubicBezTo>
                  <a:pt x="92795" y="2072640"/>
                  <a:pt x="0" y="1979845"/>
                  <a:pt x="0" y="1865376"/>
                </a:cubicBezTo>
                <a:lnTo>
                  <a:pt x="0" y="207264"/>
                </a:lnTo>
                <a:close/>
              </a:path>
            </a:pathLst>
          </a:custGeom>
          <a:scene3d>
            <a:camera prst="orthographicFront"/>
            <a:lightRig rig="flat" dir="t"/>
          </a:scene3d>
          <a:sp3d z="-190500" extrusionH="12700" prstMaterial="plastic">
            <a:bevelT w="50800" h="50800"/>
          </a:sp3d>
        </p:spPr>
        <p:style>
          <a:lnRef idx="1">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a:r>
              <a:rPr lang="en-US" sz="2700" dirty="0">
                <a:latin typeface="Arial" pitchFamily="34" charset="0"/>
                <a:cs typeface="Arial" pitchFamily="34" charset="0"/>
              </a:rPr>
              <a:t>Two-level Scheduling</a:t>
            </a:r>
          </a:p>
          <a:p>
            <a:pPr algn="ctr"/>
            <a:r>
              <a:rPr lang="en-US" sz="2700" dirty="0">
                <a:latin typeface="Arial" pitchFamily="34" charset="0"/>
                <a:cs typeface="Arial" pitchFamily="34" charset="0"/>
              </a:rPr>
              <a:t>MICRO’</a:t>
            </a:r>
            <a:r>
              <a:rPr lang="en-US" sz="2700" dirty="0" smtClean="0">
                <a:latin typeface="Arial" pitchFamily="34" charset="0"/>
                <a:cs typeface="Arial" pitchFamily="34" charset="0"/>
              </a:rPr>
              <a:t>11</a:t>
            </a:r>
          </a:p>
        </p:txBody>
      </p:sp>
      <p:sp>
        <p:nvSpPr>
          <p:cNvPr id="9" name="Freeform 8"/>
          <p:cNvSpPr/>
          <p:nvPr/>
        </p:nvSpPr>
        <p:spPr>
          <a:xfrm>
            <a:off x="361950" y="5257800"/>
            <a:ext cx="3600450" cy="1371598"/>
          </a:xfrm>
          <a:custGeom>
            <a:avLst/>
            <a:gdLst>
              <a:gd name="connsiteX0" fmla="*/ 0 w 3199638"/>
              <a:gd name="connsiteY0" fmla="*/ 207264 h 2072640"/>
              <a:gd name="connsiteX1" fmla="*/ 207264 w 3199638"/>
              <a:gd name="connsiteY1" fmla="*/ 0 h 2072640"/>
              <a:gd name="connsiteX2" fmla="*/ 2992374 w 3199638"/>
              <a:gd name="connsiteY2" fmla="*/ 0 h 2072640"/>
              <a:gd name="connsiteX3" fmla="*/ 3199638 w 3199638"/>
              <a:gd name="connsiteY3" fmla="*/ 207264 h 2072640"/>
              <a:gd name="connsiteX4" fmla="*/ 3199638 w 3199638"/>
              <a:gd name="connsiteY4" fmla="*/ 1865376 h 2072640"/>
              <a:gd name="connsiteX5" fmla="*/ 2992374 w 3199638"/>
              <a:gd name="connsiteY5" fmla="*/ 2072640 h 2072640"/>
              <a:gd name="connsiteX6" fmla="*/ 207264 w 3199638"/>
              <a:gd name="connsiteY6" fmla="*/ 2072640 h 2072640"/>
              <a:gd name="connsiteX7" fmla="*/ 0 w 3199638"/>
              <a:gd name="connsiteY7" fmla="*/ 1865376 h 2072640"/>
              <a:gd name="connsiteX8" fmla="*/ 0 w 3199638"/>
              <a:gd name="connsiteY8" fmla="*/ 207264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9638" h="2072640">
                <a:moveTo>
                  <a:pt x="0" y="207264"/>
                </a:moveTo>
                <a:cubicBezTo>
                  <a:pt x="0" y="92795"/>
                  <a:pt x="92795" y="0"/>
                  <a:pt x="207264" y="0"/>
                </a:cubicBezTo>
                <a:lnTo>
                  <a:pt x="2992374" y="0"/>
                </a:lnTo>
                <a:cubicBezTo>
                  <a:pt x="3106843" y="0"/>
                  <a:pt x="3199638" y="92795"/>
                  <a:pt x="3199638" y="207264"/>
                </a:cubicBezTo>
                <a:lnTo>
                  <a:pt x="3199638" y="1865376"/>
                </a:lnTo>
                <a:cubicBezTo>
                  <a:pt x="3199638" y="1979845"/>
                  <a:pt x="3106843" y="2072640"/>
                  <a:pt x="2992374" y="2072640"/>
                </a:cubicBezTo>
                <a:lnTo>
                  <a:pt x="207264" y="2072640"/>
                </a:lnTo>
                <a:cubicBezTo>
                  <a:pt x="92795" y="2072640"/>
                  <a:pt x="0" y="1979845"/>
                  <a:pt x="0" y="1865376"/>
                </a:cubicBezTo>
                <a:lnTo>
                  <a:pt x="0" y="207264"/>
                </a:lnTo>
                <a:close/>
              </a:path>
            </a:pathLst>
          </a:custGeom>
          <a:scene3d>
            <a:camera prst="orthographicFront"/>
            <a:lightRig rig="flat" dir="t"/>
          </a:scene3d>
          <a:sp3d z="-190500" extrusionH="12700" prstMaterial="plastic">
            <a:bevelT w="50800" h="50800"/>
          </a:sp3d>
        </p:spPr>
        <p:style>
          <a:lnRef idx="1">
            <a:schemeClr val="accent5">
              <a:hueOff val="4607616"/>
              <a:satOff val="-2283"/>
              <a:lumOff val="-4666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b" anchorCtr="0">
            <a:noAutofit/>
          </a:bodyPr>
          <a:lstStyle/>
          <a:p>
            <a:pPr algn="ctr"/>
            <a:r>
              <a:rPr lang="en-US" sz="2800" dirty="0">
                <a:latin typeface="Arial" pitchFamily="34" charset="0"/>
                <a:cs typeface="Arial" pitchFamily="34" charset="0"/>
              </a:rPr>
              <a:t>Thread-Block-Aware Scheduling (OWL)</a:t>
            </a:r>
          </a:p>
          <a:p>
            <a:pPr algn="ctr"/>
            <a:r>
              <a:rPr lang="en-US" sz="2800" dirty="0" smtClean="0">
                <a:latin typeface="Arial" pitchFamily="34" charset="0"/>
                <a:cs typeface="Arial" pitchFamily="34" charset="0"/>
              </a:rPr>
              <a:t>ASPLOS’13</a:t>
            </a:r>
            <a:endParaRPr lang="en-US" sz="2800" dirty="0">
              <a:latin typeface="Arial" pitchFamily="34" charset="0"/>
              <a:cs typeface="Arial" pitchFamily="34" charset="0"/>
            </a:endParaRPr>
          </a:p>
        </p:txBody>
      </p:sp>
      <p:sp>
        <p:nvSpPr>
          <p:cNvPr id="8" name="Freeform 7"/>
          <p:cNvSpPr/>
          <p:nvPr/>
        </p:nvSpPr>
        <p:spPr>
          <a:xfrm>
            <a:off x="5056155" y="5257799"/>
            <a:ext cx="3725895" cy="1371599"/>
          </a:xfrm>
          <a:custGeom>
            <a:avLst/>
            <a:gdLst>
              <a:gd name="connsiteX0" fmla="*/ 0 w 3199638"/>
              <a:gd name="connsiteY0" fmla="*/ 207264 h 2072640"/>
              <a:gd name="connsiteX1" fmla="*/ 207264 w 3199638"/>
              <a:gd name="connsiteY1" fmla="*/ 0 h 2072640"/>
              <a:gd name="connsiteX2" fmla="*/ 2992374 w 3199638"/>
              <a:gd name="connsiteY2" fmla="*/ 0 h 2072640"/>
              <a:gd name="connsiteX3" fmla="*/ 3199638 w 3199638"/>
              <a:gd name="connsiteY3" fmla="*/ 207264 h 2072640"/>
              <a:gd name="connsiteX4" fmla="*/ 3199638 w 3199638"/>
              <a:gd name="connsiteY4" fmla="*/ 1865376 h 2072640"/>
              <a:gd name="connsiteX5" fmla="*/ 2992374 w 3199638"/>
              <a:gd name="connsiteY5" fmla="*/ 2072640 h 2072640"/>
              <a:gd name="connsiteX6" fmla="*/ 207264 w 3199638"/>
              <a:gd name="connsiteY6" fmla="*/ 2072640 h 2072640"/>
              <a:gd name="connsiteX7" fmla="*/ 0 w 3199638"/>
              <a:gd name="connsiteY7" fmla="*/ 1865376 h 2072640"/>
              <a:gd name="connsiteX8" fmla="*/ 0 w 3199638"/>
              <a:gd name="connsiteY8" fmla="*/ 207264 h 20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9638" h="2072640">
                <a:moveTo>
                  <a:pt x="0" y="207264"/>
                </a:moveTo>
                <a:cubicBezTo>
                  <a:pt x="0" y="92795"/>
                  <a:pt x="92795" y="0"/>
                  <a:pt x="207264" y="0"/>
                </a:cubicBezTo>
                <a:lnTo>
                  <a:pt x="2992374" y="0"/>
                </a:lnTo>
                <a:cubicBezTo>
                  <a:pt x="3106843" y="0"/>
                  <a:pt x="3199638" y="92795"/>
                  <a:pt x="3199638" y="207264"/>
                </a:cubicBezTo>
                <a:lnTo>
                  <a:pt x="3199638" y="1865376"/>
                </a:lnTo>
                <a:cubicBezTo>
                  <a:pt x="3199638" y="1979845"/>
                  <a:pt x="3106843" y="2072640"/>
                  <a:pt x="2992374" y="2072640"/>
                </a:cubicBezTo>
                <a:lnTo>
                  <a:pt x="207264" y="2072640"/>
                </a:lnTo>
                <a:cubicBezTo>
                  <a:pt x="92795" y="2072640"/>
                  <a:pt x="0" y="1979845"/>
                  <a:pt x="0" y="1865376"/>
                </a:cubicBezTo>
                <a:lnTo>
                  <a:pt x="0" y="207264"/>
                </a:lnTo>
                <a:close/>
              </a:path>
            </a:pathLst>
          </a:custGeom>
          <a:scene3d>
            <a:camera prst="orthographicFront"/>
            <a:lightRig rig="flat" dir="t"/>
          </a:scene3d>
          <a:sp3d z="-190500" extrusionH="12700" prstMaterial="plastic">
            <a:bevelT w="50800" h="50800"/>
          </a:sp3d>
        </p:spPr>
        <p:style>
          <a:lnRef idx="1">
            <a:schemeClr val="accent5">
              <a:hueOff val="3071744"/>
              <a:satOff val="-1522"/>
              <a:lumOff val="-31111"/>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algn="ctr"/>
            <a:r>
              <a:rPr lang="en-US" sz="8800" dirty="0" smtClean="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a:t>
            </a:r>
            <a:endParaRPr lang="en-US" sz="36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sp>
        <p:nvSpPr>
          <p:cNvPr id="18" name="8-Point Star 17"/>
          <p:cNvSpPr/>
          <p:nvPr/>
        </p:nvSpPr>
        <p:spPr>
          <a:xfrm>
            <a:off x="3276600" y="2311479"/>
            <a:ext cx="2532676" cy="2191577"/>
          </a:xfrm>
          <a:prstGeom prst="star8">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solidFill>
                  <a:schemeClr val="bg1"/>
                </a:solidFill>
                <a:latin typeface="Arial"/>
                <a:cs typeface="Arial"/>
              </a:rPr>
              <a:t> Aware</a:t>
            </a:r>
          </a:p>
          <a:p>
            <a:pPr algn="ctr"/>
            <a:r>
              <a:rPr lang="en-US" sz="2800" b="1" dirty="0" smtClean="0">
                <a:solidFill>
                  <a:schemeClr val="bg1"/>
                </a:solidFill>
                <a:latin typeface="Arial"/>
                <a:cs typeface="Arial"/>
              </a:rPr>
              <a:t>Warp</a:t>
            </a:r>
          </a:p>
          <a:p>
            <a:pPr algn="ctr"/>
            <a:r>
              <a:rPr lang="en-US" sz="2800" b="1" dirty="0" smtClean="0">
                <a:solidFill>
                  <a:schemeClr val="bg1"/>
                </a:solidFill>
                <a:latin typeface="Arial"/>
                <a:cs typeface="Arial"/>
              </a:rPr>
              <a:t>Scheduler</a:t>
            </a:r>
            <a:endParaRPr lang="en-US" sz="2800" b="1" dirty="0">
              <a:solidFill>
                <a:schemeClr val="bg1"/>
              </a:solidFill>
              <a:latin typeface="Arial"/>
              <a:cs typeface="Aria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85495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0" grpId="0" animBg="1"/>
      <p:bldP spid="11" grpId="0" animBg="1"/>
      <p:bldP spid="9" grpId="0" animBg="1"/>
      <p:bldP spid="8" grpId="0" animBg="1"/>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cs typeface="Arial"/>
              </a:rPr>
              <a:t>Outline</a:t>
            </a:r>
            <a:endParaRPr lang="en-US" sz="4500" dirty="0">
              <a:cs typeface="Arial"/>
            </a:endParaRPr>
          </a:p>
        </p:txBody>
      </p:sp>
      <p:sp>
        <p:nvSpPr>
          <p:cNvPr id="3" name="Content Placeholder 2"/>
          <p:cNvSpPr>
            <a:spLocks noGrp="1"/>
          </p:cNvSpPr>
          <p:nvPr>
            <p:ph idx="1"/>
          </p:nvPr>
        </p:nvSpPr>
        <p:spPr>
          <a:xfrm>
            <a:off x="228600" y="914400"/>
            <a:ext cx="8610600" cy="5105400"/>
          </a:xfrm>
        </p:spPr>
        <p:txBody>
          <a:bodyPr/>
          <a:lstStyle/>
          <a:p>
            <a:r>
              <a:rPr sz="2500" dirty="0" smtClean="0">
                <a:solidFill>
                  <a:schemeClr val="bg1">
                    <a:lumMod val="75000"/>
                  </a:schemeClr>
                </a:solidFill>
                <a:latin typeface="Arial"/>
                <a:cs typeface="Arial"/>
              </a:rPr>
              <a:t>Proposal</a:t>
            </a:r>
          </a:p>
          <a:p>
            <a:endParaRPr sz="2500" dirty="0" smtClean="0">
              <a:solidFill>
                <a:schemeClr val="bg1">
                  <a:lumMod val="75000"/>
                </a:schemeClr>
              </a:solidFill>
              <a:latin typeface="Arial"/>
              <a:cs typeface="Arial"/>
            </a:endParaRPr>
          </a:p>
          <a:p>
            <a:r>
              <a:rPr sz="2500" dirty="0" smtClean="0">
                <a:solidFill>
                  <a:schemeClr val="bg1">
                    <a:lumMod val="75000"/>
                  </a:schemeClr>
                </a:solidFill>
                <a:latin typeface="Arial"/>
                <a:cs typeface="Arial"/>
              </a:rPr>
              <a:t>Background and </a:t>
            </a:r>
            <a:r>
              <a:rPr sz="2500" dirty="0" smtClean="0">
                <a:solidFill>
                  <a:srgbClr val="BFBFBF"/>
                </a:solidFill>
                <a:latin typeface="Arial"/>
                <a:cs typeface="Arial"/>
              </a:rPr>
              <a:t>Motivation</a:t>
            </a:r>
          </a:p>
          <a:p>
            <a:pPr>
              <a:buNone/>
            </a:pPr>
            <a:endParaRPr sz="2500" dirty="0" smtClean="0">
              <a:solidFill>
                <a:srgbClr val="BFBFBF"/>
              </a:solidFill>
              <a:latin typeface="Arial"/>
              <a:cs typeface="Arial"/>
            </a:endParaRPr>
          </a:p>
          <a:p>
            <a:r>
              <a:rPr sz="2500" dirty="0" smtClean="0">
                <a:solidFill>
                  <a:srgbClr val="BFBFBF"/>
                </a:solidFill>
                <a:latin typeface="Arial"/>
                <a:cs typeface="Arial"/>
              </a:rPr>
              <a:t>Prefetch-aware </a:t>
            </a:r>
            <a:r>
              <a:rPr sz="2500" dirty="0">
                <a:solidFill>
                  <a:srgbClr val="BFBFBF"/>
                </a:solidFill>
                <a:latin typeface="Arial"/>
                <a:cs typeface="Arial"/>
              </a:rPr>
              <a:t>S</a:t>
            </a:r>
            <a:r>
              <a:rPr sz="2500" dirty="0" smtClean="0">
                <a:solidFill>
                  <a:srgbClr val="BFBFBF"/>
                </a:solidFill>
                <a:latin typeface="Arial"/>
                <a:cs typeface="Arial"/>
              </a:rPr>
              <a:t>cheduling</a:t>
            </a:r>
            <a:endParaRPr sz="2500" dirty="0" smtClean="0">
              <a:solidFill>
                <a:schemeClr val="bg1">
                  <a:lumMod val="85000"/>
                </a:schemeClr>
              </a:solidFill>
              <a:latin typeface="Arial"/>
              <a:cs typeface="Arial"/>
            </a:endParaRPr>
          </a:p>
          <a:p>
            <a:pPr lvl="1">
              <a:buNone/>
            </a:pPr>
            <a:endParaRPr lang="en-US" sz="2500" dirty="0" smtClean="0">
              <a:latin typeface="Arial"/>
              <a:cs typeface="Arial"/>
            </a:endParaRPr>
          </a:p>
          <a:p>
            <a:r>
              <a:rPr lang="en-US" sz="2500" dirty="0" smtClean="0">
                <a:latin typeface="Arial"/>
                <a:cs typeface="Arial"/>
              </a:rPr>
              <a:t>Evaluation </a:t>
            </a:r>
            <a:endParaRPr sz="2500" dirty="0" smtClean="0">
              <a:latin typeface="Arial"/>
              <a:cs typeface="Arial"/>
            </a:endParaRPr>
          </a:p>
          <a:p>
            <a:pPr>
              <a:buNone/>
            </a:pPr>
            <a:endParaRPr sz="2500" dirty="0" smtClean="0">
              <a:latin typeface="Arial"/>
              <a:cs typeface="Arial"/>
            </a:endParaRPr>
          </a:p>
          <a:p>
            <a:r>
              <a:rPr sz="2500" dirty="0" smtClean="0">
                <a:latin typeface="Arial"/>
                <a:cs typeface="Arial"/>
              </a:rPr>
              <a:t>Conclusions</a:t>
            </a:r>
            <a:endParaRPr lang="en-US" sz="2500" dirty="0" smtClean="0">
              <a:latin typeface="Arial"/>
              <a:cs typeface="Arial"/>
            </a:endParaRPr>
          </a:p>
          <a:p>
            <a:endParaRPr lang="en-US" dirty="0">
              <a:solidFill>
                <a:schemeClr val="bg1">
                  <a:lumMod val="75000"/>
                </a:schemeClr>
              </a:solidFil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30</a:t>
            </a:fld>
            <a:endParaRPr lang="en-US" alt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Methodology</a:t>
            </a:r>
            <a:endParaRPr lang="en-US" dirty="0"/>
          </a:p>
        </p:txBody>
      </p:sp>
      <p:sp>
        <p:nvSpPr>
          <p:cNvPr id="3" name="Content Placeholder 2"/>
          <p:cNvSpPr>
            <a:spLocks noGrp="1"/>
          </p:cNvSpPr>
          <p:nvPr>
            <p:ph idx="1"/>
          </p:nvPr>
        </p:nvSpPr>
        <p:spPr>
          <a:xfrm>
            <a:off x="228600" y="889000"/>
            <a:ext cx="8610600" cy="5297424"/>
          </a:xfrm>
        </p:spPr>
        <p:txBody>
          <a:bodyPr/>
          <a:lstStyle/>
          <a:p>
            <a:r>
              <a:rPr dirty="0" smtClean="0">
                <a:latin typeface="Arial"/>
                <a:cs typeface="Arial"/>
              </a:rPr>
              <a:t>Evaluated on </a:t>
            </a:r>
            <a:r>
              <a:rPr lang="en-US" dirty="0" smtClean="0">
                <a:latin typeface="Arial"/>
                <a:cs typeface="Arial"/>
              </a:rPr>
              <a:t>GPGPU-S</a:t>
            </a:r>
            <a:r>
              <a:rPr dirty="0" smtClean="0">
                <a:latin typeface="Arial"/>
                <a:cs typeface="Arial"/>
              </a:rPr>
              <a:t>im</a:t>
            </a:r>
            <a:r>
              <a:rPr lang="en-US" dirty="0" smtClean="0">
                <a:latin typeface="Arial"/>
                <a:cs typeface="Arial"/>
              </a:rPr>
              <a:t>, a cycle accurate GPU simulator</a:t>
            </a:r>
            <a:endParaRPr dirty="0" smtClean="0">
              <a:latin typeface="Arial"/>
              <a:cs typeface="Arial"/>
            </a:endParaRPr>
          </a:p>
          <a:p>
            <a:endParaRPr dirty="0" smtClean="0">
              <a:latin typeface="Arial"/>
              <a:cs typeface="Arial"/>
            </a:endParaRPr>
          </a:p>
          <a:p>
            <a:r>
              <a:rPr dirty="0" smtClean="0">
                <a:latin typeface="Arial"/>
                <a:cs typeface="Arial"/>
              </a:rPr>
              <a:t>Baseline Architecture</a:t>
            </a:r>
            <a:endParaRPr dirty="0" smtClean="0">
              <a:solidFill>
                <a:srgbClr val="2A55D6"/>
              </a:solidFill>
              <a:latin typeface="Arial"/>
              <a:cs typeface="Arial"/>
            </a:endParaRPr>
          </a:p>
          <a:p>
            <a:pPr lvl="1"/>
            <a:r>
              <a:rPr dirty="0" smtClean="0">
                <a:latin typeface="Arial"/>
                <a:cs typeface="Arial"/>
              </a:rPr>
              <a:t>30 SMs, 8 memory controllers, crossbar connected</a:t>
            </a:r>
          </a:p>
          <a:p>
            <a:pPr lvl="1"/>
            <a:r>
              <a:rPr dirty="0" smtClean="0">
                <a:latin typeface="Arial"/>
                <a:cs typeface="Arial"/>
              </a:rPr>
              <a:t>1300MHz, SIMT Width = 8, Max. 1024 threads/core</a:t>
            </a:r>
          </a:p>
          <a:p>
            <a:pPr lvl="1"/>
            <a:r>
              <a:rPr dirty="0" smtClean="0">
                <a:latin typeface="Arial"/>
                <a:cs typeface="Arial"/>
              </a:rPr>
              <a:t>32 KB L1 data cache, 8 KB Texture and Constant Caches</a:t>
            </a:r>
          </a:p>
          <a:p>
            <a:pPr lvl="1"/>
            <a:r>
              <a:rPr dirty="0" smtClean="0">
                <a:latin typeface="Arial"/>
                <a:cs typeface="Arial"/>
              </a:rPr>
              <a:t>L1 Data Cache Prefetcher, GDDR3@1100MHz</a:t>
            </a:r>
          </a:p>
          <a:p>
            <a:pPr lvl="1">
              <a:buNone/>
            </a:pPr>
            <a:endParaRPr lang="en-US" dirty="0" smtClean="0">
              <a:latin typeface="Arial"/>
              <a:cs typeface="Arial"/>
            </a:endParaRPr>
          </a:p>
          <a:p>
            <a:r>
              <a:rPr dirty="0" smtClean="0">
                <a:latin typeface="Arial"/>
                <a:cs typeface="Arial"/>
              </a:rPr>
              <a:t>Applications Chosen from:</a:t>
            </a:r>
          </a:p>
          <a:p>
            <a:pPr lvl="1"/>
            <a:r>
              <a:rPr dirty="0" smtClean="0">
                <a:latin typeface="Arial"/>
                <a:cs typeface="Arial"/>
              </a:rPr>
              <a:t>Map</a:t>
            </a:r>
            <a:r>
              <a:rPr dirty="0">
                <a:latin typeface="Arial"/>
                <a:cs typeface="Arial"/>
              </a:rPr>
              <a:t>r</a:t>
            </a:r>
            <a:r>
              <a:rPr dirty="0" smtClean="0">
                <a:latin typeface="Arial"/>
                <a:cs typeface="Arial"/>
              </a:rPr>
              <a:t>educe Applications</a:t>
            </a:r>
            <a:endParaRPr dirty="0">
              <a:latin typeface="Arial"/>
              <a:cs typeface="Arial"/>
            </a:endParaRPr>
          </a:p>
          <a:p>
            <a:pPr lvl="1"/>
            <a:r>
              <a:rPr lang="en-US" dirty="0" smtClean="0">
                <a:latin typeface="Arial"/>
                <a:cs typeface="Arial"/>
              </a:rPr>
              <a:t>Rodinia </a:t>
            </a:r>
            <a:r>
              <a:rPr lang="en-US" dirty="0">
                <a:latin typeface="Arial"/>
                <a:cs typeface="Arial"/>
              </a:rPr>
              <a:t>– Heterogeneous Applications</a:t>
            </a:r>
          </a:p>
          <a:p>
            <a:pPr lvl="1"/>
            <a:r>
              <a:rPr lang="en-US" dirty="0">
                <a:latin typeface="Arial"/>
                <a:cs typeface="Arial"/>
              </a:rPr>
              <a:t>Parboil  – Throughput </a:t>
            </a:r>
            <a:r>
              <a:rPr lang="en-US" dirty="0" smtClean="0">
                <a:latin typeface="Arial"/>
                <a:cs typeface="Arial"/>
              </a:rPr>
              <a:t>Computing</a:t>
            </a:r>
            <a:r>
              <a:rPr dirty="0" smtClean="0">
                <a:latin typeface="Arial"/>
                <a:cs typeface="Arial"/>
              </a:rPr>
              <a:t> Focused</a:t>
            </a:r>
            <a:r>
              <a:rPr lang="en-US" dirty="0" smtClean="0">
                <a:latin typeface="Arial"/>
                <a:cs typeface="Arial"/>
              </a:rPr>
              <a:t> Applications</a:t>
            </a:r>
            <a:endParaRPr dirty="0" smtClean="0">
              <a:latin typeface="Arial"/>
              <a:cs typeface="Arial"/>
            </a:endParaRPr>
          </a:p>
          <a:p>
            <a:pPr lvl="1"/>
            <a:r>
              <a:rPr dirty="0">
                <a:latin typeface="Arial"/>
                <a:cs typeface="Arial"/>
              </a:rPr>
              <a:t>N</a:t>
            </a:r>
            <a:r>
              <a:rPr dirty="0" smtClean="0">
                <a:latin typeface="Arial"/>
                <a:cs typeface="Arial"/>
              </a:rPr>
              <a:t>VIDIA </a:t>
            </a:r>
            <a:r>
              <a:rPr lang="en-US" dirty="0" smtClean="0">
                <a:latin typeface="Arial"/>
                <a:cs typeface="Arial"/>
              </a:rPr>
              <a:t>CUDA </a:t>
            </a:r>
            <a:r>
              <a:rPr lang="en-US" dirty="0">
                <a:latin typeface="Arial"/>
                <a:cs typeface="Arial"/>
              </a:rPr>
              <a:t>SDK </a:t>
            </a:r>
            <a:r>
              <a:rPr lang="en-US" dirty="0" smtClean="0">
                <a:latin typeface="Arial"/>
                <a:cs typeface="Arial"/>
              </a:rPr>
              <a:t>– GPGPU Applications</a:t>
            </a:r>
            <a:endParaRPr dirty="0" smtClean="0">
              <a:latin typeface="Arial"/>
              <a:cs typeface="Arial"/>
            </a:endParaRPr>
          </a:p>
          <a:p>
            <a:endParaRPr lang="en-US" dirty="0" smtClean="0"/>
          </a:p>
          <a:p>
            <a:endParaRPr lang="en-US" dirty="0" smtClean="0"/>
          </a:p>
          <a:p>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31</a:t>
            </a:fld>
            <a:endParaRPr lang="en-US" alt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52400"/>
            <a:ext cx="9296400" cy="756320"/>
          </a:xfrm>
        </p:spPr>
        <p:txBody>
          <a:bodyPr/>
          <a:lstStyle/>
          <a:p>
            <a:r>
              <a:rPr lang="en-US" dirty="0" smtClean="0"/>
              <a:t>Spatial Locality Detector based Prefetching</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32</a:t>
            </a:fld>
            <a:endParaRPr lang="en-US" altLang="en-US" dirty="0"/>
          </a:p>
        </p:txBody>
      </p:sp>
      <p:graphicFrame>
        <p:nvGraphicFramePr>
          <p:cNvPr id="5" name="Table 4"/>
          <p:cNvGraphicFramePr>
            <a:graphicFrameLocks noGrp="1"/>
          </p:cNvGraphicFramePr>
          <p:nvPr/>
        </p:nvGraphicFramePr>
        <p:xfrm>
          <a:off x="685800" y="1219200"/>
          <a:ext cx="2133600" cy="4826000"/>
        </p:xfrm>
        <a:graphic>
          <a:graphicData uri="http://schemas.openxmlformats.org/drawingml/2006/table">
            <a:tbl>
              <a:tblPr firstRow="1" bandRow="1">
                <a:tableStyleId>{9DCAF9ED-07DC-4A11-8D7F-57B35C25682E}</a:tableStyleId>
              </a:tblPr>
              <a:tblGrid>
                <a:gridCol w="1066800"/>
                <a:gridCol w="1066800"/>
              </a:tblGrid>
              <a:tr h="965200">
                <a:tc gridSpan="2">
                  <a:txBody>
                    <a:bodyPr/>
                    <a:lstStyle/>
                    <a:p>
                      <a:pPr algn="ctr"/>
                      <a:r>
                        <a:rPr lang="en-US" sz="2600" dirty="0" smtClean="0">
                          <a:solidFill>
                            <a:schemeClr val="tx1"/>
                          </a:solidFill>
                        </a:rPr>
                        <a:t>MACRO</a:t>
                      </a:r>
                    </a:p>
                    <a:p>
                      <a:pPr algn="ctr"/>
                      <a:r>
                        <a:rPr lang="en-US" sz="2600" dirty="0" smtClean="0">
                          <a:solidFill>
                            <a:schemeClr val="tx1"/>
                          </a:solidFill>
                        </a:rPr>
                        <a:t>BLOCK</a:t>
                      </a:r>
                      <a:endParaRPr lang="en-US" sz="26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r>
              <a:tr h="965200">
                <a:tc>
                  <a:txBody>
                    <a:bodyPr/>
                    <a:lstStyle/>
                    <a:p>
                      <a:r>
                        <a:rPr lang="en-US" sz="3300" dirty="0" smtClean="0"/>
                        <a:t>X</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965200">
                <a:tc>
                  <a:txBody>
                    <a:bodyPr/>
                    <a:lstStyle/>
                    <a:p>
                      <a:r>
                        <a:rPr lang="en-US" sz="3300" dirty="0" smtClean="0"/>
                        <a:t>X + 1</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965200">
                <a:tc>
                  <a:txBody>
                    <a:bodyPr/>
                    <a:lstStyle/>
                    <a:p>
                      <a:r>
                        <a:rPr lang="en-US" sz="3300" dirty="0" smtClean="0"/>
                        <a:t>X + 2</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965200">
                <a:tc>
                  <a:txBody>
                    <a:bodyPr/>
                    <a:lstStyle/>
                    <a:p>
                      <a:r>
                        <a:rPr lang="en-US" sz="3300" dirty="0" smtClean="0"/>
                        <a:t>X + 3</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8" name="TextBox 7"/>
          <p:cNvSpPr txBox="1"/>
          <p:nvPr/>
        </p:nvSpPr>
        <p:spPr>
          <a:xfrm>
            <a:off x="3429000" y="1295400"/>
            <a:ext cx="5486400" cy="1107996"/>
          </a:xfrm>
          <a:prstGeom prst="rect">
            <a:avLst/>
          </a:prstGeom>
          <a:noFill/>
        </p:spPr>
        <p:txBody>
          <a:bodyPr wrap="square" rtlCol="0">
            <a:spAutoFit/>
          </a:bodyPr>
          <a:lstStyle/>
          <a:p>
            <a:r>
              <a:rPr lang="en-US" sz="3300" dirty="0" smtClean="0">
                <a:latin typeface="Arial"/>
                <a:cs typeface="Arial"/>
              </a:rPr>
              <a:t>Prefetch:-  Not accessed (demanded) Cache Lines</a:t>
            </a:r>
            <a:endParaRPr lang="en-US" sz="3300" dirty="0">
              <a:latin typeface="Arial"/>
              <a:cs typeface="Arial"/>
            </a:endParaRPr>
          </a:p>
        </p:txBody>
      </p:sp>
      <p:sp>
        <p:nvSpPr>
          <p:cNvPr id="10" name="TextBox 9"/>
          <p:cNvSpPr txBox="1"/>
          <p:nvPr/>
        </p:nvSpPr>
        <p:spPr>
          <a:xfrm>
            <a:off x="3429000" y="3352800"/>
            <a:ext cx="5486400" cy="1615827"/>
          </a:xfrm>
          <a:prstGeom prst="rect">
            <a:avLst/>
          </a:prstGeom>
          <a:noFill/>
        </p:spPr>
        <p:txBody>
          <a:bodyPr wrap="square" rtlCol="0">
            <a:spAutoFit/>
          </a:bodyPr>
          <a:lstStyle/>
          <a:p>
            <a:r>
              <a:rPr lang="en-US" sz="3300" dirty="0" smtClean="0">
                <a:latin typeface="Arial"/>
                <a:cs typeface="Arial"/>
              </a:rPr>
              <a:t>Prefetch-aware Scheduler Improves effectiveness of  this simple prefetcher</a:t>
            </a:r>
            <a:endParaRPr lang="en-US" sz="3300" dirty="0">
              <a:latin typeface="Arial"/>
              <a:cs typeface="Arial"/>
            </a:endParaRPr>
          </a:p>
        </p:txBody>
      </p:sp>
      <p:sp>
        <p:nvSpPr>
          <p:cNvPr id="11" name="Rectangle 10"/>
          <p:cNvSpPr/>
          <p:nvPr/>
        </p:nvSpPr>
        <p:spPr>
          <a:xfrm>
            <a:off x="1841500" y="29972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grpSp>
        <p:nvGrpSpPr>
          <p:cNvPr id="22" name="Group 21"/>
          <p:cNvGrpSpPr/>
          <p:nvPr/>
        </p:nvGrpSpPr>
        <p:grpSpPr>
          <a:xfrm>
            <a:off x="1841500" y="2044700"/>
            <a:ext cx="1104900" cy="2959100"/>
            <a:chOff x="1841500" y="2044700"/>
            <a:chExt cx="1104900" cy="2959100"/>
          </a:xfrm>
        </p:grpSpPr>
        <p:sp>
          <p:nvSpPr>
            <p:cNvPr id="12" name="Rectangle 11"/>
            <p:cNvSpPr/>
            <p:nvPr/>
          </p:nvSpPr>
          <p:spPr>
            <a:xfrm>
              <a:off x="1841500" y="20447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14" name="Rectangle 13"/>
            <p:cNvSpPr/>
            <p:nvPr/>
          </p:nvSpPr>
          <p:spPr>
            <a:xfrm>
              <a:off x="1879600" y="40132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grpSp>
      <p:sp>
        <p:nvSpPr>
          <p:cNvPr id="20" name="TextBox 19"/>
          <p:cNvSpPr txBox="1"/>
          <p:nvPr/>
        </p:nvSpPr>
        <p:spPr>
          <a:xfrm>
            <a:off x="3352800" y="5638800"/>
            <a:ext cx="5486400" cy="600164"/>
          </a:xfrm>
          <a:prstGeom prst="rect">
            <a:avLst/>
          </a:prstGeom>
          <a:noFill/>
        </p:spPr>
        <p:txBody>
          <a:bodyPr wrap="square" rtlCol="0">
            <a:spAutoFit/>
          </a:bodyPr>
          <a:lstStyle/>
          <a:p>
            <a:r>
              <a:rPr lang="en-US" sz="3300" dirty="0" smtClean="0">
                <a:latin typeface="Arial"/>
                <a:cs typeface="Arial"/>
              </a:rPr>
              <a:t>D = Demand, P = Prefetch</a:t>
            </a:r>
            <a:endParaRPr lang="en-US" sz="3300" dirty="0">
              <a:latin typeface="Arial"/>
              <a:cs typeface="Arial"/>
            </a:endParaRPr>
          </a:p>
        </p:txBody>
      </p:sp>
      <p:grpSp>
        <p:nvGrpSpPr>
          <p:cNvPr id="23" name="Group 22"/>
          <p:cNvGrpSpPr/>
          <p:nvPr/>
        </p:nvGrpSpPr>
        <p:grpSpPr>
          <a:xfrm>
            <a:off x="1854200" y="2984500"/>
            <a:ext cx="1413609" cy="2984500"/>
            <a:chOff x="1854200" y="2984500"/>
            <a:chExt cx="1413609" cy="2984500"/>
          </a:xfrm>
        </p:grpSpPr>
        <p:sp>
          <p:nvSpPr>
            <p:cNvPr id="13" name="Rectangle 12"/>
            <p:cNvSpPr/>
            <p:nvPr/>
          </p:nvSpPr>
          <p:spPr>
            <a:xfrm>
              <a:off x="1854200" y="29845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P</a:t>
              </a:r>
              <a:endParaRPr lang="en-US" sz="3300" dirty="0">
                <a:solidFill>
                  <a:srgbClr val="000000"/>
                </a:solidFill>
              </a:endParaRPr>
            </a:p>
          </p:txBody>
        </p:sp>
        <p:sp>
          <p:nvSpPr>
            <p:cNvPr id="17" name="Left Arrow 16"/>
            <p:cNvSpPr/>
            <p:nvPr/>
          </p:nvSpPr>
          <p:spPr>
            <a:xfrm rot="10800000">
              <a:off x="2667000" y="3505200"/>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18" name="Left Arrow 17"/>
            <p:cNvSpPr/>
            <p:nvPr/>
          </p:nvSpPr>
          <p:spPr>
            <a:xfrm rot="10800000">
              <a:off x="2705100" y="5384800"/>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21" name="Rectangle 20"/>
            <p:cNvSpPr/>
            <p:nvPr/>
          </p:nvSpPr>
          <p:spPr>
            <a:xfrm>
              <a:off x="1866900" y="49784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P</a:t>
              </a:r>
              <a:endParaRPr lang="en-US" sz="3300" dirty="0">
                <a:solidFill>
                  <a:srgbClr val="000000"/>
                </a:solidFill>
              </a:endParaRPr>
            </a:p>
          </p:txBody>
        </p:sp>
      </p:grpSp>
      <p:sp>
        <p:nvSpPr>
          <p:cNvPr id="24" name="Rectangle 23"/>
          <p:cNvSpPr/>
          <p:nvPr/>
        </p:nvSpPr>
        <p:spPr>
          <a:xfrm>
            <a:off x="533400" y="3886200"/>
            <a:ext cx="8077200" cy="1828800"/>
          </a:xfrm>
          <a:prstGeom prst="rect">
            <a:avLst/>
          </a:prstGeom>
          <a:ln>
            <a:solidFill>
              <a:srgbClr val="0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smtClean="0">
                <a:latin typeface="Arial"/>
                <a:cs typeface="Arial"/>
              </a:rPr>
              <a:t>See paper for more details</a:t>
            </a:r>
            <a:endParaRPr lang="en-US" sz="44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animBg="1"/>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Prefetching Effectiveness</a:t>
            </a:r>
            <a:endParaRPr lang="en-US" dirty="0"/>
          </a:p>
        </p:txBody>
      </p:sp>
      <p:sp>
        <p:nvSpPr>
          <p:cNvPr id="4" name="Slide Number Placeholder 3"/>
          <p:cNvSpPr>
            <a:spLocks noGrp="1"/>
          </p:cNvSpPr>
          <p:nvPr>
            <p:ph type="sldNum" sz="quarter" idx="11"/>
          </p:nvPr>
        </p:nvSpPr>
        <p:spPr>
          <a:xfrm>
            <a:off x="6553200" y="6400800"/>
            <a:ext cx="2133600" cy="457200"/>
          </a:xfrm>
        </p:spPr>
        <p:txBody>
          <a:bodyPr/>
          <a:lstStyle/>
          <a:p>
            <a:fld id="{323594FA-E141-4234-AE05-360401972BE7}" type="slidenum">
              <a:rPr lang="en-US" altLang="en-US" smtClean="0"/>
              <a:pPr/>
              <a:t>33</a:t>
            </a:fld>
            <a:endParaRPr lang="en-US" altLang="en-US" dirty="0"/>
          </a:p>
        </p:txBody>
      </p:sp>
      <p:graphicFrame>
        <p:nvGraphicFramePr>
          <p:cNvPr id="5" name="Chart 4"/>
          <p:cNvGraphicFramePr>
            <a:graphicFrameLocks noGrp="1"/>
          </p:cNvGraphicFramePr>
          <p:nvPr/>
        </p:nvGraphicFramePr>
        <p:xfrm>
          <a:off x="4343400" y="2133600"/>
          <a:ext cx="4572000" cy="2590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Grp="1"/>
          </p:cNvGraphicFramePr>
          <p:nvPr/>
        </p:nvGraphicFramePr>
        <p:xfrm>
          <a:off x="0" y="1752600"/>
          <a:ext cx="48006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Grp="1"/>
          </p:cNvGraphicFramePr>
          <p:nvPr/>
        </p:nvGraphicFramePr>
        <p:xfrm>
          <a:off x="1828800" y="4343400"/>
          <a:ext cx="5943600" cy="21336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81000" y="1600200"/>
            <a:ext cx="4267200" cy="461665"/>
          </a:xfrm>
          <a:prstGeom prst="rect">
            <a:avLst/>
          </a:prstGeom>
          <a:noFill/>
        </p:spPr>
        <p:txBody>
          <a:bodyPr wrap="square" rtlCol="0">
            <a:spAutoFit/>
          </a:bodyPr>
          <a:lstStyle/>
          <a:p>
            <a:r>
              <a:rPr lang="en-US" sz="2400" dirty="0" smtClean="0">
                <a:latin typeface="Arial"/>
                <a:cs typeface="Arial"/>
              </a:rPr>
              <a:t>Fraction of Late Prefetches</a:t>
            </a:r>
            <a:endParaRPr lang="en-US" sz="2400" dirty="0">
              <a:latin typeface="Arial"/>
              <a:cs typeface="Arial"/>
            </a:endParaRPr>
          </a:p>
        </p:txBody>
      </p:sp>
      <p:sp>
        <p:nvSpPr>
          <p:cNvPr id="9" name="TextBox 8"/>
          <p:cNvSpPr txBox="1"/>
          <p:nvPr/>
        </p:nvSpPr>
        <p:spPr>
          <a:xfrm>
            <a:off x="2590800" y="4572000"/>
            <a:ext cx="3505200" cy="400110"/>
          </a:xfrm>
          <a:prstGeom prst="rect">
            <a:avLst/>
          </a:prstGeom>
          <a:noFill/>
        </p:spPr>
        <p:txBody>
          <a:bodyPr wrap="square" rtlCol="0">
            <a:spAutoFit/>
          </a:bodyPr>
          <a:lstStyle/>
          <a:p>
            <a:r>
              <a:rPr lang="en-US" sz="2000" dirty="0" smtClean="0">
                <a:latin typeface="Arial"/>
                <a:cs typeface="Arial"/>
              </a:rPr>
              <a:t>Reduction in L1D Miss Rates</a:t>
            </a:r>
            <a:endParaRPr lang="en-US" sz="2000" dirty="0">
              <a:latin typeface="Arial"/>
              <a:cs typeface="Arial"/>
            </a:endParaRPr>
          </a:p>
        </p:txBody>
      </p:sp>
      <p:sp>
        <p:nvSpPr>
          <p:cNvPr id="10" name="TextBox 9"/>
          <p:cNvSpPr txBox="1"/>
          <p:nvPr/>
        </p:nvSpPr>
        <p:spPr>
          <a:xfrm>
            <a:off x="5715000" y="1676400"/>
            <a:ext cx="3124200" cy="461665"/>
          </a:xfrm>
          <a:prstGeom prst="rect">
            <a:avLst/>
          </a:prstGeom>
          <a:noFill/>
        </p:spPr>
        <p:txBody>
          <a:bodyPr wrap="square" rtlCol="0">
            <a:spAutoFit/>
          </a:bodyPr>
          <a:lstStyle/>
          <a:p>
            <a:r>
              <a:rPr lang="en-US" sz="2400" dirty="0" smtClean="0">
                <a:latin typeface="Arial"/>
                <a:cs typeface="Arial"/>
              </a:rPr>
              <a:t>Prefetch Accuracy</a:t>
            </a:r>
            <a:endParaRPr lang="en-US" sz="2400" dirty="0">
              <a:latin typeface="Arial"/>
              <a:cs typeface="Arial"/>
            </a:endParaRPr>
          </a:p>
        </p:txBody>
      </p:sp>
      <p:sp>
        <p:nvSpPr>
          <p:cNvPr id="11" name="Rectangle 10"/>
          <p:cNvSpPr/>
          <p:nvPr/>
        </p:nvSpPr>
        <p:spPr>
          <a:xfrm>
            <a:off x="228600" y="990600"/>
            <a:ext cx="457200" cy="457200"/>
          </a:xfrm>
          <a:prstGeom prst="rect">
            <a:avLst/>
          </a:prstGeom>
          <a:solidFill>
            <a:schemeClr val="tx1"/>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Arial" pitchFamily="34" charset="0"/>
              <a:cs typeface="Arial" pitchFamily="34" charset="0"/>
            </a:endParaRPr>
          </a:p>
        </p:txBody>
      </p:sp>
      <p:sp>
        <p:nvSpPr>
          <p:cNvPr id="19" name="TextBox 18"/>
          <p:cNvSpPr txBox="1"/>
          <p:nvPr/>
        </p:nvSpPr>
        <p:spPr>
          <a:xfrm>
            <a:off x="685800" y="990600"/>
            <a:ext cx="2667000" cy="477054"/>
          </a:xfrm>
          <a:prstGeom prst="rect">
            <a:avLst/>
          </a:prstGeom>
          <a:noFill/>
        </p:spPr>
        <p:txBody>
          <a:bodyPr wrap="square" rtlCol="0">
            <a:spAutoFit/>
          </a:bodyPr>
          <a:lstStyle/>
          <a:p>
            <a:r>
              <a:rPr lang="en-US" sz="2400" dirty="0" smtClean="0">
                <a:latin typeface="Arial"/>
                <a:cs typeface="Arial"/>
              </a:rPr>
              <a:t>RR+</a:t>
            </a:r>
            <a:r>
              <a:rPr lang="en-US" sz="2300" dirty="0" smtClean="0">
                <a:latin typeface="Arial"/>
                <a:cs typeface="Arial"/>
              </a:rPr>
              <a:t>Prefetching</a:t>
            </a:r>
            <a:endParaRPr lang="en-US" sz="2300" dirty="0">
              <a:latin typeface="Arial"/>
              <a:cs typeface="Arial"/>
            </a:endParaRPr>
          </a:p>
        </p:txBody>
      </p:sp>
      <p:sp>
        <p:nvSpPr>
          <p:cNvPr id="20" name="Rectangle 19"/>
          <p:cNvSpPr/>
          <p:nvPr/>
        </p:nvSpPr>
        <p:spPr>
          <a:xfrm>
            <a:off x="3276600" y="990600"/>
            <a:ext cx="457200" cy="457200"/>
          </a:xfrm>
          <a:prstGeom prst="rect">
            <a:avLst/>
          </a:prstGeom>
          <a:solidFill>
            <a:srgbClr val="FFFF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srgbClr val="FF0000"/>
              </a:solidFill>
              <a:latin typeface="Arial" pitchFamily="34" charset="0"/>
              <a:cs typeface="Arial" pitchFamily="34" charset="0"/>
            </a:endParaRPr>
          </a:p>
        </p:txBody>
      </p:sp>
      <p:sp>
        <p:nvSpPr>
          <p:cNvPr id="21" name="TextBox 20"/>
          <p:cNvSpPr txBox="1"/>
          <p:nvPr/>
        </p:nvSpPr>
        <p:spPr>
          <a:xfrm>
            <a:off x="3733800" y="990600"/>
            <a:ext cx="2667000" cy="430887"/>
          </a:xfrm>
          <a:prstGeom prst="rect">
            <a:avLst/>
          </a:prstGeom>
          <a:noFill/>
        </p:spPr>
        <p:txBody>
          <a:bodyPr wrap="square" rtlCol="0">
            <a:spAutoFit/>
          </a:bodyPr>
          <a:lstStyle/>
          <a:p>
            <a:r>
              <a:rPr lang="en-US" sz="2200" dirty="0" smtClean="0">
                <a:latin typeface="Arial"/>
                <a:cs typeface="Arial"/>
              </a:rPr>
              <a:t>TL+Prefetching</a:t>
            </a:r>
            <a:endParaRPr lang="en-US" sz="2200" dirty="0">
              <a:latin typeface="Arial"/>
              <a:cs typeface="Arial"/>
            </a:endParaRPr>
          </a:p>
        </p:txBody>
      </p:sp>
      <p:sp>
        <p:nvSpPr>
          <p:cNvPr id="22" name="Rectangle 21"/>
          <p:cNvSpPr/>
          <p:nvPr/>
        </p:nvSpPr>
        <p:spPr>
          <a:xfrm>
            <a:off x="6172200" y="990600"/>
            <a:ext cx="457200" cy="457200"/>
          </a:xfrm>
          <a:prstGeom prst="rect">
            <a:avLst/>
          </a:prstGeom>
          <a:solidFill>
            <a:srgbClr val="008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srgbClr val="008000"/>
              </a:solidFill>
              <a:latin typeface="Arial" pitchFamily="34" charset="0"/>
              <a:cs typeface="Arial" pitchFamily="34" charset="0"/>
            </a:endParaRPr>
          </a:p>
        </p:txBody>
      </p:sp>
      <p:sp>
        <p:nvSpPr>
          <p:cNvPr id="23" name="TextBox 22"/>
          <p:cNvSpPr txBox="1"/>
          <p:nvPr/>
        </p:nvSpPr>
        <p:spPr>
          <a:xfrm>
            <a:off x="6629400" y="990600"/>
            <a:ext cx="2667000" cy="446276"/>
          </a:xfrm>
          <a:prstGeom prst="rect">
            <a:avLst/>
          </a:prstGeom>
          <a:noFill/>
        </p:spPr>
        <p:txBody>
          <a:bodyPr wrap="square" rtlCol="0">
            <a:spAutoFit/>
          </a:bodyPr>
          <a:lstStyle/>
          <a:p>
            <a:r>
              <a:rPr lang="en-US" sz="2300" dirty="0" smtClean="0">
                <a:latin typeface="Arial"/>
                <a:cs typeface="Arial"/>
              </a:rPr>
              <a:t>PA+Prefetching</a:t>
            </a:r>
            <a:endParaRPr lang="en-US" sz="2300" dirty="0">
              <a:latin typeface="Arial"/>
              <a:cs typeface="Arial"/>
            </a:endParaRPr>
          </a:p>
        </p:txBody>
      </p:sp>
      <p:sp>
        <p:nvSpPr>
          <p:cNvPr id="17" name="Oval 16"/>
          <p:cNvSpPr/>
          <p:nvPr/>
        </p:nvSpPr>
        <p:spPr>
          <a:xfrm>
            <a:off x="2743200" y="1676400"/>
            <a:ext cx="1828800" cy="2971800"/>
          </a:xfrm>
          <a:prstGeom prst="ellipse">
            <a:avLst/>
          </a:prstGeom>
          <a:noFill/>
          <a:ln w="825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5791200" y="3962400"/>
            <a:ext cx="1828800" cy="2667000"/>
          </a:xfrm>
          <a:prstGeom prst="ellipse">
            <a:avLst/>
          </a:prstGeom>
          <a:noFill/>
          <a:ln w="825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rot="10800000">
            <a:off x="5105400" y="1219200"/>
            <a:ext cx="3733800" cy="1629638"/>
          </a:xfrm>
          <a:prstGeom prst="ellipse">
            <a:avLst/>
          </a:prstGeom>
          <a:noFill/>
          <a:ln w="8255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8" grpId="0"/>
      <p:bldP spid="9" grpId="0"/>
      <p:bldP spid="10" grpId="0"/>
      <p:bldP spid="17" grpId="0" animBg="1"/>
      <p:bldP spid="18" grpId="0" animBg="1"/>
      <p:bldP spid="24" grpId="0" animBg="1"/>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34</a:t>
            </a:fld>
            <a:endParaRPr lang="en-US" altLang="en-US" dirty="0"/>
          </a:p>
        </p:txBody>
      </p:sp>
      <p:graphicFrame>
        <p:nvGraphicFramePr>
          <p:cNvPr id="5" name="Chart 4"/>
          <p:cNvGraphicFramePr>
            <a:graphicFrameLocks noGrp="1"/>
          </p:cNvGraphicFramePr>
          <p:nvPr/>
        </p:nvGraphicFramePr>
        <p:xfrm>
          <a:off x="228600" y="1130300"/>
          <a:ext cx="8915400" cy="3581400"/>
        </p:xfrm>
        <a:graphic>
          <a:graphicData uri="http://schemas.openxmlformats.org/drawingml/2006/chart">
            <c:chart xmlns:c="http://schemas.openxmlformats.org/drawingml/2006/chart" xmlns:r="http://schemas.openxmlformats.org/officeDocument/2006/relationships" r:id="rId3"/>
          </a:graphicData>
        </a:graphic>
      </p:graphicFrame>
      <p:grpSp>
        <p:nvGrpSpPr>
          <p:cNvPr id="27" name="Group 26"/>
          <p:cNvGrpSpPr/>
          <p:nvPr/>
        </p:nvGrpSpPr>
        <p:grpSpPr>
          <a:xfrm>
            <a:off x="5029200" y="1587500"/>
            <a:ext cx="3352800" cy="1676400"/>
            <a:chOff x="5029200" y="1447800"/>
            <a:chExt cx="3352800" cy="1676400"/>
          </a:xfrm>
        </p:grpSpPr>
        <p:cxnSp>
          <p:nvCxnSpPr>
            <p:cNvPr id="6" name="Straight Arrow Connector 5"/>
            <p:cNvCxnSpPr>
              <a:stCxn id="10" idx="2"/>
            </p:cNvCxnSpPr>
            <p:nvPr/>
          </p:nvCxnSpPr>
          <p:spPr>
            <a:xfrm rot="16200000" flipH="1">
              <a:off x="6319138" y="1061338"/>
              <a:ext cx="1230124" cy="28956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029200" y="1447800"/>
              <a:ext cx="914400" cy="446276"/>
            </a:xfrm>
            <a:prstGeom prst="rect">
              <a:avLst/>
            </a:prstGeom>
            <a:noFill/>
          </p:spPr>
          <p:txBody>
            <a:bodyPr wrap="square" rtlCol="0">
              <a:spAutoFit/>
            </a:bodyPr>
            <a:lstStyle/>
            <a:p>
              <a:r>
                <a:rPr lang="en-US" sz="2300" dirty="0" smtClean="0">
                  <a:latin typeface="Arial"/>
                  <a:cs typeface="Arial"/>
                </a:rPr>
                <a:t>1.01</a:t>
              </a:r>
              <a:endParaRPr lang="en-US" sz="2300" dirty="0">
                <a:latin typeface="Arial"/>
                <a:cs typeface="Arial"/>
              </a:endParaRPr>
            </a:p>
          </p:txBody>
        </p:sp>
      </p:grpSp>
      <p:grpSp>
        <p:nvGrpSpPr>
          <p:cNvPr id="28" name="Group 27"/>
          <p:cNvGrpSpPr/>
          <p:nvPr/>
        </p:nvGrpSpPr>
        <p:grpSpPr>
          <a:xfrm>
            <a:off x="5943600" y="1587500"/>
            <a:ext cx="2590800" cy="1600200"/>
            <a:chOff x="5943600" y="1447800"/>
            <a:chExt cx="2590800" cy="1600200"/>
          </a:xfrm>
        </p:grpSpPr>
        <p:sp>
          <p:nvSpPr>
            <p:cNvPr id="11" name="TextBox 10"/>
            <p:cNvSpPr txBox="1"/>
            <p:nvPr/>
          </p:nvSpPr>
          <p:spPr>
            <a:xfrm>
              <a:off x="5943600" y="1447800"/>
              <a:ext cx="914400" cy="446276"/>
            </a:xfrm>
            <a:prstGeom prst="rect">
              <a:avLst/>
            </a:prstGeom>
            <a:noFill/>
          </p:spPr>
          <p:txBody>
            <a:bodyPr wrap="square" rtlCol="0">
              <a:spAutoFit/>
            </a:bodyPr>
            <a:lstStyle/>
            <a:p>
              <a:r>
                <a:rPr lang="en-US" sz="2300" dirty="0" smtClean="0">
                  <a:latin typeface="Arial"/>
                  <a:cs typeface="Arial"/>
                </a:rPr>
                <a:t>1.16</a:t>
              </a:r>
              <a:endParaRPr lang="en-US" sz="2300" dirty="0">
                <a:latin typeface="Arial"/>
                <a:cs typeface="Arial"/>
              </a:endParaRPr>
            </a:p>
          </p:txBody>
        </p:sp>
        <p:cxnSp>
          <p:nvCxnSpPr>
            <p:cNvPr id="16" name="Straight Arrow Connector 15"/>
            <p:cNvCxnSpPr/>
            <p:nvPr/>
          </p:nvCxnSpPr>
          <p:spPr>
            <a:xfrm>
              <a:off x="6400800" y="1828800"/>
              <a:ext cx="2133600" cy="12192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6781800" y="1587500"/>
            <a:ext cx="1905000" cy="1524000"/>
            <a:chOff x="6781800" y="1447800"/>
            <a:chExt cx="1905000" cy="1524000"/>
          </a:xfrm>
        </p:grpSpPr>
        <p:sp>
          <p:nvSpPr>
            <p:cNvPr id="12" name="TextBox 11"/>
            <p:cNvSpPr txBox="1"/>
            <p:nvPr/>
          </p:nvSpPr>
          <p:spPr>
            <a:xfrm>
              <a:off x="6781800" y="1447800"/>
              <a:ext cx="914400" cy="446276"/>
            </a:xfrm>
            <a:prstGeom prst="rect">
              <a:avLst/>
            </a:prstGeom>
            <a:noFill/>
          </p:spPr>
          <p:txBody>
            <a:bodyPr wrap="square" rtlCol="0">
              <a:spAutoFit/>
            </a:bodyPr>
            <a:lstStyle/>
            <a:p>
              <a:r>
                <a:rPr lang="en-US" sz="2300" dirty="0" smtClean="0">
                  <a:latin typeface="Arial"/>
                  <a:cs typeface="Arial"/>
                </a:rPr>
                <a:t>1.19</a:t>
              </a:r>
              <a:endParaRPr lang="en-US" sz="2300" dirty="0">
                <a:latin typeface="Arial"/>
                <a:cs typeface="Arial"/>
              </a:endParaRPr>
            </a:p>
          </p:txBody>
        </p:sp>
        <p:cxnSp>
          <p:nvCxnSpPr>
            <p:cNvPr id="18" name="Straight Arrow Connector 17"/>
            <p:cNvCxnSpPr/>
            <p:nvPr/>
          </p:nvCxnSpPr>
          <p:spPr>
            <a:xfrm>
              <a:off x="7239000" y="1828800"/>
              <a:ext cx="1447800" cy="11430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7543800" y="1587500"/>
            <a:ext cx="1219200" cy="1524000"/>
            <a:chOff x="7543800" y="1447800"/>
            <a:chExt cx="1219200" cy="1524000"/>
          </a:xfrm>
        </p:grpSpPr>
        <p:sp>
          <p:nvSpPr>
            <p:cNvPr id="13" name="TextBox 12"/>
            <p:cNvSpPr txBox="1"/>
            <p:nvPr/>
          </p:nvSpPr>
          <p:spPr>
            <a:xfrm>
              <a:off x="7543800" y="1447800"/>
              <a:ext cx="914400" cy="446276"/>
            </a:xfrm>
            <a:prstGeom prst="rect">
              <a:avLst/>
            </a:prstGeom>
            <a:noFill/>
          </p:spPr>
          <p:txBody>
            <a:bodyPr wrap="square" rtlCol="0">
              <a:spAutoFit/>
            </a:bodyPr>
            <a:lstStyle/>
            <a:p>
              <a:r>
                <a:rPr lang="en-US" sz="2300" dirty="0" smtClean="0">
                  <a:latin typeface="Arial"/>
                  <a:cs typeface="Arial"/>
                </a:rPr>
                <a:t>1.20</a:t>
              </a:r>
              <a:endParaRPr lang="en-US" sz="2300" dirty="0">
                <a:latin typeface="Arial"/>
                <a:cs typeface="Arial"/>
              </a:endParaRPr>
            </a:p>
          </p:txBody>
        </p:sp>
        <p:cxnSp>
          <p:nvCxnSpPr>
            <p:cNvPr id="20" name="Straight Arrow Connector 19"/>
            <p:cNvCxnSpPr/>
            <p:nvPr/>
          </p:nvCxnSpPr>
          <p:spPr>
            <a:xfrm rot="16200000" flipH="1">
              <a:off x="7772400" y="1981200"/>
              <a:ext cx="1143000" cy="8382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8382000" y="1587500"/>
            <a:ext cx="914400" cy="1524000"/>
            <a:chOff x="8382000" y="1447800"/>
            <a:chExt cx="914400" cy="1524000"/>
          </a:xfrm>
        </p:grpSpPr>
        <p:sp>
          <p:nvSpPr>
            <p:cNvPr id="14" name="TextBox 13"/>
            <p:cNvSpPr txBox="1"/>
            <p:nvPr/>
          </p:nvSpPr>
          <p:spPr>
            <a:xfrm>
              <a:off x="8382000" y="1447800"/>
              <a:ext cx="914400" cy="446276"/>
            </a:xfrm>
            <a:prstGeom prst="rect">
              <a:avLst/>
            </a:prstGeom>
            <a:noFill/>
          </p:spPr>
          <p:txBody>
            <a:bodyPr wrap="square" rtlCol="0">
              <a:spAutoFit/>
            </a:bodyPr>
            <a:lstStyle/>
            <a:p>
              <a:r>
                <a:rPr lang="en-US" sz="2300" dirty="0" smtClean="0">
                  <a:latin typeface="Arial"/>
                  <a:cs typeface="Arial"/>
                </a:rPr>
                <a:t>1.26</a:t>
              </a:r>
              <a:endParaRPr lang="en-US" sz="2300" dirty="0">
                <a:latin typeface="Arial"/>
                <a:cs typeface="Arial"/>
              </a:endParaRPr>
            </a:p>
          </p:txBody>
        </p:sp>
        <p:cxnSp>
          <p:nvCxnSpPr>
            <p:cNvPr id="22" name="Straight Arrow Connector 21"/>
            <p:cNvCxnSpPr/>
            <p:nvPr/>
          </p:nvCxnSpPr>
          <p:spPr>
            <a:xfrm rot="16200000" flipH="1">
              <a:off x="8248650" y="2305050"/>
              <a:ext cx="1143000" cy="1905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2451100" y="847179"/>
            <a:ext cx="8305800" cy="384721"/>
          </a:xfrm>
          <a:prstGeom prst="rect">
            <a:avLst/>
          </a:prstGeom>
          <a:noFill/>
        </p:spPr>
        <p:txBody>
          <a:bodyPr wrap="square" rtlCol="0">
            <a:spAutoFit/>
          </a:bodyPr>
          <a:lstStyle/>
          <a:p>
            <a:r>
              <a:rPr lang="en-US" sz="1900" dirty="0" smtClean="0">
                <a:latin typeface="Arial"/>
                <a:cs typeface="Arial"/>
              </a:rPr>
              <a:t>Results are Normalized to RR scheduling </a:t>
            </a:r>
            <a:endParaRPr lang="en-US" sz="1900" dirty="0">
              <a:latin typeface="Arial"/>
              <a:cs typeface="Arial"/>
            </a:endParaRPr>
          </a:p>
        </p:txBody>
      </p:sp>
      <p:sp>
        <p:nvSpPr>
          <p:cNvPr id="25" name="Rectangle 24"/>
          <p:cNvSpPr/>
          <p:nvPr/>
        </p:nvSpPr>
        <p:spPr>
          <a:xfrm>
            <a:off x="533400" y="4572000"/>
            <a:ext cx="7848600" cy="738664"/>
          </a:xfrm>
          <a:prstGeom prst="rect">
            <a:avLst/>
          </a:prstGeom>
        </p:spPr>
        <p:txBody>
          <a:bodyPr wrap="square">
            <a:spAutoFit/>
          </a:bodyPr>
          <a:lstStyle/>
          <a:p>
            <a:r>
              <a:rPr lang="en-US" sz="2100" dirty="0" smtClean="0">
                <a:latin typeface="Arial"/>
                <a:cs typeface="Arial"/>
              </a:rPr>
              <a:t>25% IPC improvement over </a:t>
            </a:r>
          </a:p>
          <a:p>
            <a:pPr lvl="1"/>
            <a:r>
              <a:rPr lang="en-US" sz="2100" dirty="0" smtClean="0">
                <a:latin typeface="Arial"/>
                <a:cs typeface="Arial"/>
              </a:rPr>
              <a:t>Prefetching + RR Warp Scheduling Policy (Commonly Used)</a:t>
            </a:r>
            <a:endParaRPr lang="en-US" sz="2100" dirty="0">
              <a:latin typeface="Arial"/>
              <a:cs typeface="Arial"/>
            </a:endParaRPr>
          </a:p>
        </p:txBody>
      </p:sp>
      <p:sp>
        <p:nvSpPr>
          <p:cNvPr id="23" name="Rectangle 22"/>
          <p:cNvSpPr/>
          <p:nvPr/>
        </p:nvSpPr>
        <p:spPr>
          <a:xfrm>
            <a:off x="508000" y="5257800"/>
            <a:ext cx="7848600" cy="738664"/>
          </a:xfrm>
          <a:prstGeom prst="rect">
            <a:avLst/>
          </a:prstGeom>
        </p:spPr>
        <p:txBody>
          <a:bodyPr wrap="square">
            <a:spAutoFit/>
          </a:bodyPr>
          <a:lstStyle/>
          <a:p>
            <a:r>
              <a:rPr lang="en-US" sz="2100" dirty="0" smtClean="0">
                <a:latin typeface="Arial"/>
                <a:cs typeface="Arial"/>
              </a:rPr>
              <a:t>7% IPC improvement over </a:t>
            </a:r>
          </a:p>
          <a:p>
            <a:pPr lvl="1"/>
            <a:r>
              <a:rPr lang="en-US" sz="2100" dirty="0" smtClean="0">
                <a:latin typeface="Arial"/>
                <a:cs typeface="Arial"/>
              </a:rPr>
              <a:t>Prefetching + TL Warp Scheduling Policy (Best Previous)</a:t>
            </a:r>
            <a:endParaRPr lang="en-US" sz="2100" dirty="0">
              <a:latin typeface="Arial"/>
              <a:cs typeface="Arial"/>
            </a:endParaRPr>
          </a:p>
        </p:txBody>
      </p:sp>
      <p:sp>
        <p:nvSpPr>
          <p:cNvPr id="26" name="Rectangle 25"/>
          <p:cNvSpPr/>
          <p:nvPr/>
        </p:nvSpPr>
        <p:spPr>
          <a:xfrm>
            <a:off x="533400" y="3810000"/>
            <a:ext cx="8077200" cy="2209800"/>
          </a:xfrm>
          <a:prstGeom prst="rect">
            <a:avLst/>
          </a:prstGeom>
          <a:ln>
            <a:solidFill>
              <a:srgbClr val="0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smtClean="0">
                <a:latin typeface="Arial"/>
                <a:cs typeface="Arial"/>
              </a:rPr>
              <a:t>See </a:t>
            </a:r>
            <a:r>
              <a:rPr lang="en-US" sz="4400" smtClean="0">
                <a:latin typeface="Arial"/>
                <a:cs typeface="Arial"/>
              </a:rPr>
              <a:t>paper for </a:t>
            </a:r>
            <a:r>
              <a:rPr lang="en-US" sz="4400" dirty="0" smtClean="0">
                <a:latin typeface="Arial"/>
                <a:cs typeface="Arial"/>
              </a:rPr>
              <a:t>Additional Results</a:t>
            </a:r>
            <a:endParaRPr lang="en-US" sz="44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0" categoryIdx="-4" bldStep="series"/>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chart seriesIdx="3" categoryIdx="-4" bldStep="series"/>
                                            </p:graphic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chart seriesIdx="4" categoryIdx="-4" bldStep="series"/>
                                            </p:graphic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P spid="25" grpId="0"/>
      <p:bldP spid="23" grpId="0"/>
      <p:bldP spid="26" grpId="0" animBg="1"/>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203200" y="508000"/>
            <a:ext cx="8610600" cy="5715000"/>
          </a:xfrm>
        </p:spPr>
        <p:txBody>
          <a:bodyPr/>
          <a:lstStyle/>
          <a:p>
            <a:pPr lvl="1">
              <a:buNone/>
            </a:pPr>
            <a:endParaRPr sz="2400" dirty="0" smtClean="0">
              <a:latin typeface="Arial"/>
              <a:cs typeface="Arial"/>
            </a:endParaRPr>
          </a:p>
          <a:p>
            <a:r>
              <a:rPr sz="2200" dirty="0" smtClean="0">
                <a:solidFill>
                  <a:srgbClr val="FF0000"/>
                </a:solidFill>
                <a:latin typeface="Arial"/>
                <a:cs typeface="Arial"/>
              </a:rPr>
              <a:t>Existing warp schedulers in GPGPUs cannot take advantage of simple prefetchers</a:t>
            </a:r>
          </a:p>
          <a:p>
            <a:pPr lvl="1"/>
            <a:r>
              <a:rPr dirty="0" smtClean="0">
                <a:latin typeface="Arial"/>
                <a:cs typeface="Arial"/>
              </a:rPr>
              <a:t>Consecutive warps have good spatial locality, and can prefetch well for each other</a:t>
            </a:r>
          </a:p>
          <a:p>
            <a:pPr lvl="1"/>
            <a:r>
              <a:rPr dirty="0" smtClean="0">
                <a:latin typeface="Arial"/>
                <a:cs typeface="Arial"/>
              </a:rPr>
              <a:t>But, existing schedulers schedule consecutive warps closeby in time </a:t>
            </a:r>
            <a:r>
              <a:rPr lang="en-US" dirty="0" smtClean="0">
                <a:latin typeface="Arial"/>
                <a:cs typeface="Arial"/>
                <a:sym typeface="Wingdings"/>
              </a:rPr>
              <a:t></a:t>
            </a:r>
            <a:r>
              <a:rPr dirty="0" smtClean="0">
                <a:latin typeface="Arial"/>
                <a:cs typeface="Arial"/>
                <a:sym typeface="Wingdings"/>
              </a:rPr>
              <a:t> prefetches are too late</a:t>
            </a:r>
          </a:p>
          <a:p>
            <a:r>
              <a:rPr sz="2200" dirty="0" smtClean="0">
                <a:latin typeface="Arial"/>
                <a:cs typeface="Arial"/>
                <a:sym typeface="Wingdings"/>
              </a:rPr>
              <a:t>We proposed </a:t>
            </a:r>
            <a:r>
              <a:rPr sz="2200" dirty="0" smtClean="0">
                <a:solidFill>
                  <a:srgbClr val="2A55D6"/>
                </a:solidFill>
                <a:latin typeface="Arial"/>
                <a:cs typeface="Arial"/>
                <a:sym typeface="Wingdings"/>
              </a:rPr>
              <a:t>prefetch-aware (PA) warp scheduling</a:t>
            </a:r>
          </a:p>
          <a:p>
            <a:pPr lvl="1"/>
            <a:r>
              <a:rPr dirty="0" smtClean="0">
                <a:latin typeface="Arial"/>
                <a:cs typeface="Arial"/>
                <a:sym typeface="Wingdings"/>
              </a:rPr>
              <a:t>Key idea: </a:t>
            </a:r>
            <a:r>
              <a:rPr dirty="0" smtClean="0">
                <a:solidFill>
                  <a:srgbClr val="2A55D6"/>
                </a:solidFill>
                <a:latin typeface="Arial"/>
                <a:cs typeface="Arial"/>
                <a:sym typeface="Wingdings"/>
              </a:rPr>
              <a:t>group consecutive warps into different groups</a:t>
            </a:r>
          </a:p>
          <a:p>
            <a:pPr lvl="1"/>
            <a:r>
              <a:rPr dirty="0" smtClean="0">
                <a:solidFill>
                  <a:schemeClr val="accent2">
                    <a:lumMod val="75000"/>
                  </a:schemeClr>
                </a:solidFill>
                <a:latin typeface="Arial"/>
                <a:cs typeface="Arial"/>
                <a:sym typeface="Wingdings"/>
              </a:rPr>
              <a:t>Enables a simple prefetcher to be timely since warps in different groups are scheduled at separate times</a:t>
            </a:r>
          </a:p>
          <a:p>
            <a:r>
              <a:rPr sz="2200" dirty="0" smtClean="0">
                <a:solidFill>
                  <a:schemeClr val="accent2">
                    <a:lumMod val="75000"/>
                  </a:schemeClr>
                </a:solidFill>
                <a:latin typeface="Arial"/>
                <a:cs typeface="Arial"/>
                <a:sym typeface="Wingdings"/>
              </a:rPr>
              <a:t>Evaluations show that PA warp scheduling improves performance over combinations of conventional (RR) and the best previous (TL) warp scheduling and prefetching </a:t>
            </a:r>
            <a:r>
              <a:rPr sz="2200" dirty="0">
                <a:solidFill>
                  <a:schemeClr val="accent2">
                    <a:lumMod val="75000"/>
                  </a:schemeClr>
                </a:solidFill>
                <a:latin typeface="Arial"/>
                <a:cs typeface="Arial"/>
                <a:sym typeface="Wingdings"/>
              </a:rPr>
              <a:t>policies </a:t>
            </a:r>
            <a:endParaRPr sz="2200" dirty="0" smtClean="0">
              <a:solidFill>
                <a:schemeClr val="accent2">
                  <a:lumMod val="75000"/>
                </a:schemeClr>
              </a:solidFill>
              <a:latin typeface="Arial"/>
              <a:cs typeface="Arial"/>
              <a:sym typeface="Wingdings"/>
            </a:endParaRPr>
          </a:p>
          <a:p>
            <a:pPr lvl="1"/>
            <a:r>
              <a:rPr dirty="0" smtClean="0">
                <a:solidFill>
                  <a:schemeClr val="accent2">
                    <a:lumMod val="75000"/>
                  </a:schemeClr>
                </a:solidFill>
                <a:latin typeface="Arial"/>
                <a:cs typeface="Arial"/>
                <a:sym typeface="Wingdings"/>
              </a:rPr>
              <a:t>Better orchestrates warp scheduling and prefetching decisions</a:t>
            </a:r>
          </a:p>
          <a:p>
            <a:pPr lvl="1">
              <a:buNone/>
            </a:pPr>
            <a:r>
              <a:rPr dirty="0">
                <a:latin typeface="Arial"/>
                <a:cs typeface="Arial"/>
              </a:rPr>
              <a:t>	</a:t>
            </a:r>
            <a:endParaRPr dirty="0" smtClean="0">
              <a:latin typeface="Arial"/>
              <a:cs typeface="Arial"/>
            </a:endParaRPr>
          </a:p>
          <a:p>
            <a:pPr lvl="1"/>
            <a:endParaRPr sz="2500" dirty="0">
              <a:latin typeface="Arial"/>
              <a:cs typeface="Arial"/>
            </a:endParaRPr>
          </a:p>
          <a:p>
            <a:pPr>
              <a:buNone/>
            </a:pPr>
            <a:endParaRPr lang="en-US" dirty="0" smtClean="0">
              <a:latin typeface="Arial"/>
              <a:cs typeface="Arial"/>
            </a:endParaRPr>
          </a:p>
          <a:p>
            <a:endParaRPr lang="en-US" dirty="0" smtClean="0"/>
          </a:p>
          <a:p>
            <a:pPr lvl="1"/>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95600"/>
            <a:ext cx="7772400" cy="1362075"/>
          </a:xfrm>
        </p:spPr>
        <p:txBody>
          <a:bodyPr/>
          <a:lstStyle/>
          <a:p>
            <a:r>
              <a:rPr lang="en-US" dirty="0" smtClean="0"/>
              <a:t>Thanks!</a:t>
            </a:r>
            <a:br>
              <a:rPr lang="en-US" dirty="0" smtClean="0"/>
            </a:br>
            <a:r>
              <a:rPr lang="en-US" dirty="0" smtClean="0"/>
              <a:t/>
            </a:r>
            <a:br>
              <a:rPr lang="en-US" dirty="0" smtClean="0"/>
            </a:br>
            <a:r>
              <a:rPr lang="en-US" dirty="0" smtClean="0"/>
              <a:t/>
            </a:r>
            <a:br>
              <a:rPr lang="en-US" dirty="0" smtClean="0"/>
            </a:br>
            <a:r>
              <a:rPr lang="en-US" dirty="0" smtClean="0">
                <a:solidFill>
                  <a:srgbClr val="0000FF"/>
                </a:solidFill>
              </a:rPr>
              <a:t>QUESTIONS?</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36</a:t>
            </a:fld>
            <a:endParaRPr lang="en-US"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4" name="Slide Number Placeholder 3"/>
          <p:cNvSpPr>
            <a:spLocks noGrp="1"/>
          </p:cNvSpPr>
          <p:nvPr>
            <p:ph type="sldNum" sz="quarter" idx="11"/>
          </p:nvPr>
        </p:nvSpPr>
        <p:spPr/>
        <p:txBody>
          <a:bodyPr/>
          <a:lstStyle/>
          <a:p>
            <a:fld id="{C7AC7BA1-BEA2-40AF-9056-44DC8C985687}" type="slidenum">
              <a:rPr lang="en-US" altLang="en-US" smtClean="0"/>
              <a:pPr/>
              <a:t>37</a:t>
            </a:fld>
            <a:endParaRPr lang="en-US"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Prefetch-aware Scheduling</a:t>
            </a:r>
            <a:endParaRPr lang="en-US" dirty="0"/>
          </a:p>
        </p:txBody>
      </p:sp>
      <p:sp>
        <p:nvSpPr>
          <p:cNvPr id="4" name="Slide Number Placeholder 3"/>
          <p:cNvSpPr>
            <a:spLocks noGrp="1"/>
          </p:cNvSpPr>
          <p:nvPr>
            <p:ph type="sldNum" sz="quarter" idx="11"/>
          </p:nvPr>
        </p:nvSpPr>
        <p:spPr>
          <a:xfrm>
            <a:off x="6858000" y="6015038"/>
            <a:ext cx="2133600" cy="457200"/>
          </a:xfrm>
        </p:spPr>
        <p:txBody>
          <a:bodyPr/>
          <a:lstStyle/>
          <a:p>
            <a:fld id="{323594FA-E141-4234-AE05-360401972BE7}" type="slidenum">
              <a:rPr lang="en-US" altLang="en-US" smtClean="0"/>
              <a:pPr/>
              <a:t>38</a:t>
            </a:fld>
            <a:endParaRPr lang="en-US" altLang="en-US" dirty="0"/>
          </a:p>
        </p:txBody>
      </p:sp>
      <p:graphicFrame>
        <p:nvGraphicFramePr>
          <p:cNvPr id="7" name="Chart 6"/>
          <p:cNvGraphicFramePr>
            <a:graphicFrameLocks noGrp="1"/>
          </p:cNvGraphicFramePr>
          <p:nvPr/>
        </p:nvGraphicFramePr>
        <p:xfrm>
          <a:off x="-152400" y="2133600"/>
          <a:ext cx="7391400" cy="4267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noGrp="1"/>
          </p:cNvGraphicFramePr>
          <p:nvPr/>
        </p:nvGraphicFramePr>
        <p:xfrm>
          <a:off x="76200" y="1295400"/>
          <a:ext cx="7086600" cy="7620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228600" y="990600"/>
            <a:ext cx="8763000" cy="461665"/>
          </a:xfrm>
          <a:prstGeom prst="rect">
            <a:avLst/>
          </a:prstGeom>
          <a:noFill/>
        </p:spPr>
        <p:txBody>
          <a:bodyPr wrap="square" rtlCol="0">
            <a:spAutoFit/>
          </a:bodyPr>
          <a:lstStyle/>
          <a:p>
            <a:r>
              <a:rPr lang="en-US" sz="2400" dirty="0" smtClean="0">
                <a:latin typeface="Arial"/>
                <a:cs typeface="Arial"/>
              </a:rPr>
              <a:t>Percentage of DRAM requests (averaged over group) with:</a:t>
            </a:r>
            <a:endParaRPr lang="en-US" sz="2400" dirty="0">
              <a:latin typeface="Arial"/>
              <a:cs typeface="Arial"/>
            </a:endParaRPr>
          </a:p>
        </p:txBody>
      </p:sp>
      <p:sp>
        <p:nvSpPr>
          <p:cNvPr id="13" name="TextBox 12"/>
          <p:cNvSpPr txBox="1"/>
          <p:nvPr/>
        </p:nvSpPr>
        <p:spPr>
          <a:xfrm>
            <a:off x="6553200" y="1409316"/>
            <a:ext cx="2743200" cy="477054"/>
          </a:xfrm>
          <a:prstGeom prst="rect">
            <a:avLst/>
          </a:prstGeom>
          <a:noFill/>
        </p:spPr>
        <p:txBody>
          <a:bodyPr wrap="square" rtlCol="0">
            <a:spAutoFit/>
          </a:bodyPr>
          <a:lstStyle/>
          <a:p>
            <a:r>
              <a:rPr lang="en-US" sz="2400" dirty="0" smtClean="0">
                <a:latin typeface="Arial"/>
                <a:cs typeface="Arial"/>
              </a:rPr>
              <a:t>to a macro-block</a:t>
            </a:r>
            <a:endParaRPr lang="en-US" sz="2400" dirty="0">
              <a:latin typeface="Arial"/>
              <a:cs typeface="Arial"/>
            </a:endParaRPr>
          </a:p>
        </p:txBody>
      </p:sp>
      <p:sp>
        <p:nvSpPr>
          <p:cNvPr id="14" name="Oval 13"/>
          <p:cNvSpPr/>
          <p:nvPr/>
        </p:nvSpPr>
        <p:spPr>
          <a:xfrm>
            <a:off x="3276600" y="3200400"/>
            <a:ext cx="1143000" cy="2438400"/>
          </a:xfrm>
          <a:prstGeom prst="ellipse">
            <a:avLst/>
          </a:prstGeom>
          <a:noFill/>
          <a:ln w="41275"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867400" y="4343400"/>
            <a:ext cx="1143000" cy="1371600"/>
          </a:xfrm>
          <a:prstGeom prst="ellipse">
            <a:avLst/>
          </a:prstGeom>
          <a:noFill/>
          <a:ln w="41275"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743200" y="2438400"/>
            <a:ext cx="2514600" cy="800219"/>
          </a:xfrm>
          <a:prstGeom prst="rect">
            <a:avLst/>
          </a:prstGeom>
          <a:noFill/>
        </p:spPr>
        <p:txBody>
          <a:bodyPr wrap="square" rtlCol="0">
            <a:spAutoFit/>
          </a:bodyPr>
          <a:lstStyle/>
          <a:p>
            <a:r>
              <a:rPr lang="en-US" sz="2300" dirty="0" smtClean="0">
                <a:latin typeface="Arial"/>
                <a:cs typeface="Arial"/>
              </a:rPr>
              <a:t>High Spatial Locality Requests</a:t>
            </a:r>
            <a:endParaRPr lang="en-US" sz="2300" dirty="0">
              <a:latin typeface="Arial"/>
              <a:cs typeface="Arial"/>
            </a:endParaRPr>
          </a:p>
        </p:txBody>
      </p:sp>
      <p:grpSp>
        <p:nvGrpSpPr>
          <p:cNvPr id="3" name="Group 22"/>
          <p:cNvGrpSpPr/>
          <p:nvPr/>
        </p:nvGrpSpPr>
        <p:grpSpPr>
          <a:xfrm>
            <a:off x="6323806" y="2133600"/>
            <a:ext cx="2820194" cy="2515394"/>
            <a:chOff x="6323806" y="2133600"/>
            <a:chExt cx="2820194" cy="2515394"/>
          </a:xfrm>
        </p:grpSpPr>
        <p:cxnSp>
          <p:nvCxnSpPr>
            <p:cNvPr id="19" name="Straight Arrow Connector 18"/>
            <p:cNvCxnSpPr/>
            <p:nvPr/>
          </p:nvCxnSpPr>
          <p:spPr>
            <a:xfrm rot="5400000">
              <a:off x="5791200" y="4114800"/>
              <a:ext cx="1066800" cy="1588"/>
            </a:xfrm>
            <a:prstGeom prst="straightConnector1">
              <a:avLst/>
            </a:prstGeom>
            <a:ln w="57150" cap="flat" cmpd="sng" algn="ctr">
              <a:solidFill>
                <a:schemeClr val="tx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flipH="1" flipV="1">
              <a:off x="6210300" y="2628900"/>
              <a:ext cx="1066800" cy="838200"/>
            </a:xfrm>
            <a:prstGeom prst="straightConnector1">
              <a:avLst/>
            </a:prstGeom>
            <a:ln w="57150" cap="flat" cmpd="sng" algn="ctr">
              <a:solidFill>
                <a:srgbClr val="00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239000" y="2133600"/>
              <a:ext cx="1905000" cy="738664"/>
            </a:xfrm>
            <a:prstGeom prst="rect">
              <a:avLst/>
            </a:prstGeom>
            <a:noFill/>
          </p:spPr>
          <p:txBody>
            <a:bodyPr wrap="square" rtlCol="0">
              <a:spAutoFit/>
            </a:bodyPr>
            <a:lstStyle/>
            <a:p>
              <a:r>
                <a:rPr lang="en-US" sz="2100" dirty="0" smtClean="0">
                  <a:latin typeface="Arial"/>
                  <a:cs typeface="Arial"/>
                </a:rPr>
                <a:t>Recovered by Prefetching</a:t>
              </a:r>
              <a:endParaRPr lang="en-US" sz="2100" dirty="0">
                <a:latin typeface="Arial"/>
                <a:cs typeface="Arial"/>
              </a:endParaRPr>
            </a:p>
          </p:txBody>
        </p:sp>
      </p:grpSp>
      <p:sp>
        <p:nvSpPr>
          <p:cNvPr id="24" name="TextBox 23"/>
          <p:cNvSpPr txBox="1"/>
          <p:nvPr/>
        </p:nvSpPr>
        <p:spPr>
          <a:xfrm>
            <a:off x="7086600" y="3962400"/>
            <a:ext cx="2362200" cy="1154162"/>
          </a:xfrm>
          <a:prstGeom prst="rect">
            <a:avLst/>
          </a:prstGeom>
          <a:noFill/>
        </p:spPr>
        <p:txBody>
          <a:bodyPr wrap="square" rtlCol="0">
            <a:spAutoFit/>
          </a:bodyPr>
          <a:lstStyle/>
          <a:p>
            <a:r>
              <a:rPr lang="en-US" sz="2300" dirty="0" smtClean="0">
                <a:latin typeface="Arial"/>
                <a:cs typeface="Arial"/>
              </a:rPr>
              <a:t>High Spatial Locality Requests</a:t>
            </a:r>
            <a:endParaRPr lang="en-US" sz="23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24" grpId="0"/>
      <p:bldP spid="24" grpId="1"/>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52400"/>
            <a:ext cx="9296400" cy="756320"/>
          </a:xfrm>
        </p:spPr>
        <p:txBody>
          <a:bodyPr/>
          <a:lstStyle/>
          <a:p>
            <a:r>
              <a:rPr lang="en-US" dirty="0" smtClean="0"/>
              <a:t>Working (With Two-Level Scheduling)</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39</a:t>
            </a:fld>
            <a:endParaRPr lang="en-US" altLang="en-US" dirty="0"/>
          </a:p>
        </p:txBody>
      </p:sp>
      <p:graphicFrame>
        <p:nvGraphicFramePr>
          <p:cNvPr id="7" name="Table 6"/>
          <p:cNvGraphicFramePr>
            <a:graphicFrameLocks noGrp="1"/>
          </p:cNvGraphicFramePr>
          <p:nvPr/>
        </p:nvGraphicFramePr>
        <p:xfrm>
          <a:off x="685800" y="990600"/>
          <a:ext cx="2133600" cy="5132205"/>
        </p:xfrm>
        <a:graphic>
          <a:graphicData uri="http://schemas.openxmlformats.org/drawingml/2006/table">
            <a:tbl>
              <a:tblPr firstRow="1" bandRow="1">
                <a:tableStyleId>{9DCAF9ED-07DC-4A11-8D7F-57B35C25682E}</a:tableStyleId>
              </a:tblPr>
              <a:tblGrid>
                <a:gridCol w="1066800"/>
                <a:gridCol w="1066800"/>
              </a:tblGrid>
              <a:tr h="1197646">
                <a:tc gridSpan="2">
                  <a:txBody>
                    <a:bodyPr/>
                    <a:lstStyle/>
                    <a:p>
                      <a:pPr algn="ctr"/>
                      <a:r>
                        <a:rPr lang="en-US" sz="2600" dirty="0" smtClean="0">
                          <a:solidFill>
                            <a:schemeClr val="tx1"/>
                          </a:solidFill>
                        </a:rPr>
                        <a:t>MACRO</a:t>
                      </a:r>
                    </a:p>
                    <a:p>
                      <a:pPr algn="ctr"/>
                      <a:r>
                        <a:rPr lang="en-US" sz="2600" dirty="0" smtClean="0">
                          <a:solidFill>
                            <a:schemeClr val="tx1"/>
                          </a:solidFill>
                        </a:rPr>
                        <a:t>BLOCK</a:t>
                      </a:r>
                      <a:endParaRPr lang="en-US" sz="26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r>
              <a:tr h="945760">
                <a:tc>
                  <a:txBody>
                    <a:bodyPr/>
                    <a:lstStyle/>
                    <a:p>
                      <a:r>
                        <a:rPr lang="en-US" sz="3300" dirty="0" smtClean="0"/>
                        <a:t>X</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r>
              <a:tr h="945760">
                <a:tc>
                  <a:txBody>
                    <a:bodyPr/>
                    <a:lstStyle/>
                    <a:p>
                      <a:r>
                        <a:rPr lang="en-US" sz="3300" dirty="0" smtClean="0"/>
                        <a:t>X + 1</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r>
              <a:tr h="1070476">
                <a:tc>
                  <a:txBody>
                    <a:bodyPr/>
                    <a:lstStyle/>
                    <a:p>
                      <a:r>
                        <a:rPr lang="en-US" sz="3300" dirty="0" smtClean="0"/>
                        <a:t>X + 2</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r>
              <a:tr h="945760">
                <a:tc>
                  <a:txBody>
                    <a:bodyPr/>
                    <a:lstStyle/>
                    <a:p>
                      <a:r>
                        <a:rPr lang="en-US" sz="3300" dirty="0" smtClean="0"/>
                        <a:t>X + 3</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r>
            </a:tbl>
          </a:graphicData>
        </a:graphic>
      </p:graphicFrame>
      <p:graphicFrame>
        <p:nvGraphicFramePr>
          <p:cNvPr id="17" name="Table 16"/>
          <p:cNvGraphicFramePr>
            <a:graphicFrameLocks noGrp="1"/>
          </p:cNvGraphicFramePr>
          <p:nvPr/>
        </p:nvGraphicFramePr>
        <p:xfrm>
          <a:off x="6172200" y="990600"/>
          <a:ext cx="2133600" cy="5105398"/>
        </p:xfrm>
        <a:graphic>
          <a:graphicData uri="http://schemas.openxmlformats.org/drawingml/2006/table">
            <a:tbl>
              <a:tblPr firstRow="1" bandRow="1">
                <a:tableStyleId>{9DCAF9ED-07DC-4A11-8D7F-57B35C25682E}</a:tableStyleId>
              </a:tblPr>
              <a:tblGrid>
                <a:gridCol w="1066800"/>
                <a:gridCol w="1066800"/>
              </a:tblGrid>
              <a:tr h="1227634">
                <a:tc gridSpan="2">
                  <a:txBody>
                    <a:bodyPr/>
                    <a:lstStyle/>
                    <a:p>
                      <a:pPr algn="ctr"/>
                      <a:r>
                        <a:rPr lang="en-US" sz="2600" dirty="0" smtClean="0">
                          <a:solidFill>
                            <a:schemeClr val="tx1"/>
                          </a:solidFill>
                        </a:rPr>
                        <a:t>MACRO</a:t>
                      </a:r>
                    </a:p>
                    <a:p>
                      <a:pPr algn="ctr"/>
                      <a:r>
                        <a:rPr lang="en-US" sz="2600" dirty="0" smtClean="0">
                          <a:solidFill>
                            <a:schemeClr val="tx1"/>
                          </a:solidFill>
                        </a:rPr>
                        <a:t>BLOCK</a:t>
                      </a:r>
                      <a:endParaRPr lang="en-US" sz="26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r>
              <a:tr h="969441">
                <a:tc>
                  <a:txBody>
                    <a:bodyPr/>
                    <a:lstStyle/>
                    <a:p>
                      <a:r>
                        <a:rPr lang="en-US" sz="3300" dirty="0" smtClean="0"/>
                        <a:t>Y</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969441">
                <a:tc>
                  <a:txBody>
                    <a:bodyPr/>
                    <a:lstStyle/>
                    <a:p>
                      <a:r>
                        <a:rPr lang="en-US" sz="3300" dirty="0" smtClean="0"/>
                        <a:t>Y + 1</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969441">
                <a:tc>
                  <a:txBody>
                    <a:bodyPr/>
                    <a:lstStyle/>
                    <a:p>
                      <a:r>
                        <a:rPr lang="en-US" sz="3300" dirty="0" smtClean="0"/>
                        <a:t>Y + 2</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969441">
                <a:tc>
                  <a:txBody>
                    <a:bodyPr/>
                    <a:lstStyle/>
                    <a:p>
                      <a:r>
                        <a:rPr lang="en-US" sz="3300" dirty="0" smtClean="0"/>
                        <a:t>Y + 3</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grpSp>
        <p:nvGrpSpPr>
          <p:cNvPr id="3" name="Group 26"/>
          <p:cNvGrpSpPr/>
          <p:nvPr/>
        </p:nvGrpSpPr>
        <p:grpSpPr>
          <a:xfrm>
            <a:off x="7239000" y="2079658"/>
            <a:ext cx="1066800" cy="3940142"/>
            <a:chOff x="7239000" y="2079658"/>
            <a:chExt cx="1066800" cy="3940142"/>
          </a:xfrm>
        </p:grpSpPr>
        <p:grpSp>
          <p:nvGrpSpPr>
            <p:cNvPr id="5" name="Group 17"/>
            <p:cNvGrpSpPr/>
            <p:nvPr/>
          </p:nvGrpSpPr>
          <p:grpSpPr>
            <a:xfrm>
              <a:off x="7239000" y="2079658"/>
              <a:ext cx="1066800" cy="2035142"/>
              <a:chOff x="1752600" y="2171700"/>
              <a:chExt cx="1066800" cy="1943100"/>
            </a:xfrm>
          </p:grpSpPr>
          <p:sp>
            <p:nvSpPr>
              <p:cNvPr id="19" name="Rectangle 18"/>
              <p:cNvSpPr/>
              <p:nvPr/>
            </p:nvSpPr>
            <p:spPr>
              <a:xfrm>
                <a:off x="1752600" y="31242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20" name="Rectangle 19"/>
              <p:cNvSpPr/>
              <p:nvPr/>
            </p:nvSpPr>
            <p:spPr>
              <a:xfrm>
                <a:off x="1752600" y="21717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grpSp>
        <p:grpSp>
          <p:nvGrpSpPr>
            <p:cNvPr id="6" name="Group 15"/>
            <p:cNvGrpSpPr/>
            <p:nvPr/>
          </p:nvGrpSpPr>
          <p:grpSpPr>
            <a:xfrm>
              <a:off x="7239000" y="4024563"/>
              <a:ext cx="1066800" cy="1995237"/>
              <a:chOff x="1752600" y="4114800"/>
              <a:chExt cx="1066800" cy="1905000"/>
            </a:xfrm>
          </p:grpSpPr>
          <p:sp>
            <p:nvSpPr>
              <p:cNvPr id="22" name="Rectangle 21"/>
              <p:cNvSpPr/>
              <p:nvPr/>
            </p:nvSpPr>
            <p:spPr>
              <a:xfrm>
                <a:off x="1752600" y="41148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23" name="Rectangle 22"/>
              <p:cNvSpPr/>
              <p:nvPr/>
            </p:nvSpPr>
            <p:spPr>
              <a:xfrm>
                <a:off x="1752600" y="50292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grpSp>
      </p:grpSp>
      <p:grpSp>
        <p:nvGrpSpPr>
          <p:cNvPr id="8" name="Group 44"/>
          <p:cNvGrpSpPr/>
          <p:nvPr/>
        </p:nvGrpSpPr>
        <p:grpSpPr>
          <a:xfrm>
            <a:off x="1790700" y="2082798"/>
            <a:ext cx="1066800" cy="2035141"/>
            <a:chOff x="1752600" y="2209798"/>
            <a:chExt cx="1066800" cy="2035141"/>
          </a:xfrm>
        </p:grpSpPr>
        <p:sp>
          <p:nvSpPr>
            <p:cNvPr id="36" name="Rectangle 35"/>
            <p:cNvSpPr/>
            <p:nvPr/>
          </p:nvSpPr>
          <p:spPr>
            <a:xfrm>
              <a:off x="1752600" y="3207416"/>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37" name="Rectangle 36"/>
            <p:cNvSpPr/>
            <p:nvPr/>
          </p:nvSpPr>
          <p:spPr>
            <a:xfrm>
              <a:off x="1752600" y="2209798"/>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grpSp>
      <p:grpSp>
        <p:nvGrpSpPr>
          <p:cNvPr id="9" name="Group 45"/>
          <p:cNvGrpSpPr/>
          <p:nvPr/>
        </p:nvGrpSpPr>
        <p:grpSpPr>
          <a:xfrm>
            <a:off x="1803400" y="4040405"/>
            <a:ext cx="1066800" cy="1995237"/>
            <a:chOff x="1752600" y="4154705"/>
            <a:chExt cx="1066800" cy="1995237"/>
          </a:xfrm>
        </p:grpSpPr>
        <p:sp>
          <p:nvSpPr>
            <p:cNvPr id="34" name="Rectangle 33"/>
            <p:cNvSpPr/>
            <p:nvPr/>
          </p:nvSpPr>
          <p:spPr>
            <a:xfrm>
              <a:off x="1752600" y="4154705"/>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35" name="Rectangle 34"/>
            <p:cNvSpPr/>
            <p:nvPr/>
          </p:nvSpPr>
          <p:spPr>
            <a:xfrm>
              <a:off x="1752600" y="5112419"/>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grpSp>
      <p:sp>
        <p:nvSpPr>
          <p:cNvPr id="38" name="Right Brace 37"/>
          <p:cNvSpPr/>
          <p:nvPr/>
        </p:nvSpPr>
        <p:spPr>
          <a:xfrm>
            <a:off x="2971800" y="2209800"/>
            <a:ext cx="609600" cy="3886200"/>
          </a:xfrm>
          <a:prstGeom prst="rightBrac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9" name="Right Brace 38"/>
          <p:cNvSpPr/>
          <p:nvPr/>
        </p:nvSpPr>
        <p:spPr>
          <a:xfrm rot="10800000">
            <a:off x="5334000" y="2209800"/>
            <a:ext cx="609600" cy="3886200"/>
          </a:xfrm>
          <a:prstGeom prst="rightBrac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TextBox 39"/>
          <p:cNvSpPr txBox="1"/>
          <p:nvPr/>
        </p:nvSpPr>
        <p:spPr>
          <a:xfrm>
            <a:off x="3581400" y="3429000"/>
            <a:ext cx="1752600" cy="1815882"/>
          </a:xfrm>
          <a:prstGeom prst="rect">
            <a:avLst/>
          </a:prstGeom>
          <a:noFill/>
        </p:spPr>
        <p:txBody>
          <a:bodyPr wrap="square" rtlCol="0">
            <a:spAutoFit/>
          </a:bodyPr>
          <a:lstStyle/>
          <a:p>
            <a:pPr algn="ctr"/>
            <a:r>
              <a:rPr lang="en-US" sz="2800" dirty="0" smtClean="0">
                <a:latin typeface="Arial"/>
                <a:cs typeface="Arial"/>
              </a:rPr>
              <a:t>High Spatial Locality Requests</a:t>
            </a:r>
            <a:endParaRPr lang="en-US" sz="2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smtClean="0">
                <a:cs typeface="Calibri (Headings)"/>
              </a:rPr>
              <a:t>Our Proposal</a:t>
            </a:r>
            <a:endParaRPr lang="en-US" sz="4300" dirty="0">
              <a:cs typeface="Calibri (Headings)"/>
            </a:endParaRPr>
          </a:p>
        </p:txBody>
      </p:sp>
      <p:sp>
        <p:nvSpPr>
          <p:cNvPr id="3" name="Content Placeholder 2"/>
          <p:cNvSpPr>
            <a:spLocks noGrp="1"/>
          </p:cNvSpPr>
          <p:nvPr>
            <p:ph idx="1"/>
          </p:nvPr>
        </p:nvSpPr>
        <p:spPr>
          <a:xfrm>
            <a:off x="228600" y="857920"/>
            <a:ext cx="8610600" cy="5339680"/>
          </a:xfrm>
        </p:spPr>
        <p:txBody>
          <a:bodyPr/>
          <a:lstStyle/>
          <a:p>
            <a:r>
              <a:rPr sz="2500" dirty="0" smtClean="0">
                <a:solidFill>
                  <a:srgbClr val="0000FF"/>
                </a:solidFill>
                <a:latin typeface="Arial"/>
                <a:cs typeface="Arial"/>
              </a:rPr>
              <a:t>Prefetch Aware</a:t>
            </a:r>
            <a:r>
              <a:rPr sz="2500" dirty="0" smtClean="0">
                <a:latin typeface="Arial"/>
                <a:cs typeface="Arial"/>
              </a:rPr>
              <a:t> Warp Scheduler</a:t>
            </a:r>
          </a:p>
          <a:p>
            <a:pPr>
              <a:buNone/>
            </a:pPr>
            <a:endParaRPr sz="2500" dirty="0" smtClean="0">
              <a:latin typeface="Arial"/>
              <a:cs typeface="Arial"/>
            </a:endParaRPr>
          </a:p>
          <a:p>
            <a:r>
              <a:rPr sz="2500" dirty="0" smtClean="0">
                <a:latin typeface="Arial"/>
                <a:cs typeface="Arial"/>
              </a:rPr>
              <a:t>Goals:</a:t>
            </a:r>
          </a:p>
          <a:p>
            <a:pPr lvl="1"/>
            <a:r>
              <a:rPr sz="2500" dirty="0" smtClean="0">
                <a:latin typeface="Arial"/>
                <a:cs typeface="Arial"/>
              </a:rPr>
              <a:t>Make a</a:t>
            </a:r>
            <a:r>
              <a:rPr sz="2500" dirty="0" smtClean="0">
                <a:solidFill>
                  <a:srgbClr val="0000FF"/>
                </a:solidFill>
                <a:latin typeface="Arial"/>
                <a:cs typeface="Arial"/>
              </a:rPr>
              <a:t> Simple </a:t>
            </a:r>
            <a:r>
              <a:rPr sz="2500" dirty="0" smtClean="0">
                <a:latin typeface="Arial"/>
                <a:cs typeface="Arial"/>
              </a:rPr>
              <a:t>prefetcher more </a:t>
            </a:r>
            <a:r>
              <a:rPr sz="2500" dirty="0">
                <a:solidFill>
                  <a:srgbClr val="0000FF"/>
                </a:solidFill>
                <a:latin typeface="Arial"/>
                <a:cs typeface="Arial"/>
              </a:rPr>
              <a:t>C</a:t>
            </a:r>
            <a:r>
              <a:rPr sz="2500" dirty="0" smtClean="0">
                <a:solidFill>
                  <a:srgbClr val="0000FF"/>
                </a:solidFill>
                <a:latin typeface="Arial"/>
                <a:cs typeface="Arial"/>
              </a:rPr>
              <a:t>apable</a:t>
            </a:r>
          </a:p>
          <a:p>
            <a:pPr lvl="1"/>
            <a:r>
              <a:rPr sz="2500" dirty="0" smtClean="0">
                <a:solidFill>
                  <a:srgbClr val="0000FF"/>
                </a:solidFill>
                <a:latin typeface="Arial"/>
                <a:cs typeface="Arial"/>
              </a:rPr>
              <a:t>Improve </a:t>
            </a:r>
            <a:r>
              <a:rPr sz="2500" dirty="0" smtClean="0">
                <a:solidFill>
                  <a:srgbClr val="2C6123"/>
                </a:solidFill>
                <a:latin typeface="Arial"/>
                <a:cs typeface="Arial"/>
              </a:rPr>
              <a:t>system performance </a:t>
            </a:r>
            <a:r>
              <a:rPr sz="2500" dirty="0" smtClean="0">
                <a:latin typeface="Arial"/>
                <a:cs typeface="Arial"/>
              </a:rPr>
              <a:t>by </a:t>
            </a:r>
            <a:r>
              <a:rPr sz="2500" dirty="0" smtClean="0">
                <a:solidFill>
                  <a:srgbClr val="0000FF"/>
                </a:solidFill>
                <a:latin typeface="Arial"/>
                <a:cs typeface="Arial"/>
              </a:rPr>
              <a:t>orchestrating </a:t>
            </a:r>
            <a:r>
              <a:rPr sz="2500" dirty="0" smtClean="0">
                <a:latin typeface="Arial"/>
                <a:cs typeface="Arial"/>
              </a:rPr>
              <a:t>scheduling and prefetching mechanisms</a:t>
            </a:r>
          </a:p>
          <a:p>
            <a:pPr>
              <a:buNone/>
            </a:pPr>
            <a:endParaRPr sz="2500" dirty="0" smtClean="0">
              <a:latin typeface="Arial"/>
              <a:cs typeface="Arial"/>
            </a:endParaRPr>
          </a:p>
          <a:p>
            <a:r>
              <a:rPr sz="2500" dirty="0" smtClean="0">
                <a:latin typeface="Arial"/>
                <a:cs typeface="Arial"/>
              </a:rPr>
              <a:t>25% average IPC improvement over </a:t>
            </a:r>
          </a:p>
          <a:p>
            <a:pPr lvl="1"/>
            <a:r>
              <a:rPr sz="2500" dirty="0" smtClean="0">
                <a:latin typeface="Arial"/>
                <a:cs typeface="Arial"/>
              </a:rPr>
              <a:t>Prefetching + Conventional Warp Scheduling Policy</a:t>
            </a:r>
          </a:p>
          <a:p>
            <a:pPr lvl="1">
              <a:buNone/>
            </a:pPr>
            <a:endParaRPr sz="2500" dirty="0" smtClean="0">
              <a:latin typeface="Arial"/>
              <a:cs typeface="Arial"/>
            </a:endParaRPr>
          </a:p>
          <a:p>
            <a:r>
              <a:rPr sz="2500" dirty="0">
                <a:latin typeface="Arial"/>
                <a:cs typeface="Arial"/>
              </a:rPr>
              <a:t>7</a:t>
            </a:r>
            <a:r>
              <a:rPr sz="2500" dirty="0" smtClean="0">
                <a:latin typeface="Arial"/>
                <a:cs typeface="Arial"/>
              </a:rPr>
              <a:t>% </a:t>
            </a:r>
            <a:r>
              <a:rPr sz="2500" dirty="0">
                <a:latin typeface="Arial"/>
                <a:cs typeface="Arial"/>
              </a:rPr>
              <a:t>average IPC improvement over </a:t>
            </a:r>
          </a:p>
          <a:p>
            <a:pPr lvl="1"/>
            <a:r>
              <a:rPr sz="2500" dirty="0">
                <a:latin typeface="Arial"/>
                <a:cs typeface="Arial"/>
              </a:rPr>
              <a:t>Prefetching +</a:t>
            </a:r>
            <a:r>
              <a:rPr sz="2500" dirty="0" smtClean="0">
                <a:latin typeface="Arial"/>
                <a:cs typeface="Arial"/>
              </a:rPr>
              <a:t> Best Previous Warp </a:t>
            </a:r>
            <a:r>
              <a:rPr sz="2500" dirty="0">
                <a:latin typeface="Arial"/>
                <a:cs typeface="Arial"/>
              </a:rPr>
              <a:t>Scheduling Policy</a:t>
            </a:r>
          </a:p>
          <a:p>
            <a:pPr lvl="1">
              <a:buNone/>
            </a:pPr>
            <a:endParaRPr sz="2500" dirty="0" smtClean="0">
              <a:latin typeface="Arial"/>
              <a:cs typeface="Arial"/>
            </a:endParaRPr>
          </a:p>
          <a:p>
            <a:pPr lvl="1"/>
            <a:endParaRPr sz="2500" dirty="0" smtClean="0">
              <a:latin typeface="Arial"/>
              <a:cs typeface="Arial"/>
            </a:endParaRPr>
          </a:p>
          <a:p>
            <a:pPr lvl="1"/>
            <a:endParaRPr dirty="0" smtClean="0">
              <a:latin typeface="Arial"/>
              <a:cs typeface="Arial"/>
            </a:endParaRPr>
          </a:p>
          <a:p>
            <a:pPr>
              <a:buNone/>
            </a:pPr>
            <a:endParaRPr dirty="0" smtClean="0">
              <a:latin typeface="Arial"/>
              <a:cs typeface="Arial"/>
            </a:endParaRPr>
          </a:p>
          <a:p>
            <a:pPr>
              <a:buNone/>
            </a:pPr>
            <a:r>
              <a:rPr dirty="0" smtClean="0">
                <a:latin typeface="Arial"/>
                <a:cs typeface="Arial"/>
              </a:rPr>
              <a:t>	</a:t>
            </a:r>
          </a:p>
          <a:p>
            <a:endParaRPr dirty="0" smtClean="0">
              <a:latin typeface="Arial"/>
              <a:cs typeface="Aria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52400"/>
            <a:ext cx="9296400" cy="756320"/>
          </a:xfrm>
        </p:spPr>
        <p:txBody>
          <a:bodyPr/>
          <a:lstStyle/>
          <a:p>
            <a:r>
              <a:rPr lang="en-US" dirty="0" smtClean="0"/>
              <a:t>Working (With Prefetch-Aware Scheduling)</a:t>
            </a:r>
            <a:endParaRPr lang="en-US" dirty="0"/>
          </a:p>
        </p:txBody>
      </p:sp>
      <p:graphicFrame>
        <p:nvGraphicFramePr>
          <p:cNvPr id="7" name="Table 6"/>
          <p:cNvGraphicFramePr>
            <a:graphicFrameLocks noGrp="1"/>
          </p:cNvGraphicFramePr>
          <p:nvPr/>
        </p:nvGraphicFramePr>
        <p:xfrm>
          <a:off x="685800" y="990600"/>
          <a:ext cx="2133600" cy="5105398"/>
        </p:xfrm>
        <a:graphic>
          <a:graphicData uri="http://schemas.openxmlformats.org/drawingml/2006/table">
            <a:tbl>
              <a:tblPr firstRow="1" bandRow="1">
                <a:tableStyleId>{9DCAF9ED-07DC-4A11-8D7F-57B35C25682E}</a:tableStyleId>
              </a:tblPr>
              <a:tblGrid>
                <a:gridCol w="1066800"/>
                <a:gridCol w="1066800"/>
              </a:tblGrid>
              <a:tr h="1227634">
                <a:tc gridSpan="2">
                  <a:txBody>
                    <a:bodyPr/>
                    <a:lstStyle/>
                    <a:p>
                      <a:pPr algn="ctr"/>
                      <a:r>
                        <a:rPr lang="en-US" sz="2600" dirty="0" smtClean="0">
                          <a:solidFill>
                            <a:schemeClr val="tx1"/>
                          </a:solidFill>
                        </a:rPr>
                        <a:t>MACRO</a:t>
                      </a:r>
                    </a:p>
                    <a:p>
                      <a:pPr algn="ctr"/>
                      <a:r>
                        <a:rPr lang="en-US" sz="2600" dirty="0" smtClean="0">
                          <a:solidFill>
                            <a:schemeClr val="tx1"/>
                          </a:solidFill>
                        </a:rPr>
                        <a:t>BLOCK</a:t>
                      </a:r>
                      <a:endParaRPr lang="en-US" sz="26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r>
              <a:tr h="969441">
                <a:tc>
                  <a:txBody>
                    <a:bodyPr/>
                    <a:lstStyle/>
                    <a:p>
                      <a:r>
                        <a:rPr lang="en-US" sz="3300" dirty="0" smtClean="0"/>
                        <a:t>X</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r>
              <a:tr h="969441">
                <a:tc>
                  <a:txBody>
                    <a:bodyPr/>
                    <a:lstStyle/>
                    <a:p>
                      <a:r>
                        <a:rPr lang="en-US" sz="3300" dirty="0" smtClean="0"/>
                        <a:t>X + 1</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969441">
                <a:tc>
                  <a:txBody>
                    <a:bodyPr/>
                    <a:lstStyle/>
                    <a:p>
                      <a:r>
                        <a:rPr lang="en-US" sz="3300" dirty="0" smtClean="0"/>
                        <a:t>X + 2</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969441">
                <a:tc>
                  <a:txBody>
                    <a:bodyPr/>
                    <a:lstStyle/>
                    <a:p>
                      <a:r>
                        <a:rPr lang="en-US" sz="3300" dirty="0" smtClean="0"/>
                        <a:t>X + 3</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grpSp>
        <p:nvGrpSpPr>
          <p:cNvPr id="3" name="Group 15"/>
          <p:cNvGrpSpPr/>
          <p:nvPr/>
        </p:nvGrpSpPr>
        <p:grpSpPr>
          <a:xfrm>
            <a:off x="1752600" y="4024563"/>
            <a:ext cx="1066800" cy="1995237"/>
            <a:chOff x="1752600" y="4114800"/>
            <a:chExt cx="1066800" cy="1905000"/>
          </a:xfrm>
        </p:grpSpPr>
        <p:sp>
          <p:nvSpPr>
            <p:cNvPr id="15" name="Rectangle 14"/>
            <p:cNvSpPr/>
            <p:nvPr/>
          </p:nvSpPr>
          <p:spPr>
            <a:xfrm>
              <a:off x="1752600" y="41148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sp>
          <p:nvSpPr>
            <p:cNvPr id="16" name="Rectangle 15"/>
            <p:cNvSpPr/>
            <p:nvPr/>
          </p:nvSpPr>
          <p:spPr>
            <a:xfrm>
              <a:off x="1752600" y="50292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grpSp>
      <p:graphicFrame>
        <p:nvGraphicFramePr>
          <p:cNvPr id="34" name="Table 33"/>
          <p:cNvGraphicFramePr>
            <a:graphicFrameLocks noGrp="1"/>
          </p:cNvGraphicFramePr>
          <p:nvPr/>
        </p:nvGraphicFramePr>
        <p:xfrm>
          <a:off x="6511191" y="990600"/>
          <a:ext cx="2133600" cy="5105398"/>
        </p:xfrm>
        <a:graphic>
          <a:graphicData uri="http://schemas.openxmlformats.org/drawingml/2006/table">
            <a:tbl>
              <a:tblPr firstRow="1" bandRow="1">
                <a:tableStyleId>{9DCAF9ED-07DC-4A11-8D7F-57B35C25682E}</a:tableStyleId>
              </a:tblPr>
              <a:tblGrid>
                <a:gridCol w="1066800"/>
                <a:gridCol w="1066800"/>
              </a:tblGrid>
              <a:tr h="1227634">
                <a:tc gridSpan="2">
                  <a:txBody>
                    <a:bodyPr/>
                    <a:lstStyle/>
                    <a:p>
                      <a:pPr algn="ctr"/>
                      <a:r>
                        <a:rPr lang="en-US" sz="2600" dirty="0" smtClean="0">
                          <a:solidFill>
                            <a:schemeClr val="tx1"/>
                          </a:solidFill>
                        </a:rPr>
                        <a:t>MACRO</a:t>
                      </a:r>
                    </a:p>
                    <a:p>
                      <a:pPr algn="ctr"/>
                      <a:r>
                        <a:rPr lang="en-US" sz="2600" dirty="0" smtClean="0">
                          <a:solidFill>
                            <a:schemeClr val="tx1"/>
                          </a:solidFill>
                        </a:rPr>
                        <a:t>BLOCK</a:t>
                      </a:r>
                      <a:endParaRPr lang="en-US" sz="26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r>
              <a:tr h="969441">
                <a:tc>
                  <a:txBody>
                    <a:bodyPr/>
                    <a:lstStyle/>
                    <a:p>
                      <a:r>
                        <a:rPr lang="en-US" sz="3300" dirty="0" smtClean="0"/>
                        <a:t>Y</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r>
              <a:tr h="969441">
                <a:tc>
                  <a:txBody>
                    <a:bodyPr/>
                    <a:lstStyle/>
                    <a:p>
                      <a:r>
                        <a:rPr lang="en-US" sz="3300" dirty="0" smtClean="0"/>
                        <a:t>Y + 1</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969441">
                <a:tc>
                  <a:txBody>
                    <a:bodyPr/>
                    <a:lstStyle/>
                    <a:p>
                      <a:r>
                        <a:rPr lang="en-US" sz="3300" dirty="0" smtClean="0"/>
                        <a:t>Y + 2</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969441">
                <a:tc>
                  <a:txBody>
                    <a:bodyPr/>
                    <a:lstStyle/>
                    <a:p>
                      <a:r>
                        <a:rPr lang="en-US" sz="3300" dirty="0" smtClean="0"/>
                        <a:t>Y + 3</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grpSp>
        <p:nvGrpSpPr>
          <p:cNvPr id="4" name="Group 15"/>
          <p:cNvGrpSpPr/>
          <p:nvPr/>
        </p:nvGrpSpPr>
        <p:grpSpPr>
          <a:xfrm>
            <a:off x="7577991" y="4024563"/>
            <a:ext cx="1066800" cy="1995237"/>
            <a:chOff x="1752600" y="4114800"/>
            <a:chExt cx="1066800" cy="1905000"/>
          </a:xfrm>
        </p:grpSpPr>
        <p:sp>
          <p:nvSpPr>
            <p:cNvPr id="44" name="Rectangle 43"/>
            <p:cNvSpPr/>
            <p:nvPr/>
          </p:nvSpPr>
          <p:spPr>
            <a:xfrm>
              <a:off x="1752600" y="41148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sp>
          <p:nvSpPr>
            <p:cNvPr id="45" name="Rectangle 44"/>
            <p:cNvSpPr/>
            <p:nvPr/>
          </p:nvSpPr>
          <p:spPr>
            <a:xfrm>
              <a:off x="1752600" y="50292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grpSp>
      <p:grpSp>
        <p:nvGrpSpPr>
          <p:cNvPr id="5" name="Group 72"/>
          <p:cNvGrpSpPr/>
          <p:nvPr/>
        </p:nvGrpSpPr>
        <p:grpSpPr>
          <a:xfrm>
            <a:off x="1828800" y="2079658"/>
            <a:ext cx="6892191" cy="2962242"/>
            <a:chOff x="1828800" y="2079658"/>
            <a:chExt cx="6892191" cy="2962242"/>
          </a:xfrm>
        </p:grpSpPr>
        <p:sp>
          <p:nvSpPr>
            <p:cNvPr id="9" name="Rectangle 8"/>
            <p:cNvSpPr/>
            <p:nvPr/>
          </p:nvSpPr>
          <p:spPr>
            <a:xfrm>
              <a:off x="1866900" y="4004377"/>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10" name="Rectangle 9"/>
            <p:cNvSpPr/>
            <p:nvPr/>
          </p:nvSpPr>
          <p:spPr>
            <a:xfrm>
              <a:off x="1828800" y="2079658"/>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50" name="Rectangle 49"/>
            <p:cNvSpPr/>
            <p:nvPr/>
          </p:nvSpPr>
          <p:spPr>
            <a:xfrm>
              <a:off x="7654191" y="3991677"/>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51" name="Rectangle 50"/>
            <p:cNvSpPr/>
            <p:nvPr/>
          </p:nvSpPr>
          <p:spPr>
            <a:xfrm>
              <a:off x="7654191" y="2079658"/>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grpSp>
      <p:grpSp>
        <p:nvGrpSpPr>
          <p:cNvPr id="6" name="Group 74"/>
          <p:cNvGrpSpPr/>
          <p:nvPr/>
        </p:nvGrpSpPr>
        <p:grpSpPr>
          <a:xfrm>
            <a:off x="1905000" y="3086100"/>
            <a:ext cx="7150100" cy="2921000"/>
            <a:chOff x="1905000" y="3048000"/>
            <a:chExt cx="7150100" cy="2921000"/>
          </a:xfrm>
        </p:grpSpPr>
        <p:sp>
          <p:nvSpPr>
            <p:cNvPr id="27" name="Rectangle 26"/>
            <p:cNvSpPr/>
            <p:nvPr/>
          </p:nvSpPr>
          <p:spPr>
            <a:xfrm>
              <a:off x="1905000" y="30480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P</a:t>
              </a:r>
              <a:endParaRPr lang="en-US" sz="3300" dirty="0">
                <a:solidFill>
                  <a:srgbClr val="000000"/>
                </a:solidFill>
              </a:endParaRPr>
            </a:p>
          </p:txBody>
        </p:sp>
        <p:sp>
          <p:nvSpPr>
            <p:cNvPr id="28" name="Rectangle 27"/>
            <p:cNvSpPr/>
            <p:nvPr/>
          </p:nvSpPr>
          <p:spPr>
            <a:xfrm>
              <a:off x="1905000" y="49784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P</a:t>
              </a:r>
              <a:endParaRPr lang="en-US" sz="3300" dirty="0">
                <a:solidFill>
                  <a:srgbClr val="000000"/>
                </a:solidFill>
              </a:endParaRPr>
            </a:p>
          </p:txBody>
        </p:sp>
        <p:sp>
          <p:nvSpPr>
            <p:cNvPr id="25" name="Left Arrow 24"/>
            <p:cNvSpPr/>
            <p:nvPr/>
          </p:nvSpPr>
          <p:spPr>
            <a:xfrm rot="10800000">
              <a:off x="2667000" y="3472486"/>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26" name="Left Arrow 25"/>
            <p:cNvSpPr/>
            <p:nvPr/>
          </p:nvSpPr>
          <p:spPr>
            <a:xfrm rot="10800000">
              <a:off x="2654300" y="5308600"/>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52" name="Rectangle 51"/>
            <p:cNvSpPr/>
            <p:nvPr/>
          </p:nvSpPr>
          <p:spPr>
            <a:xfrm>
              <a:off x="7721600" y="30480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P</a:t>
              </a:r>
              <a:endParaRPr lang="en-US" sz="3300" dirty="0">
                <a:solidFill>
                  <a:srgbClr val="000000"/>
                </a:solidFill>
              </a:endParaRPr>
            </a:p>
          </p:txBody>
        </p:sp>
        <p:sp>
          <p:nvSpPr>
            <p:cNvPr id="53" name="Rectangle 52"/>
            <p:cNvSpPr/>
            <p:nvPr/>
          </p:nvSpPr>
          <p:spPr>
            <a:xfrm>
              <a:off x="7641491" y="49276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P</a:t>
              </a:r>
              <a:endParaRPr lang="en-US" sz="3300" dirty="0">
                <a:solidFill>
                  <a:srgbClr val="000000"/>
                </a:solidFill>
              </a:endParaRPr>
            </a:p>
          </p:txBody>
        </p:sp>
        <p:sp>
          <p:nvSpPr>
            <p:cNvPr id="54" name="Left Arrow 53"/>
            <p:cNvSpPr/>
            <p:nvPr/>
          </p:nvSpPr>
          <p:spPr>
            <a:xfrm rot="10800000">
              <a:off x="8492391" y="3472486"/>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55" name="Left Arrow 54"/>
            <p:cNvSpPr/>
            <p:nvPr/>
          </p:nvSpPr>
          <p:spPr>
            <a:xfrm rot="10800000">
              <a:off x="8479691" y="5308600"/>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grpSp>
      <p:grpSp>
        <p:nvGrpSpPr>
          <p:cNvPr id="8" name="Group 75"/>
          <p:cNvGrpSpPr/>
          <p:nvPr/>
        </p:nvGrpSpPr>
        <p:grpSpPr>
          <a:xfrm>
            <a:off x="3175000" y="2120900"/>
            <a:ext cx="2971800" cy="3886200"/>
            <a:chOff x="2971800" y="2209800"/>
            <a:chExt cx="2971800" cy="3886200"/>
          </a:xfrm>
        </p:grpSpPr>
        <p:sp>
          <p:nvSpPr>
            <p:cNvPr id="77" name="Right Brace 76"/>
            <p:cNvSpPr/>
            <p:nvPr/>
          </p:nvSpPr>
          <p:spPr>
            <a:xfrm>
              <a:off x="2971800" y="2209800"/>
              <a:ext cx="609600" cy="3886200"/>
            </a:xfrm>
            <a:prstGeom prst="rightBrac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8" name="Right Brace 77"/>
            <p:cNvSpPr/>
            <p:nvPr/>
          </p:nvSpPr>
          <p:spPr>
            <a:xfrm rot="10800000">
              <a:off x="5334000" y="2209800"/>
              <a:ext cx="609600" cy="3886200"/>
            </a:xfrm>
            <a:prstGeom prst="rightBrace">
              <a:avLst/>
            </a:prstGeom>
            <a:ln w="571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9" name="TextBox 78"/>
            <p:cNvSpPr txBox="1"/>
            <p:nvPr/>
          </p:nvSpPr>
          <p:spPr>
            <a:xfrm>
              <a:off x="3581400" y="3429000"/>
              <a:ext cx="1752600" cy="1815882"/>
            </a:xfrm>
            <a:prstGeom prst="rect">
              <a:avLst/>
            </a:prstGeom>
            <a:noFill/>
          </p:spPr>
          <p:txBody>
            <a:bodyPr wrap="square" rtlCol="0">
              <a:spAutoFit/>
            </a:bodyPr>
            <a:lstStyle/>
            <a:p>
              <a:pPr algn="ctr"/>
              <a:r>
                <a:rPr lang="en-US" sz="2800" dirty="0" smtClean="0">
                  <a:latin typeface="Arial"/>
                  <a:cs typeface="Arial"/>
                </a:rPr>
                <a:t>High Spatial Locality Requests</a:t>
              </a:r>
              <a:endParaRPr lang="en-US" sz="2800" dirty="0">
                <a:latin typeface="Arial"/>
                <a:cs typeface="Aria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85800" y="990600"/>
          <a:ext cx="2133600" cy="5105398"/>
        </p:xfrm>
        <a:graphic>
          <a:graphicData uri="http://schemas.openxmlformats.org/drawingml/2006/table">
            <a:tbl>
              <a:tblPr firstRow="1" bandRow="1">
                <a:tableStyleId>{9DCAF9ED-07DC-4A11-8D7F-57B35C25682E}</a:tableStyleId>
              </a:tblPr>
              <a:tblGrid>
                <a:gridCol w="1066800"/>
                <a:gridCol w="1066800"/>
              </a:tblGrid>
              <a:tr h="1227634">
                <a:tc gridSpan="2">
                  <a:txBody>
                    <a:bodyPr/>
                    <a:lstStyle/>
                    <a:p>
                      <a:pPr algn="ctr"/>
                      <a:r>
                        <a:rPr lang="en-US" sz="2600" dirty="0" smtClean="0">
                          <a:solidFill>
                            <a:schemeClr val="tx1"/>
                          </a:solidFill>
                        </a:rPr>
                        <a:t>MACRO</a:t>
                      </a:r>
                    </a:p>
                    <a:p>
                      <a:pPr algn="ctr"/>
                      <a:r>
                        <a:rPr lang="en-US" sz="2600" dirty="0" smtClean="0">
                          <a:solidFill>
                            <a:schemeClr val="tx1"/>
                          </a:solidFill>
                        </a:rPr>
                        <a:t>BLOCK</a:t>
                      </a:r>
                      <a:endParaRPr lang="en-US" sz="26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r>
              <a:tr h="969441">
                <a:tc>
                  <a:txBody>
                    <a:bodyPr/>
                    <a:lstStyle/>
                    <a:p>
                      <a:r>
                        <a:rPr lang="en-US" sz="3300" dirty="0" smtClean="0"/>
                        <a:t>X</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r>
              <a:tr h="969441">
                <a:tc>
                  <a:txBody>
                    <a:bodyPr/>
                    <a:lstStyle/>
                    <a:p>
                      <a:r>
                        <a:rPr lang="en-US" sz="3300" dirty="0" smtClean="0"/>
                        <a:t>X + 1</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969441">
                <a:tc>
                  <a:txBody>
                    <a:bodyPr/>
                    <a:lstStyle/>
                    <a:p>
                      <a:r>
                        <a:rPr lang="en-US" sz="3300" dirty="0" smtClean="0"/>
                        <a:t>X + 2</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969441">
                <a:tc>
                  <a:txBody>
                    <a:bodyPr/>
                    <a:lstStyle/>
                    <a:p>
                      <a:r>
                        <a:rPr lang="en-US" sz="3300" dirty="0" smtClean="0"/>
                        <a:t>X + 3</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grpSp>
        <p:nvGrpSpPr>
          <p:cNvPr id="2" name="Group 15"/>
          <p:cNvGrpSpPr/>
          <p:nvPr/>
        </p:nvGrpSpPr>
        <p:grpSpPr>
          <a:xfrm>
            <a:off x="1752600" y="4024563"/>
            <a:ext cx="1066800" cy="1995237"/>
            <a:chOff x="1752600" y="4114800"/>
            <a:chExt cx="1066800" cy="1905000"/>
          </a:xfrm>
        </p:grpSpPr>
        <p:sp>
          <p:nvSpPr>
            <p:cNvPr id="15" name="Rectangle 14"/>
            <p:cNvSpPr/>
            <p:nvPr/>
          </p:nvSpPr>
          <p:spPr>
            <a:xfrm>
              <a:off x="1752600" y="41148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sp>
          <p:nvSpPr>
            <p:cNvPr id="16" name="Rectangle 15"/>
            <p:cNvSpPr/>
            <p:nvPr/>
          </p:nvSpPr>
          <p:spPr>
            <a:xfrm>
              <a:off x="1752600" y="50292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grpSp>
      <p:graphicFrame>
        <p:nvGraphicFramePr>
          <p:cNvPr id="34" name="Table 33"/>
          <p:cNvGraphicFramePr>
            <a:graphicFrameLocks noGrp="1"/>
          </p:cNvGraphicFramePr>
          <p:nvPr/>
        </p:nvGraphicFramePr>
        <p:xfrm>
          <a:off x="6511191" y="990600"/>
          <a:ext cx="2133600" cy="5105398"/>
        </p:xfrm>
        <a:graphic>
          <a:graphicData uri="http://schemas.openxmlformats.org/drawingml/2006/table">
            <a:tbl>
              <a:tblPr firstRow="1" bandRow="1">
                <a:tableStyleId>{9DCAF9ED-07DC-4A11-8D7F-57B35C25682E}</a:tableStyleId>
              </a:tblPr>
              <a:tblGrid>
                <a:gridCol w="1066800"/>
                <a:gridCol w="1066800"/>
              </a:tblGrid>
              <a:tr h="1227634">
                <a:tc gridSpan="2">
                  <a:txBody>
                    <a:bodyPr/>
                    <a:lstStyle/>
                    <a:p>
                      <a:pPr algn="ctr"/>
                      <a:r>
                        <a:rPr lang="en-US" sz="2600" dirty="0" smtClean="0">
                          <a:solidFill>
                            <a:schemeClr val="tx1"/>
                          </a:solidFill>
                        </a:rPr>
                        <a:t>MACRO</a:t>
                      </a:r>
                    </a:p>
                    <a:p>
                      <a:pPr algn="ctr"/>
                      <a:r>
                        <a:rPr lang="en-US" sz="2600" dirty="0" smtClean="0">
                          <a:solidFill>
                            <a:schemeClr val="tx1"/>
                          </a:solidFill>
                        </a:rPr>
                        <a:t>BLOCK</a:t>
                      </a:r>
                      <a:endParaRPr lang="en-US" sz="260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r>
              <a:tr h="969441">
                <a:tc>
                  <a:txBody>
                    <a:bodyPr/>
                    <a:lstStyle/>
                    <a:p>
                      <a:r>
                        <a:rPr lang="en-US" sz="3300" dirty="0" smtClean="0"/>
                        <a:t>Y</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AFF85"/>
                    </a:solidFill>
                  </a:tcPr>
                </a:tc>
              </a:tr>
              <a:tr h="969441">
                <a:tc>
                  <a:txBody>
                    <a:bodyPr/>
                    <a:lstStyle/>
                    <a:p>
                      <a:r>
                        <a:rPr lang="en-US" sz="3300" dirty="0" smtClean="0"/>
                        <a:t>Y + 1</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969441">
                <a:tc>
                  <a:txBody>
                    <a:bodyPr/>
                    <a:lstStyle/>
                    <a:p>
                      <a:r>
                        <a:rPr lang="en-US" sz="3300" dirty="0" smtClean="0"/>
                        <a:t>Y + 2</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969441">
                <a:tc>
                  <a:txBody>
                    <a:bodyPr/>
                    <a:lstStyle/>
                    <a:p>
                      <a:r>
                        <a:rPr lang="en-US" sz="3300" dirty="0" smtClean="0"/>
                        <a:t>Y + 3</a:t>
                      </a:r>
                      <a:endParaRPr lang="en-US" sz="33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300" dirty="0" smtClean="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grpSp>
        <p:nvGrpSpPr>
          <p:cNvPr id="3" name="Group 15"/>
          <p:cNvGrpSpPr/>
          <p:nvPr/>
        </p:nvGrpSpPr>
        <p:grpSpPr>
          <a:xfrm>
            <a:off x="7577991" y="4024563"/>
            <a:ext cx="1066800" cy="1995237"/>
            <a:chOff x="1752600" y="4114800"/>
            <a:chExt cx="1066800" cy="1905000"/>
          </a:xfrm>
        </p:grpSpPr>
        <p:sp>
          <p:nvSpPr>
            <p:cNvPr id="44" name="Rectangle 43"/>
            <p:cNvSpPr/>
            <p:nvPr/>
          </p:nvSpPr>
          <p:spPr>
            <a:xfrm>
              <a:off x="1752600" y="41148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sp>
          <p:nvSpPr>
            <p:cNvPr id="45" name="Rectangle 44"/>
            <p:cNvSpPr/>
            <p:nvPr/>
          </p:nvSpPr>
          <p:spPr>
            <a:xfrm>
              <a:off x="1752600" y="5029200"/>
              <a:ext cx="1066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grpSp>
      <p:grpSp>
        <p:nvGrpSpPr>
          <p:cNvPr id="4" name="Group 72"/>
          <p:cNvGrpSpPr/>
          <p:nvPr/>
        </p:nvGrpSpPr>
        <p:grpSpPr>
          <a:xfrm>
            <a:off x="1828800" y="2079658"/>
            <a:ext cx="6892191" cy="2962242"/>
            <a:chOff x="1828800" y="2079658"/>
            <a:chExt cx="6892191" cy="2962242"/>
          </a:xfrm>
        </p:grpSpPr>
        <p:sp>
          <p:nvSpPr>
            <p:cNvPr id="9" name="Rectangle 8"/>
            <p:cNvSpPr/>
            <p:nvPr/>
          </p:nvSpPr>
          <p:spPr>
            <a:xfrm>
              <a:off x="1866900" y="4004377"/>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sp>
          <p:nvSpPr>
            <p:cNvPr id="10" name="Rectangle 9"/>
            <p:cNvSpPr/>
            <p:nvPr/>
          </p:nvSpPr>
          <p:spPr>
            <a:xfrm>
              <a:off x="1828800" y="2079658"/>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sp>
          <p:nvSpPr>
            <p:cNvPr id="50" name="Rectangle 49"/>
            <p:cNvSpPr/>
            <p:nvPr/>
          </p:nvSpPr>
          <p:spPr>
            <a:xfrm>
              <a:off x="7654191" y="3991677"/>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sp>
          <p:nvSpPr>
            <p:cNvPr id="51" name="Rectangle 50"/>
            <p:cNvSpPr/>
            <p:nvPr/>
          </p:nvSpPr>
          <p:spPr>
            <a:xfrm>
              <a:off x="7654191" y="2079658"/>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300" dirty="0">
                <a:solidFill>
                  <a:srgbClr val="000000"/>
                </a:solidFill>
              </a:endParaRPr>
            </a:p>
          </p:txBody>
        </p:sp>
      </p:grpSp>
      <p:grpSp>
        <p:nvGrpSpPr>
          <p:cNvPr id="5" name="Group 48"/>
          <p:cNvGrpSpPr/>
          <p:nvPr/>
        </p:nvGrpSpPr>
        <p:grpSpPr>
          <a:xfrm>
            <a:off x="1879600" y="3048000"/>
            <a:ext cx="6892191" cy="2962242"/>
            <a:chOff x="1879600" y="3048000"/>
            <a:chExt cx="6892191" cy="2962242"/>
          </a:xfrm>
        </p:grpSpPr>
        <p:sp>
          <p:nvSpPr>
            <p:cNvPr id="48" name="TextBox 47"/>
            <p:cNvSpPr txBox="1"/>
            <p:nvPr/>
          </p:nvSpPr>
          <p:spPr>
            <a:xfrm>
              <a:off x="3886200" y="3124200"/>
              <a:ext cx="1752600" cy="1107996"/>
            </a:xfrm>
            <a:prstGeom prst="rect">
              <a:avLst/>
            </a:prstGeom>
            <a:noFill/>
          </p:spPr>
          <p:txBody>
            <a:bodyPr wrap="square" rtlCol="0">
              <a:spAutoFit/>
            </a:bodyPr>
            <a:lstStyle/>
            <a:p>
              <a:pPr algn="ctr"/>
              <a:r>
                <a:rPr lang="en-US" sz="3300" dirty="0" smtClean="0">
                  <a:latin typeface="Arial"/>
                  <a:cs typeface="Arial"/>
                </a:rPr>
                <a:t>Cache </a:t>
              </a:r>
            </a:p>
            <a:p>
              <a:pPr algn="ctr"/>
              <a:r>
                <a:rPr lang="en-US" sz="3300" dirty="0" smtClean="0">
                  <a:latin typeface="Arial"/>
                  <a:cs typeface="Arial"/>
                </a:rPr>
                <a:t>Hits</a:t>
              </a:r>
              <a:endParaRPr lang="en-US" sz="3300" dirty="0">
                <a:latin typeface="Arial"/>
                <a:cs typeface="Arial"/>
              </a:endParaRPr>
            </a:p>
          </p:txBody>
        </p:sp>
        <p:cxnSp>
          <p:nvCxnSpPr>
            <p:cNvPr id="56" name="Straight Arrow Connector 55"/>
            <p:cNvCxnSpPr/>
            <p:nvPr/>
          </p:nvCxnSpPr>
          <p:spPr>
            <a:xfrm>
              <a:off x="2895600" y="3581400"/>
              <a:ext cx="1219200" cy="1588"/>
            </a:xfrm>
            <a:prstGeom prst="straightConnector1">
              <a:avLst/>
            </a:prstGeom>
            <a:noFill/>
            <a:ln w="60325" cap="flat" cmpd="sng" algn="ctr">
              <a:solidFill>
                <a:sysClr val="windowText" lastClr="000000"/>
              </a:solidFill>
              <a:prstDash val="solid"/>
              <a:round/>
              <a:headEnd type="none" w="med" len="med"/>
              <a:tailEnd type="arrow" w="med" len="med"/>
            </a:ln>
            <a:effectLst/>
          </p:spPr>
        </p:cxnSp>
        <p:cxnSp>
          <p:nvCxnSpPr>
            <p:cNvPr id="59" name="Straight Arrow Connector 58"/>
            <p:cNvCxnSpPr/>
            <p:nvPr/>
          </p:nvCxnSpPr>
          <p:spPr>
            <a:xfrm flipV="1">
              <a:off x="2819400" y="4114800"/>
              <a:ext cx="1600200" cy="1419126"/>
            </a:xfrm>
            <a:prstGeom prst="straightConnector1">
              <a:avLst/>
            </a:prstGeom>
            <a:noFill/>
            <a:ln w="60325" cap="flat" cmpd="sng" algn="ctr">
              <a:solidFill>
                <a:sysClr val="windowText" lastClr="000000"/>
              </a:solidFill>
              <a:prstDash val="solid"/>
              <a:round/>
              <a:headEnd type="none" w="med" len="med"/>
              <a:tailEnd type="arrow" w="med" len="med"/>
            </a:ln>
            <a:effectLst/>
          </p:spPr>
        </p:cxnSp>
        <p:cxnSp>
          <p:nvCxnSpPr>
            <p:cNvPr id="63" name="Straight Arrow Connector 62"/>
            <p:cNvCxnSpPr/>
            <p:nvPr/>
          </p:nvCxnSpPr>
          <p:spPr>
            <a:xfrm rot="10800000">
              <a:off x="5410200" y="3505200"/>
              <a:ext cx="1066800" cy="1588"/>
            </a:xfrm>
            <a:prstGeom prst="straightConnector1">
              <a:avLst/>
            </a:prstGeom>
            <a:noFill/>
            <a:ln w="60325" cap="flat" cmpd="sng" algn="ctr">
              <a:solidFill>
                <a:sysClr val="windowText" lastClr="000000"/>
              </a:solidFill>
              <a:prstDash val="solid"/>
              <a:round/>
              <a:headEnd type="none" w="med" len="med"/>
              <a:tailEnd type="arrow" w="med" len="med"/>
            </a:ln>
            <a:effectLst/>
          </p:spPr>
        </p:cxnSp>
        <p:cxnSp>
          <p:nvCxnSpPr>
            <p:cNvPr id="69" name="Straight Arrow Connector 68"/>
            <p:cNvCxnSpPr/>
            <p:nvPr/>
          </p:nvCxnSpPr>
          <p:spPr>
            <a:xfrm rot="16200000" flipV="1">
              <a:off x="5067300" y="4152900"/>
              <a:ext cx="1524000" cy="1295400"/>
            </a:xfrm>
            <a:prstGeom prst="straightConnector1">
              <a:avLst/>
            </a:prstGeom>
            <a:noFill/>
            <a:ln w="60325" cap="flat" cmpd="sng" algn="ctr">
              <a:solidFill>
                <a:sysClr val="windowText" lastClr="000000"/>
              </a:solidFill>
              <a:prstDash val="solid"/>
              <a:round/>
              <a:headEnd type="none" w="med" len="med"/>
              <a:tailEnd type="arrow" w="med" len="med"/>
            </a:ln>
            <a:effectLst/>
          </p:spPr>
        </p:cxnSp>
        <p:grpSp>
          <p:nvGrpSpPr>
            <p:cNvPr id="6" name="Group 72"/>
            <p:cNvGrpSpPr/>
            <p:nvPr/>
          </p:nvGrpSpPr>
          <p:grpSpPr>
            <a:xfrm>
              <a:off x="1879600" y="3048000"/>
              <a:ext cx="6892191" cy="2962242"/>
              <a:chOff x="1828800" y="2079658"/>
              <a:chExt cx="6892191" cy="2962242"/>
            </a:xfrm>
          </p:grpSpPr>
          <p:sp>
            <p:nvSpPr>
              <p:cNvPr id="42" name="Rectangle 41"/>
              <p:cNvSpPr/>
              <p:nvPr/>
            </p:nvSpPr>
            <p:spPr>
              <a:xfrm>
                <a:off x="1866900" y="4004377"/>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43" name="Rectangle 42"/>
              <p:cNvSpPr/>
              <p:nvPr/>
            </p:nvSpPr>
            <p:spPr>
              <a:xfrm>
                <a:off x="1828800" y="2079658"/>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46" name="Rectangle 45"/>
              <p:cNvSpPr/>
              <p:nvPr/>
            </p:nvSpPr>
            <p:spPr>
              <a:xfrm>
                <a:off x="7654191" y="3991677"/>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sp>
            <p:nvSpPr>
              <p:cNvPr id="47" name="Rectangle 46"/>
              <p:cNvSpPr/>
              <p:nvPr/>
            </p:nvSpPr>
            <p:spPr>
              <a:xfrm>
                <a:off x="7654191" y="2079658"/>
                <a:ext cx="1066800" cy="1037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300" dirty="0" smtClean="0">
                    <a:solidFill>
                      <a:srgbClr val="000000"/>
                    </a:solidFill>
                    <a:latin typeface="Arial"/>
                    <a:ea typeface="Zapf Dingbats"/>
                    <a:cs typeface="Arial"/>
                  </a:rPr>
                  <a:t>D</a:t>
                </a:r>
                <a:endParaRPr lang="en-US" sz="3300" dirty="0">
                  <a:solidFill>
                    <a:srgbClr val="000000"/>
                  </a:solidFill>
                </a:endParaRPr>
              </a:p>
            </p:txBody>
          </p:sp>
        </p:grpSp>
      </p:grpSp>
      <p:sp>
        <p:nvSpPr>
          <p:cNvPr id="57" name="Title 1"/>
          <p:cNvSpPr txBox="1">
            <a:spLocks/>
          </p:cNvSpPr>
          <p:nvPr/>
        </p:nvSpPr>
        <p:spPr bwMode="auto">
          <a:xfrm>
            <a:off x="25400" y="0"/>
            <a:ext cx="9296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2"/>
                </a:solidFill>
                <a:effectLst/>
                <a:uLnTx/>
                <a:uFillTx/>
                <a:latin typeface="+mj-lt"/>
                <a:ea typeface="+mj-ea"/>
                <a:cs typeface="+mj-cs"/>
              </a:rPr>
              <a:t>Working (With Prefetch-Aware Scheduling)</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Row Buffer locality</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42</a:t>
            </a:fld>
            <a:endParaRPr lang="en-US" altLang="en-US" dirty="0"/>
          </a:p>
        </p:txBody>
      </p:sp>
      <p:graphicFrame>
        <p:nvGraphicFramePr>
          <p:cNvPr id="5" name="Chart 4"/>
          <p:cNvGraphicFramePr>
            <a:graphicFrameLocks noGrp="1"/>
          </p:cNvGraphicFramePr>
          <p:nvPr/>
        </p:nvGraphicFramePr>
        <p:xfrm>
          <a:off x="228600" y="1143000"/>
          <a:ext cx="8686800"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295400" y="5410200"/>
            <a:ext cx="7848600" cy="507831"/>
          </a:xfrm>
          <a:prstGeom prst="rect">
            <a:avLst/>
          </a:prstGeom>
        </p:spPr>
        <p:txBody>
          <a:bodyPr wrap="square">
            <a:spAutoFit/>
          </a:bodyPr>
          <a:lstStyle/>
          <a:p>
            <a:r>
              <a:rPr lang="en-US" sz="2700" dirty="0" smtClean="0">
                <a:latin typeface="Arial"/>
                <a:cs typeface="Arial"/>
              </a:rPr>
              <a:t>24% decrease in row buffer locality over TL</a:t>
            </a:r>
            <a:endParaRPr lang="en-US" sz="27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Bank-Level Parallelism</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43</a:t>
            </a:fld>
            <a:endParaRPr lang="en-US" altLang="en-US" dirty="0"/>
          </a:p>
        </p:txBody>
      </p:sp>
      <p:graphicFrame>
        <p:nvGraphicFramePr>
          <p:cNvPr id="5" name="Chart 4"/>
          <p:cNvGraphicFramePr>
            <a:graphicFrameLocks noGrp="1"/>
          </p:cNvGraphicFramePr>
          <p:nvPr/>
        </p:nvGraphicFramePr>
        <p:xfrm>
          <a:off x="457200" y="1295400"/>
          <a:ext cx="83820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533400" y="5334000"/>
            <a:ext cx="9220200" cy="553998"/>
          </a:xfrm>
          <a:prstGeom prst="rect">
            <a:avLst/>
          </a:prstGeom>
        </p:spPr>
        <p:txBody>
          <a:bodyPr wrap="square">
            <a:spAutoFit/>
          </a:bodyPr>
          <a:lstStyle/>
          <a:p>
            <a:r>
              <a:rPr lang="en-US" sz="3000" dirty="0" smtClean="0">
                <a:latin typeface="Arial"/>
                <a:cs typeface="Arial"/>
              </a:rPr>
              <a:t>18% increase in bank-level parallelism over TL</a:t>
            </a:r>
            <a:endParaRPr lang="en-US" sz="30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464" name="Straight Arrow Connector 463"/>
          <p:cNvCxnSpPr/>
          <p:nvPr/>
        </p:nvCxnSpPr>
        <p:spPr>
          <a:xfrm rot="16200000" flipH="1">
            <a:off x="2156006" y="2877264"/>
            <a:ext cx="968073" cy="337625"/>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5" name="Straight Arrow Connector 464"/>
          <p:cNvCxnSpPr/>
          <p:nvPr/>
        </p:nvCxnSpPr>
        <p:spPr>
          <a:xfrm rot="16200000" flipH="1">
            <a:off x="2549905" y="2933536"/>
            <a:ext cx="968077"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6" name="Straight Arrow Connector 465"/>
          <p:cNvCxnSpPr/>
          <p:nvPr/>
        </p:nvCxnSpPr>
        <p:spPr>
          <a:xfrm rot="16200000" flipH="1">
            <a:off x="2943812" y="2989807"/>
            <a:ext cx="968073" cy="11254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7" name="Straight Arrow Connector 466"/>
          <p:cNvCxnSpPr/>
          <p:nvPr/>
        </p:nvCxnSpPr>
        <p:spPr>
          <a:xfrm rot="5400000">
            <a:off x="3337696" y="2933536"/>
            <a:ext cx="968073"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468" name="Rectangle 467"/>
          <p:cNvSpPr/>
          <p:nvPr/>
        </p:nvSpPr>
        <p:spPr>
          <a:xfrm>
            <a:off x="2583768" y="3530114"/>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469" name="Rectangle 468"/>
          <p:cNvSpPr/>
          <p:nvPr/>
        </p:nvSpPr>
        <p:spPr>
          <a:xfrm>
            <a:off x="4159354" y="3530114"/>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cxnSp>
        <p:nvCxnSpPr>
          <p:cNvPr id="470" name="Straight Arrow Connector 469"/>
          <p:cNvCxnSpPr/>
          <p:nvPr/>
        </p:nvCxnSpPr>
        <p:spPr>
          <a:xfrm rot="16200000" flipH="1">
            <a:off x="3956679" y="2989807"/>
            <a:ext cx="968073" cy="112541"/>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71" name="Straight Arrow Connector 470"/>
          <p:cNvCxnSpPr/>
          <p:nvPr/>
        </p:nvCxnSpPr>
        <p:spPr>
          <a:xfrm rot="5400000">
            <a:off x="4350575" y="2933536"/>
            <a:ext cx="968073"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72" name="Straight Arrow Connector 471"/>
          <p:cNvCxnSpPr/>
          <p:nvPr/>
        </p:nvCxnSpPr>
        <p:spPr>
          <a:xfrm rot="5400000">
            <a:off x="4688198" y="2820993"/>
            <a:ext cx="968073" cy="450168"/>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73" name="Straight Arrow Connector 472"/>
          <p:cNvCxnSpPr/>
          <p:nvPr/>
        </p:nvCxnSpPr>
        <p:spPr>
          <a:xfrm rot="5400000">
            <a:off x="5082097" y="2652180"/>
            <a:ext cx="968073" cy="787793"/>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647" name="Left Arrow 646"/>
          <p:cNvSpPr/>
          <p:nvPr/>
        </p:nvSpPr>
        <p:spPr>
          <a:xfrm>
            <a:off x="6400799" y="1600202"/>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cxnSp>
        <p:nvCxnSpPr>
          <p:cNvPr id="306" name="Straight Arrow Connector 305"/>
          <p:cNvCxnSpPr/>
          <p:nvPr/>
        </p:nvCxnSpPr>
        <p:spPr>
          <a:xfrm rot="16200000" flipH="1">
            <a:off x="2274303" y="5351350"/>
            <a:ext cx="969818" cy="336827"/>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307" name="Straight Arrow Connector 306"/>
          <p:cNvCxnSpPr/>
          <p:nvPr/>
        </p:nvCxnSpPr>
        <p:spPr>
          <a:xfrm rot="16200000" flipH="1">
            <a:off x="2803741" y="5699344"/>
            <a:ext cx="617163" cy="236"/>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308" name="Straight Arrow Connector 307"/>
          <p:cNvCxnSpPr/>
          <p:nvPr/>
        </p:nvCxnSpPr>
        <p:spPr>
          <a:xfrm rot="5400000">
            <a:off x="2914406" y="5432214"/>
            <a:ext cx="951631" cy="180442"/>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309" name="Straight Arrow Connector 308"/>
          <p:cNvCxnSpPr/>
          <p:nvPr/>
        </p:nvCxnSpPr>
        <p:spPr>
          <a:xfrm rot="5400000">
            <a:off x="3411741" y="5595358"/>
            <a:ext cx="587999" cy="201645"/>
          </a:xfrm>
          <a:prstGeom prst="straightConnector1">
            <a:avLst/>
          </a:prstGeom>
          <a:noFill/>
          <a:ln w="44450" cap="flat" cmpd="sng" algn="ctr">
            <a:solidFill>
              <a:srgbClr val="0000FF"/>
            </a:solidFill>
            <a:prstDash val="solid"/>
            <a:round/>
            <a:headEnd type="none" w="med" len="med"/>
            <a:tailEnd type="arrow" w="med" len="med"/>
          </a:ln>
          <a:effectLst/>
        </p:spPr>
      </p:cxnSp>
      <p:sp>
        <p:nvSpPr>
          <p:cNvPr id="310" name="Rectangle 309"/>
          <p:cNvSpPr/>
          <p:nvPr/>
        </p:nvSpPr>
        <p:spPr>
          <a:xfrm>
            <a:off x="2735150" y="6004671"/>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311" name="Rectangle 310"/>
          <p:cNvSpPr/>
          <p:nvPr/>
        </p:nvSpPr>
        <p:spPr>
          <a:xfrm>
            <a:off x="4421450" y="6001938"/>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cxnSp>
        <p:nvCxnSpPr>
          <p:cNvPr id="312" name="Straight Arrow Connector 311"/>
          <p:cNvCxnSpPr/>
          <p:nvPr/>
        </p:nvCxnSpPr>
        <p:spPr>
          <a:xfrm rot="5400000">
            <a:off x="4029514" y="5477131"/>
            <a:ext cx="951638" cy="48118"/>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313" name="Straight Arrow Connector 312"/>
          <p:cNvCxnSpPr/>
          <p:nvPr/>
        </p:nvCxnSpPr>
        <p:spPr>
          <a:xfrm rot="5400000">
            <a:off x="4570670" y="5633781"/>
            <a:ext cx="581887" cy="134730"/>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314" name="Straight Arrow Connector 313"/>
          <p:cNvCxnSpPr/>
          <p:nvPr/>
        </p:nvCxnSpPr>
        <p:spPr>
          <a:xfrm rot="5400000">
            <a:off x="4700970" y="5346909"/>
            <a:ext cx="968609" cy="324799"/>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315" name="Straight Arrow Connector 314"/>
          <p:cNvCxnSpPr/>
          <p:nvPr/>
        </p:nvCxnSpPr>
        <p:spPr>
          <a:xfrm rot="5400000">
            <a:off x="5244199" y="5534577"/>
            <a:ext cx="524383" cy="428036"/>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317" name="Straight Arrow Connector 316"/>
          <p:cNvCxnSpPr/>
          <p:nvPr/>
        </p:nvCxnSpPr>
        <p:spPr>
          <a:xfrm>
            <a:off x="2612782" y="5170630"/>
            <a:ext cx="497479" cy="216045"/>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318" name="Straight Arrow Connector 317"/>
          <p:cNvCxnSpPr/>
          <p:nvPr/>
        </p:nvCxnSpPr>
        <p:spPr>
          <a:xfrm>
            <a:off x="4557291" y="5139328"/>
            <a:ext cx="389358" cy="282632"/>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319" name="Straight Arrow Connector 318"/>
          <p:cNvCxnSpPr/>
          <p:nvPr/>
        </p:nvCxnSpPr>
        <p:spPr>
          <a:xfrm>
            <a:off x="5345054" y="5187708"/>
            <a:ext cx="363595" cy="310452"/>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323" name="Straight Arrow Connector 322"/>
          <p:cNvCxnSpPr/>
          <p:nvPr/>
        </p:nvCxnSpPr>
        <p:spPr>
          <a:xfrm>
            <a:off x="3464803" y="5183259"/>
            <a:ext cx="351317" cy="236310"/>
          </a:xfrm>
          <a:prstGeom prst="straightConnector1">
            <a:avLst/>
          </a:prstGeom>
          <a:noFill/>
          <a:ln w="44450" cap="flat" cmpd="sng" algn="ctr">
            <a:solidFill>
              <a:srgbClr val="0000FF"/>
            </a:solidFill>
            <a:prstDash val="solid"/>
            <a:round/>
            <a:headEnd type="none" w="med" len="med"/>
            <a:tailEnd type="none" w="med" len="med"/>
          </a:ln>
          <a:effectLst/>
        </p:spPr>
      </p:cxnSp>
      <p:sp>
        <p:nvSpPr>
          <p:cNvPr id="90" name="TextBox 89"/>
          <p:cNvSpPr txBox="1"/>
          <p:nvPr/>
        </p:nvSpPr>
        <p:spPr>
          <a:xfrm>
            <a:off x="7086599" y="1371602"/>
            <a:ext cx="1752600" cy="830997"/>
          </a:xfrm>
          <a:prstGeom prst="rect">
            <a:avLst/>
          </a:prstGeom>
          <a:noFill/>
        </p:spPr>
        <p:txBody>
          <a:bodyPr wrap="square" rtlCol="0">
            <a:spAutoFit/>
          </a:bodyPr>
          <a:lstStyle/>
          <a:p>
            <a:r>
              <a:rPr lang="en-US" sz="2400" dirty="0" smtClean="0">
                <a:latin typeface="Arial"/>
                <a:cs typeface="Arial"/>
              </a:rPr>
              <a:t>Memory Addresses</a:t>
            </a:r>
            <a:endParaRPr lang="en-US" sz="2400" dirty="0">
              <a:latin typeface="Arial"/>
              <a:cs typeface="Arial"/>
            </a:endParaRPr>
          </a:p>
        </p:txBody>
      </p:sp>
      <p:sp>
        <p:nvSpPr>
          <p:cNvPr id="54" name="Title 1"/>
          <p:cNvSpPr txBox="1">
            <a:spLocks/>
          </p:cNvSpPr>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2"/>
                </a:solidFill>
                <a:effectLst/>
                <a:uLnTx/>
                <a:uFillTx/>
                <a:latin typeface="+mj-lt"/>
                <a:ea typeface="+mj-ea"/>
                <a:cs typeface="+mj-cs"/>
              </a:rPr>
              <a:t>Simple Prefetching </a:t>
            </a:r>
            <a:r>
              <a:rPr kumimoji="0" lang="en-US" sz="3600" b="0" i="0" u="none" strike="noStrike" kern="0" cap="none" spc="0" normalizeH="0" noProof="0" dirty="0" smtClean="0">
                <a:ln>
                  <a:noFill/>
                </a:ln>
                <a:solidFill>
                  <a:schemeClr val="tx2"/>
                </a:solidFill>
                <a:effectLst/>
                <a:uLnTx/>
                <a:uFillTx/>
                <a:latin typeface="+mj-lt"/>
                <a:ea typeface="+mj-ea"/>
                <a:cs typeface="+mj-cs"/>
              </a:rPr>
              <a:t>+ </a:t>
            </a:r>
            <a:r>
              <a:rPr kumimoji="0" lang="en-US" sz="3600" b="0" i="1" u="none" strike="noStrike" kern="0" cap="none" spc="0" normalizeH="0" noProof="0" dirty="0" smtClean="0">
                <a:ln>
                  <a:noFill/>
                </a:ln>
                <a:solidFill>
                  <a:schemeClr val="tx2"/>
                </a:solidFill>
                <a:effectLst/>
                <a:uLnTx/>
                <a:uFillTx/>
                <a:latin typeface="+mj-lt"/>
                <a:ea typeface="+mj-ea"/>
                <a:cs typeface="+mj-cs"/>
              </a:rPr>
              <a:t>RR</a:t>
            </a:r>
            <a:r>
              <a:rPr kumimoji="0" lang="en-US" sz="3600" b="0" i="0" u="none" strike="noStrike" kern="0" cap="none" spc="0" normalizeH="0" noProof="0" dirty="0" smtClean="0">
                <a:ln>
                  <a:noFill/>
                </a:ln>
                <a:solidFill>
                  <a:schemeClr val="tx2"/>
                </a:solidFill>
                <a:effectLst/>
                <a:uLnTx/>
                <a:uFillTx/>
                <a:latin typeface="+mj-lt"/>
                <a:ea typeface="+mj-ea"/>
                <a:cs typeface="+mj-cs"/>
              </a:rPr>
              <a:t> scheduling</a:t>
            </a:r>
            <a:endParaRPr kumimoji="0" lang="en-US" sz="3600" b="0" i="0" u="none" strike="noStrike" kern="0" cap="none" spc="0" normalizeH="0" baseline="0" noProof="0" dirty="0">
              <a:ln>
                <a:noFill/>
              </a:ln>
              <a:solidFill>
                <a:schemeClr val="tx2"/>
              </a:solidFill>
              <a:effectLst/>
              <a:uLnTx/>
              <a:uFillTx/>
              <a:latin typeface="+mj-lt"/>
              <a:ea typeface="+mj-ea"/>
              <a:cs typeface="+mj-cs"/>
            </a:endParaRPr>
          </a:p>
        </p:txBody>
      </p:sp>
      <p:sp>
        <p:nvSpPr>
          <p:cNvPr id="67" name="TextBox 66"/>
          <p:cNvSpPr txBox="1"/>
          <p:nvPr/>
        </p:nvSpPr>
        <p:spPr>
          <a:xfrm rot="16200000">
            <a:off x="1996732" y="1203669"/>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68" name="TextBox 67"/>
          <p:cNvSpPr txBox="1"/>
          <p:nvPr/>
        </p:nvSpPr>
        <p:spPr>
          <a:xfrm rot="16200000">
            <a:off x="2339632" y="10893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69" name="TextBox 68"/>
          <p:cNvSpPr txBox="1"/>
          <p:nvPr/>
        </p:nvSpPr>
        <p:spPr>
          <a:xfrm rot="16200000">
            <a:off x="2873031" y="1095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70" name="TextBox 69"/>
          <p:cNvSpPr txBox="1"/>
          <p:nvPr/>
        </p:nvSpPr>
        <p:spPr>
          <a:xfrm rot="16200000">
            <a:off x="3382446" y="1095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71" name="TextBox 70"/>
          <p:cNvSpPr txBox="1"/>
          <p:nvPr/>
        </p:nvSpPr>
        <p:spPr>
          <a:xfrm rot="16200000">
            <a:off x="3939831" y="108937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72" name="TextBox 71"/>
          <p:cNvSpPr txBox="1"/>
          <p:nvPr/>
        </p:nvSpPr>
        <p:spPr>
          <a:xfrm rot="16200000">
            <a:off x="4414436" y="1100674"/>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73" name="TextBox 72"/>
          <p:cNvSpPr txBox="1"/>
          <p:nvPr/>
        </p:nvSpPr>
        <p:spPr>
          <a:xfrm rot="16200000">
            <a:off x="4930431" y="108281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74" name="TextBox 73"/>
          <p:cNvSpPr txBox="1"/>
          <p:nvPr/>
        </p:nvSpPr>
        <p:spPr>
          <a:xfrm rot="16200000">
            <a:off x="5387631" y="1095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sp>
        <p:nvSpPr>
          <p:cNvPr id="56" name="Rounded Rectangle 55"/>
          <p:cNvSpPr/>
          <p:nvPr/>
        </p:nvSpPr>
        <p:spPr>
          <a:xfrm>
            <a:off x="2133600" y="1905000"/>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57" name="Rectangle 56"/>
          <p:cNvSpPr/>
          <p:nvPr/>
        </p:nvSpPr>
        <p:spPr>
          <a:xfrm>
            <a:off x="2246141" y="20018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58" name="Rectangle 57"/>
          <p:cNvSpPr/>
          <p:nvPr/>
        </p:nvSpPr>
        <p:spPr>
          <a:xfrm>
            <a:off x="2752581" y="20018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59" name="Rectangle 58"/>
          <p:cNvSpPr/>
          <p:nvPr/>
        </p:nvSpPr>
        <p:spPr>
          <a:xfrm>
            <a:off x="3259019" y="20018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60" name="Rectangle 59"/>
          <p:cNvSpPr/>
          <p:nvPr/>
        </p:nvSpPr>
        <p:spPr>
          <a:xfrm>
            <a:off x="3765459" y="20018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61" name="Rectangle 60"/>
          <p:cNvSpPr/>
          <p:nvPr/>
        </p:nvSpPr>
        <p:spPr>
          <a:xfrm>
            <a:off x="4271898" y="20018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W5</a:t>
            </a:r>
          </a:p>
        </p:txBody>
      </p:sp>
      <p:sp>
        <p:nvSpPr>
          <p:cNvPr id="62" name="Rectangle 61"/>
          <p:cNvSpPr/>
          <p:nvPr/>
        </p:nvSpPr>
        <p:spPr>
          <a:xfrm>
            <a:off x="4778336" y="20018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W6</a:t>
            </a:r>
          </a:p>
        </p:txBody>
      </p:sp>
      <p:sp>
        <p:nvSpPr>
          <p:cNvPr id="63" name="Rectangle 62"/>
          <p:cNvSpPr/>
          <p:nvPr/>
        </p:nvSpPr>
        <p:spPr>
          <a:xfrm>
            <a:off x="5284776" y="20018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W7</a:t>
            </a:r>
          </a:p>
        </p:txBody>
      </p:sp>
      <p:sp>
        <p:nvSpPr>
          <p:cNvPr id="64" name="Rectangle 63"/>
          <p:cNvSpPr/>
          <p:nvPr/>
        </p:nvSpPr>
        <p:spPr>
          <a:xfrm>
            <a:off x="5791214" y="20018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W8</a:t>
            </a:r>
          </a:p>
        </p:txBody>
      </p:sp>
      <p:sp>
        <p:nvSpPr>
          <p:cNvPr id="65" name="Rounded Rectangle 64"/>
          <p:cNvSpPr/>
          <p:nvPr/>
        </p:nvSpPr>
        <p:spPr>
          <a:xfrm>
            <a:off x="2174875" y="4419600"/>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66" name="Rectangle 65"/>
          <p:cNvSpPr/>
          <p:nvPr/>
        </p:nvSpPr>
        <p:spPr>
          <a:xfrm>
            <a:off x="2287416" y="4516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75" name="Rectangle 74"/>
          <p:cNvSpPr/>
          <p:nvPr/>
        </p:nvSpPr>
        <p:spPr>
          <a:xfrm>
            <a:off x="2793856" y="4516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76" name="Rectangle 75"/>
          <p:cNvSpPr/>
          <p:nvPr/>
        </p:nvSpPr>
        <p:spPr>
          <a:xfrm>
            <a:off x="3300294" y="4516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77" name="Rectangle 76"/>
          <p:cNvSpPr/>
          <p:nvPr/>
        </p:nvSpPr>
        <p:spPr>
          <a:xfrm>
            <a:off x="3806734" y="4516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78" name="Rectangle 77"/>
          <p:cNvSpPr/>
          <p:nvPr/>
        </p:nvSpPr>
        <p:spPr>
          <a:xfrm>
            <a:off x="4313173" y="4516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W5</a:t>
            </a:r>
          </a:p>
        </p:txBody>
      </p:sp>
      <p:sp>
        <p:nvSpPr>
          <p:cNvPr id="79" name="Rectangle 78"/>
          <p:cNvSpPr/>
          <p:nvPr/>
        </p:nvSpPr>
        <p:spPr>
          <a:xfrm>
            <a:off x="4819611" y="4516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W6</a:t>
            </a:r>
          </a:p>
        </p:txBody>
      </p:sp>
      <p:sp>
        <p:nvSpPr>
          <p:cNvPr id="80" name="Rectangle 79"/>
          <p:cNvSpPr/>
          <p:nvPr/>
        </p:nvSpPr>
        <p:spPr>
          <a:xfrm>
            <a:off x="5326051" y="4516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W7</a:t>
            </a:r>
          </a:p>
        </p:txBody>
      </p:sp>
      <p:sp>
        <p:nvSpPr>
          <p:cNvPr id="81" name="Rectangle 80"/>
          <p:cNvSpPr/>
          <p:nvPr/>
        </p:nvSpPr>
        <p:spPr>
          <a:xfrm>
            <a:off x="5832489" y="4516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W8</a:t>
            </a: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464" name="Straight Arrow Connector 463"/>
          <p:cNvCxnSpPr/>
          <p:nvPr/>
        </p:nvCxnSpPr>
        <p:spPr>
          <a:xfrm rot="16200000" flipH="1">
            <a:off x="2079806" y="2724864"/>
            <a:ext cx="968073" cy="337625"/>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5" name="Straight Arrow Connector 464"/>
          <p:cNvCxnSpPr/>
          <p:nvPr/>
        </p:nvCxnSpPr>
        <p:spPr>
          <a:xfrm rot="16200000" flipH="1">
            <a:off x="2473705" y="2781136"/>
            <a:ext cx="968077"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6" name="Straight Arrow Connector 465"/>
          <p:cNvCxnSpPr/>
          <p:nvPr/>
        </p:nvCxnSpPr>
        <p:spPr>
          <a:xfrm rot="16200000" flipH="1">
            <a:off x="2867612" y="2837407"/>
            <a:ext cx="968073" cy="11254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467" name="Straight Arrow Connector 466"/>
          <p:cNvCxnSpPr/>
          <p:nvPr/>
        </p:nvCxnSpPr>
        <p:spPr>
          <a:xfrm rot="5400000">
            <a:off x="3261496" y="2781136"/>
            <a:ext cx="968073"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468" name="Rectangle 467"/>
          <p:cNvSpPr/>
          <p:nvPr/>
        </p:nvSpPr>
        <p:spPr>
          <a:xfrm>
            <a:off x="2507568" y="3377714"/>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469" name="Rectangle 468"/>
          <p:cNvSpPr/>
          <p:nvPr/>
        </p:nvSpPr>
        <p:spPr>
          <a:xfrm>
            <a:off x="4083154" y="3377714"/>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sp>
        <p:nvSpPr>
          <p:cNvPr id="639" name="TextBox 638"/>
          <p:cNvSpPr txBox="1"/>
          <p:nvPr/>
        </p:nvSpPr>
        <p:spPr>
          <a:xfrm rot="16200000">
            <a:off x="1996732" y="1203669"/>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647" name="Left Arrow 646"/>
          <p:cNvSpPr/>
          <p:nvPr/>
        </p:nvSpPr>
        <p:spPr>
          <a:xfrm>
            <a:off x="6324599" y="1447802"/>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cxnSp>
        <p:nvCxnSpPr>
          <p:cNvPr id="306" name="Straight Arrow Connector 305"/>
          <p:cNvCxnSpPr/>
          <p:nvPr/>
        </p:nvCxnSpPr>
        <p:spPr>
          <a:xfrm rot="16200000" flipH="1">
            <a:off x="2198103" y="5198950"/>
            <a:ext cx="969818" cy="336827"/>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307" name="Straight Arrow Connector 306"/>
          <p:cNvCxnSpPr/>
          <p:nvPr/>
        </p:nvCxnSpPr>
        <p:spPr>
          <a:xfrm rot="16200000" flipH="1">
            <a:off x="2727541" y="5546944"/>
            <a:ext cx="617163" cy="236"/>
          </a:xfrm>
          <a:prstGeom prst="straightConnector1">
            <a:avLst/>
          </a:prstGeom>
          <a:noFill/>
          <a:ln w="44450" cap="flat" cmpd="sng" algn="ctr">
            <a:solidFill>
              <a:srgbClr val="0000FF"/>
            </a:solidFill>
            <a:prstDash val="solid"/>
            <a:round/>
            <a:headEnd type="none" w="med" len="med"/>
            <a:tailEnd type="arrow" w="med" len="med"/>
          </a:ln>
          <a:effectLst/>
        </p:spPr>
      </p:cxnSp>
      <p:cxnSp>
        <p:nvCxnSpPr>
          <p:cNvPr id="308" name="Straight Arrow Connector 307"/>
          <p:cNvCxnSpPr/>
          <p:nvPr/>
        </p:nvCxnSpPr>
        <p:spPr>
          <a:xfrm rot="5400000">
            <a:off x="2838206" y="5279814"/>
            <a:ext cx="951631" cy="180442"/>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309" name="Straight Arrow Connector 308"/>
          <p:cNvCxnSpPr/>
          <p:nvPr/>
        </p:nvCxnSpPr>
        <p:spPr>
          <a:xfrm rot="5400000">
            <a:off x="3335541" y="5442958"/>
            <a:ext cx="587999" cy="201645"/>
          </a:xfrm>
          <a:prstGeom prst="straightConnector1">
            <a:avLst/>
          </a:prstGeom>
          <a:noFill/>
          <a:ln w="44450" cap="flat" cmpd="sng" algn="ctr">
            <a:solidFill>
              <a:srgbClr val="0000FF"/>
            </a:solidFill>
            <a:prstDash val="solid"/>
            <a:round/>
            <a:headEnd type="none" w="med" len="med"/>
            <a:tailEnd type="arrow" w="med" len="med"/>
          </a:ln>
          <a:effectLst/>
        </p:spPr>
      </p:cxnSp>
      <p:sp>
        <p:nvSpPr>
          <p:cNvPr id="310" name="Rectangle 309"/>
          <p:cNvSpPr/>
          <p:nvPr/>
        </p:nvSpPr>
        <p:spPr>
          <a:xfrm>
            <a:off x="2658950" y="5852271"/>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311" name="Rectangle 310"/>
          <p:cNvSpPr/>
          <p:nvPr/>
        </p:nvSpPr>
        <p:spPr>
          <a:xfrm>
            <a:off x="4123000" y="5849538"/>
            <a:ext cx="1058599" cy="581894"/>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cxnSp>
        <p:nvCxnSpPr>
          <p:cNvPr id="317" name="Straight Arrow Connector 316"/>
          <p:cNvCxnSpPr/>
          <p:nvPr/>
        </p:nvCxnSpPr>
        <p:spPr>
          <a:xfrm>
            <a:off x="2590800" y="5041900"/>
            <a:ext cx="497479" cy="216045"/>
          </a:xfrm>
          <a:prstGeom prst="straightConnector1">
            <a:avLst/>
          </a:prstGeom>
          <a:noFill/>
          <a:ln w="44450" cap="flat" cmpd="sng" algn="ctr">
            <a:solidFill>
              <a:srgbClr val="0000FF"/>
            </a:solidFill>
            <a:prstDash val="solid"/>
            <a:round/>
            <a:headEnd type="none" w="med" len="med"/>
            <a:tailEnd type="none" w="med" len="med"/>
          </a:ln>
          <a:effectLst/>
        </p:spPr>
      </p:cxnSp>
      <p:cxnSp>
        <p:nvCxnSpPr>
          <p:cNvPr id="323" name="Straight Arrow Connector 322"/>
          <p:cNvCxnSpPr/>
          <p:nvPr/>
        </p:nvCxnSpPr>
        <p:spPr>
          <a:xfrm>
            <a:off x="3388603" y="5030859"/>
            <a:ext cx="351317" cy="236310"/>
          </a:xfrm>
          <a:prstGeom prst="straightConnector1">
            <a:avLst/>
          </a:prstGeom>
          <a:noFill/>
          <a:ln w="44450" cap="flat" cmpd="sng" algn="ctr">
            <a:solidFill>
              <a:srgbClr val="0000FF"/>
            </a:solidFill>
            <a:prstDash val="solid"/>
            <a:round/>
            <a:headEnd type="none" w="med" len="med"/>
            <a:tailEnd type="none" w="med" len="med"/>
          </a:ln>
          <a:effectLst/>
        </p:spPr>
      </p:cxnSp>
      <p:sp>
        <p:nvSpPr>
          <p:cNvPr id="83" name="TextBox 82"/>
          <p:cNvSpPr txBox="1"/>
          <p:nvPr/>
        </p:nvSpPr>
        <p:spPr>
          <a:xfrm rot="16200000">
            <a:off x="2339632" y="10893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84" name="TextBox 83"/>
          <p:cNvSpPr txBox="1"/>
          <p:nvPr/>
        </p:nvSpPr>
        <p:spPr>
          <a:xfrm rot="16200000">
            <a:off x="2873031" y="1095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85" name="TextBox 84"/>
          <p:cNvSpPr txBox="1"/>
          <p:nvPr/>
        </p:nvSpPr>
        <p:spPr>
          <a:xfrm rot="16200000">
            <a:off x="3382446" y="1095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sp>
        <p:nvSpPr>
          <p:cNvPr id="86" name="TextBox 85"/>
          <p:cNvSpPr txBox="1"/>
          <p:nvPr/>
        </p:nvSpPr>
        <p:spPr>
          <a:xfrm rot="16200000">
            <a:off x="3939831" y="108937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87" name="TextBox 86"/>
          <p:cNvSpPr txBox="1"/>
          <p:nvPr/>
        </p:nvSpPr>
        <p:spPr>
          <a:xfrm rot="16200000">
            <a:off x="4414436" y="1100674"/>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88" name="TextBox 87"/>
          <p:cNvSpPr txBox="1"/>
          <p:nvPr/>
        </p:nvSpPr>
        <p:spPr>
          <a:xfrm rot="16200000">
            <a:off x="4930431" y="108281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89" name="TextBox 88"/>
          <p:cNvSpPr txBox="1"/>
          <p:nvPr/>
        </p:nvSpPr>
        <p:spPr>
          <a:xfrm rot="16200000">
            <a:off x="5387631" y="1095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sp>
        <p:nvSpPr>
          <p:cNvPr id="90" name="TextBox 89"/>
          <p:cNvSpPr txBox="1"/>
          <p:nvPr/>
        </p:nvSpPr>
        <p:spPr>
          <a:xfrm>
            <a:off x="7010399" y="1219202"/>
            <a:ext cx="1752600" cy="830997"/>
          </a:xfrm>
          <a:prstGeom prst="rect">
            <a:avLst/>
          </a:prstGeom>
          <a:noFill/>
        </p:spPr>
        <p:txBody>
          <a:bodyPr wrap="square" rtlCol="0">
            <a:spAutoFit/>
          </a:bodyPr>
          <a:lstStyle/>
          <a:p>
            <a:r>
              <a:rPr lang="en-US" sz="2400" dirty="0" smtClean="0">
                <a:latin typeface="Arial"/>
                <a:cs typeface="Arial"/>
              </a:rPr>
              <a:t>Memory Addresses</a:t>
            </a:r>
            <a:endParaRPr lang="en-US" sz="2400" dirty="0">
              <a:latin typeface="Arial"/>
              <a:cs typeface="Arial"/>
            </a:endParaRPr>
          </a:p>
        </p:txBody>
      </p:sp>
      <p:sp>
        <p:nvSpPr>
          <p:cNvPr id="54" name="TextBox 53"/>
          <p:cNvSpPr txBox="1"/>
          <p:nvPr/>
        </p:nvSpPr>
        <p:spPr>
          <a:xfrm>
            <a:off x="4038599" y="2667002"/>
            <a:ext cx="1295400" cy="707886"/>
          </a:xfrm>
          <a:prstGeom prst="rect">
            <a:avLst/>
          </a:prstGeom>
          <a:noFill/>
        </p:spPr>
        <p:txBody>
          <a:bodyPr wrap="square" rtlCol="0">
            <a:spAutoFit/>
          </a:bodyPr>
          <a:lstStyle/>
          <a:p>
            <a:pPr algn="ctr"/>
            <a:r>
              <a:rPr lang="en-US" sz="2000" dirty="0" smtClean="0">
                <a:latin typeface="Arial"/>
                <a:cs typeface="Arial"/>
              </a:rPr>
              <a:t>Idle for a period</a:t>
            </a:r>
            <a:endParaRPr lang="en-US" sz="2000" dirty="0">
              <a:latin typeface="Arial"/>
              <a:cs typeface="Arial"/>
            </a:endParaRPr>
          </a:p>
        </p:txBody>
      </p:sp>
      <p:sp>
        <p:nvSpPr>
          <p:cNvPr id="55" name="TextBox 54"/>
          <p:cNvSpPr txBox="1"/>
          <p:nvPr/>
        </p:nvSpPr>
        <p:spPr>
          <a:xfrm>
            <a:off x="3961932" y="5181602"/>
            <a:ext cx="1295400" cy="707886"/>
          </a:xfrm>
          <a:prstGeom prst="rect">
            <a:avLst/>
          </a:prstGeom>
          <a:noFill/>
        </p:spPr>
        <p:txBody>
          <a:bodyPr wrap="square" rtlCol="0">
            <a:spAutoFit/>
          </a:bodyPr>
          <a:lstStyle/>
          <a:p>
            <a:pPr algn="ctr"/>
            <a:r>
              <a:rPr lang="en-US" sz="2000" dirty="0" smtClean="0">
                <a:latin typeface="Arial"/>
                <a:cs typeface="Arial"/>
              </a:rPr>
              <a:t>Idle for a period</a:t>
            </a:r>
            <a:endParaRPr lang="en-US" sz="2000" dirty="0">
              <a:latin typeface="Arial"/>
              <a:cs typeface="Arial"/>
            </a:endParaRPr>
          </a:p>
        </p:txBody>
      </p:sp>
      <p:sp>
        <p:nvSpPr>
          <p:cNvPr id="56" name="Title 1"/>
          <p:cNvSpPr txBox="1">
            <a:spLocks/>
          </p:cNvSpPr>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en-US" sz="3600" kern="0" dirty="0" smtClean="0">
                <a:solidFill>
                  <a:schemeClr val="tx2"/>
                </a:solidFill>
                <a:latin typeface="+mj-lt"/>
                <a:cs typeface="Cambria (Body)"/>
              </a:rPr>
              <a:t>Simple Prefetching </a:t>
            </a:r>
            <a:r>
              <a:rPr kumimoji="0" lang="en-US" sz="3600" b="0" i="0" u="none" strike="noStrike" kern="0" cap="none" spc="0" normalizeH="0" noProof="0" dirty="0" smtClean="0">
                <a:ln>
                  <a:noFill/>
                </a:ln>
                <a:solidFill>
                  <a:schemeClr val="tx2"/>
                </a:solidFill>
                <a:effectLst/>
                <a:uLnTx/>
                <a:uFillTx/>
                <a:latin typeface="+mj-lt"/>
                <a:ea typeface="+mj-ea"/>
                <a:cs typeface="+mj-cs"/>
              </a:rPr>
              <a:t>with </a:t>
            </a:r>
            <a:r>
              <a:rPr kumimoji="0" lang="en-US" sz="3600" b="0" i="1" u="none" strike="noStrike" kern="0" cap="none" spc="0" normalizeH="0" noProof="0" dirty="0" smtClean="0">
                <a:ln>
                  <a:noFill/>
                </a:ln>
                <a:solidFill>
                  <a:schemeClr val="tx2"/>
                </a:solidFill>
                <a:effectLst/>
                <a:uLnTx/>
                <a:uFillTx/>
                <a:latin typeface="+mj-lt"/>
                <a:ea typeface="+mj-ea"/>
                <a:cs typeface="+mj-cs"/>
              </a:rPr>
              <a:t>TL</a:t>
            </a:r>
            <a:r>
              <a:rPr kumimoji="0" lang="en-US" sz="3600" b="0" i="0" u="none" strike="noStrike" kern="0" cap="none" spc="0" normalizeH="0" noProof="0" dirty="0" smtClean="0">
                <a:ln>
                  <a:noFill/>
                </a:ln>
                <a:solidFill>
                  <a:schemeClr val="tx2"/>
                </a:solidFill>
                <a:effectLst/>
                <a:uLnTx/>
                <a:uFillTx/>
                <a:latin typeface="+mj-lt"/>
                <a:ea typeface="+mj-ea"/>
                <a:cs typeface="+mj-cs"/>
              </a:rPr>
              <a:t> scheduling</a:t>
            </a:r>
            <a:endParaRPr kumimoji="0" lang="en-US" sz="3600" b="0" i="0" u="none" strike="noStrike" kern="0" cap="none" spc="0" normalizeH="0" baseline="0" noProof="0" dirty="0">
              <a:ln>
                <a:noFill/>
              </a:ln>
              <a:solidFill>
                <a:schemeClr val="tx2"/>
              </a:solidFill>
              <a:effectLst/>
              <a:uLnTx/>
              <a:uFillTx/>
              <a:latin typeface="+mj-lt"/>
              <a:ea typeface="+mj-ea"/>
              <a:cs typeface="+mj-cs"/>
            </a:endParaRPr>
          </a:p>
        </p:txBody>
      </p:sp>
      <p:sp>
        <p:nvSpPr>
          <p:cNvPr id="57" name="Rectangle 56"/>
          <p:cNvSpPr/>
          <p:nvPr/>
        </p:nvSpPr>
        <p:spPr>
          <a:xfrm>
            <a:off x="7620000" y="3886200"/>
            <a:ext cx="1219200" cy="457200"/>
          </a:xfrm>
          <a:prstGeom prst="rect">
            <a:avLst/>
          </a:prstGeom>
          <a:solidFill>
            <a:srgbClr val="FFC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Group 1</a:t>
            </a:r>
            <a:endParaRPr lang="en-US" sz="1600" b="1" dirty="0">
              <a:solidFill>
                <a:prstClr val="black"/>
              </a:solidFill>
              <a:latin typeface="Arial" pitchFamily="34" charset="0"/>
              <a:cs typeface="Arial" pitchFamily="34" charset="0"/>
            </a:endParaRPr>
          </a:p>
        </p:txBody>
      </p:sp>
      <p:sp>
        <p:nvSpPr>
          <p:cNvPr id="58" name="Rectangle 57"/>
          <p:cNvSpPr/>
          <p:nvPr/>
        </p:nvSpPr>
        <p:spPr>
          <a:xfrm>
            <a:off x="7620000" y="4572000"/>
            <a:ext cx="1219200" cy="457200"/>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Group 2</a:t>
            </a:r>
            <a:endParaRPr lang="en-US" sz="1600" b="1" dirty="0">
              <a:solidFill>
                <a:prstClr val="black"/>
              </a:solidFill>
              <a:latin typeface="Arial" pitchFamily="34" charset="0"/>
              <a:cs typeface="Arial" pitchFamily="34" charset="0"/>
            </a:endParaRPr>
          </a:p>
        </p:txBody>
      </p:sp>
      <p:sp>
        <p:nvSpPr>
          <p:cNvPr id="59" name="Rectangle 58"/>
          <p:cNvSpPr/>
          <p:nvPr/>
        </p:nvSpPr>
        <p:spPr>
          <a:xfrm>
            <a:off x="7543800" y="3352800"/>
            <a:ext cx="1371600" cy="1905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7620000" y="3429000"/>
            <a:ext cx="1219200" cy="400110"/>
          </a:xfrm>
          <a:prstGeom prst="rect">
            <a:avLst/>
          </a:prstGeom>
          <a:noFill/>
        </p:spPr>
        <p:txBody>
          <a:bodyPr wrap="square" rtlCol="0">
            <a:spAutoFit/>
          </a:bodyPr>
          <a:lstStyle/>
          <a:p>
            <a:r>
              <a:rPr lang="en-US" sz="2000" dirty="0" smtClean="0">
                <a:latin typeface="Arial"/>
                <a:cs typeface="Arial"/>
              </a:rPr>
              <a:t>Legend</a:t>
            </a:r>
            <a:endParaRPr lang="en-US" sz="2000" dirty="0">
              <a:latin typeface="Arial"/>
              <a:cs typeface="Arial"/>
            </a:endParaRPr>
          </a:p>
        </p:txBody>
      </p:sp>
      <p:sp>
        <p:nvSpPr>
          <p:cNvPr id="51" name="Rounded Rectangle 50"/>
          <p:cNvSpPr/>
          <p:nvPr/>
        </p:nvSpPr>
        <p:spPr>
          <a:xfrm>
            <a:off x="2082786" y="1900268"/>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52" name="Rectangle 51"/>
          <p:cNvSpPr/>
          <p:nvPr/>
        </p:nvSpPr>
        <p:spPr>
          <a:xfrm>
            <a:off x="2195327" y="1997075"/>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53" name="Rectangle 52"/>
          <p:cNvSpPr/>
          <p:nvPr/>
        </p:nvSpPr>
        <p:spPr>
          <a:xfrm>
            <a:off x="2701767" y="1997075"/>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61" name="Rectangle 60"/>
          <p:cNvSpPr/>
          <p:nvPr/>
        </p:nvSpPr>
        <p:spPr>
          <a:xfrm>
            <a:off x="3208205" y="1997075"/>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62" name="Rectangle 61"/>
          <p:cNvSpPr/>
          <p:nvPr/>
        </p:nvSpPr>
        <p:spPr>
          <a:xfrm>
            <a:off x="3714645" y="1997075"/>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63" name="Rectangle 62"/>
          <p:cNvSpPr/>
          <p:nvPr/>
        </p:nvSpPr>
        <p:spPr>
          <a:xfrm>
            <a:off x="4221084" y="1997075"/>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64" name="Rectangle 63"/>
          <p:cNvSpPr/>
          <p:nvPr/>
        </p:nvSpPr>
        <p:spPr>
          <a:xfrm>
            <a:off x="4727522" y="1997075"/>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65" name="Rectangle 64"/>
          <p:cNvSpPr/>
          <p:nvPr/>
        </p:nvSpPr>
        <p:spPr>
          <a:xfrm>
            <a:off x="5233962" y="1997075"/>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66" name="Rectangle 65"/>
          <p:cNvSpPr/>
          <p:nvPr/>
        </p:nvSpPr>
        <p:spPr>
          <a:xfrm>
            <a:off x="5740400" y="1997075"/>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sp>
        <p:nvSpPr>
          <p:cNvPr id="67" name="Rounded Rectangle 66"/>
          <p:cNvSpPr/>
          <p:nvPr/>
        </p:nvSpPr>
        <p:spPr>
          <a:xfrm>
            <a:off x="2165350" y="4257675"/>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68" name="Rectangle 67"/>
          <p:cNvSpPr/>
          <p:nvPr/>
        </p:nvSpPr>
        <p:spPr>
          <a:xfrm>
            <a:off x="2277891" y="4354482"/>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69" name="Rectangle 68"/>
          <p:cNvSpPr/>
          <p:nvPr/>
        </p:nvSpPr>
        <p:spPr>
          <a:xfrm>
            <a:off x="2784331" y="4354482"/>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70" name="Rectangle 69"/>
          <p:cNvSpPr/>
          <p:nvPr/>
        </p:nvSpPr>
        <p:spPr>
          <a:xfrm>
            <a:off x="3290769" y="4354482"/>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71" name="Rectangle 70"/>
          <p:cNvSpPr/>
          <p:nvPr/>
        </p:nvSpPr>
        <p:spPr>
          <a:xfrm>
            <a:off x="3797209" y="4354482"/>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72" name="Rectangle 71"/>
          <p:cNvSpPr/>
          <p:nvPr/>
        </p:nvSpPr>
        <p:spPr>
          <a:xfrm>
            <a:off x="4303648" y="4354482"/>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73" name="Rectangle 72"/>
          <p:cNvSpPr/>
          <p:nvPr/>
        </p:nvSpPr>
        <p:spPr>
          <a:xfrm>
            <a:off x="4810086" y="4354482"/>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74" name="Rectangle 73"/>
          <p:cNvSpPr/>
          <p:nvPr/>
        </p:nvSpPr>
        <p:spPr>
          <a:xfrm>
            <a:off x="5316526" y="4354482"/>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75" name="Rectangle 74"/>
          <p:cNvSpPr/>
          <p:nvPr/>
        </p:nvSpPr>
        <p:spPr>
          <a:xfrm>
            <a:off x="5822964" y="4354482"/>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 name="Group 14"/>
          <p:cNvGrpSpPr/>
          <p:nvPr/>
        </p:nvGrpSpPr>
        <p:grpSpPr>
          <a:xfrm>
            <a:off x="990600" y="4114800"/>
            <a:ext cx="3429000" cy="1905000"/>
            <a:chOff x="2514600" y="4114800"/>
            <a:chExt cx="3657600" cy="1905000"/>
          </a:xfrm>
        </p:grpSpPr>
        <p:sp>
          <p:nvSpPr>
            <p:cNvPr id="16" name="Rectangle 15"/>
            <p:cNvSpPr/>
            <p:nvPr/>
          </p:nvSpPr>
          <p:spPr>
            <a:xfrm>
              <a:off x="2514600" y="4114800"/>
              <a:ext cx="3657600" cy="19050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a:solidFill>
                <a:schemeClr val="tx2">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rgbClr val="FFFFFF"/>
                </a:solidFill>
                <a:latin typeface="Arial" pitchFamily="34" charset="0"/>
                <a:cs typeface="Arial" pitchFamily="34" charset="0"/>
              </a:endParaRPr>
            </a:p>
          </p:txBody>
        </p:sp>
        <p:sp>
          <p:nvSpPr>
            <p:cNvPr id="19" name="Rounded Rectangle 18"/>
            <p:cNvSpPr/>
            <p:nvPr/>
          </p:nvSpPr>
          <p:spPr>
            <a:xfrm>
              <a:off x="2667000" y="4800600"/>
              <a:ext cx="3124200" cy="533400"/>
            </a:xfrm>
            <a:prstGeom prst="round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dirty="0">
                  <a:solidFill>
                    <a:srgbClr val="FFFFFF"/>
                  </a:solidFill>
                  <a:latin typeface="Arial" pitchFamily="34" charset="0"/>
                  <a:cs typeface="Arial" pitchFamily="34" charset="0"/>
                </a:rPr>
                <a:t>Warp Scheduler</a:t>
              </a:r>
            </a:p>
          </p:txBody>
        </p:sp>
        <p:sp>
          <p:nvSpPr>
            <p:cNvPr id="20" name="Rectangle 19"/>
            <p:cNvSpPr/>
            <p:nvPr/>
          </p:nvSpPr>
          <p:spPr>
            <a:xfrm>
              <a:off x="4724401" y="5486400"/>
              <a:ext cx="878839" cy="4572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rgbClr val="FFFFFF"/>
                  </a:solidFill>
                  <a:latin typeface="Arial" pitchFamily="34" charset="0"/>
                  <a:cs typeface="Arial" pitchFamily="34" charset="0"/>
                </a:rPr>
                <a:t>ALUs</a:t>
              </a:r>
            </a:p>
          </p:txBody>
        </p:sp>
        <p:sp>
          <p:nvSpPr>
            <p:cNvPr id="21" name="Rectangle 20"/>
            <p:cNvSpPr/>
            <p:nvPr/>
          </p:nvSpPr>
          <p:spPr>
            <a:xfrm>
              <a:off x="3002280" y="5486400"/>
              <a:ext cx="1300480" cy="4572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w="28575">
              <a:solidFill>
                <a:schemeClr val="tx1"/>
              </a:solidFill>
            </a:ln>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b="1" dirty="0">
                  <a:solidFill>
                    <a:srgbClr val="FFFFFF"/>
                  </a:solidFill>
                  <a:latin typeface="Arial" pitchFamily="34" charset="0"/>
                  <a:cs typeface="Arial" pitchFamily="34" charset="0"/>
                </a:rPr>
                <a:t>L1 Caches</a:t>
              </a:r>
            </a:p>
          </p:txBody>
        </p:sp>
      </p:grpSp>
      <p:sp>
        <p:nvSpPr>
          <p:cNvPr id="2" name="Title 1"/>
          <p:cNvSpPr>
            <a:spLocks noGrp="1"/>
          </p:cNvSpPr>
          <p:nvPr>
            <p:ph type="title"/>
          </p:nvPr>
        </p:nvSpPr>
        <p:spPr/>
        <p:txBody>
          <a:bodyPr/>
          <a:lstStyle/>
          <a:p>
            <a:r>
              <a:rPr lang="en-US" dirty="0" smtClean="0">
                <a:latin typeface="Arial"/>
                <a:cs typeface="Arial"/>
              </a:rPr>
              <a:t>CTA-Assignment Policy (Example)</a:t>
            </a:r>
            <a:endParaRPr lang="en-US" dirty="0">
              <a:latin typeface="Arial"/>
              <a:cs typeface="Aria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46</a:t>
            </a:fld>
            <a:endParaRPr lang="en-US" altLang="en-US" dirty="0">
              <a:solidFill>
                <a:srgbClr val="000000"/>
              </a:solidFill>
            </a:endParaRPr>
          </a:p>
        </p:txBody>
      </p:sp>
      <p:sp>
        <p:nvSpPr>
          <p:cNvPr id="6" name="Round Diagonal Corner Rectangle 5"/>
          <p:cNvSpPr/>
          <p:nvPr/>
        </p:nvSpPr>
        <p:spPr>
          <a:xfrm>
            <a:off x="1905000" y="1981200"/>
            <a:ext cx="4495800" cy="990600"/>
          </a:xfrm>
          <a:prstGeom prst="round2DiagRect">
            <a:avLst/>
          </a:prstGeom>
          <a:gradFill flip="none" rotWithShape="1">
            <a:gsLst>
              <a:gs pos="0">
                <a:schemeClr val="bg1"/>
              </a:gs>
              <a:gs pos="52000">
                <a:schemeClr val="bg1">
                  <a:alpha val="98000"/>
                </a:schemeClr>
              </a:gs>
              <a:gs pos="100000">
                <a:schemeClr val="bg1">
                  <a:lumMod val="50000"/>
                  <a:alpha val="56000"/>
                </a:schemeClr>
              </a:gs>
            </a:gsLst>
            <a:path path="circle">
              <a:fillToRect l="50000" t="50000" r="50000" b="50000"/>
            </a:path>
            <a:tileRect/>
          </a:gradFill>
          <a:ln>
            <a:solidFill>
              <a:schemeClr val="accent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itchFamily="34" charset="0"/>
              <a:cs typeface="Arial" pitchFamily="34" charset="0"/>
            </a:endParaRPr>
          </a:p>
        </p:txBody>
      </p:sp>
      <p:sp>
        <p:nvSpPr>
          <p:cNvPr id="25" name="Rectangle 24"/>
          <p:cNvSpPr/>
          <p:nvPr/>
        </p:nvSpPr>
        <p:spPr>
          <a:xfrm>
            <a:off x="4572000" y="4114800"/>
            <a:ext cx="3429000" cy="19050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a:solidFill>
              <a:schemeClr val="tx2">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rgbClr val="FFFFFF"/>
              </a:solidFill>
              <a:latin typeface="Arial" pitchFamily="34" charset="0"/>
              <a:cs typeface="Arial" pitchFamily="34" charset="0"/>
            </a:endParaRPr>
          </a:p>
        </p:txBody>
      </p:sp>
      <p:sp>
        <p:nvSpPr>
          <p:cNvPr id="28" name="Rounded Rectangle 27"/>
          <p:cNvSpPr/>
          <p:nvPr/>
        </p:nvSpPr>
        <p:spPr>
          <a:xfrm>
            <a:off x="4714875" y="4800600"/>
            <a:ext cx="2928938" cy="533400"/>
          </a:xfrm>
          <a:prstGeom prst="round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w="28575">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b="1" dirty="0">
                <a:solidFill>
                  <a:srgbClr val="FFFFFF"/>
                </a:solidFill>
                <a:latin typeface="Arial" pitchFamily="34" charset="0"/>
                <a:cs typeface="Arial" pitchFamily="34" charset="0"/>
              </a:rPr>
              <a:t>Warp Scheduler</a:t>
            </a:r>
          </a:p>
        </p:txBody>
      </p:sp>
      <p:sp>
        <p:nvSpPr>
          <p:cNvPr id="29" name="Rectangle 28"/>
          <p:cNvSpPr/>
          <p:nvPr/>
        </p:nvSpPr>
        <p:spPr>
          <a:xfrm>
            <a:off x="6643688" y="5486400"/>
            <a:ext cx="823912" cy="4572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w="28575">
            <a:solidFill>
              <a:schemeClr val="tx1"/>
            </a:solidFill>
          </a:ln>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b="1" dirty="0">
                <a:solidFill>
                  <a:srgbClr val="FFFFFF"/>
                </a:solidFill>
                <a:latin typeface="Arial" pitchFamily="34" charset="0"/>
                <a:cs typeface="Arial" pitchFamily="34" charset="0"/>
              </a:rPr>
              <a:t>ALUs</a:t>
            </a:r>
          </a:p>
        </p:txBody>
      </p:sp>
      <p:sp>
        <p:nvSpPr>
          <p:cNvPr id="30" name="Rectangle 29"/>
          <p:cNvSpPr/>
          <p:nvPr/>
        </p:nvSpPr>
        <p:spPr>
          <a:xfrm>
            <a:off x="5029200" y="5486400"/>
            <a:ext cx="1219200" cy="4572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w="28575">
            <a:solidFill>
              <a:schemeClr val="tx1"/>
            </a:solidFill>
          </a:ln>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b="1" dirty="0">
                <a:solidFill>
                  <a:srgbClr val="FFFFFF"/>
                </a:solidFill>
                <a:latin typeface="Arial" pitchFamily="34" charset="0"/>
                <a:cs typeface="Arial" pitchFamily="34" charset="0"/>
              </a:rPr>
              <a:t>L1 Caches</a:t>
            </a:r>
          </a:p>
        </p:txBody>
      </p:sp>
      <p:sp>
        <p:nvSpPr>
          <p:cNvPr id="33" name="TextBox 32"/>
          <p:cNvSpPr txBox="1"/>
          <p:nvPr/>
        </p:nvSpPr>
        <p:spPr>
          <a:xfrm>
            <a:off x="1981200" y="1447800"/>
            <a:ext cx="4267200" cy="400110"/>
          </a:xfrm>
          <a:prstGeom prst="rect">
            <a:avLst/>
          </a:prstGeom>
          <a:noFill/>
        </p:spPr>
        <p:txBody>
          <a:bodyPr wrap="square" rtlCol="0">
            <a:spAutoFit/>
          </a:bodyPr>
          <a:lstStyle>
            <a:defPPr>
              <a:defRPr lang="en-US"/>
            </a:defPPr>
            <a:lvl1pPr>
              <a:defRPr sz="2000" b="1">
                <a:latin typeface="Arial" pitchFamily="34" charset="0"/>
                <a:cs typeface="Arial" pitchFamily="34" charset="0"/>
              </a:defRPr>
            </a:lvl1pPr>
          </a:lstStyle>
          <a:p>
            <a:pPr algn="ctr"/>
            <a:r>
              <a:rPr lang="en-US" dirty="0">
                <a:solidFill>
                  <a:srgbClr val="000000"/>
                </a:solidFill>
              </a:rPr>
              <a:t>Multi-threaded CUDA </a:t>
            </a:r>
            <a:r>
              <a:rPr lang="en-US" dirty="0" smtClean="0">
                <a:solidFill>
                  <a:srgbClr val="000000"/>
                </a:solidFill>
              </a:rPr>
              <a:t>Kernel</a:t>
            </a:r>
            <a:endParaRPr lang="en-US" dirty="0">
              <a:solidFill>
                <a:srgbClr val="000000"/>
              </a:solidFill>
            </a:endParaRPr>
          </a:p>
        </p:txBody>
      </p:sp>
      <p:sp>
        <p:nvSpPr>
          <p:cNvPr id="34" name="TextBox 33"/>
          <p:cNvSpPr txBox="1"/>
          <p:nvPr/>
        </p:nvSpPr>
        <p:spPr>
          <a:xfrm>
            <a:off x="1752600" y="3733800"/>
            <a:ext cx="2590800" cy="400110"/>
          </a:xfrm>
          <a:prstGeom prst="rect">
            <a:avLst/>
          </a:prstGeom>
          <a:noFill/>
        </p:spPr>
        <p:txBody>
          <a:bodyPr wrap="square" rtlCol="0">
            <a:spAutoFit/>
          </a:bodyPr>
          <a:lstStyle/>
          <a:p>
            <a:r>
              <a:rPr lang="en-US" sz="2000" b="1" dirty="0" smtClean="0">
                <a:solidFill>
                  <a:srgbClr val="000000"/>
                </a:solidFill>
                <a:latin typeface="Arial" pitchFamily="34" charset="0"/>
                <a:cs typeface="Arial" pitchFamily="34" charset="0"/>
              </a:rPr>
              <a:t>SIMT Core-1</a:t>
            </a:r>
            <a:endParaRPr lang="en-US" sz="2000" b="1" dirty="0">
              <a:solidFill>
                <a:srgbClr val="000000"/>
              </a:solidFill>
              <a:latin typeface="Arial" pitchFamily="34" charset="0"/>
              <a:cs typeface="Arial" pitchFamily="34" charset="0"/>
            </a:endParaRPr>
          </a:p>
        </p:txBody>
      </p:sp>
      <p:sp>
        <p:nvSpPr>
          <p:cNvPr id="35" name="TextBox 34"/>
          <p:cNvSpPr txBox="1"/>
          <p:nvPr/>
        </p:nvSpPr>
        <p:spPr>
          <a:xfrm>
            <a:off x="5257800" y="3733800"/>
            <a:ext cx="2590800" cy="400110"/>
          </a:xfrm>
          <a:prstGeom prst="rect">
            <a:avLst/>
          </a:prstGeom>
          <a:noFill/>
        </p:spPr>
        <p:txBody>
          <a:bodyPr wrap="square" rtlCol="0">
            <a:spAutoFit/>
          </a:bodyPr>
          <a:lstStyle/>
          <a:p>
            <a:r>
              <a:rPr lang="en-US" sz="2000" b="1" dirty="0" smtClean="0">
                <a:solidFill>
                  <a:srgbClr val="000000"/>
                </a:solidFill>
                <a:latin typeface="Arial" pitchFamily="34" charset="0"/>
                <a:cs typeface="Arial" pitchFamily="34" charset="0"/>
              </a:rPr>
              <a:t>SIMT Core-2</a:t>
            </a:r>
            <a:endParaRPr lang="en-US" sz="2000" b="1" dirty="0">
              <a:solidFill>
                <a:srgbClr val="000000"/>
              </a:solidFill>
              <a:latin typeface="Arial" pitchFamily="34" charset="0"/>
              <a:cs typeface="Arial" pitchFamily="34" charset="0"/>
            </a:endParaRPr>
          </a:p>
        </p:txBody>
      </p:sp>
      <p:sp>
        <p:nvSpPr>
          <p:cNvPr id="7" name="Rectangle 6"/>
          <p:cNvSpPr/>
          <p:nvPr/>
        </p:nvSpPr>
        <p:spPr>
          <a:xfrm>
            <a:off x="2197404" y="2209800"/>
            <a:ext cx="789842" cy="457200"/>
          </a:xfrm>
          <a:prstGeom prst="rect">
            <a:avLst/>
          </a:prstGeom>
          <a:solidFill>
            <a:srgbClr val="FFFF00"/>
          </a:solidFill>
          <a:ln>
            <a:solidFill>
              <a:schemeClr val="accent2">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000000"/>
                </a:solidFill>
                <a:latin typeface="Arial" pitchFamily="34" charset="0"/>
                <a:cs typeface="Arial" pitchFamily="34" charset="0"/>
              </a:rPr>
              <a:t>CTA-1</a:t>
            </a:r>
            <a:endParaRPr lang="en-US" b="1" dirty="0">
              <a:solidFill>
                <a:srgbClr val="000000"/>
              </a:solidFill>
              <a:latin typeface="Arial" pitchFamily="34" charset="0"/>
              <a:cs typeface="Arial" pitchFamily="34" charset="0"/>
            </a:endParaRPr>
          </a:p>
        </p:txBody>
      </p:sp>
      <p:sp>
        <p:nvSpPr>
          <p:cNvPr id="8" name="Rectangle 7"/>
          <p:cNvSpPr/>
          <p:nvPr/>
        </p:nvSpPr>
        <p:spPr>
          <a:xfrm>
            <a:off x="3248758" y="2209800"/>
            <a:ext cx="789842" cy="457200"/>
          </a:xfrm>
          <a:prstGeom prst="rect">
            <a:avLst/>
          </a:prstGeom>
          <a:solidFill>
            <a:srgbClr val="FFFF00"/>
          </a:solidFill>
          <a:ln>
            <a:solidFill>
              <a:schemeClr val="accent2">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000000"/>
                </a:solidFill>
                <a:latin typeface="Arial" pitchFamily="34" charset="0"/>
                <a:cs typeface="Arial" pitchFamily="34" charset="0"/>
              </a:rPr>
              <a:t>CTA-2</a:t>
            </a:r>
            <a:endParaRPr lang="en-US" b="1" dirty="0">
              <a:solidFill>
                <a:srgbClr val="000000"/>
              </a:solidFill>
              <a:latin typeface="Arial" pitchFamily="34" charset="0"/>
              <a:cs typeface="Arial" pitchFamily="34" charset="0"/>
            </a:endParaRPr>
          </a:p>
        </p:txBody>
      </p:sp>
      <p:sp>
        <p:nvSpPr>
          <p:cNvPr id="9" name="Rectangle 8"/>
          <p:cNvSpPr/>
          <p:nvPr/>
        </p:nvSpPr>
        <p:spPr>
          <a:xfrm>
            <a:off x="4239358" y="2209800"/>
            <a:ext cx="789842" cy="457200"/>
          </a:xfrm>
          <a:prstGeom prst="rect">
            <a:avLst/>
          </a:prstGeom>
          <a:solidFill>
            <a:srgbClr val="FFFF00"/>
          </a:solidFill>
          <a:ln>
            <a:solidFill>
              <a:schemeClr val="accent2">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000000"/>
                </a:solidFill>
                <a:latin typeface="Arial" pitchFamily="34" charset="0"/>
                <a:cs typeface="Arial" pitchFamily="34" charset="0"/>
              </a:rPr>
              <a:t>CTA-3</a:t>
            </a:r>
            <a:endParaRPr lang="en-US" b="1" dirty="0">
              <a:solidFill>
                <a:srgbClr val="000000"/>
              </a:solidFill>
              <a:latin typeface="Arial" pitchFamily="34" charset="0"/>
              <a:cs typeface="Arial" pitchFamily="34" charset="0"/>
            </a:endParaRPr>
          </a:p>
        </p:txBody>
      </p:sp>
      <p:sp>
        <p:nvSpPr>
          <p:cNvPr id="10" name="Rectangle 9"/>
          <p:cNvSpPr/>
          <p:nvPr/>
        </p:nvSpPr>
        <p:spPr>
          <a:xfrm>
            <a:off x="5229958" y="2209800"/>
            <a:ext cx="789842" cy="457200"/>
          </a:xfrm>
          <a:prstGeom prst="rect">
            <a:avLst/>
          </a:prstGeom>
          <a:solidFill>
            <a:srgbClr val="FFFF00"/>
          </a:solidFill>
          <a:ln>
            <a:solidFill>
              <a:schemeClr val="accent2">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000000"/>
                </a:solidFill>
                <a:latin typeface="Arial" pitchFamily="34" charset="0"/>
                <a:cs typeface="Arial" pitchFamily="34" charset="0"/>
              </a:rPr>
              <a:t>CTA-4</a:t>
            </a:r>
            <a:endParaRPr lang="en-US" b="1" dirty="0">
              <a:solidFill>
                <a:srgbClr val="000000"/>
              </a:solidFill>
              <a:latin typeface="Arial" pitchFamily="34" charset="0"/>
              <a:cs typeface="Arial" pitchFamily="34" charset="0"/>
            </a:endParaRPr>
          </a:p>
        </p:txBody>
      </p:sp>
      <p:sp>
        <p:nvSpPr>
          <p:cNvPr id="26" name="Rectangle 25"/>
          <p:cNvSpPr/>
          <p:nvPr/>
        </p:nvSpPr>
        <p:spPr>
          <a:xfrm>
            <a:off x="5247792" y="4239588"/>
            <a:ext cx="785813"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000000"/>
                </a:solidFill>
                <a:latin typeface="Arial" pitchFamily="34" charset="0"/>
                <a:cs typeface="Arial" pitchFamily="34" charset="0"/>
              </a:rPr>
              <a:t>CTA-3</a:t>
            </a:r>
            <a:endParaRPr lang="en-US" b="1" dirty="0">
              <a:solidFill>
                <a:srgbClr val="000000"/>
              </a:solidFill>
              <a:latin typeface="Arial" pitchFamily="34" charset="0"/>
              <a:cs typeface="Arial" pitchFamily="34" charset="0"/>
            </a:endParaRPr>
          </a:p>
        </p:txBody>
      </p:sp>
      <p:sp>
        <p:nvSpPr>
          <p:cNvPr id="27" name="Rectangle 26"/>
          <p:cNvSpPr/>
          <p:nvPr/>
        </p:nvSpPr>
        <p:spPr>
          <a:xfrm>
            <a:off x="6591782" y="4211976"/>
            <a:ext cx="785813"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000000"/>
                </a:solidFill>
                <a:latin typeface="Arial" pitchFamily="34" charset="0"/>
                <a:cs typeface="Arial" pitchFamily="34" charset="0"/>
              </a:rPr>
              <a:t>CTA-4</a:t>
            </a:r>
            <a:endParaRPr lang="en-US" b="1" dirty="0">
              <a:solidFill>
                <a:srgbClr val="000000"/>
              </a:solidFill>
              <a:latin typeface="Arial" pitchFamily="34" charset="0"/>
              <a:cs typeface="Arial" pitchFamily="34" charset="0"/>
            </a:endParaRPr>
          </a:p>
        </p:txBody>
      </p:sp>
      <p:sp>
        <p:nvSpPr>
          <p:cNvPr id="37" name="Rectangle 36"/>
          <p:cNvSpPr/>
          <p:nvPr/>
        </p:nvSpPr>
        <p:spPr>
          <a:xfrm>
            <a:off x="1652587" y="4249444"/>
            <a:ext cx="785813"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000000"/>
                </a:solidFill>
                <a:latin typeface="Arial" pitchFamily="34" charset="0"/>
                <a:cs typeface="Arial" pitchFamily="34" charset="0"/>
              </a:rPr>
              <a:t>CTA-1</a:t>
            </a:r>
            <a:endParaRPr lang="en-US" b="1" dirty="0">
              <a:solidFill>
                <a:srgbClr val="000000"/>
              </a:solidFill>
              <a:latin typeface="Arial" pitchFamily="34" charset="0"/>
              <a:cs typeface="Arial" pitchFamily="34" charset="0"/>
            </a:endParaRPr>
          </a:p>
        </p:txBody>
      </p:sp>
      <p:sp>
        <p:nvSpPr>
          <p:cNvPr id="38" name="Rectangle 37"/>
          <p:cNvSpPr/>
          <p:nvPr/>
        </p:nvSpPr>
        <p:spPr>
          <a:xfrm>
            <a:off x="2947987" y="4249444"/>
            <a:ext cx="785813"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000000"/>
                </a:solidFill>
                <a:latin typeface="Arial" pitchFamily="34" charset="0"/>
                <a:cs typeface="Arial" pitchFamily="34" charset="0"/>
              </a:rPr>
              <a:t>CTA-2</a:t>
            </a:r>
            <a:endParaRPr lang="en-US" b="1" dirty="0">
              <a:solidFill>
                <a:srgbClr val="000000"/>
              </a:solidFill>
              <a:latin typeface="Arial" pitchFamily="34" charset="0"/>
              <a:cs typeface="Arial" pitchFamily="34" charset="0"/>
            </a:endParaRPr>
          </a:p>
        </p:txBody>
      </p:sp>
    </p:spTree>
    <p:extLst>
      <p:ext uri="{BB962C8B-B14F-4D97-AF65-F5344CB8AC3E}">
        <p14:creationId xmlns:mc="http://schemas.openxmlformats.org/markup-compatibility/2006" xmlns:mv="urn:schemas-microsoft-com:mac:vml" xmlns:p14="http://schemas.microsoft.com/office/powerpoint/2010/main" xmlns="" xmlns:p="http://schemas.openxmlformats.org/presentationml/2006/main" xmlns:r="http://schemas.openxmlformats.org/officeDocument/2006/relationships" xmlns:a="http://schemas.openxmlformats.org/drawingml/2006/main" val="4233755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7"/>
                                        </p:tgtEl>
                                      </p:cBhvr>
                                    </p:animEffect>
                                    <p:set>
                                      <p:cBhvr>
                                        <p:cTn id="7" dur="1" fill="hold">
                                          <p:stCondLst>
                                            <p:cond delay="249"/>
                                          </p:stCondLst>
                                        </p:cTn>
                                        <p:tgtEl>
                                          <p:spTgt spid="7"/>
                                        </p:tgtEl>
                                        <p:attrNameLst>
                                          <p:attrName>style.visibility</p:attrName>
                                        </p:attrNameLst>
                                      </p:cBhvr>
                                      <p:to>
                                        <p:strVal val="hidden"/>
                                      </p:to>
                                    </p:set>
                                  </p:childTnLst>
                                </p:cTn>
                              </p:par>
                            </p:childTnLst>
                          </p:cTn>
                        </p:par>
                        <p:par>
                          <p:cTn id="8" fill="hold">
                            <p:stCondLst>
                              <p:cond delay="250"/>
                            </p:stCondLst>
                            <p:childTnLst>
                              <p:par>
                                <p:cTn id="9" presetID="47"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250"/>
                                        <p:tgtEl>
                                          <p:spTgt spid="37"/>
                                        </p:tgtEl>
                                      </p:cBhvr>
                                    </p:animEffec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47"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250"/>
                                        <p:tgtEl>
                                          <p:spTgt spid="38"/>
                                        </p:tgtEl>
                                      </p:cBhvr>
                                    </p:animEffect>
                                    <p:anim calcmode="lin" valueType="num">
                                      <p:cBhvr>
                                        <p:cTn id="23" dur="250" fill="hold"/>
                                        <p:tgtEl>
                                          <p:spTgt spid="38"/>
                                        </p:tgtEl>
                                        <p:attrNameLst>
                                          <p:attrName>ppt_x</p:attrName>
                                        </p:attrNameLst>
                                      </p:cBhvr>
                                      <p:tavLst>
                                        <p:tav tm="0">
                                          <p:val>
                                            <p:strVal val="#ppt_x"/>
                                          </p:val>
                                        </p:tav>
                                        <p:tav tm="100000">
                                          <p:val>
                                            <p:strVal val="#ppt_x"/>
                                          </p:val>
                                        </p:tav>
                                      </p:tavLst>
                                    </p:anim>
                                    <p:anim calcmode="lin" valueType="num">
                                      <p:cBhvr>
                                        <p:cTn id="2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250"/>
                                        <p:tgtEl>
                                          <p:spTgt spid="9"/>
                                        </p:tgtEl>
                                      </p:cBhvr>
                                    </p:animEffect>
                                    <p:set>
                                      <p:cBhvr>
                                        <p:cTn id="29" dur="1" fill="hold">
                                          <p:stCondLst>
                                            <p:cond delay="249"/>
                                          </p:stCondLst>
                                        </p:cTn>
                                        <p:tgtEl>
                                          <p:spTgt spid="9"/>
                                        </p:tgtEl>
                                        <p:attrNameLst>
                                          <p:attrName>style.visibility</p:attrName>
                                        </p:attrNameLst>
                                      </p:cBhvr>
                                      <p:to>
                                        <p:strVal val="hidden"/>
                                      </p:to>
                                    </p:set>
                                  </p:childTnLst>
                                </p:cTn>
                              </p:par>
                            </p:childTnLst>
                          </p:cTn>
                        </p:par>
                        <p:par>
                          <p:cTn id="30" fill="hold">
                            <p:stCondLst>
                              <p:cond delay="250"/>
                            </p:stCondLst>
                            <p:childTnLst>
                              <p:par>
                                <p:cTn id="31" presetID="47"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250"/>
                                        <p:tgtEl>
                                          <p:spTgt spid="26"/>
                                        </p:tgtEl>
                                      </p:cBhvr>
                                    </p:animEffect>
                                    <p:anim calcmode="lin" valueType="num">
                                      <p:cBhvr>
                                        <p:cTn id="34" dur="250" fill="hold"/>
                                        <p:tgtEl>
                                          <p:spTgt spid="26"/>
                                        </p:tgtEl>
                                        <p:attrNameLst>
                                          <p:attrName>ppt_x</p:attrName>
                                        </p:attrNameLst>
                                      </p:cBhvr>
                                      <p:tavLst>
                                        <p:tav tm="0">
                                          <p:val>
                                            <p:strVal val="#ppt_x"/>
                                          </p:val>
                                        </p:tav>
                                        <p:tav tm="100000">
                                          <p:val>
                                            <p:strVal val="#ppt_x"/>
                                          </p:val>
                                        </p:tav>
                                      </p:tavLst>
                                    </p:anim>
                                    <p:anim calcmode="lin" valueType="num">
                                      <p:cBhvr>
                                        <p:cTn id="35"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250"/>
                                        <p:tgtEl>
                                          <p:spTgt spid="10"/>
                                        </p:tgtEl>
                                      </p:cBhvr>
                                    </p:animEffect>
                                    <p:set>
                                      <p:cBhvr>
                                        <p:cTn id="40" dur="1" fill="hold">
                                          <p:stCondLst>
                                            <p:cond delay="249"/>
                                          </p:stCondLst>
                                        </p:cTn>
                                        <p:tgtEl>
                                          <p:spTgt spid="10"/>
                                        </p:tgtEl>
                                        <p:attrNameLst>
                                          <p:attrName>style.visibility</p:attrName>
                                        </p:attrNameLst>
                                      </p:cBhvr>
                                      <p:to>
                                        <p:strVal val="hidden"/>
                                      </p:to>
                                    </p:set>
                                  </p:childTnLst>
                                </p:cTn>
                              </p:par>
                            </p:childTnLst>
                          </p:cTn>
                        </p:par>
                        <p:par>
                          <p:cTn id="41" fill="hold">
                            <p:stCondLst>
                              <p:cond delay="250"/>
                            </p:stCondLst>
                            <p:childTnLst>
                              <p:par>
                                <p:cTn id="42" presetID="47"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250"/>
                                        <p:tgtEl>
                                          <p:spTgt spid="27"/>
                                        </p:tgtEl>
                                      </p:cBhvr>
                                    </p:animEffect>
                                    <p:anim calcmode="lin" valueType="num">
                                      <p:cBhvr>
                                        <p:cTn id="45" dur="250" fill="hold"/>
                                        <p:tgtEl>
                                          <p:spTgt spid="27"/>
                                        </p:tgtEl>
                                        <p:attrNameLst>
                                          <p:attrName>ppt_x</p:attrName>
                                        </p:attrNameLst>
                                      </p:cBhvr>
                                      <p:tavLst>
                                        <p:tav tm="0">
                                          <p:val>
                                            <p:strVal val="#ppt_x"/>
                                          </p:val>
                                        </p:tav>
                                        <p:tav tm="100000">
                                          <p:val>
                                            <p:strVal val="#ppt_x"/>
                                          </p:val>
                                        </p:tav>
                                      </p:tavLst>
                                    </p:anim>
                                    <p:anim calcmode="lin" valueType="num">
                                      <p:cBhvr>
                                        <p:cTn id="46"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6" grpId="0" animBg="1"/>
      <p:bldP spid="27"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cs typeface="Arial"/>
              </a:rPr>
              <a:t>Outline</a:t>
            </a:r>
            <a:endParaRPr lang="en-US" sz="4500" dirty="0">
              <a:cs typeface="Arial"/>
            </a:endParaRPr>
          </a:p>
        </p:txBody>
      </p:sp>
      <p:sp>
        <p:nvSpPr>
          <p:cNvPr id="3" name="Content Placeholder 2"/>
          <p:cNvSpPr>
            <a:spLocks noGrp="1"/>
          </p:cNvSpPr>
          <p:nvPr>
            <p:ph idx="1"/>
          </p:nvPr>
        </p:nvSpPr>
        <p:spPr>
          <a:xfrm>
            <a:off x="228600" y="914400"/>
            <a:ext cx="8610600" cy="5105400"/>
          </a:xfrm>
        </p:spPr>
        <p:txBody>
          <a:bodyPr/>
          <a:lstStyle/>
          <a:p>
            <a:r>
              <a:rPr sz="2500" dirty="0" smtClean="0">
                <a:solidFill>
                  <a:schemeClr val="bg1">
                    <a:lumMod val="75000"/>
                  </a:schemeClr>
                </a:solidFill>
                <a:latin typeface="Arial"/>
                <a:cs typeface="Arial"/>
              </a:rPr>
              <a:t>Proposal</a:t>
            </a:r>
          </a:p>
          <a:p>
            <a:endParaRPr sz="2500" dirty="0" smtClean="0">
              <a:solidFill>
                <a:schemeClr val="bg1">
                  <a:lumMod val="75000"/>
                </a:schemeClr>
              </a:solidFill>
              <a:latin typeface="Arial"/>
              <a:cs typeface="Arial"/>
            </a:endParaRPr>
          </a:p>
          <a:p>
            <a:r>
              <a:rPr sz="2500" dirty="0" smtClean="0">
                <a:solidFill>
                  <a:srgbClr val="000000"/>
                </a:solidFill>
                <a:latin typeface="Arial"/>
                <a:cs typeface="Arial"/>
              </a:rPr>
              <a:t>Background and Motivation</a:t>
            </a:r>
          </a:p>
          <a:p>
            <a:pPr>
              <a:buNone/>
            </a:pPr>
            <a:endParaRPr sz="2500" dirty="0" smtClean="0">
              <a:latin typeface="Arial"/>
              <a:cs typeface="Arial"/>
            </a:endParaRPr>
          </a:p>
          <a:p>
            <a:r>
              <a:rPr sz="2500" dirty="0" smtClean="0">
                <a:latin typeface="Arial"/>
                <a:cs typeface="Arial"/>
              </a:rPr>
              <a:t>Prefetch-aware </a:t>
            </a:r>
            <a:r>
              <a:rPr sz="2500" dirty="0">
                <a:latin typeface="Arial"/>
                <a:cs typeface="Arial"/>
              </a:rPr>
              <a:t>S</a:t>
            </a:r>
            <a:r>
              <a:rPr sz="2500" dirty="0" smtClean="0">
                <a:latin typeface="Arial"/>
                <a:cs typeface="Arial"/>
              </a:rPr>
              <a:t>cheduling</a:t>
            </a:r>
          </a:p>
          <a:p>
            <a:pPr lvl="1">
              <a:buNone/>
            </a:pPr>
            <a:endParaRPr lang="en-US" sz="2500" dirty="0" smtClean="0">
              <a:latin typeface="Arial"/>
              <a:cs typeface="Arial"/>
            </a:endParaRPr>
          </a:p>
          <a:p>
            <a:r>
              <a:rPr lang="en-US" sz="2500" dirty="0" smtClean="0">
                <a:latin typeface="Arial"/>
                <a:cs typeface="Arial"/>
              </a:rPr>
              <a:t>Evaluation </a:t>
            </a:r>
            <a:endParaRPr sz="2500" dirty="0" smtClean="0">
              <a:latin typeface="Arial"/>
              <a:cs typeface="Arial"/>
            </a:endParaRPr>
          </a:p>
          <a:p>
            <a:pPr>
              <a:buNone/>
            </a:pPr>
            <a:endParaRPr sz="2500" dirty="0" smtClean="0">
              <a:latin typeface="Arial"/>
              <a:cs typeface="Arial"/>
            </a:endParaRPr>
          </a:p>
          <a:p>
            <a:r>
              <a:rPr sz="2500" dirty="0" smtClean="0">
                <a:latin typeface="Arial"/>
                <a:cs typeface="Arial"/>
              </a:rPr>
              <a:t>Conclusions</a:t>
            </a:r>
            <a:endParaRPr lang="en-US" sz="2500" dirty="0" smtClean="0">
              <a:latin typeface="Arial"/>
              <a:cs typeface="Arial"/>
            </a:endParaRPr>
          </a:p>
          <a:p>
            <a:endParaRPr lang="en-US" dirty="0">
              <a:solidFill>
                <a:schemeClr val="bg1">
                  <a:lumMod val="75000"/>
                </a:schemeClr>
              </a:solidFil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a:t>
            </a:fld>
            <a:endParaRPr lang="en-US"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 name="Rectangle 87"/>
          <p:cNvSpPr/>
          <p:nvPr/>
        </p:nvSpPr>
        <p:spPr>
          <a:xfrm>
            <a:off x="1828800" y="1446212"/>
            <a:ext cx="3352800" cy="19050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a:solidFill>
              <a:schemeClr val="tx2">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7" name="Rectangle 86"/>
          <p:cNvSpPr/>
          <p:nvPr/>
        </p:nvSpPr>
        <p:spPr>
          <a:xfrm>
            <a:off x="1905000" y="1522412"/>
            <a:ext cx="3352800" cy="19050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a:solidFill>
              <a:schemeClr val="tx2">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6" name="Rectangle 85"/>
          <p:cNvSpPr/>
          <p:nvPr/>
        </p:nvSpPr>
        <p:spPr>
          <a:xfrm>
            <a:off x="1981200" y="1598612"/>
            <a:ext cx="3352800" cy="19050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a:solidFill>
              <a:schemeClr val="tx2">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447800" y="-127000"/>
            <a:ext cx="7924800" cy="838200"/>
          </a:xfrm>
        </p:spPr>
        <p:txBody>
          <a:bodyPr/>
          <a:lstStyle/>
          <a:p>
            <a:r>
              <a:rPr lang="en-US" sz="4300" dirty="0" smtClean="0">
                <a:cs typeface="Arial"/>
              </a:rPr>
              <a:t>High-Level View of a GPU</a:t>
            </a:r>
            <a:endParaRPr lang="en-US" sz="4300" dirty="0">
              <a:cs typeface="Arial"/>
            </a:endParaRPr>
          </a:p>
        </p:txBody>
      </p:sp>
      <p:sp>
        <p:nvSpPr>
          <p:cNvPr id="4" name="Slide Number Placeholder 3"/>
          <p:cNvSpPr>
            <a:spLocks noGrp="1"/>
          </p:cNvSpPr>
          <p:nvPr>
            <p:ph type="sldNum" sz="quarter" idx="12"/>
          </p:nvPr>
        </p:nvSpPr>
        <p:spPr>
          <a:xfrm>
            <a:off x="6553200" y="6165850"/>
            <a:ext cx="2133600" cy="457200"/>
          </a:xfrm>
        </p:spPr>
        <p:txBody>
          <a:bodyPr/>
          <a:lstStyle/>
          <a:p>
            <a:fld id="{323594FA-E141-4234-AE05-360401972BE7}" type="slidenum">
              <a:rPr lang="en-US" altLang="en-US" smtClean="0"/>
              <a:pPr/>
              <a:t>6</a:t>
            </a:fld>
            <a:endParaRPr lang="en-US" altLang="en-US" dirty="0"/>
          </a:p>
        </p:txBody>
      </p:sp>
      <p:sp>
        <p:nvSpPr>
          <p:cNvPr id="90" name="Rectangle 89"/>
          <p:cNvSpPr/>
          <p:nvPr/>
        </p:nvSpPr>
        <p:spPr>
          <a:xfrm>
            <a:off x="3073461" y="5618162"/>
            <a:ext cx="1752600" cy="838200"/>
          </a:xfrm>
          <a:prstGeom prst="rect">
            <a:avLst/>
          </a:prstGeom>
          <a:solidFill>
            <a:srgbClr val="0000FF"/>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p:cNvSpPr/>
          <p:nvPr/>
        </p:nvSpPr>
        <p:spPr>
          <a:xfrm>
            <a:off x="3266428" y="5410200"/>
            <a:ext cx="1752600" cy="1219200"/>
          </a:xfrm>
          <a:prstGeom prst="rect">
            <a:avLst/>
          </a:prstGeom>
          <a:solidFill>
            <a:srgbClr val="0000FF"/>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itchFamily="34" charset="0"/>
                <a:cs typeface="Arial" pitchFamily="34" charset="0"/>
              </a:rPr>
              <a:t>DRAM</a:t>
            </a:r>
            <a:endParaRPr lang="en-US" b="1" dirty="0">
              <a:latin typeface="Arial" pitchFamily="34" charset="0"/>
              <a:cs typeface="Arial" pitchFamily="34" charset="0"/>
            </a:endParaRPr>
          </a:p>
        </p:txBody>
      </p:sp>
      <p:sp>
        <p:nvSpPr>
          <p:cNvPr id="96" name="TextBox 95"/>
          <p:cNvSpPr txBox="1"/>
          <p:nvPr/>
        </p:nvSpPr>
        <p:spPr>
          <a:xfrm>
            <a:off x="0" y="609600"/>
            <a:ext cx="3124200" cy="1261884"/>
          </a:xfrm>
          <a:prstGeom prst="rect">
            <a:avLst/>
          </a:prstGeom>
          <a:noFill/>
        </p:spPr>
        <p:txBody>
          <a:bodyPr wrap="square" rtlCol="0">
            <a:spAutoFit/>
          </a:bodyPr>
          <a:lstStyle/>
          <a:p>
            <a:r>
              <a:rPr lang="en-US" sz="2600" dirty="0" smtClean="0">
                <a:latin typeface="Arial"/>
                <a:cs typeface="Arial"/>
              </a:rPr>
              <a:t>Streamin</a:t>
            </a:r>
            <a:r>
              <a:rPr lang="en-US" sz="2500" dirty="0" smtClean="0">
                <a:latin typeface="Arial"/>
                <a:cs typeface="Arial"/>
              </a:rPr>
              <a:t>g Multiprocessors (SMs)</a:t>
            </a:r>
            <a:endParaRPr lang="en-US" sz="2500" dirty="0">
              <a:latin typeface="Arial"/>
              <a:cs typeface="Arial"/>
            </a:endParaRPr>
          </a:p>
        </p:txBody>
      </p:sp>
      <p:sp>
        <p:nvSpPr>
          <p:cNvPr id="135" name="TextBox 134"/>
          <p:cNvSpPr txBox="1">
            <a:spLocks noChangeArrowheads="1"/>
          </p:cNvSpPr>
          <p:nvPr/>
        </p:nvSpPr>
        <p:spPr bwMode="auto">
          <a:xfrm rot="13124155">
            <a:off x="2495205" y="5425854"/>
            <a:ext cx="478139" cy="769441"/>
          </a:xfrm>
          <a:prstGeom prst="rect">
            <a:avLst/>
          </a:prstGeom>
          <a:noFill/>
          <a:ln w="9525">
            <a:noFill/>
            <a:miter lim="800000"/>
            <a:headEnd/>
            <a:tailEnd/>
          </a:ln>
        </p:spPr>
        <p:txBody>
          <a:bodyPr wrap="square">
            <a:spAutoFit/>
          </a:bodyPr>
          <a:lstStyle/>
          <a:p>
            <a:r>
              <a:rPr lang="en-CA" sz="4400" dirty="0"/>
              <a:t>…</a:t>
            </a:r>
          </a:p>
        </p:txBody>
      </p:sp>
      <p:sp>
        <p:nvSpPr>
          <p:cNvPr id="125" name="Rectangle 124"/>
          <p:cNvSpPr/>
          <p:nvPr/>
        </p:nvSpPr>
        <p:spPr>
          <a:xfrm>
            <a:off x="2057400" y="1674812"/>
            <a:ext cx="3352800" cy="1905000"/>
          </a:xfrm>
          <a:prstGeom prst="rect">
            <a:avLst/>
          </a:prstGeom>
          <a:gradFill flip="none" rotWithShape="1">
            <a:gsLst>
              <a:gs pos="0">
                <a:schemeClr val="accent6">
                  <a:shade val="51000"/>
                  <a:satMod val="130000"/>
                  <a:lumMod val="71000"/>
                </a:schemeClr>
              </a:gs>
              <a:gs pos="80000">
                <a:schemeClr val="accent6">
                  <a:shade val="93000"/>
                  <a:satMod val="130000"/>
                </a:schemeClr>
              </a:gs>
              <a:gs pos="100000">
                <a:schemeClr val="accent6">
                  <a:shade val="94000"/>
                  <a:satMod val="135000"/>
                  <a:lumMod val="82000"/>
                  <a:lumOff val="18000"/>
                </a:schemeClr>
              </a:gs>
            </a:gsLst>
            <a:path path="circle">
              <a:fillToRect l="100000" t="100000"/>
            </a:path>
            <a:tileRect r="-100000" b="-100000"/>
          </a:gradFill>
          <a:ln>
            <a:solidFill>
              <a:schemeClr val="tx2">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28" name="Rounded Rectangle 127"/>
          <p:cNvSpPr/>
          <p:nvPr/>
        </p:nvSpPr>
        <p:spPr>
          <a:xfrm>
            <a:off x="2286000" y="2360612"/>
            <a:ext cx="2928938" cy="533400"/>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itchFamily="34" charset="0"/>
                <a:cs typeface="Arial" pitchFamily="34" charset="0"/>
              </a:rPr>
              <a:t>Scheduler</a:t>
            </a:r>
            <a:endParaRPr lang="en-US" sz="2400" b="1" dirty="0">
              <a:solidFill>
                <a:schemeClr val="tx1"/>
              </a:solidFill>
              <a:latin typeface="Arial" pitchFamily="34" charset="0"/>
              <a:cs typeface="Arial" pitchFamily="34" charset="0"/>
            </a:endParaRPr>
          </a:p>
        </p:txBody>
      </p:sp>
      <p:sp>
        <p:nvSpPr>
          <p:cNvPr id="129" name="Rectangle 128"/>
          <p:cNvSpPr/>
          <p:nvPr/>
        </p:nvSpPr>
        <p:spPr>
          <a:xfrm>
            <a:off x="4616450" y="3048000"/>
            <a:ext cx="823912" cy="45720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ALUs</a:t>
            </a:r>
            <a:endParaRPr lang="en-US" b="1" dirty="0">
              <a:solidFill>
                <a:schemeClr val="tx1"/>
              </a:solidFill>
              <a:latin typeface="Arial" pitchFamily="34" charset="0"/>
              <a:cs typeface="Arial" pitchFamily="34" charset="0"/>
            </a:endParaRPr>
          </a:p>
        </p:txBody>
      </p:sp>
      <p:sp>
        <p:nvSpPr>
          <p:cNvPr id="130" name="Rectangle 129"/>
          <p:cNvSpPr/>
          <p:nvPr/>
        </p:nvSpPr>
        <p:spPr>
          <a:xfrm>
            <a:off x="2130425" y="3048000"/>
            <a:ext cx="1143000" cy="45720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smtClean="0">
                <a:solidFill>
                  <a:schemeClr val="tx1"/>
                </a:solidFill>
                <a:latin typeface="Arial" pitchFamily="34" charset="0"/>
                <a:cs typeface="Arial" pitchFamily="34" charset="0"/>
              </a:rPr>
              <a:t>L1 Caches</a:t>
            </a:r>
            <a:endParaRPr lang="en-US" sz="1600" b="1" dirty="0">
              <a:solidFill>
                <a:schemeClr val="tx1"/>
              </a:solidFill>
              <a:latin typeface="Arial" pitchFamily="34" charset="0"/>
              <a:cs typeface="Arial" pitchFamily="34" charset="0"/>
            </a:endParaRPr>
          </a:p>
        </p:txBody>
      </p:sp>
      <p:sp>
        <p:nvSpPr>
          <p:cNvPr id="206" name="TextBox 205"/>
          <p:cNvSpPr txBox="1"/>
          <p:nvPr/>
        </p:nvSpPr>
        <p:spPr>
          <a:xfrm>
            <a:off x="6553200" y="836612"/>
            <a:ext cx="1733550" cy="461665"/>
          </a:xfrm>
          <a:prstGeom prst="rect">
            <a:avLst/>
          </a:prstGeom>
          <a:noFill/>
        </p:spPr>
        <p:txBody>
          <a:bodyPr wrap="square" rtlCol="0">
            <a:spAutoFit/>
          </a:bodyPr>
          <a:lstStyle/>
          <a:p>
            <a:r>
              <a:rPr lang="en-US" sz="2400" b="1" dirty="0" smtClean="0">
                <a:latin typeface="Arial" pitchFamily="34" charset="0"/>
                <a:cs typeface="Arial" pitchFamily="34" charset="0"/>
              </a:rPr>
              <a:t>Threads</a:t>
            </a:r>
            <a:endParaRPr lang="en-US" sz="2400" b="1" dirty="0">
              <a:latin typeface="Arial" pitchFamily="34" charset="0"/>
              <a:cs typeface="Arial" pitchFamily="34" charset="0"/>
            </a:endParaRPr>
          </a:p>
        </p:txBody>
      </p:sp>
      <p:cxnSp>
        <p:nvCxnSpPr>
          <p:cNvPr id="223" name="Straight Arrow Connector 222"/>
          <p:cNvCxnSpPr>
            <a:stCxn id="206" idx="1"/>
          </p:cNvCxnSpPr>
          <p:nvPr/>
        </p:nvCxnSpPr>
        <p:spPr>
          <a:xfrm flipH="1">
            <a:off x="5402943" y="1067445"/>
            <a:ext cx="1150257" cy="731191"/>
          </a:xfrm>
          <a:prstGeom prst="straightConnector1">
            <a:avLst/>
          </a:prstGeom>
          <a:ln w="2540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25" name="TextBox 224"/>
          <p:cNvSpPr txBox="1">
            <a:spLocks noChangeArrowheads="1"/>
          </p:cNvSpPr>
          <p:nvPr/>
        </p:nvSpPr>
        <p:spPr bwMode="auto">
          <a:xfrm rot="13764028">
            <a:off x="951045" y="1839472"/>
            <a:ext cx="814005" cy="1015663"/>
          </a:xfrm>
          <a:prstGeom prst="rect">
            <a:avLst/>
          </a:prstGeom>
          <a:noFill/>
          <a:ln w="9525">
            <a:noFill/>
            <a:miter lim="800000"/>
            <a:headEnd/>
            <a:tailEnd/>
          </a:ln>
        </p:spPr>
        <p:txBody>
          <a:bodyPr wrap="square">
            <a:spAutoFit/>
          </a:bodyPr>
          <a:lstStyle/>
          <a:p>
            <a:r>
              <a:rPr lang="en-CA" sz="6000" dirty="0"/>
              <a:t>…</a:t>
            </a:r>
          </a:p>
        </p:txBody>
      </p:sp>
      <p:sp>
        <p:nvSpPr>
          <p:cNvPr id="139" name="Rectangle 138"/>
          <p:cNvSpPr/>
          <p:nvPr/>
        </p:nvSpPr>
        <p:spPr>
          <a:xfrm>
            <a:off x="2133600" y="1751012"/>
            <a:ext cx="3200400" cy="457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7" name="Curved Connector 166"/>
          <p:cNvCxnSpPr/>
          <p:nvPr/>
        </p:nvCxnSpPr>
        <p:spPr>
          <a:xfrm rot="16200000" flipH="1">
            <a:off x="2086769"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68" name="Curved Connector 167"/>
          <p:cNvCxnSpPr/>
          <p:nvPr/>
        </p:nvCxnSpPr>
        <p:spPr>
          <a:xfrm rot="16200000" flipH="1">
            <a:off x="2242886"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0" name="Curved Connector 169"/>
          <p:cNvCxnSpPr/>
          <p:nvPr/>
        </p:nvCxnSpPr>
        <p:spPr>
          <a:xfrm rot="16200000" flipH="1">
            <a:off x="2399003"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2" name="Curved Connector 171"/>
          <p:cNvCxnSpPr/>
          <p:nvPr/>
        </p:nvCxnSpPr>
        <p:spPr>
          <a:xfrm rot="16200000" flipH="1">
            <a:off x="2555120"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3" name="Curved Connector 172"/>
          <p:cNvCxnSpPr/>
          <p:nvPr/>
        </p:nvCxnSpPr>
        <p:spPr>
          <a:xfrm rot="16200000" flipH="1">
            <a:off x="2711237"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4" name="Curved Connector 173"/>
          <p:cNvCxnSpPr/>
          <p:nvPr/>
        </p:nvCxnSpPr>
        <p:spPr>
          <a:xfrm rot="16200000" flipH="1">
            <a:off x="2867354"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5" name="Curved Connector 174"/>
          <p:cNvCxnSpPr/>
          <p:nvPr/>
        </p:nvCxnSpPr>
        <p:spPr>
          <a:xfrm rot="16200000" flipH="1">
            <a:off x="3023471"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6" name="Curved Connector 175"/>
          <p:cNvCxnSpPr/>
          <p:nvPr/>
        </p:nvCxnSpPr>
        <p:spPr>
          <a:xfrm rot="16200000" flipH="1">
            <a:off x="3179589"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7" name="Curved Connector 176"/>
          <p:cNvCxnSpPr/>
          <p:nvPr/>
        </p:nvCxnSpPr>
        <p:spPr>
          <a:xfrm rot="16200000" flipH="1">
            <a:off x="3335706"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79" name="Curved Connector 178"/>
          <p:cNvCxnSpPr/>
          <p:nvPr/>
        </p:nvCxnSpPr>
        <p:spPr>
          <a:xfrm rot="16200000" flipH="1">
            <a:off x="3491823"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0" name="Curved Connector 179"/>
          <p:cNvCxnSpPr/>
          <p:nvPr/>
        </p:nvCxnSpPr>
        <p:spPr>
          <a:xfrm rot="16200000" flipH="1">
            <a:off x="3647940"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1" name="Curved Connector 180"/>
          <p:cNvCxnSpPr/>
          <p:nvPr/>
        </p:nvCxnSpPr>
        <p:spPr>
          <a:xfrm rot="16200000" flipH="1">
            <a:off x="3804057"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2" name="Curved Connector 181"/>
          <p:cNvCxnSpPr/>
          <p:nvPr/>
        </p:nvCxnSpPr>
        <p:spPr>
          <a:xfrm rot="16200000" flipH="1">
            <a:off x="3960174"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3" name="Curved Connector 182"/>
          <p:cNvCxnSpPr/>
          <p:nvPr/>
        </p:nvCxnSpPr>
        <p:spPr>
          <a:xfrm rot="16200000" flipH="1">
            <a:off x="4116291"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4" name="Curved Connector 183"/>
          <p:cNvCxnSpPr/>
          <p:nvPr/>
        </p:nvCxnSpPr>
        <p:spPr>
          <a:xfrm rot="16200000" flipH="1">
            <a:off x="4272408"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5" name="Curved Connector 184"/>
          <p:cNvCxnSpPr/>
          <p:nvPr/>
        </p:nvCxnSpPr>
        <p:spPr>
          <a:xfrm rot="16200000" flipH="1">
            <a:off x="4428525"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6" name="Curved Connector 185"/>
          <p:cNvCxnSpPr/>
          <p:nvPr/>
        </p:nvCxnSpPr>
        <p:spPr>
          <a:xfrm rot="16200000" flipH="1">
            <a:off x="4584642"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7" name="Curved Connector 186"/>
          <p:cNvCxnSpPr/>
          <p:nvPr/>
        </p:nvCxnSpPr>
        <p:spPr>
          <a:xfrm rot="16200000" flipH="1">
            <a:off x="4740759"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8" name="Curved Connector 187"/>
          <p:cNvCxnSpPr/>
          <p:nvPr/>
        </p:nvCxnSpPr>
        <p:spPr>
          <a:xfrm rot="16200000" flipH="1">
            <a:off x="4896876"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9" name="Curved Connector 188"/>
          <p:cNvCxnSpPr/>
          <p:nvPr/>
        </p:nvCxnSpPr>
        <p:spPr>
          <a:xfrm rot="16200000" flipH="1">
            <a:off x="5052993" y="1952103"/>
            <a:ext cx="360363" cy="110583"/>
          </a:xfrm>
          <a:prstGeom prst="curvedConnector3">
            <a:avLst>
              <a:gd name="adj1" fmla="val 50000"/>
            </a:avLst>
          </a:prstGeom>
          <a:solidFill>
            <a:srgbClr val="C00000"/>
          </a:solidFill>
          <a:ln>
            <a:solidFill>
              <a:schemeClr val="tx2">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grpSp>
        <p:nvGrpSpPr>
          <p:cNvPr id="5" name="Group 69"/>
          <p:cNvGrpSpPr/>
          <p:nvPr/>
        </p:nvGrpSpPr>
        <p:grpSpPr>
          <a:xfrm>
            <a:off x="2133600" y="1293812"/>
            <a:ext cx="6305550" cy="1452265"/>
            <a:chOff x="2133600" y="1371600"/>
            <a:chExt cx="6305550" cy="1452265"/>
          </a:xfrm>
        </p:grpSpPr>
        <p:sp>
          <p:nvSpPr>
            <p:cNvPr id="216" name="Down Arrow 215"/>
            <p:cNvSpPr/>
            <p:nvPr/>
          </p:nvSpPr>
          <p:spPr>
            <a:xfrm>
              <a:off x="7010399" y="1371600"/>
              <a:ext cx="415047" cy="914399"/>
            </a:xfrm>
            <a:prstGeom prst="down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nvGrpSpPr>
            <p:cNvPr id="6" name="Group 68"/>
            <p:cNvGrpSpPr/>
            <p:nvPr/>
          </p:nvGrpSpPr>
          <p:grpSpPr>
            <a:xfrm>
              <a:off x="2133600" y="1828800"/>
              <a:ext cx="6305550" cy="995065"/>
              <a:chOff x="2133600" y="1828800"/>
              <a:chExt cx="6305550" cy="995065"/>
            </a:xfrm>
          </p:grpSpPr>
          <p:grpSp>
            <p:nvGrpSpPr>
              <p:cNvPr id="7" name="Group 230"/>
              <p:cNvGrpSpPr/>
              <p:nvPr/>
            </p:nvGrpSpPr>
            <p:grpSpPr>
              <a:xfrm>
                <a:off x="2133600" y="1828800"/>
                <a:ext cx="3200400" cy="457200"/>
                <a:chOff x="2209800" y="1828800"/>
                <a:chExt cx="3200400" cy="457200"/>
              </a:xfrm>
              <a:solidFill>
                <a:srgbClr val="C00000"/>
              </a:solidFill>
            </p:grpSpPr>
            <p:sp>
              <p:nvSpPr>
                <p:cNvPr id="140" name="Rectangle 139"/>
                <p:cNvSpPr/>
                <p:nvPr/>
              </p:nvSpPr>
              <p:spPr>
                <a:xfrm>
                  <a:off x="2743200" y="1828800"/>
                  <a:ext cx="533400" cy="4572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latin typeface="Arial" pitchFamily="34" charset="0"/>
                      <a:cs typeface="Arial" pitchFamily="34" charset="0"/>
                    </a:rPr>
                    <a:t>W</a:t>
                  </a:r>
                  <a:endParaRPr lang="en-US" sz="2000" b="1" dirty="0">
                    <a:solidFill>
                      <a:schemeClr val="bg1"/>
                    </a:solidFill>
                    <a:latin typeface="Arial" pitchFamily="34" charset="0"/>
                    <a:cs typeface="Arial" pitchFamily="34" charset="0"/>
                  </a:endParaRPr>
                </a:p>
              </p:txBody>
            </p:sp>
            <p:sp>
              <p:nvSpPr>
                <p:cNvPr id="226" name="Rectangle 225"/>
                <p:cNvSpPr/>
                <p:nvPr/>
              </p:nvSpPr>
              <p:spPr>
                <a:xfrm>
                  <a:off x="2209800" y="1828800"/>
                  <a:ext cx="533400" cy="4572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latin typeface="Arial" pitchFamily="34" charset="0"/>
                      <a:cs typeface="Arial" pitchFamily="34" charset="0"/>
                    </a:rPr>
                    <a:t>W</a:t>
                  </a:r>
                  <a:endParaRPr lang="en-US" sz="2000" b="1" dirty="0">
                    <a:solidFill>
                      <a:schemeClr val="bg1"/>
                    </a:solidFill>
                    <a:latin typeface="Arial" pitchFamily="34" charset="0"/>
                    <a:cs typeface="Arial" pitchFamily="34" charset="0"/>
                  </a:endParaRPr>
                </a:p>
              </p:txBody>
            </p:sp>
            <p:sp>
              <p:nvSpPr>
                <p:cNvPr id="227" name="Rectangle 226"/>
                <p:cNvSpPr/>
                <p:nvPr/>
              </p:nvSpPr>
              <p:spPr>
                <a:xfrm>
                  <a:off x="3276600" y="1828800"/>
                  <a:ext cx="533400" cy="4572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latin typeface="Arial" pitchFamily="34" charset="0"/>
                      <a:cs typeface="Arial" pitchFamily="34" charset="0"/>
                    </a:rPr>
                    <a:t>W</a:t>
                  </a:r>
                  <a:endParaRPr lang="en-US" sz="2000" b="1" dirty="0">
                    <a:solidFill>
                      <a:schemeClr val="bg1"/>
                    </a:solidFill>
                    <a:latin typeface="Arial" pitchFamily="34" charset="0"/>
                    <a:cs typeface="Arial" pitchFamily="34" charset="0"/>
                  </a:endParaRPr>
                </a:p>
              </p:txBody>
            </p:sp>
            <p:sp>
              <p:nvSpPr>
                <p:cNvPr id="228" name="Rectangle 227"/>
                <p:cNvSpPr/>
                <p:nvPr/>
              </p:nvSpPr>
              <p:spPr>
                <a:xfrm>
                  <a:off x="3810000" y="1828800"/>
                  <a:ext cx="533400" cy="4572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latin typeface="Arial" pitchFamily="34" charset="0"/>
                      <a:cs typeface="Arial" pitchFamily="34" charset="0"/>
                    </a:rPr>
                    <a:t>W</a:t>
                  </a:r>
                  <a:endParaRPr lang="en-US" sz="2000" b="1" dirty="0">
                    <a:solidFill>
                      <a:schemeClr val="bg1"/>
                    </a:solidFill>
                    <a:latin typeface="Arial" pitchFamily="34" charset="0"/>
                    <a:cs typeface="Arial" pitchFamily="34" charset="0"/>
                  </a:endParaRPr>
                </a:p>
              </p:txBody>
            </p:sp>
            <p:sp>
              <p:nvSpPr>
                <p:cNvPr id="229" name="Rectangle 228"/>
                <p:cNvSpPr/>
                <p:nvPr/>
              </p:nvSpPr>
              <p:spPr>
                <a:xfrm>
                  <a:off x="4343400" y="1828800"/>
                  <a:ext cx="533400" cy="4572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latin typeface="Arial" pitchFamily="34" charset="0"/>
                      <a:cs typeface="Arial" pitchFamily="34" charset="0"/>
                    </a:rPr>
                    <a:t>W</a:t>
                  </a:r>
                  <a:endParaRPr lang="en-US" sz="2000" b="1" dirty="0">
                    <a:solidFill>
                      <a:schemeClr val="bg1"/>
                    </a:solidFill>
                    <a:latin typeface="Arial" pitchFamily="34" charset="0"/>
                    <a:cs typeface="Arial" pitchFamily="34" charset="0"/>
                  </a:endParaRPr>
                </a:p>
              </p:txBody>
            </p:sp>
            <p:sp>
              <p:nvSpPr>
                <p:cNvPr id="230" name="Rectangle 229"/>
                <p:cNvSpPr/>
                <p:nvPr/>
              </p:nvSpPr>
              <p:spPr>
                <a:xfrm>
                  <a:off x="4876800" y="1828800"/>
                  <a:ext cx="533400" cy="457200"/>
                </a:xfrm>
                <a:prstGeom prst="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latin typeface="Arial" pitchFamily="34" charset="0"/>
                      <a:cs typeface="Arial" pitchFamily="34" charset="0"/>
                    </a:rPr>
                    <a:t>W</a:t>
                  </a:r>
                  <a:endParaRPr lang="en-US" sz="2000" b="1" dirty="0">
                    <a:solidFill>
                      <a:schemeClr val="bg1"/>
                    </a:solidFill>
                    <a:latin typeface="Arial" pitchFamily="34" charset="0"/>
                    <a:cs typeface="Arial" pitchFamily="34" charset="0"/>
                  </a:endParaRPr>
                </a:p>
              </p:txBody>
            </p:sp>
          </p:grpSp>
          <p:sp>
            <p:nvSpPr>
              <p:cNvPr id="217" name="TextBox 216"/>
              <p:cNvSpPr txBox="1"/>
              <p:nvPr/>
            </p:nvSpPr>
            <p:spPr>
              <a:xfrm>
                <a:off x="6705600" y="2362200"/>
                <a:ext cx="1733550" cy="461665"/>
              </a:xfrm>
              <a:prstGeom prst="rect">
                <a:avLst/>
              </a:prstGeom>
              <a:noFill/>
            </p:spPr>
            <p:txBody>
              <a:bodyPr wrap="square" rtlCol="0">
                <a:spAutoFit/>
              </a:bodyPr>
              <a:lstStyle/>
              <a:p>
                <a:r>
                  <a:rPr lang="en-US" sz="2400" b="1" dirty="0" smtClean="0">
                    <a:latin typeface="Arial" pitchFamily="34" charset="0"/>
                    <a:cs typeface="Arial" pitchFamily="34" charset="0"/>
                  </a:rPr>
                  <a:t>Warps</a:t>
                </a:r>
                <a:endParaRPr lang="en-US" sz="2400" b="1" dirty="0">
                  <a:latin typeface="Arial" pitchFamily="34" charset="0"/>
                  <a:cs typeface="Arial" pitchFamily="34" charset="0"/>
                </a:endParaRPr>
              </a:p>
            </p:txBody>
          </p:sp>
          <p:cxnSp>
            <p:nvCxnSpPr>
              <p:cNvPr id="233" name="Straight Arrow Connector 232"/>
              <p:cNvCxnSpPr/>
              <p:nvPr/>
            </p:nvCxnSpPr>
            <p:spPr>
              <a:xfrm rot="10800000">
                <a:off x="5410200" y="2057400"/>
                <a:ext cx="1219200" cy="457202"/>
              </a:xfrm>
              <a:prstGeom prst="straightConnector1">
                <a:avLst/>
              </a:prstGeom>
              <a:ln w="2540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grpSp>
      </p:grpSp>
      <p:sp>
        <p:nvSpPr>
          <p:cNvPr id="85" name="Rectangle 84"/>
          <p:cNvSpPr/>
          <p:nvPr/>
        </p:nvSpPr>
        <p:spPr>
          <a:xfrm>
            <a:off x="3073461" y="5237162"/>
            <a:ext cx="1752600" cy="381000"/>
          </a:xfrm>
          <a:prstGeom prst="rect">
            <a:avLst/>
          </a:prstGeom>
          <a:solidFill>
            <a:srgbClr val="FF0000"/>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3276600" y="5403850"/>
            <a:ext cx="1752600" cy="381000"/>
          </a:xfrm>
          <a:prstGeom prst="rect">
            <a:avLst/>
          </a:prstGeom>
          <a:solidFill>
            <a:srgbClr val="FF0000"/>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Arial" pitchFamily="34" charset="0"/>
                <a:cs typeface="Arial" pitchFamily="34" charset="0"/>
              </a:rPr>
              <a:t>L2 cache</a:t>
            </a:r>
            <a:endParaRPr lang="en-US" sz="2400" b="1" dirty="0">
              <a:solidFill>
                <a:schemeClr val="bg1"/>
              </a:solidFill>
              <a:latin typeface="Arial" pitchFamily="34" charset="0"/>
              <a:cs typeface="Arial" pitchFamily="34" charset="0"/>
            </a:endParaRPr>
          </a:p>
        </p:txBody>
      </p:sp>
      <p:sp>
        <p:nvSpPr>
          <p:cNvPr id="93" name="Cloud 92"/>
          <p:cNvSpPr/>
          <p:nvPr/>
        </p:nvSpPr>
        <p:spPr>
          <a:xfrm>
            <a:off x="2209800" y="3884612"/>
            <a:ext cx="3262312" cy="1079500"/>
          </a:xfrm>
          <a:prstGeom prst="cloud">
            <a:avLst/>
          </a:prstGeom>
          <a:solidFill>
            <a:srgbClr val="00B0F0"/>
          </a:solidFill>
          <a:ln w="28575">
            <a:solidFill>
              <a:schemeClr val="tx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atin typeface="Arial" pitchFamily="34" charset="0"/>
                <a:cs typeface="Arial" pitchFamily="34" charset="0"/>
              </a:rPr>
              <a:t>Interconnect</a:t>
            </a:r>
            <a:endParaRPr lang="en-US" sz="2200" b="1" dirty="0">
              <a:latin typeface="Arial" pitchFamily="34" charset="0"/>
              <a:cs typeface="Arial" pitchFamily="34" charset="0"/>
            </a:endParaRPr>
          </a:p>
        </p:txBody>
      </p:sp>
      <p:sp>
        <p:nvSpPr>
          <p:cNvPr id="3" name="Down Arrow 2"/>
          <p:cNvSpPr/>
          <p:nvPr/>
        </p:nvSpPr>
        <p:spPr>
          <a:xfrm>
            <a:off x="3581400" y="3579812"/>
            <a:ext cx="458130" cy="533400"/>
          </a:xfrm>
          <a:prstGeom prst="downArrow">
            <a:avLst/>
          </a:prstGeom>
          <a:solidFill>
            <a:srgbClr val="92D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91" name="Down Arrow 90"/>
          <p:cNvSpPr/>
          <p:nvPr/>
        </p:nvSpPr>
        <p:spPr>
          <a:xfrm>
            <a:off x="3581400" y="4703762"/>
            <a:ext cx="458130" cy="533400"/>
          </a:xfrm>
          <a:prstGeom prst="downArrow">
            <a:avLst/>
          </a:prstGeom>
          <a:solidFill>
            <a:srgbClr val="92D05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8" name="Group 67"/>
          <p:cNvGrpSpPr/>
          <p:nvPr/>
        </p:nvGrpSpPr>
        <p:grpSpPr>
          <a:xfrm>
            <a:off x="2133600" y="1751012"/>
            <a:ext cx="6858000" cy="3627060"/>
            <a:chOff x="2133600" y="1828800"/>
            <a:chExt cx="6858000" cy="3627060"/>
          </a:xfrm>
        </p:grpSpPr>
        <p:sp>
          <p:nvSpPr>
            <p:cNvPr id="126" name="Rectangle 125"/>
            <p:cNvSpPr/>
            <p:nvPr/>
          </p:nvSpPr>
          <p:spPr>
            <a:xfrm>
              <a:off x="2133600" y="1828800"/>
              <a:ext cx="800101" cy="4572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Arial" pitchFamily="34" charset="0"/>
                  <a:cs typeface="Arial" pitchFamily="34" charset="0"/>
                </a:rPr>
                <a:t>CTA</a:t>
              </a:r>
              <a:endParaRPr lang="en-US" sz="2000" b="1" dirty="0">
                <a:solidFill>
                  <a:srgbClr val="FFFFFF"/>
                </a:solidFill>
                <a:latin typeface="Arial" pitchFamily="34" charset="0"/>
                <a:cs typeface="Arial" pitchFamily="34" charset="0"/>
              </a:endParaRPr>
            </a:p>
          </p:txBody>
        </p:sp>
        <p:sp>
          <p:nvSpPr>
            <p:cNvPr id="127" name="Rectangle 126"/>
            <p:cNvSpPr/>
            <p:nvPr/>
          </p:nvSpPr>
          <p:spPr>
            <a:xfrm>
              <a:off x="2933699" y="1828800"/>
              <a:ext cx="800101" cy="4572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Arial" pitchFamily="34" charset="0"/>
                  <a:cs typeface="Arial" pitchFamily="34" charset="0"/>
                </a:rPr>
                <a:t>CTA</a:t>
              </a:r>
              <a:endParaRPr lang="en-US" sz="2000" b="1" dirty="0">
                <a:solidFill>
                  <a:srgbClr val="FFFFFF"/>
                </a:solidFill>
                <a:latin typeface="Arial" pitchFamily="34" charset="0"/>
                <a:cs typeface="Arial" pitchFamily="34" charset="0"/>
              </a:endParaRPr>
            </a:p>
          </p:txBody>
        </p:sp>
        <p:sp>
          <p:nvSpPr>
            <p:cNvPr id="131" name="Rectangle 130"/>
            <p:cNvSpPr/>
            <p:nvPr/>
          </p:nvSpPr>
          <p:spPr>
            <a:xfrm>
              <a:off x="3733800" y="1828800"/>
              <a:ext cx="800101" cy="4572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Arial" pitchFamily="34" charset="0"/>
                  <a:cs typeface="Arial" pitchFamily="34" charset="0"/>
                </a:rPr>
                <a:t>CTA</a:t>
              </a:r>
              <a:endParaRPr lang="en-US" sz="2000" b="1" dirty="0">
                <a:solidFill>
                  <a:srgbClr val="FFFFFF"/>
                </a:solidFill>
                <a:latin typeface="Arial" pitchFamily="34" charset="0"/>
                <a:cs typeface="Arial" pitchFamily="34" charset="0"/>
              </a:endParaRPr>
            </a:p>
          </p:txBody>
        </p:sp>
        <p:sp>
          <p:nvSpPr>
            <p:cNvPr id="132" name="Rectangle 131"/>
            <p:cNvSpPr/>
            <p:nvPr/>
          </p:nvSpPr>
          <p:spPr>
            <a:xfrm>
              <a:off x="4533899" y="1828800"/>
              <a:ext cx="800101" cy="45720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Arial" pitchFamily="34" charset="0"/>
                  <a:cs typeface="Arial" pitchFamily="34" charset="0"/>
                </a:rPr>
                <a:t>CTA</a:t>
              </a:r>
              <a:endParaRPr lang="en-US" sz="2000" b="1" dirty="0">
                <a:solidFill>
                  <a:srgbClr val="FFFFFF"/>
                </a:solidFill>
                <a:latin typeface="Arial" pitchFamily="34" charset="0"/>
                <a:cs typeface="Arial" pitchFamily="34" charset="0"/>
              </a:endParaRPr>
            </a:p>
          </p:txBody>
        </p:sp>
        <p:sp>
          <p:nvSpPr>
            <p:cNvPr id="218" name="Down Arrow 217"/>
            <p:cNvSpPr/>
            <p:nvPr/>
          </p:nvSpPr>
          <p:spPr>
            <a:xfrm>
              <a:off x="7010399" y="2895600"/>
              <a:ext cx="415047" cy="914399"/>
            </a:xfrm>
            <a:prstGeom prst="down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19" name="TextBox 218"/>
            <p:cNvSpPr txBox="1"/>
            <p:nvPr/>
          </p:nvSpPr>
          <p:spPr>
            <a:xfrm>
              <a:off x="6629400" y="3886200"/>
              <a:ext cx="2362200" cy="1569660"/>
            </a:xfrm>
            <a:prstGeom prst="rect">
              <a:avLst/>
            </a:prstGeom>
            <a:noFill/>
          </p:spPr>
          <p:txBody>
            <a:bodyPr wrap="square" rtlCol="0">
              <a:spAutoFit/>
            </a:bodyPr>
            <a:lstStyle/>
            <a:p>
              <a:r>
                <a:rPr lang="en-US" sz="2400" b="1" dirty="0" smtClean="0">
                  <a:latin typeface="Arial" pitchFamily="34" charset="0"/>
                  <a:cs typeface="Arial" pitchFamily="34" charset="0"/>
                </a:rPr>
                <a:t>Cooperative </a:t>
              </a:r>
            </a:p>
            <a:p>
              <a:r>
                <a:rPr lang="en-US" sz="2400" b="1" dirty="0" smtClean="0">
                  <a:latin typeface="Arial" pitchFamily="34" charset="0"/>
                  <a:cs typeface="Arial" pitchFamily="34" charset="0"/>
                </a:rPr>
                <a:t>Thread Arrays </a:t>
              </a:r>
            </a:p>
            <a:p>
              <a:r>
                <a:rPr lang="en-US" sz="2400" b="1" dirty="0" smtClean="0">
                  <a:latin typeface="Arial" pitchFamily="34" charset="0"/>
                  <a:cs typeface="Arial" pitchFamily="34" charset="0"/>
                </a:rPr>
                <a:t>(CTAs) Or </a:t>
              </a:r>
            </a:p>
            <a:p>
              <a:r>
                <a:rPr lang="en-US" sz="2400" b="1" dirty="0" smtClean="0">
                  <a:latin typeface="Arial" pitchFamily="34" charset="0"/>
                  <a:cs typeface="Arial" pitchFamily="34" charset="0"/>
                </a:rPr>
                <a:t>Thread Blocks</a:t>
              </a:r>
              <a:endParaRPr lang="en-US" sz="2400" b="1" dirty="0">
                <a:latin typeface="Arial" pitchFamily="34" charset="0"/>
                <a:cs typeface="Arial" pitchFamily="34" charset="0"/>
              </a:endParaRPr>
            </a:p>
          </p:txBody>
        </p:sp>
        <p:cxnSp>
          <p:nvCxnSpPr>
            <p:cNvPr id="236" name="Straight Arrow Connector 235"/>
            <p:cNvCxnSpPr/>
            <p:nvPr/>
          </p:nvCxnSpPr>
          <p:spPr>
            <a:xfrm flipH="1" flipV="1">
              <a:off x="5410200" y="2286000"/>
              <a:ext cx="1447800" cy="1676400"/>
            </a:xfrm>
            <a:prstGeom prst="straightConnector1">
              <a:avLst/>
            </a:prstGeom>
            <a:ln w="2540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3248025" y="3048000"/>
            <a:ext cx="1371600" cy="45720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Prefetcher</a:t>
            </a:r>
            <a:endParaRPr lang="en-US" b="1" dirty="0">
              <a:solidFill>
                <a:schemeClr val="tx1"/>
              </a:solidFill>
              <a:latin typeface="Arial" pitchFamily="34" charset="0"/>
              <a:cs typeface="Arial"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par>
                                <p:cTn id="8" presetID="1"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64"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smtClean="0">
                <a:cs typeface="Arial"/>
              </a:rPr>
              <a:t>Warp Scheduling Policy</a:t>
            </a:r>
            <a:endParaRPr lang="en-US" sz="4300" dirty="0">
              <a:cs typeface="Arial"/>
            </a:endParaRPr>
          </a:p>
        </p:txBody>
      </p:sp>
      <p:sp>
        <p:nvSpPr>
          <p:cNvPr id="3" name="Content Placeholder 2"/>
          <p:cNvSpPr>
            <a:spLocks noGrp="1"/>
          </p:cNvSpPr>
          <p:nvPr>
            <p:ph idx="1"/>
          </p:nvPr>
        </p:nvSpPr>
        <p:spPr>
          <a:xfrm>
            <a:off x="228600" y="908720"/>
            <a:ext cx="8610600" cy="2520280"/>
          </a:xfrm>
        </p:spPr>
        <p:txBody>
          <a:bodyPr/>
          <a:lstStyle/>
          <a:p>
            <a:r>
              <a:rPr sz="2700" dirty="0" smtClean="0">
                <a:latin typeface="Arial"/>
                <a:cs typeface="Arial"/>
              </a:rPr>
              <a:t>Equal scheduling priority </a:t>
            </a:r>
          </a:p>
          <a:p>
            <a:pPr lvl="1"/>
            <a:r>
              <a:rPr sz="2700" dirty="0" smtClean="0">
                <a:latin typeface="Arial"/>
                <a:cs typeface="Arial"/>
              </a:rPr>
              <a:t>Round-Robin (RR) execution</a:t>
            </a:r>
          </a:p>
          <a:p>
            <a:pPr lvl="1">
              <a:buNone/>
            </a:pPr>
            <a:endParaRPr dirty="0" smtClean="0">
              <a:latin typeface="Arial"/>
              <a:cs typeface="Arial"/>
            </a:endParaRPr>
          </a:p>
          <a:p>
            <a:r>
              <a:rPr sz="2600" dirty="0" smtClean="0">
                <a:solidFill>
                  <a:srgbClr val="0000FF"/>
                </a:solidFill>
                <a:latin typeface="Arial"/>
                <a:cs typeface="Arial"/>
              </a:rPr>
              <a:t>Problem</a:t>
            </a:r>
            <a:r>
              <a:rPr sz="2600" dirty="0" smtClean="0">
                <a:latin typeface="Arial"/>
                <a:cs typeface="Arial"/>
              </a:rPr>
              <a:t>:  Warps stall roughly at the same time</a:t>
            </a:r>
          </a:p>
          <a:p>
            <a:endParaRPr dirty="0"/>
          </a:p>
          <a:p>
            <a:pPr>
              <a:buNone/>
            </a:pPr>
            <a:endParaRPr dirty="0" smtClean="0"/>
          </a:p>
          <a:p>
            <a:pPr>
              <a:buNone/>
            </a:pPr>
            <a:endParaRPr dirty="0" smtClean="0"/>
          </a:p>
          <a:p>
            <a:pPr>
              <a:buNone/>
            </a:pPr>
            <a:endParaRPr sz="2400" dirty="0" smtClean="0"/>
          </a:p>
          <a:p>
            <a:endParaRPr dirty="0" smtClean="0"/>
          </a:p>
          <a:p>
            <a:pPr>
              <a:buNone/>
            </a:pPr>
            <a:endParaRPr lang="en-US" dirty="0" smtClean="0"/>
          </a:p>
          <a:p>
            <a:pPr>
              <a:buNone/>
            </a:pPr>
            <a:endParaRPr dirty="0" smtClean="0"/>
          </a:p>
          <a:p>
            <a:endParaRPr dirty="0" smtClean="0"/>
          </a:p>
          <a:p>
            <a:pPr>
              <a:buNone/>
            </a:pPr>
            <a:endParaRPr dirty="0" smtClean="0"/>
          </a:p>
          <a:p>
            <a:endParaRPr dirty="0"/>
          </a:p>
        </p:txBody>
      </p:sp>
      <p:sp>
        <p:nvSpPr>
          <p:cNvPr id="4" name="Slide Number Placeholder 3"/>
          <p:cNvSpPr>
            <a:spLocks noGrp="1"/>
          </p:cNvSpPr>
          <p:nvPr>
            <p:ph type="sldNum" sz="quarter" idx="11"/>
          </p:nvPr>
        </p:nvSpPr>
        <p:spPr>
          <a:xfrm>
            <a:off x="6781800" y="6172200"/>
            <a:ext cx="2133600" cy="457200"/>
          </a:xfrm>
        </p:spPr>
        <p:txBody>
          <a:bodyPr/>
          <a:lstStyle/>
          <a:p>
            <a:fld id="{323594FA-E141-4234-AE05-360401972BE7}" type="slidenum">
              <a:rPr lang="en-US" altLang="en-US" smtClean="0"/>
              <a:pPr/>
              <a:t>7</a:t>
            </a:fld>
            <a:endParaRPr lang="en-US" altLang="en-US" dirty="0"/>
          </a:p>
        </p:txBody>
      </p:sp>
      <p:sp>
        <p:nvSpPr>
          <p:cNvPr id="5" name="Rectangle 4"/>
          <p:cNvSpPr/>
          <p:nvPr/>
        </p:nvSpPr>
        <p:spPr>
          <a:xfrm>
            <a:off x="228600" y="3177170"/>
            <a:ext cx="85344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Explosion 1 47"/>
          <p:cNvSpPr/>
          <p:nvPr/>
        </p:nvSpPr>
        <p:spPr>
          <a:xfrm>
            <a:off x="3581400" y="2854325"/>
            <a:ext cx="2286000" cy="1819922"/>
          </a:xfrm>
          <a:prstGeom prst="irregularSeal1">
            <a:avLst/>
          </a:prstGeom>
          <a:solidFill>
            <a:srgbClr val="FFFF00"/>
          </a:solidFill>
          <a:ln>
            <a:solidFill>
              <a:schemeClr val="accent1">
                <a:lumMod val="75000"/>
              </a:schemeClr>
            </a:solidFill>
          </a:ln>
          <a:effectLst>
            <a:outerShdw blurRad="50800" dist="38100" dir="16200000"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a:cs typeface="Arial"/>
              </a:rPr>
              <a:t>SIMT Core Stalls</a:t>
            </a:r>
            <a:endParaRPr lang="en-US" sz="2000" b="1" dirty="0">
              <a:solidFill>
                <a:schemeClr val="tx1"/>
              </a:solidFill>
              <a:latin typeface="Arial"/>
              <a:cs typeface="Arial"/>
            </a:endParaRPr>
          </a:p>
        </p:txBody>
      </p:sp>
      <p:cxnSp>
        <p:nvCxnSpPr>
          <p:cNvPr id="49" name="Straight Arrow Connector 48"/>
          <p:cNvCxnSpPr/>
          <p:nvPr/>
        </p:nvCxnSpPr>
        <p:spPr>
          <a:xfrm flipV="1">
            <a:off x="228600" y="6096000"/>
            <a:ext cx="8596795" cy="3444"/>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7543800" y="5638800"/>
            <a:ext cx="1600200" cy="477054"/>
          </a:xfrm>
          <a:prstGeom prst="rect">
            <a:avLst/>
          </a:prstGeom>
          <a:noFill/>
        </p:spPr>
        <p:txBody>
          <a:bodyPr wrap="square" rtlCol="0">
            <a:spAutoFit/>
          </a:bodyPr>
          <a:lstStyle/>
          <a:p>
            <a:r>
              <a:rPr lang="en-US" sz="2500" b="1" dirty="0" smtClean="0">
                <a:latin typeface="Arial" pitchFamily="34" charset="0"/>
                <a:cs typeface="Arial" pitchFamily="34" charset="0"/>
              </a:rPr>
              <a:t>Time</a:t>
            </a:r>
            <a:endParaRPr lang="en-US" sz="2500" b="1" dirty="0">
              <a:latin typeface="Arial" pitchFamily="34" charset="0"/>
              <a:cs typeface="Arial" pitchFamily="34" charset="0"/>
            </a:endParaRPr>
          </a:p>
        </p:txBody>
      </p:sp>
      <p:grpSp>
        <p:nvGrpSpPr>
          <p:cNvPr id="52" name="Group 51"/>
          <p:cNvGrpSpPr/>
          <p:nvPr/>
        </p:nvGrpSpPr>
        <p:grpSpPr>
          <a:xfrm>
            <a:off x="6248400" y="2930525"/>
            <a:ext cx="2307580" cy="1676400"/>
            <a:chOff x="6248400" y="2819400"/>
            <a:chExt cx="2307580" cy="1676400"/>
          </a:xfrm>
        </p:grpSpPr>
        <p:sp>
          <p:nvSpPr>
            <p:cNvPr id="56" name="Rounded Rectangle 55"/>
            <p:cNvSpPr/>
            <p:nvPr/>
          </p:nvSpPr>
          <p:spPr>
            <a:xfrm>
              <a:off x="6269980" y="3657600"/>
              <a:ext cx="22860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700" b="1" dirty="0" smtClean="0">
                  <a:latin typeface="Arial" pitchFamily="34" charset="0"/>
                  <a:cs typeface="Arial" pitchFamily="34" charset="0"/>
                </a:rPr>
                <a:t>Compute Phase (2)</a:t>
              </a:r>
              <a:endParaRPr lang="en-US" sz="2700" b="1" dirty="0">
                <a:latin typeface="Arial" pitchFamily="34" charset="0"/>
                <a:cs typeface="Arial" pitchFamily="34" charset="0"/>
              </a:endParaRPr>
            </a:p>
          </p:txBody>
        </p:sp>
        <p:sp>
          <p:nvSpPr>
            <p:cNvPr id="90" name="Rounded Rectangle 89"/>
            <p:cNvSpPr/>
            <p:nvPr/>
          </p:nvSpPr>
          <p:spPr>
            <a:xfrm>
              <a:off x="6248400" y="2819400"/>
              <a:ext cx="2286000" cy="810890"/>
            </a:xfrm>
            <a:prstGeom prst="roundRect">
              <a:avLst/>
            </a:prstGeom>
            <a:solidFill>
              <a:srgbClr val="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900" b="1" dirty="0">
                <a:solidFill>
                  <a:prstClr val="black"/>
                </a:solidFill>
                <a:latin typeface="Arial"/>
                <a:cs typeface="Arial"/>
              </a:endParaRPr>
            </a:p>
          </p:txBody>
        </p:sp>
        <p:sp>
          <p:nvSpPr>
            <p:cNvPr id="91" name="Rectangle 90"/>
            <p:cNvSpPr/>
            <p:nvPr/>
          </p:nvSpPr>
          <p:spPr>
            <a:xfrm>
              <a:off x="6310183" y="2935241"/>
              <a:ext cx="185351"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900" b="1" dirty="0" smtClean="0">
                  <a:solidFill>
                    <a:prstClr val="black"/>
                  </a:solidFill>
                  <a:latin typeface="Arial"/>
                  <a:cs typeface="Arial"/>
                </a:rPr>
                <a:t>W1</a:t>
              </a:r>
              <a:endParaRPr lang="en-US" sz="900" b="1" dirty="0">
                <a:solidFill>
                  <a:prstClr val="black"/>
                </a:solidFill>
                <a:latin typeface="Arial"/>
                <a:cs typeface="Arial"/>
              </a:endParaRPr>
            </a:p>
          </p:txBody>
        </p:sp>
        <p:sp>
          <p:nvSpPr>
            <p:cNvPr id="92" name="Rectangle 91"/>
            <p:cNvSpPr/>
            <p:nvPr/>
          </p:nvSpPr>
          <p:spPr>
            <a:xfrm>
              <a:off x="6588211" y="2935241"/>
              <a:ext cx="185351"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900" b="1" dirty="0">
                  <a:solidFill>
                    <a:prstClr val="black"/>
                  </a:solidFill>
                  <a:latin typeface="Arial"/>
                  <a:cs typeface="Arial"/>
                </a:rPr>
                <a:t>W2</a:t>
              </a:r>
            </a:p>
          </p:txBody>
        </p:sp>
        <p:sp>
          <p:nvSpPr>
            <p:cNvPr id="93" name="Rectangle 92"/>
            <p:cNvSpPr/>
            <p:nvPr/>
          </p:nvSpPr>
          <p:spPr>
            <a:xfrm>
              <a:off x="6866237" y="2935241"/>
              <a:ext cx="185351"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900" b="1" dirty="0">
                  <a:solidFill>
                    <a:prstClr val="black"/>
                  </a:solidFill>
                  <a:latin typeface="Arial"/>
                  <a:cs typeface="Arial"/>
                </a:rPr>
                <a:t>W3</a:t>
              </a:r>
            </a:p>
          </p:txBody>
        </p:sp>
        <p:sp>
          <p:nvSpPr>
            <p:cNvPr id="94" name="Rectangle 93"/>
            <p:cNvSpPr/>
            <p:nvPr/>
          </p:nvSpPr>
          <p:spPr>
            <a:xfrm>
              <a:off x="7144265" y="2935241"/>
              <a:ext cx="185351"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900" b="1" dirty="0">
                  <a:solidFill>
                    <a:prstClr val="black"/>
                  </a:solidFill>
                  <a:latin typeface="Arial"/>
                  <a:cs typeface="Arial"/>
                </a:rPr>
                <a:t>W4</a:t>
              </a:r>
            </a:p>
          </p:txBody>
        </p:sp>
        <p:sp>
          <p:nvSpPr>
            <p:cNvPr id="95" name="Rectangle 94"/>
            <p:cNvSpPr/>
            <p:nvPr/>
          </p:nvSpPr>
          <p:spPr>
            <a:xfrm>
              <a:off x="7422292" y="2935241"/>
              <a:ext cx="185351"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900" b="1" dirty="0">
                  <a:solidFill>
                    <a:prstClr val="black"/>
                  </a:solidFill>
                  <a:latin typeface="Arial"/>
                  <a:cs typeface="Arial"/>
                </a:rPr>
                <a:t>W5</a:t>
              </a:r>
            </a:p>
          </p:txBody>
        </p:sp>
        <p:sp>
          <p:nvSpPr>
            <p:cNvPr id="96" name="Rectangle 95"/>
            <p:cNvSpPr/>
            <p:nvPr/>
          </p:nvSpPr>
          <p:spPr>
            <a:xfrm>
              <a:off x="7700319" y="2935241"/>
              <a:ext cx="185351"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900" b="1" dirty="0">
                  <a:solidFill>
                    <a:prstClr val="black"/>
                  </a:solidFill>
                  <a:latin typeface="Arial"/>
                  <a:cs typeface="Arial"/>
                </a:rPr>
                <a:t>W6</a:t>
              </a:r>
            </a:p>
          </p:txBody>
        </p:sp>
        <p:sp>
          <p:nvSpPr>
            <p:cNvPr id="97" name="Rectangle 96"/>
            <p:cNvSpPr/>
            <p:nvPr/>
          </p:nvSpPr>
          <p:spPr>
            <a:xfrm>
              <a:off x="7978346" y="2935241"/>
              <a:ext cx="185351"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900" b="1" dirty="0">
                  <a:solidFill>
                    <a:prstClr val="black"/>
                  </a:solidFill>
                  <a:latin typeface="Arial"/>
                  <a:cs typeface="Arial"/>
                </a:rPr>
                <a:t>W7</a:t>
              </a:r>
            </a:p>
          </p:txBody>
        </p:sp>
        <p:sp>
          <p:nvSpPr>
            <p:cNvPr id="98" name="Rectangle 97"/>
            <p:cNvSpPr/>
            <p:nvPr/>
          </p:nvSpPr>
          <p:spPr>
            <a:xfrm>
              <a:off x="8256373" y="2935241"/>
              <a:ext cx="185351"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900" b="1" dirty="0">
                  <a:solidFill>
                    <a:prstClr val="black"/>
                  </a:solidFill>
                  <a:latin typeface="Arial"/>
                  <a:cs typeface="Arial"/>
                </a:rPr>
                <a:t>W8</a:t>
              </a:r>
            </a:p>
          </p:txBody>
        </p:sp>
      </p:grpSp>
      <p:grpSp>
        <p:nvGrpSpPr>
          <p:cNvPr id="47" name="Group 46"/>
          <p:cNvGrpSpPr/>
          <p:nvPr/>
        </p:nvGrpSpPr>
        <p:grpSpPr>
          <a:xfrm>
            <a:off x="201290" y="2930525"/>
            <a:ext cx="2991185" cy="1703710"/>
            <a:chOff x="201290" y="2819400"/>
            <a:chExt cx="2991185" cy="1703710"/>
          </a:xfrm>
        </p:grpSpPr>
        <p:sp>
          <p:nvSpPr>
            <p:cNvPr id="79" name="Rounded Rectangle 78"/>
            <p:cNvSpPr/>
            <p:nvPr/>
          </p:nvSpPr>
          <p:spPr>
            <a:xfrm>
              <a:off x="228600" y="2819400"/>
              <a:ext cx="2963875" cy="810890"/>
            </a:xfrm>
            <a:prstGeom prst="roundRect">
              <a:avLst/>
            </a:prstGeom>
            <a:no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400" b="1" dirty="0">
                <a:solidFill>
                  <a:prstClr val="black"/>
                </a:solidFill>
                <a:latin typeface="Times New Roman" pitchFamily="18" charset="0"/>
                <a:cs typeface="Times New Roman" pitchFamily="18" charset="0"/>
              </a:endParaRPr>
            </a:p>
          </p:txBody>
        </p:sp>
        <p:sp>
          <p:nvSpPr>
            <p:cNvPr id="80" name="Rectangle 79"/>
            <p:cNvSpPr/>
            <p:nvPr/>
          </p:nvSpPr>
          <p:spPr>
            <a:xfrm>
              <a:off x="308704" y="2935241"/>
              <a:ext cx="240314"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smtClean="0">
                  <a:solidFill>
                    <a:prstClr val="black"/>
                  </a:solidFill>
                  <a:latin typeface="Arial" pitchFamily="34" charset="0"/>
                  <a:cs typeface="Arial" pitchFamily="34" charset="0"/>
                </a:rPr>
                <a:t>W1</a:t>
              </a:r>
              <a:endParaRPr lang="en-US" sz="1400" b="1" dirty="0">
                <a:solidFill>
                  <a:prstClr val="black"/>
                </a:solidFill>
                <a:latin typeface="Arial" pitchFamily="34" charset="0"/>
                <a:cs typeface="Arial" pitchFamily="34" charset="0"/>
              </a:endParaRPr>
            </a:p>
          </p:txBody>
        </p:sp>
        <p:sp>
          <p:nvSpPr>
            <p:cNvPr id="81" name="Rectangle 80"/>
            <p:cNvSpPr/>
            <p:nvPr/>
          </p:nvSpPr>
          <p:spPr>
            <a:xfrm>
              <a:off x="669176" y="2935241"/>
              <a:ext cx="240314"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W2</a:t>
              </a:r>
            </a:p>
          </p:txBody>
        </p:sp>
        <p:sp>
          <p:nvSpPr>
            <p:cNvPr id="82" name="Rectangle 81"/>
            <p:cNvSpPr/>
            <p:nvPr/>
          </p:nvSpPr>
          <p:spPr>
            <a:xfrm>
              <a:off x="1029647" y="2935241"/>
              <a:ext cx="240314"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W3</a:t>
              </a:r>
            </a:p>
          </p:txBody>
        </p:sp>
        <p:sp>
          <p:nvSpPr>
            <p:cNvPr id="83" name="Rectangle 82"/>
            <p:cNvSpPr/>
            <p:nvPr/>
          </p:nvSpPr>
          <p:spPr>
            <a:xfrm>
              <a:off x="1390119" y="2935241"/>
              <a:ext cx="240314"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W4</a:t>
              </a:r>
            </a:p>
          </p:txBody>
        </p:sp>
        <p:sp>
          <p:nvSpPr>
            <p:cNvPr id="84" name="Rectangle 83"/>
            <p:cNvSpPr/>
            <p:nvPr/>
          </p:nvSpPr>
          <p:spPr>
            <a:xfrm>
              <a:off x="1750590" y="2935241"/>
              <a:ext cx="240314"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W5</a:t>
              </a:r>
            </a:p>
          </p:txBody>
        </p:sp>
        <p:sp>
          <p:nvSpPr>
            <p:cNvPr id="85" name="Rectangle 84"/>
            <p:cNvSpPr/>
            <p:nvPr/>
          </p:nvSpPr>
          <p:spPr>
            <a:xfrm>
              <a:off x="2111061" y="2935241"/>
              <a:ext cx="240314"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W6</a:t>
              </a:r>
            </a:p>
          </p:txBody>
        </p:sp>
        <p:sp>
          <p:nvSpPr>
            <p:cNvPr id="86" name="Rectangle 85"/>
            <p:cNvSpPr/>
            <p:nvPr/>
          </p:nvSpPr>
          <p:spPr>
            <a:xfrm>
              <a:off x="2471533" y="2935241"/>
              <a:ext cx="240314"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W7</a:t>
              </a:r>
            </a:p>
          </p:txBody>
        </p:sp>
        <p:sp>
          <p:nvSpPr>
            <p:cNvPr id="87" name="Rectangle 86"/>
            <p:cNvSpPr/>
            <p:nvPr/>
          </p:nvSpPr>
          <p:spPr>
            <a:xfrm>
              <a:off x="2832004" y="2935241"/>
              <a:ext cx="240314" cy="579208"/>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W8</a:t>
              </a:r>
            </a:p>
          </p:txBody>
        </p:sp>
        <p:sp>
          <p:nvSpPr>
            <p:cNvPr id="99" name="Rounded Rectangle 98"/>
            <p:cNvSpPr/>
            <p:nvPr/>
          </p:nvSpPr>
          <p:spPr>
            <a:xfrm>
              <a:off x="201290" y="3684910"/>
              <a:ext cx="29718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700" b="1" dirty="0" smtClean="0">
                  <a:solidFill>
                    <a:schemeClr val="tx1"/>
                  </a:solidFill>
                  <a:latin typeface="Arial" pitchFamily="34" charset="0"/>
                  <a:cs typeface="Arial" pitchFamily="34" charset="0"/>
                </a:rPr>
                <a:t>Compute </a:t>
              </a:r>
            </a:p>
            <a:p>
              <a:pPr algn="ctr"/>
              <a:r>
                <a:rPr lang="en-US" sz="2700" b="1" dirty="0" smtClean="0">
                  <a:solidFill>
                    <a:schemeClr val="tx1"/>
                  </a:solidFill>
                  <a:latin typeface="Arial" pitchFamily="34" charset="0"/>
                  <a:cs typeface="Arial" pitchFamily="34" charset="0"/>
                </a:rPr>
                <a:t>Phase (1)</a:t>
              </a:r>
              <a:endParaRPr lang="en-US" sz="2700" b="1" dirty="0">
                <a:solidFill>
                  <a:schemeClr val="tx1"/>
                </a:solidFill>
                <a:latin typeface="Arial" pitchFamily="34" charset="0"/>
                <a:cs typeface="Arial" pitchFamily="34" charset="0"/>
              </a:endParaRPr>
            </a:p>
          </p:txBody>
        </p:sp>
      </p:grpSp>
      <p:grpSp>
        <p:nvGrpSpPr>
          <p:cNvPr id="51" name="Group 50"/>
          <p:cNvGrpSpPr/>
          <p:nvPr/>
        </p:nvGrpSpPr>
        <p:grpSpPr>
          <a:xfrm>
            <a:off x="1099840" y="4606925"/>
            <a:ext cx="6248400" cy="1421489"/>
            <a:chOff x="1099840" y="4495800"/>
            <a:chExt cx="6248400" cy="1421489"/>
          </a:xfrm>
        </p:grpSpPr>
        <p:cxnSp>
          <p:nvCxnSpPr>
            <p:cNvPr id="100" name="Straight Arrow Connector 99"/>
            <p:cNvCxnSpPr/>
            <p:nvPr/>
          </p:nvCxnSpPr>
          <p:spPr>
            <a:xfrm>
              <a:off x="3385840" y="46482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101" name="Left Brace 100"/>
            <p:cNvSpPr/>
            <p:nvPr/>
          </p:nvSpPr>
          <p:spPr>
            <a:xfrm>
              <a:off x="2776240" y="4603844"/>
              <a:ext cx="195560" cy="1263556"/>
            </a:xfrm>
            <a:prstGeom prst="leftBrace">
              <a:avLst/>
            </a:prstGeom>
            <a:ln w="412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102" name="TextBox 101"/>
            <p:cNvSpPr txBox="1"/>
            <p:nvPr/>
          </p:nvSpPr>
          <p:spPr>
            <a:xfrm>
              <a:off x="1099840" y="4800600"/>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103" name="Straight Arrow Connector 102"/>
            <p:cNvCxnSpPr/>
            <p:nvPr/>
          </p:nvCxnSpPr>
          <p:spPr>
            <a:xfrm>
              <a:off x="3538240" y="48006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04" name="Straight Arrow Connector 103"/>
            <p:cNvCxnSpPr/>
            <p:nvPr/>
          </p:nvCxnSpPr>
          <p:spPr>
            <a:xfrm>
              <a:off x="3690640" y="49530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05" name="Straight Arrow Connector 104"/>
            <p:cNvCxnSpPr/>
            <p:nvPr/>
          </p:nvCxnSpPr>
          <p:spPr>
            <a:xfrm>
              <a:off x="3843040" y="51234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06" name="Straight Arrow Connector 105"/>
            <p:cNvCxnSpPr/>
            <p:nvPr/>
          </p:nvCxnSpPr>
          <p:spPr>
            <a:xfrm>
              <a:off x="3995440" y="52758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07" name="Straight Arrow Connector 106"/>
            <p:cNvCxnSpPr/>
            <p:nvPr/>
          </p:nvCxnSpPr>
          <p:spPr>
            <a:xfrm>
              <a:off x="4147840" y="54282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08" name="Straight Arrow Connector 107"/>
            <p:cNvCxnSpPr/>
            <p:nvPr/>
          </p:nvCxnSpPr>
          <p:spPr>
            <a:xfrm>
              <a:off x="4300240" y="55806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09" name="Straight Arrow Connector 108"/>
            <p:cNvCxnSpPr/>
            <p:nvPr/>
          </p:nvCxnSpPr>
          <p:spPr>
            <a:xfrm>
              <a:off x="4452640" y="57330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110" name="TextBox 109"/>
            <p:cNvSpPr txBox="1"/>
            <p:nvPr/>
          </p:nvSpPr>
          <p:spPr>
            <a:xfrm>
              <a:off x="3082568" y="449580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111" name="TextBox 110"/>
            <p:cNvSpPr txBox="1"/>
            <p:nvPr/>
          </p:nvSpPr>
          <p:spPr>
            <a:xfrm>
              <a:off x="3219576" y="4658302"/>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112" name="TextBox 111"/>
            <p:cNvSpPr txBox="1"/>
            <p:nvPr/>
          </p:nvSpPr>
          <p:spPr>
            <a:xfrm>
              <a:off x="3356581" y="4838851"/>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113" name="TextBox 112"/>
            <p:cNvSpPr txBox="1"/>
            <p:nvPr/>
          </p:nvSpPr>
          <p:spPr>
            <a:xfrm>
              <a:off x="3493589" y="5001352"/>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sp>
          <p:nvSpPr>
            <p:cNvPr id="114" name="TextBox 113"/>
            <p:cNvSpPr txBox="1"/>
            <p:nvPr/>
          </p:nvSpPr>
          <p:spPr>
            <a:xfrm>
              <a:off x="3630596" y="51638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115" name="TextBox 114"/>
            <p:cNvSpPr txBox="1"/>
            <p:nvPr/>
          </p:nvSpPr>
          <p:spPr>
            <a:xfrm>
              <a:off x="3767602" y="5326353"/>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116" name="TextBox 115"/>
            <p:cNvSpPr txBox="1"/>
            <p:nvPr/>
          </p:nvSpPr>
          <p:spPr>
            <a:xfrm>
              <a:off x="3904610" y="548885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117" name="TextBox 116"/>
            <p:cNvSpPr txBox="1"/>
            <p:nvPr/>
          </p:nvSpPr>
          <p:spPr>
            <a:xfrm>
              <a:off x="4041618" y="565135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P spid="50"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extBox 7"/>
          <p:cNvSpPr txBox="1"/>
          <p:nvPr/>
        </p:nvSpPr>
        <p:spPr>
          <a:xfrm>
            <a:off x="7772400" y="2743200"/>
            <a:ext cx="750765" cy="404431"/>
          </a:xfrm>
          <a:prstGeom prst="rect">
            <a:avLst/>
          </a:prstGeom>
          <a:noFill/>
        </p:spPr>
        <p:txBody>
          <a:bodyPr wrap="square" lIns="49999" tIns="25000" rIns="49999" bIns="25000" rtlCol="0">
            <a:spAutoFit/>
          </a:bodyPr>
          <a:lstStyle/>
          <a:p>
            <a:r>
              <a:rPr lang="en-US" sz="2300" dirty="0" smtClean="0">
                <a:latin typeface="Arial" pitchFamily="34" charset="0"/>
                <a:cs typeface="Arial" pitchFamily="34" charset="0"/>
              </a:rPr>
              <a:t>Time</a:t>
            </a:r>
            <a:endParaRPr lang="en-US" sz="2300" dirty="0">
              <a:latin typeface="Arial" pitchFamily="34" charset="0"/>
              <a:cs typeface="Arial" pitchFamily="34" charset="0"/>
            </a:endParaRPr>
          </a:p>
        </p:txBody>
      </p:sp>
      <p:sp>
        <p:nvSpPr>
          <p:cNvPr id="43" name="Explosion 1 42"/>
          <p:cNvSpPr/>
          <p:nvPr/>
        </p:nvSpPr>
        <p:spPr>
          <a:xfrm>
            <a:off x="3733800" y="0"/>
            <a:ext cx="2286000" cy="1819922"/>
          </a:xfrm>
          <a:prstGeom prst="irregularSeal1">
            <a:avLst/>
          </a:prstGeom>
          <a:solidFill>
            <a:srgbClr val="FFFF00"/>
          </a:solidFill>
          <a:ln>
            <a:solidFill>
              <a:schemeClr val="accent1">
                <a:lumMod val="75000"/>
              </a:schemeClr>
            </a:solidFill>
          </a:ln>
          <a:effectLst>
            <a:outerShdw blurRad="50800" dist="38100" dir="16200000"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a:cs typeface="Arial"/>
              </a:rPr>
              <a:t>SIMT Core Stalls</a:t>
            </a:r>
            <a:endParaRPr lang="en-US" sz="2000" b="1" dirty="0">
              <a:solidFill>
                <a:schemeClr val="tx1"/>
              </a:solidFill>
              <a:latin typeface="Arial"/>
              <a:cs typeface="Arial"/>
            </a:endParaRPr>
          </a:p>
        </p:txBody>
      </p:sp>
      <p:sp>
        <p:nvSpPr>
          <p:cNvPr id="44" name="Rounded Rectangle 43"/>
          <p:cNvSpPr/>
          <p:nvPr/>
        </p:nvSpPr>
        <p:spPr>
          <a:xfrm>
            <a:off x="6464685" y="914400"/>
            <a:ext cx="2286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400" b="1" dirty="0" smtClean="0">
                <a:latin typeface="Arial" pitchFamily="34" charset="0"/>
                <a:cs typeface="Arial" pitchFamily="34" charset="0"/>
              </a:rPr>
              <a:t>Compute Phase (2)</a:t>
            </a:r>
            <a:endParaRPr lang="en-US" sz="2400" b="1" dirty="0">
              <a:latin typeface="Arial" pitchFamily="34" charset="0"/>
              <a:cs typeface="Arial" pitchFamily="34" charset="0"/>
            </a:endParaRPr>
          </a:p>
        </p:txBody>
      </p:sp>
      <p:sp>
        <p:nvSpPr>
          <p:cNvPr id="46" name="Rounded Rectangle 45"/>
          <p:cNvSpPr/>
          <p:nvPr/>
        </p:nvSpPr>
        <p:spPr>
          <a:xfrm>
            <a:off x="423305" y="76200"/>
            <a:ext cx="2963875" cy="810890"/>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400" b="1" dirty="0">
              <a:solidFill>
                <a:prstClr val="black"/>
              </a:solidFill>
              <a:latin typeface="Times New Roman" pitchFamily="18" charset="0"/>
              <a:cs typeface="Times New Roman" pitchFamily="18" charset="0"/>
            </a:endParaRPr>
          </a:p>
        </p:txBody>
      </p:sp>
      <p:sp>
        <p:nvSpPr>
          <p:cNvPr id="47" name="Rectangle 46"/>
          <p:cNvSpPr/>
          <p:nvPr/>
        </p:nvSpPr>
        <p:spPr>
          <a:xfrm>
            <a:off x="503409" y="192041"/>
            <a:ext cx="240314"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smtClean="0">
                <a:solidFill>
                  <a:prstClr val="black"/>
                </a:solidFill>
                <a:latin typeface="Arial" pitchFamily="34" charset="0"/>
                <a:cs typeface="Arial" pitchFamily="34" charset="0"/>
              </a:rPr>
              <a:t>W1</a:t>
            </a:r>
            <a:endParaRPr lang="en-US" sz="1400" b="1" dirty="0">
              <a:solidFill>
                <a:prstClr val="black"/>
              </a:solidFill>
              <a:latin typeface="Arial" pitchFamily="34" charset="0"/>
              <a:cs typeface="Arial" pitchFamily="34" charset="0"/>
            </a:endParaRPr>
          </a:p>
        </p:txBody>
      </p:sp>
      <p:sp>
        <p:nvSpPr>
          <p:cNvPr id="48" name="Rectangle 47"/>
          <p:cNvSpPr/>
          <p:nvPr/>
        </p:nvSpPr>
        <p:spPr>
          <a:xfrm>
            <a:off x="863881" y="192041"/>
            <a:ext cx="240314"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W2</a:t>
            </a:r>
          </a:p>
        </p:txBody>
      </p:sp>
      <p:sp>
        <p:nvSpPr>
          <p:cNvPr id="49" name="Rectangle 48"/>
          <p:cNvSpPr/>
          <p:nvPr/>
        </p:nvSpPr>
        <p:spPr>
          <a:xfrm>
            <a:off x="1224352" y="192041"/>
            <a:ext cx="240314"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W3</a:t>
            </a:r>
          </a:p>
        </p:txBody>
      </p:sp>
      <p:sp>
        <p:nvSpPr>
          <p:cNvPr id="50" name="Rectangle 49"/>
          <p:cNvSpPr/>
          <p:nvPr/>
        </p:nvSpPr>
        <p:spPr>
          <a:xfrm>
            <a:off x="1584824" y="192041"/>
            <a:ext cx="240314"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W4</a:t>
            </a:r>
          </a:p>
        </p:txBody>
      </p:sp>
      <p:sp>
        <p:nvSpPr>
          <p:cNvPr id="51" name="Rectangle 50"/>
          <p:cNvSpPr/>
          <p:nvPr/>
        </p:nvSpPr>
        <p:spPr>
          <a:xfrm>
            <a:off x="1945295" y="192041"/>
            <a:ext cx="240314"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W5</a:t>
            </a:r>
          </a:p>
        </p:txBody>
      </p:sp>
      <p:sp>
        <p:nvSpPr>
          <p:cNvPr id="52" name="Rectangle 51"/>
          <p:cNvSpPr/>
          <p:nvPr/>
        </p:nvSpPr>
        <p:spPr>
          <a:xfrm>
            <a:off x="2305766" y="192041"/>
            <a:ext cx="240314"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W6</a:t>
            </a:r>
          </a:p>
        </p:txBody>
      </p:sp>
      <p:sp>
        <p:nvSpPr>
          <p:cNvPr id="53" name="Rectangle 52"/>
          <p:cNvSpPr/>
          <p:nvPr/>
        </p:nvSpPr>
        <p:spPr>
          <a:xfrm>
            <a:off x="2666238" y="192041"/>
            <a:ext cx="240314"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W7</a:t>
            </a:r>
          </a:p>
        </p:txBody>
      </p:sp>
      <p:sp>
        <p:nvSpPr>
          <p:cNvPr id="54" name="Rectangle 53"/>
          <p:cNvSpPr/>
          <p:nvPr/>
        </p:nvSpPr>
        <p:spPr>
          <a:xfrm>
            <a:off x="3026709" y="192041"/>
            <a:ext cx="240314"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pitchFamily="34" charset="0"/>
                <a:cs typeface="Arial" pitchFamily="34" charset="0"/>
              </a:rPr>
              <a:t>W8</a:t>
            </a:r>
          </a:p>
        </p:txBody>
      </p:sp>
      <p:sp>
        <p:nvSpPr>
          <p:cNvPr id="56" name="Rounded Rectangle 55"/>
          <p:cNvSpPr/>
          <p:nvPr/>
        </p:nvSpPr>
        <p:spPr>
          <a:xfrm>
            <a:off x="6443105" y="76200"/>
            <a:ext cx="2286000" cy="810890"/>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000" b="1" dirty="0">
              <a:solidFill>
                <a:prstClr val="black"/>
              </a:solidFill>
              <a:latin typeface="Times New Roman" pitchFamily="18" charset="0"/>
              <a:cs typeface="Times New Roman" pitchFamily="18" charset="0"/>
            </a:endParaRPr>
          </a:p>
        </p:txBody>
      </p:sp>
      <p:sp>
        <p:nvSpPr>
          <p:cNvPr id="57" name="Rectangle 56"/>
          <p:cNvSpPr/>
          <p:nvPr/>
        </p:nvSpPr>
        <p:spPr>
          <a:xfrm>
            <a:off x="6504888" y="192041"/>
            <a:ext cx="185351"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000" b="1" dirty="0" smtClean="0">
                <a:solidFill>
                  <a:prstClr val="black"/>
                </a:solidFill>
                <a:latin typeface="Arial" pitchFamily="34" charset="0"/>
                <a:cs typeface="Arial" pitchFamily="34" charset="0"/>
              </a:rPr>
              <a:t>W1</a:t>
            </a:r>
            <a:endParaRPr lang="en-US" sz="1000" b="1" dirty="0">
              <a:solidFill>
                <a:prstClr val="black"/>
              </a:solidFill>
              <a:latin typeface="Arial" pitchFamily="34" charset="0"/>
              <a:cs typeface="Arial" pitchFamily="34" charset="0"/>
            </a:endParaRPr>
          </a:p>
        </p:txBody>
      </p:sp>
      <p:sp>
        <p:nvSpPr>
          <p:cNvPr id="58" name="Rectangle 57"/>
          <p:cNvSpPr/>
          <p:nvPr/>
        </p:nvSpPr>
        <p:spPr>
          <a:xfrm>
            <a:off x="6782916" y="192041"/>
            <a:ext cx="185351"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000" b="1" dirty="0">
                <a:solidFill>
                  <a:prstClr val="black"/>
                </a:solidFill>
                <a:latin typeface="Arial" pitchFamily="34" charset="0"/>
                <a:cs typeface="Arial" pitchFamily="34" charset="0"/>
              </a:rPr>
              <a:t>W2</a:t>
            </a:r>
          </a:p>
        </p:txBody>
      </p:sp>
      <p:sp>
        <p:nvSpPr>
          <p:cNvPr id="59" name="Rectangle 58"/>
          <p:cNvSpPr/>
          <p:nvPr/>
        </p:nvSpPr>
        <p:spPr>
          <a:xfrm>
            <a:off x="7060942" y="192041"/>
            <a:ext cx="185351"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000" b="1" dirty="0">
                <a:solidFill>
                  <a:prstClr val="black"/>
                </a:solidFill>
                <a:latin typeface="Arial" pitchFamily="34" charset="0"/>
                <a:cs typeface="Arial" pitchFamily="34" charset="0"/>
              </a:rPr>
              <a:t>W3</a:t>
            </a:r>
          </a:p>
        </p:txBody>
      </p:sp>
      <p:sp>
        <p:nvSpPr>
          <p:cNvPr id="60" name="Rectangle 59"/>
          <p:cNvSpPr/>
          <p:nvPr/>
        </p:nvSpPr>
        <p:spPr>
          <a:xfrm>
            <a:off x="7338970" y="192041"/>
            <a:ext cx="185351"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000" b="1" dirty="0">
                <a:solidFill>
                  <a:prstClr val="black"/>
                </a:solidFill>
                <a:latin typeface="Arial" pitchFamily="34" charset="0"/>
                <a:cs typeface="Arial" pitchFamily="34" charset="0"/>
              </a:rPr>
              <a:t>W4</a:t>
            </a:r>
          </a:p>
        </p:txBody>
      </p:sp>
      <p:sp>
        <p:nvSpPr>
          <p:cNvPr id="61" name="Rectangle 60"/>
          <p:cNvSpPr/>
          <p:nvPr/>
        </p:nvSpPr>
        <p:spPr>
          <a:xfrm>
            <a:off x="7616997" y="192041"/>
            <a:ext cx="185351"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000" b="1" dirty="0">
                <a:solidFill>
                  <a:prstClr val="black"/>
                </a:solidFill>
                <a:latin typeface="Arial" pitchFamily="34" charset="0"/>
                <a:cs typeface="Arial" pitchFamily="34" charset="0"/>
              </a:rPr>
              <a:t>W5</a:t>
            </a:r>
          </a:p>
        </p:txBody>
      </p:sp>
      <p:sp>
        <p:nvSpPr>
          <p:cNvPr id="62" name="Rectangle 61"/>
          <p:cNvSpPr/>
          <p:nvPr/>
        </p:nvSpPr>
        <p:spPr>
          <a:xfrm>
            <a:off x="7895024" y="192041"/>
            <a:ext cx="185351"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000" b="1" dirty="0">
                <a:solidFill>
                  <a:prstClr val="black"/>
                </a:solidFill>
                <a:latin typeface="Arial" pitchFamily="34" charset="0"/>
                <a:cs typeface="Arial" pitchFamily="34" charset="0"/>
              </a:rPr>
              <a:t>W6</a:t>
            </a:r>
          </a:p>
        </p:txBody>
      </p:sp>
      <p:sp>
        <p:nvSpPr>
          <p:cNvPr id="63" name="Rectangle 62"/>
          <p:cNvSpPr/>
          <p:nvPr/>
        </p:nvSpPr>
        <p:spPr>
          <a:xfrm>
            <a:off x="8173051" y="192041"/>
            <a:ext cx="185351"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000" b="1" dirty="0">
                <a:solidFill>
                  <a:prstClr val="black"/>
                </a:solidFill>
                <a:latin typeface="Arial" pitchFamily="34" charset="0"/>
                <a:cs typeface="Arial" pitchFamily="34" charset="0"/>
              </a:rPr>
              <a:t>W7</a:t>
            </a:r>
          </a:p>
        </p:txBody>
      </p:sp>
      <p:sp>
        <p:nvSpPr>
          <p:cNvPr id="64" name="Rectangle 63"/>
          <p:cNvSpPr/>
          <p:nvPr/>
        </p:nvSpPr>
        <p:spPr>
          <a:xfrm>
            <a:off x="8451078" y="192041"/>
            <a:ext cx="185351" cy="57920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000" b="1" dirty="0">
                <a:solidFill>
                  <a:prstClr val="black"/>
                </a:solidFill>
                <a:latin typeface="Arial" pitchFamily="34" charset="0"/>
                <a:cs typeface="Arial" pitchFamily="34" charset="0"/>
              </a:rPr>
              <a:t>W8</a:t>
            </a:r>
          </a:p>
        </p:txBody>
      </p:sp>
      <p:sp>
        <p:nvSpPr>
          <p:cNvPr id="65" name="Rounded Rectangle 64"/>
          <p:cNvSpPr/>
          <p:nvPr/>
        </p:nvSpPr>
        <p:spPr>
          <a:xfrm>
            <a:off x="395995" y="941710"/>
            <a:ext cx="2971800" cy="838200"/>
          </a:xfrm>
          <a:prstGeom prst="round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400" b="1" dirty="0" smtClean="0">
                <a:latin typeface="Arial" pitchFamily="34" charset="0"/>
                <a:cs typeface="Arial" pitchFamily="34" charset="0"/>
              </a:rPr>
              <a:t>Compute </a:t>
            </a:r>
          </a:p>
          <a:p>
            <a:pPr algn="ctr"/>
            <a:r>
              <a:rPr lang="en-US" sz="2400" b="1" dirty="0" smtClean="0">
                <a:latin typeface="Arial" pitchFamily="34" charset="0"/>
                <a:cs typeface="Arial" pitchFamily="34" charset="0"/>
              </a:rPr>
              <a:t>Phase (1)</a:t>
            </a:r>
            <a:endParaRPr lang="en-US" sz="2400" b="1" dirty="0">
              <a:latin typeface="Arial" pitchFamily="34" charset="0"/>
              <a:cs typeface="Arial" pitchFamily="34" charset="0"/>
            </a:endParaRPr>
          </a:p>
        </p:txBody>
      </p:sp>
      <p:cxnSp>
        <p:nvCxnSpPr>
          <p:cNvPr id="66" name="Straight Arrow Connector 65"/>
          <p:cNvCxnSpPr/>
          <p:nvPr/>
        </p:nvCxnSpPr>
        <p:spPr>
          <a:xfrm>
            <a:off x="3580545" y="18288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67" name="Left Brace 66"/>
          <p:cNvSpPr/>
          <p:nvPr/>
        </p:nvSpPr>
        <p:spPr>
          <a:xfrm>
            <a:off x="2970945" y="1825410"/>
            <a:ext cx="195560" cy="1263556"/>
          </a:xfrm>
          <a:prstGeom prst="leftBrace">
            <a:avLst/>
          </a:prstGeom>
          <a:ln w="412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68" name="TextBox 67"/>
          <p:cNvSpPr txBox="1"/>
          <p:nvPr/>
        </p:nvSpPr>
        <p:spPr>
          <a:xfrm>
            <a:off x="1524000" y="2030248"/>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69" name="Straight Arrow Connector 68"/>
          <p:cNvCxnSpPr/>
          <p:nvPr/>
        </p:nvCxnSpPr>
        <p:spPr>
          <a:xfrm>
            <a:off x="3732945" y="19812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a:off x="3885345" y="21336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4037745" y="22860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72" name="Straight Arrow Connector 71"/>
          <p:cNvCxnSpPr/>
          <p:nvPr/>
        </p:nvCxnSpPr>
        <p:spPr>
          <a:xfrm>
            <a:off x="4190145" y="24384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a:off x="4342545" y="25908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a:xfrm>
            <a:off x="4494945" y="2729545"/>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a:off x="4648200" y="2895600"/>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277273" y="1676400"/>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77" name="TextBox 76"/>
          <p:cNvSpPr txBox="1"/>
          <p:nvPr/>
        </p:nvSpPr>
        <p:spPr>
          <a:xfrm>
            <a:off x="3414281" y="1838902"/>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78" name="TextBox 77"/>
          <p:cNvSpPr txBox="1"/>
          <p:nvPr/>
        </p:nvSpPr>
        <p:spPr>
          <a:xfrm>
            <a:off x="3551286" y="2001406"/>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79" name="TextBox 78"/>
          <p:cNvSpPr txBox="1"/>
          <p:nvPr/>
        </p:nvSpPr>
        <p:spPr>
          <a:xfrm>
            <a:off x="3688294" y="2163907"/>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sp>
        <p:nvSpPr>
          <p:cNvPr id="80" name="TextBox 79"/>
          <p:cNvSpPr txBox="1"/>
          <p:nvPr/>
        </p:nvSpPr>
        <p:spPr>
          <a:xfrm>
            <a:off x="3825301" y="2326408"/>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sp>
        <p:nvSpPr>
          <p:cNvPr id="81" name="TextBox 80"/>
          <p:cNvSpPr txBox="1"/>
          <p:nvPr/>
        </p:nvSpPr>
        <p:spPr>
          <a:xfrm>
            <a:off x="3962307" y="2488908"/>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82" name="TextBox 81"/>
          <p:cNvSpPr txBox="1"/>
          <p:nvPr/>
        </p:nvSpPr>
        <p:spPr>
          <a:xfrm>
            <a:off x="4099315" y="263775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83" name="TextBox 82"/>
          <p:cNvSpPr txBox="1"/>
          <p:nvPr/>
        </p:nvSpPr>
        <p:spPr>
          <a:xfrm>
            <a:off x="4272930" y="2778435"/>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grpSp>
        <p:nvGrpSpPr>
          <p:cNvPr id="108" name="Group 107"/>
          <p:cNvGrpSpPr/>
          <p:nvPr/>
        </p:nvGrpSpPr>
        <p:grpSpPr>
          <a:xfrm>
            <a:off x="582290" y="3306105"/>
            <a:ext cx="3075310" cy="1757346"/>
            <a:chOff x="582290" y="3306105"/>
            <a:chExt cx="3075310" cy="1757346"/>
          </a:xfrm>
        </p:grpSpPr>
        <p:sp>
          <p:nvSpPr>
            <p:cNvPr id="12" name="Rounded Rectangle 11"/>
            <p:cNvSpPr/>
            <p:nvPr/>
          </p:nvSpPr>
          <p:spPr>
            <a:xfrm>
              <a:off x="608826" y="4216437"/>
              <a:ext cx="1524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Compute </a:t>
              </a:r>
            </a:p>
            <a:p>
              <a:pPr algn="ctr"/>
              <a:r>
                <a:rPr lang="en-US" sz="2300" b="1" dirty="0" smtClean="0">
                  <a:latin typeface="Arial" pitchFamily="34" charset="0"/>
                  <a:cs typeface="Arial" pitchFamily="34" charset="0"/>
                </a:rPr>
                <a:t>Phase (1)</a:t>
              </a:r>
              <a:endParaRPr lang="en-US" sz="2300" b="1" dirty="0">
                <a:latin typeface="Arial" pitchFamily="34" charset="0"/>
                <a:cs typeface="Arial" pitchFamily="34" charset="0"/>
              </a:endParaRPr>
            </a:p>
          </p:txBody>
        </p:sp>
        <p:sp>
          <p:nvSpPr>
            <p:cNvPr id="28" name="Rounded Rectangle 27"/>
            <p:cNvSpPr/>
            <p:nvPr/>
          </p:nvSpPr>
          <p:spPr>
            <a:xfrm>
              <a:off x="2132826" y="4225251"/>
              <a:ext cx="1524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solidFill>
                    <a:schemeClr val="bg1"/>
                  </a:solidFill>
                  <a:latin typeface="Arial" pitchFamily="34" charset="0"/>
                  <a:cs typeface="Arial" pitchFamily="34" charset="0"/>
                </a:rPr>
                <a:t>Compute </a:t>
              </a:r>
            </a:p>
            <a:p>
              <a:pPr algn="ctr"/>
              <a:r>
                <a:rPr lang="en-US" sz="2300" b="1" dirty="0" smtClean="0">
                  <a:solidFill>
                    <a:schemeClr val="bg1"/>
                  </a:solidFill>
                  <a:latin typeface="Arial" pitchFamily="34" charset="0"/>
                  <a:cs typeface="Arial" pitchFamily="34" charset="0"/>
                </a:rPr>
                <a:t>Phase (1)</a:t>
              </a:r>
              <a:endParaRPr lang="en-US" sz="2300" b="1" dirty="0">
                <a:solidFill>
                  <a:schemeClr val="bg1"/>
                </a:solidFill>
                <a:latin typeface="Arial" pitchFamily="34" charset="0"/>
                <a:cs typeface="Arial" pitchFamily="34" charset="0"/>
              </a:endParaRPr>
            </a:p>
          </p:txBody>
        </p:sp>
        <p:sp>
          <p:nvSpPr>
            <p:cNvPr id="33" name="TextBox 32"/>
            <p:cNvSpPr txBox="1"/>
            <p:nvPr/>
          </p:nvSpPr>
          <p:spPr>
            <a:xfrm>
              <a:off x="2438400" y="3906925"/>
              <a:ext cx="1219200" cy="369332"/>
            </a:xfrm>
            <a:prstGeom prst="rect">
              <a:avLst/>
            </a:prstGeom>
            <a:noFill/>
          </p:spPr>
          <p:txBody>
            <a:bodyPr wrap="square" rtlCol="0">
              <a:spAutoFit/>
            </a:bodyPr>
            <a:lstStyle/>
            <a:p>
              <a:r>
                <a:rPr lang="en-US" b="1" dirty="0" smtClean="0">
                  <a:latin typeface="Arial"/>
                  <a:cs typeface="Arial"/>
                </a:rPr>
                <a:t>Group 2</a:t>
              </a:r>
              <a:endParaRPr lang="en-US" b="1" dirty="0">
                <a:latin typeface="Arial"/>
                <a:cs typeface="Arial"/>
              </a:endParaRPr>
            </a:p>
          </p:txBody>
        </p:sp>
        <p:sp>
          <p:nvSpPr>
            <p:cNvPr id="34" name="TextBox 33"/>
            <p:cNvSpPr txBox="1"/>
            <p:nvPr/>
          </p:nvSpPr>
          <p:spPr>
            <a:xfrm>
              <a:off x="837426" y="3906157"/>
              <a:ext cx="1219200" cy="369332"/>
            </a:xfrm>
            <a:prstGeom prst="rect">
              <a:avLst/>
            </a:prstGeom>
            <a:noFill/>
          </p:spPr>
          <p:txBody>
            <a:bodyPr wrap="square" rtlCol="0">
              <a:spAutoFit/>
            </a:bodyPr>
            <a:lstStyle/>
            <a:p>
              <a:r>
                <a:rPr lang="en-US" b="1" dirty="0" smtClean="0">
                  <a:latin typeface="Arial"/>
                  <a:cs typeface="Arial"/>
                </a:rPr>
                <a:t>Group 1</a:t>
              </a:r>
              <a:endParaRPr lang="en-US" b="1" dirty="0">
                <a:latin typeface="Arial"/>
                <a:cs typeface="Arial"/>
              </a:endParaRPr>
            </a:p>
          </p:txBody>
        </p:sp>
        <p:sp>
          <p:nvSpPr>
            <p:cNvPr id="86" name="Rounded Rectangle 85"/>
            <p:cNvSpPr/>
            <p:nvPr/>
          </p:nvSpPr>
          <p:spPr>
            <a:xfrm>
              <a:off x="582290" y="3306105"/>
              <a:ext cx="3048000" cy="685800"/>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Arial"/>
                <a:cs typeface="Arial"/>
              </a:endParaRPr>
            </a:p>
          </p:txBody>
        </p:sp>
        <p:sp>
          <p:nvSpPr>
            <p:cNvPr id="87" name="Rectangle 86"/>
            <p:cNvSpPr/>
            <p:nvPr/>
          </p:nvSpPr>
          <p:spPr>
            <a:xfrm>
              <a:off x="663818" y="3407344"/>
              <a:ext cx="247135" cy="48985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a:cs typeface="Arial"/>
                </a:rPr>
                <a:t>W1</a:t>
              </a:r>
            </a:p>
          </p:txBody>
        </p:sp>
        <p:sp>
          <p:nvSpPr>
            <p:cNvPr id="88" name="Rectangle 87"/>
            <p:cNvSpPr/>
            <p:nvPr/>
          </p:nvSpPr>
          <p:spPr>
            <a:xfrm>
              <a:off x="1035371" y="3404079"/>
              <a:ext cx="247135" cy="48985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a:cs typeface="Arial"/>
                </a:rPr>
                <a:t>W2</a:t>
              </a:r>
            </a:p>
          </p:txBody>
        </p:sp>
        <p:sp>
          <p:nvSpPr>
            <p:cNvPr id="89" name="Rectangle 88"/>
            <p:cNvSpPr/>
            <p:nvPr/>
          </p:nvSpPr>
          <p:spPr>
            <a:xfrm>
              <a:off x="1406074" y="3404079"/>
              <a:ext cx="247135" cy="48985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a:cs typeface="Arial"/>
                </a:rPr>
                <a:t>W3</a:t>
              </a:r>
            </a:p>
          </p:txBody>
        </p:sp>
        <p:sp>
          <p:nvSpPr>
            <p:cNvPr id="90" name="Rectangle 89"/>
            <p:cNvSpPr/>
            <p:nvPr/>
          </p:nvSpPr>
          <p:spPr>
            <a:xfrm>
              <a:off x="1776777" y="3404079"/>
              <a:ext cx="247135" cy="489858"/>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a:cs typeface="Arial"/>
                </a:rPr>
                <a:t>W4</a:t>
              </a:r>
            </a:p>
          </p:txBody>
        </p:sp>
        <p:sp>
          <p:nvSpPr>
            <p:cNvPr id="91" name="Rectangle 90"/>
            <p:cNvSpPr/>
            <p:nvPr/>
          </p:nvSpPr>
          <p:spPr>
            <a:xfrm>
              <a:off x="2147479" y="3404079"/>
              <a:ext cx="247135" cy="489858"/>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a:cs typeface="Arial"/>
                </a:rPr>
                <a:t>W5</a:t>
              </a:r>
            </a:p>
          </p:txBody>
        </p:sp>
        <p:sp>
          <p:nvSpPr>
            <p:cNvPr id="92" name="Rectangle 91"/>
            <p:cNvSpPr/>
            <p:nvPr/>
          </p:nvSpPr>
          <p:spPr>
            <a:xfrm>
              <a:off x="2518182" y="3404079"/>
              <a:ext cx="247135" cy="489858"/>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a:cs typeface="Arial"/>
                </a:rPr>
                <a:t>W6</a:t>
              </a:r>
            </a:p>
          </p:txBody>
        </p:sp>
        <p:sp>
          <p:nvSpPr>
            <p:cNvPr id="93" name="Rectangle 92"/>
            <p:cNvSpPr/>
            <p:nvPr/>
          </p:nvSpPr>
          <p:spPr>
            <a:xfrm>
              <a:off x="2888884" y="3404079"/>
              <a:ext cx="247135" cy="489858"/>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a:cs typeface="Arial"/>
                </a:rPr>
                <a:t>W7</a:t>
              </a:r>
            </a:p>
          </p:txBody>
        </p:sp>
        <p:sp>
          <p:nvSpPr>
            <p:cNvPr id="94" name="Rectangle 93"/>
            <p:cNvSpPr/>
            <p:nvPr/>
          </p:nvSpPr>
          <p:spPr>
            <a:xfrm>
              <a:off x="3259587" y="3404079"/>
              <a:ext cx="247135" cy="489858"/>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a:cs typeface="Arial"/>
                </a:rPr>
                <a:t>W8</a:t>
              </a:r>
            </a:p>
          </p:txBody>
        </p:sp>
      </p:grpSp>
      <p:grpSp>
        <p:nvGrpSpPr>
          <p:cNvPr id="124" name="Group 123"/>
          <p:cNvGrpSpPr/>
          <p:nvPr/>
        </p:nvGrpSpPr>
        <p:grpSpPr>
          <a:xfrm>
            <a:off x="0" y="3317565"/>
            <a:ext cx="6184255" cy="3238732"/>
            <a:chOff x="0" y="3317565"/>
            <a:chExt cx="6184255" cy="3238732"/>
          </a:xfrm>
        </p:grpSpPr>
        <p:grpSp>
          <p:nvGrpSpPr>
            <p:cNvPr id="123" name="Group 122"/>
            <p:cNvGrpSpPr/>
            <p:nvPr/>
          </p:nvGrpSpPr>
          <p:grpSpPr>
            <a:xfrm>
              <a:off x="0" y="5144486"/>
              <a:ext cx="5484098" cy="1411811"/>
              <a:chOff x="0" y="5144486"/>
              <a:chExt cx="5484098" cy="1411811"/>
            </a:xfrm>
          </p:grpSpPr>
          <p:cxnSp>
            <p:nvCxnSpPr>
              <p:cNvPr id="9" name="Straight Arrow Connector 8"/>
              <p:cNvCxnSpPr/>
              <p:nvPr/>
            </p:nvCxnSpPr>
            <p:spPr>
              <a:xfrm>
                <a:off x="2131298" y="5296886"/>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10" name="Left Brace 9"/>
              <p:cNvSpPr/>
              <p:nvPr/>
            </p:nvSpPr>
            <p:spPr>
              <a:xfrm>
                <a:off x="1523226" y="5181600"/>
                <a:ext cx="235110" cy="1374697"/>
              </a:xfrm>
              <a:prstGeom prst="leftBrace">
                <a:avLst/>
              </a:prstGeom>
              <a:ln w="254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49999" tIns="25000" rIns="49999" bIns="25000" rtlCol="0" anchor="ctr"/>
              <a:lstStyle/>
              <a:p>
                <a:pPr algn="ctr"/>
                <a:endParaRPr lang="en-US" sz="1600" dirty="0">
                  <a:latin typeface="Arial" pitchFamily="34" charset="0"/>
                  <a:cs typeface="Arial" pitchFamily="34" charset="0"/>
                </a:endParaRPr>
              </a:p>
            </p:txBody>
          </p:sp>
          <p:sp>
            <p:nvSpPr>
              <p:cNvPr id="11" name="TextBox 10"/>
              <p:cNvSpPr txBox="1"/>
              <p:nvPr/>
            </p:nvSpPr>
            <p:spPr>
              <a:xfrm>
                <a:off x="0" y="5486400"/>
                <a:ext cx="1537843" cy="789152"/>
              </a:xfrm>
              <a:prstGeom prst="rect">
                <a:avLst/>
              </a:prstGeom>
              <a:noFill/>
            </p:spPr>
            <p:txBody>
              <a:bodyPr wrap="square" lIns="49999" tIns="25000" rIns="49999" bIns="25000" rtlCol="0">
                <a:spAutoFit/>
              </a:bodyPr>
              <a:lstStyle/>
              <a:p>
                <a:pPr algn="ctr"/>
                <a:r>
                  <a:rPr lang="en-US" sz="2400" dirty="0" smtClean="0">
                    <a:latin typeface="Arial" pitchFamily="34" charset="0"/>
                    <a:cs typeface="Arial" pitchFamily="34" charset="0"/>
                  </a:rPr>
                  <a:t>DRAM</a:t>
                </a:r>
              </a:p>
              <a:p>
                <a:pPr algn="ctr"/>
                <a:r>
                  <a:rPr lang="en-US" sz="2400" dirty="0" smtClean="0">
                    <a:latin typeface="Arial" pitchFamily="34" charset="0"/>
                    <a:cs typeface="Arial" pitchFamily="34" charset="0"/>
                  </a:rPr>
                  <a:t>Requests</a:t>
                </a:r>
                <a:endParaRPr lang="en-US" sz="2400" dirty="0">
                  <a:latin typeface="Arial" pitchFamily="34" charset="0"/>
                  <a:cs typeface="Arial" pitchFamily="34" charset="0"/>
                </a:endParaRPr>
              </a:p>
            </p:txBody>
          </p:sp>
          <p:cxnSp>
            <p:nvCxnSpPr>
              <p:cNvPr id="13" name="Straight Arrow Connector 12"/>
              <p:cNvCxnSpPr/>
              <p:nvPr/>
            </p:nvCxnSpPr>
            <p:spPr>
              <a:xfrm>
                <a:off x="2283698" y="5449286"/>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2436098" y="5601686"/>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2588498" y="5754086"/>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828026" y="5144486"/>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D1</a:t>
                </a:r>
              </a:p>
            </p:txBody>
          </p:sp>
          <p:sp>
            <p:nvSpPr>
              <p:cNvPr id="21" name="TextBox 20"/>
              <p:cNvSpPr txBox="1"/>
              <p:nvPr/>
            </p:nvSpPr>
            <p:spPr>
              <a:xfrm>
                <a:off x="1965034" y="5306988"/>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D2</a:t>
                </a:r>
              </a:p>
            </p:txBody>
          </p:sp>
          <p:sp>
            <p:nvSpPr>
              <p:cNvPr id="22" name="TextBox 21"/>
              <p:cNvSpPr txBox="1"/>
              <p:nvPr/>
            </p:nvSpPr>
            <p:spPr>
              <a:xfrm>
                <a:off x="2102039" y="5469492"/>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D3</a:t>
                </a:r>
              </a:p>
            </p:txBody>
          </p:sp>
          <p:sp>
            <p:nvSpPr>
              <p:cNvPr id="23" name="TextBox 22"/>
              <p:cNvSpPr txBox="1"/>
              <p:nvPr/>
            </p:nvSpPr>
            <p:spPr>
              <a:xfrm>
                <a:off x="2245311" y="564055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D4</a:t>
                </a:r>
              </a:p>
            </p:txBody>
          </p:sp>
        </p:grpSp>
        <p:grpSp>
          <p:nvGrpSpPr>
            <p:cNvPr id="112" name="Group 111"/>
            <p:cNvGrpSpPr/>
            <p:nvPr/>
          </p:nvGrpSpPr>
          <p:grpSpPr>
            <a:xfrm>
              <a:off x="4794870" y="3317565"/>
              <a:ext cx="1389385" cy="1742256"/>
              <a:chOff x="4794870" y="3317565"/>
              <a:chExt cx="1389385" cy="1742256"/>
            </a:xfrm>
          </p:grpSpPr>
          <p:sp>
            <p:nvSpPr>
              <p:cNvPr id="29" name="Rounded Rectangle 28"/>
              <p:cNvSpPr/>
              <p:nvPr/>
            </p:nvSpPr>
            <p:spPr>
              <a:xfrm>
                <a:off x="4952226" y="4221621"/>
                <a:ext cx="1143000" cy="8382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latin typeface="Arial" pitchFamily="34" charset="0"/>
                    <a:cs typeface="Arial" pitchFamily="34" charset="0"/>
                  </a:rPr>
                  <a:t>Comp. Phase (2)</a:t>
                </a:r>
                <a:endParaRPr lang="en-US" sz="1900" b="1" dirty="0">
                  <a:latin typeface="Arial" pitchFamily="34" charset="0"/>
                  <a:cs typeface="Arial" pitchFamily="34" charset="0"/>
                </a:endParaRPr>
              </a:p>
            </p:txBody>
          </p:sp>
          <p:sp>
            <p:nvSpPr>
              <p:cNvPr id="36" name="TextBox 35"/>
              <p:cNvSpPr txBox="1"/>
              <p:nvPr/>
            </p:nvSpPr>
            <p:spPr>
              <a:xfrm>
                <a:off x="4965055" y="3906157"/>
                <a:ext cx="1219200" cy="369332"/>
              </a:xfrm>
              <a:prstGeom prst="rect">
                <a:avLst/>
              </a:prstGeom>
              <a:noFill/>
            </p:spPr>
            <p:txBody>
              <a:bodyPr wrap="square" rtlCol="0">
                <a:spAutoFit/>
              </a:bodyPr>
              <a:lstStyle/>
              <a:p>
                <a:r>
                  <a:rPr lang="en-US" b="1" dirty="0" smtClean="0">
                    <a:latin typeface="Arial"/>
                    <a:cs typeface="Arial"/>
                  </a:rPr>
                  <a:t>Group 1</a:t>
                </a:r>
                <a:endParaRPr lang="en-US" b="1" dirty="0">
                  <a:latin typeface="Arial"/>
                  <a:cs typeface="Arial"/>
                </a:endParaRPr>
              </a:p>
            </p:txBody>
          </p:sp>
          <p:sp>
            <p:nvSpPr>
              <p:cNvPr id="97" name="Rounded Rectangle 96"/>
              <p:cNvSpPr/>
              <p:nvPr/>
            </p:nvSpPr>
            <p:spPr>
              <a:xfrm>
                <a:off x="4794870" y="3317565"/>
                <a:ext cx="1371600" cy="609600"/>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400" b="1" dirty="0">
                  <a:solidFill>
                    <a:prstClr val="black"/>
                  </a:solidFill>
                  <a:latin typeface="Arial"/>
                  <a:cs typeface="Arial"/>
                </a:endParaRPr>
              </a:p>
            </p:txBody>
          </p:sp>
          <p:sp>
            <p:nvSpPr>
              <p:cNvPr id="98" name="Rectangle 97"/>
              <p:cNvSpPr/>
              <p:nvPr/>
            </p:nvSpPr>
            <p:spPr>
              <a:xfrm>
                <a:off x="4868245" y="3407555"/>
                <a:ext cx="222422" cy="435429"/>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a:cs typeface="Arial"/>
                  </a:rPr>
                  <a:t>W1</a:t>
                </a:r>
              </a:p>
            </p:txBody>
          </p:sp>
          <p:sp>
            <p:nvSpPr>
              <p:cNvPr id="99" name="Rectangle 98"/>
              <p:cNvSpPr/>
              <p:nvPr/>
            </p:nvSpPr>
            <p:spPr>
              <a:xfrm>
                <a:off x="5202643" y="3404653"/>
                <a:ext cx="222422" cy="435429"/>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a:cs typeface="Arial"/>
                  </a:rPr>
                  <a:t>W2</a:t>
                </a:r>
              </a:p>
            </p:txBody>
          </p:sp>
          <p:sp>
            <p:nvSpPr>
              <p:cNvPr id="100" name="Rectangle 99"/>
              <p:cNvSpPr/>
              <p:nvPr/>
            </p:nvSpPr>
            <p:spPr>
              <a:xfrm>
                <a:off x="5536276" y="3404653"/>
                <a:ext cx="222422" cy="435429"/>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a:cs typeface="Arial"/>
                  </a:rPr>
                  <a:t>W3</a:t>
                </a:r>
              </a:p>
            </p:txBody>
          </p:sp>
          <p:sp>
            <p:nvSpPr>
              <p:cNvPr id="101" name="Rectangle 100"/>
              <p:cNvSpPr/>
              <p:nvPr/>
            </p:nvSpPr>
            <p:spPr>
              <a:xfrm>
                <a:off x="5869908" y="3404653"/>
                <a:ext cx="222422" cy="435429"/>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prstClr val="black"/>
                    </a:solidFill>
                    <a:latin typeface="Arial"/>
                    <a:cs typeface="Arial"/>
                  </a:rPr>
                  <a:t>W4</a:t>
                </a:r>
              </a:p>
            </p:txBody>
          </p:sp>
        </p:grpSp>
      </p:grpSp>
      <p:grpSp>
        <p:nvGrpSpPr>
          <p:cNvPr id="125" name="Group 124"/>
          <p:cNvGrpSpPr/>
          <p:nvPr/>
        </p:nvGrpSpPr>
        <p:grpSpPr>
          <a:xfrm>
            <a:off x="3291982" y="191170"/>
            <a:ext cx="5950795" cy="6535271"/>
            <a:chOff x="3291982" y="191170"/>
            <a:chExt cx="5950795" cy="6535271"/>
          </a:xfrm>
        </p:grpSpPr>
        <p:sp>
          <p:nvSpPr>
            <p:cNvPr id="24" name="TextBox 23"/>
            <p:cNvSpPr txBox="1"/>
            <p:nvPr/>
          </p:nvSpPr>
          <p:spPr>
            <a:xfrm>
              <a:off x="3291982" y="579449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D5</a:t>
              </a:r>
            </a:p>
          </p:txBody>
        </p:sp>
        <p:grpSp>
          <p:nvGrpSpPr>
            <p:cNvPr id="122" name="Group 121"/>
            <p:cNvGrpSpPr/>
            <p:nvPr/>
          </p:nvGrpSpPr>
          <p:grpSpPr>
            <a:xfrm>
              <a:off x="3428988" y="191170"/>
              <a:ext cx="5813789" cy="6535271"/>
              <a:chOff x="3428988" y="191170"/>
              <a:chExt cx="5813789" cy="6535271"/>
            </a:xfrm>
          </p:grpSpPr>
          <p:grpSp>
            <p:nvGrpSpPr>
              <p:cNvPr id="111" name="Group 110"/>
              <p:cNvGrpSpPr/>
              <p:nvPr/>
            </p:nvGrpSpPr>
            <p:grpSpPr>
              <a:xfrm>
                <a:off x="3428988" y="5906486"/>
                <a:ext cx="3580638" cy="641444"/>
                <a:chOff x="3428988" y="5906486"/>
                <a:chExt cx="3580638" cy="641444"/>
              </a:xfrm>
            </p:grpSpPr>
            <p:cxnSp>
              <p:nvCxnSpPr>
                <p:cNvPr id="16" name="Straight Arrow Connector 15"/>
                <p:cNvCxnSpPr/>
                <p:nvPr/>
              </p:nvCxnSpPr>
              <p:spPr>
                <a:xfrm>
                  <a:off x="3656826" y="5906486"/>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3809226" y="6058886"/>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961626" y="6211286"/>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4114026" y="6363686"/>
                  <a:ext cx="2895600" cy="1588"/>
                </a:xfrm>
                <a:prstGeom prst="straightConnector1">
                  <a:avLst/>
                </a:prstGeom>
                <a:ln w="38100" cap="flat" cmpd="sng" algn="ctr">
                  <a:solidFill>
                    <a:schemeClr val="dk1"/>
                  </a:solidFill>
                  <a:prstDash val="solid"/>
                  <a:round/>
                  <a:headEnd type="none" w="med" len="med"/>
                  <a:tailEnd type="arrow" w="med" len="med"/>
                </a:ln>
                <a:effectLst/>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3428988" y="5956994"/>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D6</a:t>
                  </a:r>
                </a:p>
              </p:txBody>
            </p:sp>
            <p:sp>
              <p:nvSpPr>
                <p:cNvPr id="26" name="TextBox 25"/>
                <p:cNvSpPr txBox="1"/>
                <p:nvPr/>
              </p:nvSpPr>
              <p:spPr>
                <a:xfrm>
                  <a:off x="3565996" y="6119495"/>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D7</a:t>
                  </a:r>
                </a:p>
              </p:txBody>
            </p:sp>
            <p:sp>
              <p:nvSpPr>
                <p:cNvPr id="27" name="TextBox 26"/>
                <p:cNvSpPr txBox="1"/>
                <p:nvPr/>
              </p:nvSpPr>
              <p:spPr>
                <a:xfrm>
                  <a:off x="3703004" y="6281998"/>
                  <a:ext cx="411022" cy="265932"/>
                </a:xfrm>
                <a:prstGeom prst="rect">
                  <a:avLst/>
                </a:prstGeom>
                <a:noFill/>
              </p:spPr>
              <p:txBody>
                <a:bodyPr wrap="square" lIns="49999" tIns="25000" rIns="49999" bIns="25000" rtlCol="0">
                  <a:spAutoFit/>
                </a:bodyPr>
                <a:lstStyle/>
                <a:p>
                  <a:r>
                    <a:rPr lang="en-US" sz="1400" dirty="0" smtClean="0">
                      <a:latin typeface="Arial" pitchFamily="34" charset="0"/>
                      <a:cs typeface="Arial" pitchFamily="34" charset="0"/>
                    </a:rPr>
                    <a:t>D8</a:t>
                  </a:r>
                </a:p>
              </p:txBody>
            </p:sp>
          </p:grpSp>
          <p:cxnSp>
            <p:nvCxnSpPr>
              <p:cNvPr id="41" name="Straight Connector 40"/>
              <p:cNvCxnSpPr/>
              <p:nvPr/>
            </p:nvCxnSpPr>
            <p:spPr>
              <a:xfrm rot="5400000">
                <a:off x="5487441" y="3458804"/>
                <a:ext cx="6535271" cy="3"/>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6449690" y="3317565"/>
                <a:ext cx="1334765" cy="1709601"/>
                <a:chOff x="6449690" y="3317565"/>
                <a:chExt cx="1334765" cy="1709601"/>
              </a:xfrm>
            </p:grpSpPr>
            <p:grpSp>
              <p:nvGrpSpPr>
                <p:cNvPr id="115" name="Group 114"/>
                <p:cNvGrpSpPr/>
                <p:nvPr/>
              </p:nvGrpSpPr>
              <p:grpSpPr>
                <a:xfrm>
                  <a:off x="6528236" y="3880501"/>
                  <a:ext cx="1256219" cy="1146665"/>
                  <a:chOff x="6528236" y="3880501"/>
                  <a:chExt cx="1256219" cy="1146665"/>
                </a:xfrm>
              </p:grpSpPr>
              <p:sp>
                <p:nvSpPr>
                  <p:cNvPr id="30" name="Rounded Rectangle 29"/>
                  <p:cNvSpPr/>
                  <p:nvPr/>
                </p:nvSpPr>
                <p:spPr>
                  <a:xfrm>
                    <a:off x="6528236" y="4188966"/>
                    <a:ext cx="1143000" cy="838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1900" b="1" dirty="0" smtClean="0">
                        <a:solidFill>
                          <a:srgbClr val="FFFFFF"/>
                        </a:solidFill>
                        <a:latin typeface="Arial" pitchFamily="34" charset="0"/>
                        <a:cs typeface="Arial" pitchFamily="34" charset="0"/>
                      </a:rPr>
                      <a:t>Comp.</a:t>
                    </a:r>
                    <a:r>
                      <a:rPr lang="en-US" sz="1900" b="1" dirty="0" smtClean="0">
                        <a:latin typeface="Arial" pitchFamily="34" charset="0"/>
                        <a:cs typeface="Arial" pitchFamily="34" charset="0"/>
                      </a:rPr>
                      <a:t> </a:t>
                    </a:r>
                    <a:r>
                      <a:rPr lang="en-US" sz="1900" b="1" dirty="0" smtClean="0">
                        <a:solidFill>
                          <a:srgbClr val="FFFFFF"/>
                        </a:solidFill>
                        <a:latin typeface="Arial" pitchFamily="34" charset="0"/>
                        <a:cs typeface="Arial" pitchFamily="34" charset="0"/>
                      </a:rPr>
                      <a:t>Phase (2)</a:t>
                    </a:r>
                    <a:endParaRPr lang="en-US" sz="1900" b="1" dirty="0">
                      <a:solidFill>
                        <a:srgbClr val="FFFFFF"/>
                      </a:solidFill>
                      <a:latin typeface="Arial" pitchFamily="34" charset="0"/>
                      <a:cs typeface="Arial" pitchFamily="34" charset="0"/>
                    </a:endParaRPr>
                  </a:p>
                </p:txBody>
              </p:sp>
              <p:sp>
                <p:nvSpPr>
                  <p:cNvPr id="35" name="TextBox 34"/>
                  <p:cNvSpPr txBox="1"/>
                  <p:nvPr/>
                </p:nvSpPr>
                <p:spPr>
                  <a:xfrm>
                    <a:off x="6565255" y="3880501"/>
                    <a:ext cx="1219200" cy="369332"/>
                  </a:xfrm>
                  <a:prstGeom prst="rect">
                    <a:avLst/>
                  </a:prstGeom>
                  <a:noFill/>
                </p:spPr>
                <p:txBody>
                  <a:bodyPr wrap="square" rtlCol="0">
                    <a:spAutoFit/>
                  </a:bodyPr>
                  <a:lstStyle/>
                  <a:p>
                    <a:r>
                      <a:rPr lang="en-US" b="1" dirty="0" smtClean="0">
                        <a:latin typeface="Arial"/>
                        <a:cs typeface="Arial"/>
                      </a:rPr>
                      <a:t>Group 2</a:t>
                    </a:r>
                    <a:endParaRPr lang="en-US" b="1" dirty="0">
                      <a:latin typeface="Arial"/>
                      <a:cs typeface="Arial"/>
                    </a:endParaRPr>
                  </a:p>
                </p:txBody>
              </p:sp>
            </p:grpSp>
            <p:grpSp>
              <p:nvGrpSpPr>
                <p:cNvPr id="113" name="Group 112"/>
                <p:cNvGrpSpPr/>
                <p:nvPr/>
              </p:nvGrpSpPr>
              <p:grpSpPr>
                <a:xfrm>
                  <a:off x="6449690" y="3317565"/>
                  <a:ext cx="1295400" cy="609600"/>
                  <a:chOff x="6449690" y="3317565"/>
                  <a:chExt cx="1295400" cy="609600"/>
                </a:xfrm>
              </p:grpSpPr>
              <p:sp>
                <p:nvSpPr>
                  <p:cNvPr id="102" name="Rectangle 101"/>
                  <p:cNvSpPr/>
                  <p:nvPr/>
                </p:nvSpPr>
                <p:spPr>
                  <a:xfrm>
                    <a:off x="6514650" y="3404653"/>
                    <a:ext cx="210065" cy="435429"/>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srgbClr val="FFFFFF"/>
                        </a:solidFill>
                        <a:latin typeface="Arial"/>
                        <a:cs typeface="Arial"/>
                      </a:rPr>
                      <a:t>W5</a:t>
                    </a:r>
                  </a:p>
                </p:txBody>
              </p:sp>
              <p:sp>
                <p:nvSpPr>
                  <p:cNvPr id="103" name="Rectangle 102"/>
                  <p:cNvSpPr/>
                  <p:nvPr/>
                </p:nvSpPr>
                <p:spPr>
                  <a:xfrm>
                    <a:off x="6829748" y="3404653"/>
                    <a:ext cx="210065" cy="435429"/>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srgbClr val="FFFFFF"/>
                        </a:solidFill>
                        <a:latin typeface="Arial"/>
                        <a:cs typeface="Arial"/>
                      </a:rPr>
                      <a:t>W6</a:t>
                    </a:r>
                  </a:p>
                </p:txBody>
              </p:sp>
              <p:sp>
                <p:nvSpPr>
                  <p:cNvPr id="104" name="Rectangle 103"/>
                  <p:cNvSpPr/>
                  <p:nvPr/>
                </p:nvSpPr>
                <p:spPr>
                  <a:xfrm>
                    <a:off x="7144845" y="3404653"/>
                    <a:ext cx="210065" cy="435429"/>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srgbClr val="FFFFFF"/>
                        </a:solidFill>
                        <a:latin typeface="Arial"/>
                        <a:cs typeface="Arial"/>
                      </a:rPr>
                      <a:t>W7</a:t>
                    </a:r>
                  </a:p>
                </p:txBody>
              </p:sp>
              <p:sp>
                <p:nvSpPr>
                  <p:cNvPr id="105" name="Rectangle 104"/>
                  <p:cNvSpPr/>
                  <p:nvPr/>
                </p:nvSpPr>
                <p:spPr>
                  <a:xfrm>
                    <a:off x="7459942" y="3404653"/>
                    <a:ext cx="210065" cy="435429"/>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400" b="1" dirty="0">
                        <a:solidFill>
                          <a:srgbClr val="FFFFFF"/>
                        </a:solidFill>
                        <a:latin typeface="Arial"/>
                        <a:cs typeface="Arial"/>
                      </a:rPr>
                      <a:t>W8</a:t>
                    </a:r>
                  </a:p>
                </p:txBody>
              </p:sp>
              <p:sp>
                <p:nvSpPr>
                  <p:cNvPr id="106" name="Rounded Rectangle 105"/>
                  <p:cNvSpPr/>
                  <p:nvPr/>
                </p:nvSpPr>
                <p:spPr>
                  <a:xfrm>
                    <a:off x="6449690" y="3317565"/>
                    <a:ext cx="1295400" cy="609600"/>
                  </a:xfrm>
                  <a:prstGeom prst="roundRect">
                    <a:avLst/>
                  </a:prstGeom>
                  <a:no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400" b="1" dirty="0">
                      <a:solidFill>
                        <a:prstClr val="black"/>
                      </a:solidFill>
                      <a:latin typeface="Arial"/>
                      <a:cs typeface="Arial"/>
                    </a:endParaRPr>
                  </a:p>
                </p:txBody>
              </p:sp>
            </p:grpSp>
          </p:grpSp>
          <p:cxnSp>
            <p:nvCxnSpPr>
              <p:cNvPr id="110" name="Straight Connector 109"/>
              <p:cNvCxnSpPr/>
              <p:nvPr/>
            </p:nvCxnSpPr>
            <p:spPr>
              <a:xfrm rot="5400000">
                <a:off x="6477795" y="5410201"/>
                <a:ext cx="2437607" cy="795"/>
              </a:xfrm>
              <a:prstGeom prst="line">
                <a:avLst/>
              </a:prstGeom>
              <a:ln w="31750" cap="flat" cmpd="sng" algn="ctr">
                <a:solidFill>
                  <a:schemeClr val="tx1"/>
                </a:solidFill>
                <a:prstDash val="sys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7185377" y="4800600"/>
                <a:ext cx="2057400" cy="1200328"/>
                <a:chOff x="7185377" y="4800600"/>
                <a:chExt cx="2057400" cy="1200328"/>
              </a:xfrm>
            </p:grpSpPr>
            <p:sp>
              <p:nvSpPr>
                <p:cNvPr id="116" name="TextBox 115"/>
                <p:cNvSpPr txBox="1"/>
                <p:nvPr/>
              </p:nvSpPr>
              <p:spPr>
                <a:xfrm>
                  <a:off x="7185377" y="4800600"/>
                  <a:ext cx="2057400" cy="1200328"/>
                </a:xfrm>
                <a:prstGeom prst="rect">
                  <a:avLst/>
                </a:prstGeom>
                <a:noFill/>
              </p:spPr>
              <p:txBody>
                <a:bodyPr wrap="square" rtlCol="0">
                  <a:spAutoFit/>
                </a:bodyPr>
                <a:lstStyle/>
                <a:p>
                  <a:pPr algn="ctr"/>
                  <a:r>
                    <a:rPr lang="en-US" sz="2400" dirty="0" smtClean="0">
                      <a:latin typeface="Arial"/>
                      <a:cs typeface="Arial"/>
                    </a:rPr>
                    <a:t>Saved</a:t>
                  </a:r>
                </a:p>
                <a:p>
                  <a:pPr algn="ctr"/>
                  <a:r>
                    <a:rPr lang="en-US" sz="2400" dirty="0" smtClean="0">
                      <a:latin typeface="Arial"/>
                      <a:cs typeface="Arial"/>
                    </a:rPr>
                    <a:t> </a:t>
                  </a:r>
                </a:p>
                <a:p>
                  <a:pPr algn="ctr"/>
                  <a:r>
                    <a:rPr lang="en-US" sz="2400" dirty="0" smtClean="0">
                      <a:latin typeface="Arial"/>
                      <a:cs typeface="Arial"/>
                    </a:rPr>
                    <a:t>Cycles</a:t>
                  </a:r>
                  <a:endParaRPr lang="en-US" sz="2400" dirty="0">
                    <a:latin typeface="Arial"/>
                    <a:cs typeface="Arial"/>
                  </a:endParaRPr>
                </a:p>
              </p:txBody>
            </p:sp>
            <p:sp>
              <p:nvSpPr>
                <p:cNvPr id="117" name="Left-Right Arrow 116"/>
                <p:cNvSpPr/>
                <p:nvPr/>
              </p:nvSpPr>
              <p:spPr>
                <a:xfrm>
                  <a:off x="7696200" y="5229578"/>
                  <a:ext cx="1066800" cy="381000"/>
                </a:xfrm>
                <a:prstGeom prst="leftRightArrow">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grpSp>
        </p:grpSp>
      </p:grpSp>
      <p:cxnSp>
        <p:nvCxnSpPr>
          <p:cNvPr id="107" name="Straight Arrow Connector 106"/>
          <p:cNvCxnSpPr/>
          <p:nvPr/>
        </p:nvCxnSpPr>
        <p:spPr>
          <a:xfrm>
            <a:off x="79375" y="6692900"/>
            <a:ext cx="8993670" cy="1588"/>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0" y="3200400"/>
            <a:ext cx="8763000" cy="1588"/>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sp>
        <p:nvSpPr>
          <p:cNvPr id="109" name="Rounded Rectangle 108"/>
          <p:cNvSpPr/>
          <p:nvPr/>
        </p:nvSpPr>
        <p:spPr>
          <a:xfrm>
            <a:off x="533400" y="3327400"/>
            <a:ext cx="7772400" cy="1447800"/>
          </a:xfrm>
          <a:prstGeom prst="roundRect">
            <a:avLst/>
          </a:prstGeom>
          <a:solidFill>
            <a:srgbClr val="0AFF85"/>
          </a:solidFill>
        </p:spPr>
        <p:style>
          <a:lnRef idx="2">
            <a:schemeClr val="dk1"/>
          </a:lnRef>
          <a:fillRef idx="1">
            <a:schemeClr val="lt1"/>
          </a:fillRef>
          <a:effectRef idx="0">
            <a:schemeClr val="dk1"/>
          </a:effectRef>
          <a:fontRef idx="minor">
            <a:schemeClr val="dk1"/>
          </a:fontRef>
        </p:style>
        <p:txBody>
          <a:bodyPr lIns="49999" tIns="25000" rIns="49999" bIns="25000" rtlCol="0" anchor="ctr"/>
          <a:lstStyle/>
          <a:p>
            <a:pPr algn="ctr"/>
            <a:r>
              <a:rPr lang="en-US" sz="2300" b="1" dirty="0" smtClean="0">
                <a:latin typeface="Arial" pitchFamily="34" charset="0"/>
                <a:cs typeface="Arial" pitchFamily="34" charset="0"/>
              </a:rPr>
              <a:t>TWO LEVEL (TL) SCHEDULING</a:t>
            </a:r>
            <a:endParaRPr lang="en-US" sz="2300" b="1"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09"/>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1"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 name="Title 1"/>
          <p:cNvSpPr txBox="1">
            <a:spLocks/>
          </p:cNvSpPr>
          <p:nvPr/>
        </p:nvSpPr>
        <p:spPr bwMode="auto">
          <a:xfrm>
            <a:off x="165100" y="-1651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200" i="1" kern="0" dirty="0" smtClean="0">
                <a:solidFill>
                  <a:schemeClr val="tx2"/>
                </a:solidFill>
                <a:latin typeface="+mj-lt"/>
                <a:ea typeface="+mj-ea"/>
                <a:cs typeface="+mj-cs"/>
              </a:rPr>
              <a:t>Accessing DRAM …</a:t>
            </a:r>
            <a:endParaRPr kumimoji="0" lang="en-US" sz="4200" b="0" i="0" u="none" strike="noStrike" kern="0" cap="none" spc="0" normalizeH="0" baseline="0" noProof="0" dirty="0">
              <a:ln>
                <a:noFill/>
              </a:ln>
              <a:solidFill>
                <a:schemeClr val="tx2"/>
              </a:solidFill>
              <a:effectLst/>
              <a:uLnTx/>
              <a:uFillTx/>
              <a:latin typeface="+mj-lt"/>
              <a:ea typeface="+mj-ea"/>
              <a:cs typeface="+mj-cs"/>
            </a:endParaRPr>
          </a:p>
        </p:txBody>
      </p:sp>
      <p:grpSp>
        <p:nvGrpSpPr>
          <p:cNvPr id="66" name="Group 65"/>
          <p:cNvGrpSpPr/>
          <p:nvPr/>
        </p:nvGrpSpPr>
        <p:grpSpPr>
          <a:xfrm>
            <a:off x="2191831" y="5073673"/>
            <a:ext cx="3904169" cy="1013179"/>
            <a:chOff x="2471231" y="5137173"/>
            <a:chExt cx="3904169" cy="1013179"/>
          </a:xfrm>
        </p:grpSpPr>
        <p:cxnSp>
          <p:nvCxnSpPr>
            <p:cNvPr id="67" name="Straight Arrow Connector 66"/>
            <p:cNvCxnSpPr/>
            <p:nvPr/>
          </p:nvCxnSpPr>
          <p:spPr>
            <a:xfrm rot="16200000" flipH="1">
              <a:off x="2156007" y="5452398"/>
              <a:ext cx="968073" cy="337625"/>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69" name="Straight Arrow Connector 68"/>
            <p:cNvCxnSpPr/>
            <p:nvPr/>
          </p:nvCxnSpPr>
          <p:spPr>
            <a:xfrm rot="16200000" flipH="1">
              <a:off x="2549906" y="5508670"/>
              <a:ext cx="968077"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70" name="Straight Arrow Connector 69"/>
            <p:cNvCxnSpPr/>
            <p:nvPr/>
          </p:nvCxnSpPr>
          <p:spPr>
            <a:xfrm rot="16200000" flipH="1">
              <a:off x="2943813" y="5564941"/>
              <a:ext cx="968073" cy="11254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72" name="Straight Arrow Connector 71"/>
            <p:cNvCxnSpPr/>
            <p:nvPr/>
          </p:nvCxnSpPr>
          <p:spPr>
            <a:xfrm rot="5400000">
              <a:off x="3336905" y="5540395"/>
              <a:ext cx="968073"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sp>
          <p:nvSpPr>
            <p:cNvPr id="106" name="TextBox 105"/>
            <p:cNvSpPr txBox="1"/>
            <p:nvPr/>
          </p:nvSpPr>
          <p:spPr>
            <a:xfrm>
              <a:off x="3479800" y="5257800"/>
              <a:ext cx="2895600" cy="892552"/>
            </a:xfrm>
            <a:prstGeom prst="rect">
              <a:avLst/>
            </a:prstGeom>
            <a:noFill/>
          </p:spPr>
          <p:txBody>
            <a:bodyPr wrap="square" rtlCol="0">
              <a:spAutoFit/>
            </a:bodyPr>
            <a:lstStyle/>
            <a:p>
              <a:pPr algn="ctr"/>
              <a:r>
                <a:rPr lang="en-US" sz="2600" dirty="0" smtClean="0">
                  <a:latin typeface="Arial"/>
                  <a:cs typeface="Arial"/>
                </a:rPr>
                <a:t>Idle for a </a:t>
              </a:r>
            </a:p>
            <a:p>
              <a:pPr algn="ctr"/>
              <a:r>
                <a:rPr lang="en-US" sz="2600" dirty="0" smtClean="0">
                  <a:latin typeface="Arial"/>
                  <a:cs typeface="Arial"/>
                </a:rPr>
                <a:t>period</a:t>
              </a:r>
              <a:endParaRPr lang="en-US" sz="2600" dirty="0">
                <a:latin typeface="Arial"/>
                <a:cs typeface="Arial"/>
              </a:endParaRPr>
            </a:p>
          </p:txBody>
        </p:sp>
      </p:grpSp>
      <p:grpSp>
        <p:nvGrpSpPr>
          <p:cNvPr id="102" name="Group 101"/>
          <p:cNvGrpSpPr/>
          <p:nvPr/>
        </p:nvGrpSpPr>
        <p:grpSpPr>
          <a:xfrm>
            <a:off x="1828800" y="1714500"/>
            <a:ext cx="4164053" cy="677649"/>
            <a:chOff x="1981200" y="990600"/>
            <a:chExt cx="4164053" cy="677649"/>
          </a:xfrm>
        </p:grpSpPr>
        <p:sp>
          <p:nvSpPr>
            <p:cNvPr id="107" name="Rounded Rectangle 106"/>
            <p:cNvSpPr/>
            <p:nvPr/>
          </p:nvSpPr>
          <p:spPr>
            <a:xfrm>
              <a:off x="1981200" y="990600"/>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108" name="Rectangle 107"/>
            <p:cNvSpPr/>
            <p:nvPr/>
          </p:nvSpPr>
          <p:spPr>
            <a:xfrm>
              <a:off x="2093741" y="1087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109" name="Rectangle 108"/>
            <p:cNvSpPr/>
            <p:nvPr/>
          </p:nvSpPr>
          <p:spPr>
            <a:xfrm>
              <a:off x="2600181" y="1087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110" name="Rectangle 109"/>
            <p:cNvSpPr/>
            <p:nvPr/>
          </p:nvSpPr>
          <p:spPr>
            <a:xfrm>
              <a:off x="3106619" y="1087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111" name="Rectangle 110"/>
            <p:cNvSpPr/>
            <p:nvPr/>
          </p:nvSpPr>
          <p:spPr>
            <a:xfrm>
              <a:off x="3613059" y="1087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112" name="Rectangle 111"/>
            <p:cNvSpPr/>
            <p:nvPr/>
          </p:nvSpPr>
          <p:spPr>
            <a:xfrm>
              <a:off x="4119498" y="1087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W5</a:t>
              </a:r>
            </a:p>
          </p:txBody>
        </p:sp>
        <p:sp>
          <p:nvSpPr>
            <p:cNvPr id="113" name="Rectangle 112"/>
            <p:cNvSpPr/>
            <p:nvPr/>
          </p:nvSpPr>
          <p:spPr>
            <a:xfrm>
              <a:off x="4625936" y="1087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W6</a:t>
              </a:r>
            </a:p>
          </p:txBody>
        </p:sp>
        <p:sp>
          <p:nvSpPr>
            <p:cNvPr id="116" name="Rectangle 115"/>
            <p:cNvSpPr/>
            <p:nvPr/>
          </p:nvSpPr>
          <p:spPr>
            <a:xfrm>
              <a:off x="5132376" y="1087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W7</a:t>
              </a:r>
            </a:p>
          </p:txBody>
        </p:sp>
        <p:sp>
          <p:nvSpPr>
            <p:cNvPr id="117" name="Rectangle 116"/>
            <p:cNvSpPr/>
            <p:nvPr/>
          </p:nvSpPr>
          <p:spPr>
            <a:xfrm>
              <a:off x="5638814" y="1087407"/>
              <a:ext cx="337625" cy="484036"/>
            </a:xfrm>
            <a:prstGeom prst="rect">
              <a:avLst/>
            </a:prstGeom>
            <a:solidFill>
              <a:schemeClr val="tx2">
                <a:lumMod val="60000"/>
                <a:lumOff val="40000"/>
              </a:schemeClr>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W8</a:t>
              </a:r>
            </a:p>
          </p:txBody>
        </p:sp>
      </p:grpSp>
      <p:sp>
        <p:nvSpPr>
          <p:cNvPr id="122" name="Rectangle 121"/>
          <p:cNvSpPr/>
          <p:nvPr/>
        </p:nvSpPr>
        <p:spPr>
          <a:xfrm>
            <a:off x="2278969" y="3263412"/>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123" name="Rectangle 122"/>
          <p:cNvSpPr/>
          <p:nvPr/>
        </p:nvSpPr>
        <p:spPr>
          <a:xfrm>
            <a:off x="3854555" y="3263412"/>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grpSp>
        <p:nvGrpSpPr>
          <p:cNvPr id="82" name="Group 81"/>
          <p:cNvGrpSpPr/>
          <p:nvPr/>
        </p:nvGrpSpPr>
        <p:grpSpPr>
          <a:xfrm>
            <a:off x="1828800" y="711200"/>
            <a:ext cx="6858000" cy="1034197"/>
            <a:chOff x="2209799" y="3505200"/>
            <a:chExt cx="6858000" cy="1034197"/>
          </a:xfrm>
        </p:grpSpPr>
        <p:sp>
          <p:nvSpPr>
            <p:cNvPr id="128" name="Left Arrow 127"/>
            <p:cNvSpPr/>
            <p:nvPr/>
          </p:nvSpPr>
          <p:spPr>
            <a:xfrm>
              <a:off x="6553199" y="3937000"/>
              <a:ext cx="562709" cy="337513"/>
            </a:xfrm>
            <a:prstGeom prst="leftArrow">
              <a:avLst/>
            </a:prstGeom>
            <a:solidFill>
              <a:sysClr val="windowText" lastClr="000000"/>
            </a:solidFill>
            <a:ln w="25400" cap="flat" cmpd="sng" algn="ctr">
              <a:solidFill>
                <a:sysClr val="windowText" lastClr="000000"/>
              </a:solidFill>
              <a:prstDash val="solid"/>
            </a:ln>
            <a:effectLst/>
          </p:spPr>
          <p:txBody>
            <a:bodyPr lIns="49999" tIns="25000" rIns="49999" bIns="25000" rtlCol="0" anchor="ctr"/>
            <a:lstStyle/>
            <a:p>
              <a:pPr algn="ctr" defTabSz="499994">
                <a:defRPr/>
              </a:pPr>
              <a:endParaRPr lang="en-US" sz="1600" kern="0" dirty="0">
                <a:solidFill>
                  <a:sysClr val="window" lastClr="FFFFFF"/>
                </a:solidFill>
                <a:latin typeface="Arial" pitchFamily="34" charset="0"/>
                <a:cs typeface="Arial" pitchFamily="34" charset="0"/>
              </a:endParaRPr>
            </a:p>
          </p:txBody>
        </p:sp>
        <p:sp>
          <p:nvSpPr>
            <p:cNvPr id="129" name="TextBox 128"/>
            <p:cNvSpPr txBox="1"/>
            <p:nvPr/>
          </p:nvSpPr>
          <p:spPr>
            <a:xfrm>
              <a:off x="7315199" y="3708400"/>
              <a:ext cx="1752600" cy="830997"/>
            </a:xfrm>
            <a:prstGeom prst="rect">
              <a:avLst/>
            </a:prstGeom>
            <a:noFill/>
          </p:spPr>
          <p:txBody>
            <a:bodyPr wrap="square" rtlCol="0">
              <a:spAutoFit/>
            </a:bodyPr>
            <a:lstStyle/>
            <a:p>
              <a:r>
                <a:rPr lang="en-US" sz="2400" dirty="0" smtClean="0">
                  <a:latin typeface="Arial"/>
                  <a:cs typeface="Arial"/>
                </a:rPr>
                <a:t>Memory Addresses</a:t>
              </a:r>
              <a:endParaRPr lang="en-US" sz="2400" dirty="0">
                <a:latin typeface="Arial"/>
                <a:cs typeface="Arial"/>
              </a:endParaRPr>
            </a:p>
          </p:txBody>
        </p:sp>
        <p:grpSp>
          <p:nvGrpSpPr>
            <p:cNvPr id="62" name="Group 61"/>
            <p:cNvGrpSpPr/>
            <p:nvPr/>
          </p:nvGrpSpPr>
          <p:grpSpPr>
            <a:xfrm>
              <a:off x="2209799" y="3505200"/>
              <a:ext cx="1950613" cy="958588"/>
              <a:chOff x="2209799" y="3505200"/>
              <a:chExt cx="1950613" cy="958588"/>
            </a:xfrm>
          </p:grpSpPr>
          <p:sp>
            <p:nvSpPr>
              <p:cNvPr id="130" name="TextBox 129"/>
              <p:cNvSpPr txBox="1"/>
              <p:nvPr/>
            </p:nvSpPr>
            <p:spPr>
              <a:xfrm rot="16200000">
                <a:off x="2072932" y="3870669"/>
                <a:ext cx="724332"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a:t>
                </a:r>
                <a:endParaRPr lang="en-US" sz="2600" dirty="0">
                  <a:solidFill>
                    <a:prstClr val="black"/>
                  </a:solidFill>
                  <a:latin typeface="Arial" pitchFamily="34" charset="0"/>
                  <a:cs typeface="Arial" pitchFamily="34" charset="0"/>
                </a:endParaRPr>
              </a:p>
            </p:txBody>
          </p:sp>
          <p:sp>
            <p:nvSpPr>
              <p:cNvPr id="131" name="TextBox 130"/>
              <p:cNvSpPr txBox="1"/>
              <p:nvPr/>
            </p:nvSpPr>
            <p:spPr>
              <a:xfrm rot="16200000">
                <a:off x="2415832" y="3756368"/>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+ 1</a:t>
                </a:r>
                <a:endParaRPr lang="en-US" sz="2600" dirty="0">
                  <a:solidFill>
                    <a:prstClr val="black"/>
                  </a:solidFill>
                  <a:latin typeface="Arial" pitchFamily="34" charset="0"/>
                  <a:cs typeface="Arial" pitchFamily="34" charset="0"/>
                </a:endParaRPr>
              </a:p>
            </p:txBody>
          </p:sp>
          <p:sp>
            <p:nvSpPr>
              <p:cNvPr id="132" name="TextBox 131"/>
              <p:cNvSpPr txBox="1"/>
              <p:nvPr/>
            </p:nvSpPr>
            <p:spPr>
              <a:xfrm rot="16200000">
                <a:off x="2949231" y="3762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+ 2</a:t>
                </a:r>
                <a:endParaRPr lang="en-US" sz="2600" dirty="0">
                  <a:solidFill>
                    <a:prstClr val="black"/>
                  </a:solidFill>
                  <a:latin typeface="Arial" pitchFamily="34" charset="0"/>
                  <a:cs typeface="Arial" pitchFamily="34" charset="0"/>
                </a:endParaRPr>
              </a:p>
            </p:txBody>
          </p:sp>
          <p:sp>
            <p:nvSpPr>
              <p:cNvPr id="133" name="TextBox 132"/>
              <p:cNvSpPr txBox="1"/>
              <p:nvPr/>
            </p:nvSpPr>
            <p:spPr>
              <a:xfrm rot="16200000">
                <a:off x="3458646" y="3762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X + 3</a:t>
                </a:r>
                <a:endParaRPr lang="en-US" sz="2600" dirty="0">
                  <a:solidFill>
                    <a:prstClr val="black"/>
                  </a:solidFill>
                  <a:latin typeface="Arial" pitchFamily="34" charset="0"/>
                  <a:cs typeface="Arial" pitchFamily="34" charset="0"/>
                </a:endParaRPr>
              </a:p>
            </p:txBody>
          </p:sp>
        </p:grpSp>
      </p:grpSp>
      <p:grpSp>
        <p:nvGrpSpPr>
          <p:cNvPr id="64" name="Group 63"/>
          <p:cNvGrpSpPr/>
          <p:nvPr/>
        </p:nvGrpSpPr>
        <p:grpSpPr>
          <a:xfrm>
            <a:off x="3911600" y="711200"/>
            <a:ext cx="1898398" cy="970798"/>
            <a:chOff x="4267199" y="3498642"/>
            <a:chExt cx="1898398" cy="970798"/>
          </a:xfrm>
        </p:grpSpPr>
        <p:sp>
          <p:nvSpPr>
            <p:cNvPr id="134" name="TextBox 133"/>
            <p:cNvSpPr txBox="1"/>
            <p:nvPr/>
          </p:nvSpPr>
          <p:spPr>
            <a:xfrm rot="16200000">
              <a:off x="4016031" y="375637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a:t>
              </a:r>
              <a:endParaRPr lang="en-US" sz="2600" dirty="0">
                <a:solidFill>
                  <a:prstClr val="black"/>
                </a:solidFill>
                <a:latin typeface="Arial" pitchFamily="34" charset="0"/>
                <a:cs typeface="Arial" pitchFamily="34" charset="0"/>
              </a:endParaRPr>
            </a:p>
          </p:txBody>
        </p:sp>
        <p:sp>
          <p:nvSpPr>
            <p:cNvPr id="135" name="TextBox 134"/>
            <p:cNvSpPr txBox="1"/>
            <p:nvPr/>
          </p:nvSpPr>
          <p:spPr>
            <a:xfrm rot="16200000">
              <a:off x="4490636" y="3767674"/>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+ 1</a:t>
              </a:r>
              <a:endParaRPr lang="en-US" sz="2600" dirty="0">
                <a:solidFill>
                  <a:prstClr val="black"/>
                </a:solidFill>
                <a:latin typeface="Arial" pitchFamily="34" charset="0"/>
                <a:cs typeface="Arial" pitchFamily="34" charset="0"/>
              </a:endParaRPr>
            </a:p>
          </p:txBody>
        </p:sp>
        <p:sp>
          <p:nvSpPr>
            <p:cNvPr id="136" name="TextBox 135"/>
            <p:cNvSpPr txBox="1"/>
            <p:nvPr/>
          </p:nvSpPr>
          <p:spPr>
            <a:xfrm rot="16200000">
              <a:off x="5006631" y="3749810"/>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+ 2</a:t>
              </a:r>
              <a:endParaRPr lang="en-US" sz="2600" dirty="0">
                <a:solidFill>
                  <a:prstClr val="black"/>
                </a:solidFill>
                <a:latin typeface="Arial" pitchFamily="34" charset="0"/>
                <a:cs typeface="Arial" pitchFamily="34" charset="0"/>
              </a:endParaRPr>
            </a:p>
          </p:txBody>
        </p:sp>
        <p:sp>
          <p:nvSpPr>
            <p:cNvPr id="137" name="TextBox 136"/>
            <p:cNvSpPr txBox="1"/>
            <p:nvPr/>
          </p:nvSpPr>
          <p:spPr>
            <a:xfrm rot="16200000">
              <a:off x="5463831" y="3762022"/>
              <a:ext cx="952934" cy="450598"/>
            </a:xfrm>
            <a:prstGeom prst="rect">
              <a:avLst/>
            </a:prstGeom>
            <a:noFill/>
          </p:spPr>
          <p:txBody>
            <a:bodyPr wrap="square" lIns="49999" tIns="25000" rIns="49999" bIns="25000" rtlCol="0">
              <a:spAutoFit/>
            </a:bodyPr>
            <a:lstStyle/>
            <a:p>
              <a:pPr defTabSz="499994">
                <a:defRPr/>
              </a:pPr>
              <a:r>
                <a:rPr lang="en-US" sz="2600" dirty="0" smtClean="0">
                  <a:solidFill>
                    <a:prstClr val="black"/>
                  </a:solidFill>
                  <a:latin typeface="Arial" pitchFamily="34" charset="0"/>
                  <a:cs typeface="Arial" pitchFamily="34" charset="0"/>
                </a:rPr>
                <a:t>Y + 3</a:t>
              </a:r>
              <a:endParaRPr lang="en-US" sz="2600" dirty="0">
                <a:solidFill>
                  <a:prstClr val="black"/>
                </a:solidFill>
                <a:latin typeface="Arial" pitchFamily="34" charset="0"/>
                <a:cs typeface="Arial" pitchFamily="34" charset="0"/>
              </a:endParaRPr>
            </a:p>
          </p:txBody>
        </p:sp>
      </p:grpSp>
      <p:sp>
        <p:nvSpPr>
          <p:cNvPr id="138" name="Rectangle 137"/>
          <p:cNvSpPr/>
          <p:nvPr/>
        </p:nvSpPr>
        <p:spPr>
          <a:xfrm>
            <a:off x="7607300" y="2451100"/>
            <a:ext cx="1219200" cy="609600"/>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2100" b="1" dirty="0" smtClean="0">
                <a:solidFill>
                  <a:prstClr val="black"/>
                </a:solidFill>
                <a:latin typeface="Arial" pitchFamily="34" charset="0"/>
                <a:cs typeface="Arial" pitchFamily="34" charset="0"/>
              </a:rPr>
              <a:t>Group 1</a:t>
            </a:r>
            <a:endParaRPr lang="en-US" sz="2100" b="1" dirty="0">
              <a:solidFill>
                <a:prstClr val="black"/>
              </a:solidFill>
              <a:latin typeface="Arial" pitchFamily="34" charset="0"/>
              <a:cs typeface="Arial" pitchFamily="34" charset="0"/>
            </a:endParaRPr>
          </a:p>
        </p:txBody>
      </p:sp>
      <p:grpSp>
        <p:nvGrpSpPr>
          <p:cNvPr id="114" name="Group 113"/>
          <p:cNvGrpSpPr/>
          <p:nvPr/>
        </p:nvGrpSpPr>
        <p:grpSpPr>
          <a:xfrm>
            <a:off x="1854200" y="3124200"/>
            <a:ext cx="6985000" cy="3511094"/>
            <a:chOff x="2133600" y="3175000"/>
            <a:chExt cx="6985000" cy="3511094"/>
          </a:xfrm>
        </p:grpSpPr>
        <p:grpSp>
          <p:nvGrpSpPr>
            <p:cNvPr id="83" name="Group 82"/>
            <p:cNvGrpSpPr/>
            <p:nvPr/>
          </p:nvGrpSpPr>
          <p:grpSpPr>
            <a:xfrm>
              <a:off x="2583769" y="6105248"/>
              <a:ext cx="2813548" cy="580846"/>
              <a:chOff x="2583769" y="6105248"/>
              <a:chExt cx="2813548" cy="580846"/>
            </a:xfrm>
          </p:grpSpPr>
          <p:sp>
            <p:nvSpPr>
              <p:cNvPr id="73" name="Rectangle 72"/>
              <p:cNvSpPr/>
              <p:nvPr/>
            </p:nvSpPr>
            <p:spPr>
              <a:xfrm>
                <a:off x="2583769" y="6105248"/>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1</a:t>
                </a:r>
              </a:p>
            </p:txBody>
          </p:sp>
          <p:sp>
            <p:nvSpPr>
              <p:cNvPr id="74" name="Rectangle 73"/>
              <p:cNvSpPr/>
              <p:nvPr/>
            </p:nvSpPr>
            <p:spPr>
              <a:xfrm>
                <a:off x="4159355" y="6105248"/>
                <a:ext cx="1237962" cy="580846"/>
              </a:xfrm>
              <a:prstGeom prst="rect">
                <a:avLst/>
              </a:prstGeom>
              <a:solidFill>
                <a:sysClr val="window" lastClr="FFFFFF">
                  <a:lumMod val="95000"/>
                </a:sysClr>
              </a:solidFill>
              <a:ln w="12700" cap="flat" cmpd="sng" algn="ctr">
                <a:solidFill>
                  <a:sysClr val="window" lastClr="FFFFFF">
                    <a:lumMod val="75000"/>
                  </a:sysClr>
                </a:solidFill>
                <a:prstDash val="solid"/>
              </a:ln>
              <a:effectLst/>
              <a:scene3d>
                <a:camera prst="orthographicFront">
                  <a:rot lat="0" lon="0" rev="0"/>
                </a:camera>
                <a:lightRig rig="contrasting" dir="t">
                  <a:rot lat="0" lon="0" rev="7800000"/>
                </a:lightRig>
              </a:scene3d>
              <a:sp3d>
                <a:bevelT w="139700" h="139700"/>
              </a:sp3d>
            </p:spPr>
            <p:txBody>
              <a:bodyPr lIns="0" tIns="0" rIns="0" bIns="0" rtlCol="0" anchor="ctr"/>
              <a:lstStyle/>
              <a:p>
                <a:pPr algn="ctr" defTabSz="499994">
                  <a:defRPr/>
                </a:pPr>
                <a:r>
                  <a:rPr lang="en-US" sz="2400" dirty="0">
                    <a:solidFill>
                      <a:prstClr val="black"/>
                    </a:solidFill>
                    <a:latin typeface="Arial" pitchFamily="34" charset="0"/>
                    <a:cs typeface="Arial" pitchFamily="34" charset="0"/>
                  </a:rPr>
                  <a:t>Bank 2</a:t>
                </a:r>
              </a:p>
            </p:txBody>
          </p:sp>
        </p:grpSp>
        <p:grpSp>
          <p:nvGrpSpPr>
            <p:cNvPr id="105" name="Group 104"/>
            <p:cNvGrpSpPr/>
            <p:nvPr/>
          </p:nvGrpSpPr>
          <p:grpSpPr>
            <a:xfrm>
              <a:off x="2133600" y="3175000"/>
              <a:ext cx="6985000" cy="2058985"/>
              <a:chOff x="2133600" y="3175000"/>
              <a:chExt cx="6985000" cy="2058985"/>
            </a:xfrm>
          </p:grpSpPr>
          <p:grpSp>
            <p:nvGrpSpPr>
              <p:cNvPr id="54" name="Group 53"/>
              <p:cNvGrpSpPr/>
              <p:nvPr/>
            </p:nvGrpSpPr>
            <p:grpSpPr>
              <a:xfrm>
                <a:off x="2133600" y="4556336"/>
                <a:ext cx="4164053" cy="677649"/>
                <a:chOff x="2133600" y="4556336"/>
                <a:chExt cx="4164053" cy="677649"/>
              </a:xfrm>
            </p:grpSpPr>
            <p:sp>
              <p:nvSpPr>
                <p:cNvPr id="55" name="Rounded Rectangle 54"/>
                <p:cNvSpPr/>
                <p:nvPr/>
              </p:nvSpPr>
              <p:spPr>
                <a:xfrm>
                  <a:off x="2133600" y="4556336"/>
                  <a:ext cx="4164053" cy="677649"/>
                </a:xfrm>
                <a:prstGeom prst="roundRect">
                  <a:avLst/>
                </a:prstGeom>
                <a:solidFill>
                  <a:sysClr val="window" lastClr="FFFFFF"/>
                </a:solidFill>
                <a:ln w="28575" cap="flat" cmpd="sng" algn="ctr">
                  <a:solidFill>
                    <a:sysClr val="windowText" lastClr="000000"/>
                  </a:solidFill>
                  <a:prstDash val="solid"/>
                </a:ln>
                <a:effectLst/>
              </p:spPr>
              <p:txBody>
                <a:bodyPr lIns="49999" tIns="25000" rIns="49999" bIns="25000" rtlCol="0" anchor="ctr"/>
                <a:lstStyle/>
                <a:p>
                  <a:pPr algn="ctr" defTabSz="499994">
                    <a:defRPr/>
                  </a:pPr>
                  <a:endParaRPr lang="en-US" sz="1600" b="1" dirty="0">
                    <a:solidFill>
                      <a:prstClr val="black"/>
                    </a:solidFill>
                    <a:latin typeface="Times New Roman" pitchFamily="18" charset="0"/>
                    <a:cs typeface="Times New Roman" pitchFamily="18" charset="0"/>
                  </a:endParaRPr>
                </a:p>
              </p:txBody>
            </p:sp>
            <p:sp>
              <p:nvSpPr>
                <p:cNvPr id="56" name="Rectangle 55"/>
                <p:cNvSpPr/>
                <p:nvPr/>
              </p:nvSpPr>
              <p:spPr>
                <a:xfrm>
                  <a:off x="2246141" y="465314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smtClean="0">
                      <a:solidFill>
                        <a:prstClr val="black"/>
                      </a:solidFill>
                      <a:latin typeface="Arial" pitchFamily="34" charset="0"/>
                      <a:cs typeface="Arial" pitchFamily="34" charset="0"/>
                    </a:rPr>
                    <a:t>W1</a:t>
                  </a:r>
                  <a:endParaRPr lang="en-US" sz="1600" b="1" dirty="0">
                    <a:solidFill>
                      <a:prstClr val="black"/>
                    </a:solidFill>
                    <a:latin typeface="Arial" pitchFamily="34" charset="0"/>
                    <a:cs typeface="Arial" pitchFamily="34" charset="0"/>
                  </a:endParaRPr>
                </a:p>
              </p:txBody>
            </p:sp>
            <p:sp>
              <p:nvSpPr>
                <p:cNvPr id="57" name="Rectangle 56"/>
                <p:cNvSpPr/>
                <p:nvPr/>
              </p:nvSpPr>
              <p:spPr>
                <a:xfrm>
                  <a:off x="2752581" y="465314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W2</a:t>
                  </a:r>
                </a:p>
              </p:txBody>
            </p:sp>
            <p:sp>
              <p:nvSpPr>
                <p:cNvPr id="58" name="Rectangle 57"/>
                <p:cNvSpPr/>
                <p:nvPr/>
              </p:nvSpPr>
              <p:spPr>
                <a:xfrm>
                  <a:off x="3259019" y="465314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W3</a:t>
                  </a:r>
                </a:p>
              </p:txBody>
            </p:sp>
            <p:sp>
              <p:nvSpPr>
                <p:cNvPr id="59" name="Rectangle 58"/>
                <p:cNvSpPr/>
                <p:nvPr/>
              </p:nvSpPr>
              <p:spPr>
                <a:xfrm>
                  <a:off x="3765459" y="4653143"/>
                  <a:ext cx="337625" cy="484036"/>
                </a:xfrm>
                <a:prstGeom prst="rect">
                  <a:avLst/>
                </a:prstGeom>
                <a:solidFill>
                  <a:srgbClr val="0AFF85"/>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prstClr val="black"/>
                      </a:solidFill>
                      <a:latin typeface="Arial" pitchFamily="34" charset="0"/>
                      <a:cs typeface="Arial" pitchFamily="34" charset="0"/>
                    </a:rPr>
                    <a:t>W4</a:t>
                  </a:r>
                </a:p>
              </p:txBody>
            </p:sp>
            <p:sp>
              <p:nvSpPr>
                <p:cNvPr id="60" name="Rectangle 59"/>
                <p:cNvSpPr/>
                <p:nvPr/>
              </p:nvSpPr>
              <p:spPr>
                <a:xfrm>
                  <a:off x="4271898" y="465314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W5</a:t>
                  </a:r>
                </a:p>
              </p:txBody>
            </p:sp>
            <p:sp>
              <p:nvSpPr>
                <p:cNvPr id="61" name="Rectangle 60"/>
                <p:cNvSpPr/>
                <p:nvPr/>
              </p:nvSpPr>
              <p:spPr>
                <a:xfrm>
                  <a:off x="4778336" y="465314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W6</a:t>
                  </a:r>
                </a:p>
              </p:txBody>
            </p:sp>
            <p:sp>
              <p:nvSpPr>
                <p:cNvPr id="63" name="Rectangle 62"/>
                <p:cNvSpPr/>
                <p:nvPr/>
              </p:nvSpPr>
              <p:spPr>
                <a:xfrm>
                  <a:off x="5284776" y="465314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W7</a:t>
                  </a:r>
                </a:p>
              </p:txBody>
            </p:sp>
            <p:sp>
              <p:nvSpPr>
                <p:cNvPr id="65" name="Rectangle 64"/>
                <p:cNvSpPr/>
                <p:nvPr/>
              </p:nvSpPr>
              <p:spPr>
                <a:xfrm>
                  <a:off x="5791214" y="4653143"/>
                  <a:ext cx="337625" cy="484036"/>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1600" b="1" dirty="0">
                      <a:solidFill>
                        <a:srgbClr val="FFFFFF"/>
                      </a:solidFill>
                      <a:latin typeface="Arial" pitchFamily="34" charset="0"/>
                      <a:cs typeface="Arial" pitchFamily="34" charset="0"/>
                    </a:rPr>
                    <a:t>W8</a:t>
                  </a:r>
                </a:p>
              </p:txBody>
            </p:sp>
          </p:grpSp>
          <p:sp>
            <p:nvSpPr>
              <p:cNvPr id="139" name="Rectangle 138"/>
              <p:cNvSpPr/>
              <p:nvPr/>
            </p:nvSpPr>
            <p:spPr>
              <a:xfrm>
                <a:off x="7899400" y="3175000"/>
                <a:ext cx="1219200" cy="609600"/>
              </a:xfrm>
              <a:prstGeom prst="rect">
                <a:avLst/>
              </a:prstGeom>
              <a:solidFill>
                <a:srgbClr val="FF0000"/>
              </a:solidFill>
              <a:ln w="25400" cap="flat" cmpd="sng" algn="ctr">
                <a:solidFill>
                  <a:sysClr val="windowText" lastClr="000000"/>
                </a:solidFill>
                <a:prstDash val="solid"/>
              </a:ln>
              <a:effectLst/>
            </p:spPr>
            <p:txBody>
              <a:bodyPr lIns="49999" tIns="25000" rIns="49999" bIns="25000" rtlCol="0" anchor="ctr"/>
              <a:lstStyle/>
              <a:p>
                <a:pPr algn="ctr" defTabSz="499994">
                  <a:defRPr/>
                </a:pPr>
                <a:r>
                  <a:rPr lang="en-US" sz="2000" b="1" dirty="0" smtClean="0">
                    <a:solidFill>
                      <a:prstClr val="black"/>
                    </a:solidFill>
                    <a:latin typeface="Arial" pitchFamily="34" charset="0"/>
                    <a:cs typeface="Arial" pitchFamily="34" charset="0"/>
                  </a:rPr>
                  <a:t>Group 2</a:t>
                </a:r>
                <a:endParaRPr lang="en-US" sz="2000" b="1" dirty="0">
                  <a:solidFill>
                    <a:prstClr val="black"/>
                  </a:solidFill>
                  <a:latin typeface="Arial" pitchFamily="34" charset="0"/>
                  <a:cs typeface="Arial" pitchFamily="34" charset="0"/>
                </a:endParaRPr>
              </a:p>
            </p:txBody>
          </p:sp>
        </p:grpSp>
      </p:grpSp>
      <p:sp>
        <p:nvSpPr>
          <p:cNvPr id="140" name="Rectangle 139"/>
          <p:cNvSpPr/>
          <p:nvPr/>
        </p:nvSpPr>
        <p:spPr>
          <a:xfrm>
            <a:off x="7175500" y="2362200"/>
            <a:ext cx="19050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xtBox 140"/>
          <p:cNvSpPr txBox="1"/>
          <p:nvPr/>
        </p:nvSpPr>
        <p:spPr>
          <a:xfrm>
            <a:off x="7467600" y="1905000"/>
            <a:ext cx="1219200" cy="430887"/>
          </a:xfrm>
          <a:prstGeom prst="rect">
            <a:avLst/>
          </a:prstGeom>
          <a:noFill/>
        </p:spPr>
        <p:txBody>
          <a:bodyPr wrap="square" rtlCol="0">
            <a:spAutoFit/>
          </a:bodyPr>
          <a:lstStyle/>
          <a:p>
            <a:r>
              <a:rPr lang="en-US" sz="2200" dirty="0" smtClean="0">
                <a:latin typeface="Arial"/>
                <a:cs typeface="Arial"/>
              </a:rPr>
              <a:t>Legend</a:t>
            </a:r>
            <a:endParaRPr lang="en-US" sz="2200" dirty="0">
              <a:latin typeface="Arial"/>
              <a:cs typeface="Arial"/>
            </a:endParaRPr>
          </a:p>
        </p:txBody>
      </p:sp>
      <p:grpSp>
        <p:nvGrpSpPr>
          <p:cNvPr id="81" name="Group 80"/>
          <p:cNvGrpSpPr/>
          <p:nvPr/>
        </p:nvGrpSpPr>
        <p:grpSpPr>
          <a:xfrm>
            <a:off x="2146300" y="2311400"/>
            <a:ext cx="3488800" cy="968077"/>
            <a:chOff x="2318831" y="1571437"/>
            <a:chExt cx="3488800" cy="968077"/>
          </a:xfrm>
        </p:grpSpPr>
        <p:cxnSp>
          <p:nvCxnSpPr>
            <p:cNvPr id="118" name="Straight Arrow Connector 117"/>
            <p:cNvCxnSpPr/>
            <p:nvPr/>
          </p:nvCxnSpPr>
          <p:spPr>
            <a:xfrm rot="16200000" flipH="1">
              <a:off x="2003607" y="1886662"/>
              <a:ext cx="968073" cy="337625"/>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19" name="Straight Arrow Connector 118"/>
            <p:cNvCxnSpPr/>
            <p:nvPr/>
          </p:nvCxnSpPr>
          <p:spPr>
            <a:xfrm rot="16200000" flipH="1">
              <a:off x="2397506" y="1942934"/>
              <a:ext cx="968077"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20" name="Straight Arrow Connector 119"/>
            <p:cNvCxnSpPr/>
            <p:nvPr/>
          </p:nvCxnSpPr>
          <p:spPr>
            <a:xfrm rot="16200000" flipH="1">
              <a:off x="2791413" y="1999205"/>
              <a:ext cx="968073" cy="112543"/>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21" name="Straight Arrow Connector 120"/>
            <p:cNvCxnSpPr/>
            <p:nvPr/>
          </p:nvCxnSpPr>
          <p:spPr>
            <a:xfrm rot="5400000">
              <a:off x="3166536" y="1942932"/>
              <a:ext cx="968073"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nvGrpSpPr>
            <p:cNvPr id="68" name="Group 67"/>
            <p:cNvGrpSpPr/>
            <p:nvPr/>
          </p:nvGrpSpPr>
          <p:grpSpPr>
            <a:xfrm>
              <a:off x="4232046" y="1571438"/>
              <a:ext cx="1575585" cy="968074"/>
              <a:chOff x="4232046" y="1571438"/>
              <a:chExt cx="1575585" cy="968074"/>
            </a:xfrm>
          </p:grpSpPr>
          <p:cxnSp>
            <p:nvCxnSpPr>
              <p:cNvPr id="124" name="Straight Arrow Connector 123"/>
              <p:cNvCxnSpPr/>
              <p:nvPr/>
            </p:nvCxnSpPr>
            <p:spPr>
              <a:xfrm rot="16200000" flipH="1">
                <a:off x="3804280" y="1999205"/>
                <a:ext cx="968073" cy="112541"/>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25" name="Straight Arrow Connector 124"/>
              <p:cNvCxnSpPr/>
              <p:nvPr/>
            </p:nvCxnSpPr>
            <p:spPr>
              <a:xfrm rot="5400000">
                <a:off x="4198176" y="1942934"/>
                <a:ext cx="968073" cy="225084"/>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26" name="Straight Arrow Connector 125"/>
              <p:cNvCxnSpPr/>
              <p:nvPr/>
            </p:nvCxnSpPr>
            <p:spPr>
              <a:xfrm rot="5400000">
                <a:off x="4535799" y="1830391"/>
                <a:ext cx="968073" cy="450168"/>
              </a:xfrm>
              <a:prstGeom prst="straightConnector1">
                <a:avLst/>
              </a:prstGeom>
              <a:noFill/>
              <a:ln w="44450" cap="flat" cmpd="sng" algn="ctr">
                <a:solidFill>
                  <a:sysClr val="windowText" lastClr="000000"/>
                </a:solidFill>
                <a:prstDash val="solid"/>
                <a:round/>
                <a:headEnd type="none" w="med" len="med"/>
                <a:tailEnd type="arrow" w="med" len="med"/>
              </a:ln>
              <a:effectLst/>
            </p:spPr>
          </p:cxnSp>
          <p:cxnSp>
            <p:nvCxnSpPr>
              <p:cNvPr id="127" name="Straight Arrow Connector 126"/>
              <p:cNvCxnSpPr/>
              <p:nvPr/>
            </p:nvCxnSpPr>
            <p:spPr>
              <a:xfrm rot="5400000">
                <a:off x="4929698" y="1661578"/>
                <a:ext cx="968073" cy="787793"/>
              </a:xfrm>
              <a:prstGeom prst="straightConnector1">
                <a:avLst/>
              </a:prstGeom>
              <a:noFill/>
              <a:ln w="44450" cap="flat" cmpd="sng" algn="ctr">
                <a:solidFill>
                  <a:sysClr val="windowText" lastClr="000000"/>
                </a:solidFill>
                <a:prstDash val="solid"/>
                <a:round/>
                <a:headEnd type="none" w="med" len="med"/>
                <a:tailEnd type="arrow" w="med" len="med"/>
              </a:ln>
              <a:effectLst/>
            </p:spPr>
          </p:cxnSp>
        </p:grpSp>
      </p:grpSp>
      <p:grpSp>
        <p:nvGrpSpPr>
          <p:cNvPr id="89" name="Group 88"/>
          <p:cNvGrpSpPr/>
          <p:nvPr/>
        </p:nvGrpSpPr>
        <p:grpSpPr>
          <a:xfrm>
            <a:off x="1536700" y="647700"/>
            <a:ext cx="4953000" cy="1041400"/>
            <a:chOff x="1905000" y="3429000"/>
            <a:chExt cx="4953000" cy="1041400"/>
          </a:xfrm>
        </p:grpSpPr>
        <p:grpSp>
          <p:nvGrpSpPr>
            <p:cNvPr id="86" name="Group 85"/>
            <p:cNvGrpSpPr/>
            <p:nvPr/>
          </p:nvGrpSpPr>
          <p:grpSpPr>
            <a:xfrm>
              <a:off x="2209800" y="4013200"/>
              <a:ext cx="2514600" cy="457200"/>
              <a:chOff x="2209800" y="4013200"/>
              <a:chExt cx="2514600" cy="457200"/>
            </a:xfrm>
          </p:grpSpPr>
          <p:sp>
            <p:nvSpPr>
              <p:cNvPr id="84" name="Oval 83"/>
              <p:cNvSpPr/>
              <p:nvPr/>
            </p:nvSpPr>
            <p:spPr>
              <a:xfrm>
                <a:off x="2209800" y="4013200"/>
                <a:ext cx="457200" cy="4572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4013200"/>
                <a:ext cx="457200" cy="457200"/>
              </a:xfrm>
              <a:prstGeom prst="ellipse">
                <a:avLst/>
              </a:prstGeom>
              <a:noFill/>
              <a:ln w="47625"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7" name="Straight Arrow Connector 86"/>
            <p:cNvCxnSpPr/>
            <p:nvPr/>
          </p:nvCxnSpPr>
          <p:spPr>
            <a:xfrm>
              <a:off x="1905000" y="3429000"/>
              <a:ext cx="4953000" cy="1588"/>
            </a:xfrm>
            <a:prstGeom prst="straightConnector1">
              <a:avLst/>
            </a:prstGeom>
            <a:ln w="76200">
              <a:solidFill>
                <a:schemeClr val="tx1"/>
              </a:solidFill>
              <a:headEnd type="none" w="med" len="med"/>
              <a:tailEnd type="stealth" w="lg" len="lg"/>
            </a:ln>
          </p:spPr>
          <p:style>
            <a:lnRef idx="2">
              <a:schemeClr val="accent1"/>
            </a:lnRef>
            <a:fillRef idx="0">
              <a:schemeClr val="accent1"/>
            </a:fillRef>
            <a:effectRef idx="1">
              <a:schemeClr val="accent1"/>
            </a:effectRef>
            <a:fontRef idx="minor">
              <a:schemeClr val="tx1"/>
            </a:fontRef>
          </p:style>
        </p:cxnSp>
      </p:grpSp>
      <p:sp>
        <p:nvSpPr>
          <p:cNvPr id="95" name="TextBox 94"/>
          <p:cNvSpPr txBox="1"/>
          <p:nvPr/>
        </p:nvSpPr>
        <p:spPr>
          <a:xfrm>
            <a:off x="6248400" y="4114800"/>
            <a:ext cx="2743200" cy="2492990"/>
          </a:xfrm>
          <a:prstGeom prst="rect">
            <a:avLst/>
          </a:prstGeom>
          <a:noFill/>
        </p:spPr>
        <p:txBody>
          <a:bodyPr wrap="square" rtlCol="0">
            <a:spAutoFit/>
          </a:bodyPr>
          <a:lstStyle/>
          <a:p>
            <a:pPr algn="ctr"/>
            <a:endParaRPr lang="en-US" sz="2600" dirty="0" smtClean="0">
              <a:latin typeface="Arial"/>
              <a:cs typeface="Arial"/>
            </a:endParaRPr>
          </a:p>
          <a:p>
            <a:pPr algn="ctr"/>
            <a:r>
              <a:rPr lang="en-US" sz="2600" dirty="0" smtClean="0">
                <a:solidFill>
                  <a:srgbClr val="FF0000"/>
                </a:solidFill>
                <a:latin typeface="Arial"/>
                <a:cs typeface="Arial"/>
              </a:rPr>
              <a:t>Low </a:t>
            </a:r>
            <a:r>
              <a:rPr lang="en-US" sz="2600" dirty="0" smtClean="0">
                <a:latin typeface="Arial"/>
                <a:cs typeface="Arial"/>
              </a:rPr>
              <a:t>Bank-Level Parallelism</a:t>
            </a:r>
          </a:p>
          <a:p>
            <a:pPr algn="ctr"/>
            <a:endParaRPr lang="en-US" sz="2600" dirty="0" smtClean="0">
              <a:latin typeface="Arial"/>
              <a:cs typeface="Arial"/>
            </a:endParaRPr>
          </a:p>
          <a:p>
            <a:pPr algn="ctr"/>
            <a:r>
              <a:rPr lang="en-US" sz="2600" dirty="0" smtClean="0">
                <a:latin typeface="Arial"/>
                <a:cs typeface="Arial"/>
              </a:rPr>
              <a:t>High Row Buffer Locality </a:t>
            </a:r>
            <a:endParaRPr lang="en-US" sz="2600" dirty="0">
              <a:latin typeface="Arial"/>
              <a:cs typeface="Arial"/>
            </a:endParaRPr>
          </a:p>
        </p:txBody>
      </p:sp>
      <p:grpSp>
        <p:nvGrpSpPr>
          <p:cNvPr id="103" name="Group 102"/>
          <p:cNvGrpSpPr/>
          <p:nvPr/>
        </p:nvGrpSpPr>
        <p:grpSpPr>
          <a:xfrm>
            <a:off x="-101600" y="1536700"/>
            <a:ext cx="5575300" cy="2603500"/>
            <a:chOff x="0" y="812800"/>
            <a:chExt cx="5575300" cy="2603500"/>
          </a:xfrm>
        </p:grpSpPr>
        <p:sp>
          <p:nvSpPr>
            <p:cNvPr id="93" name="TextBox 92"/>
            <p:cNvSpPr txBox="1"/>
            <p:nvPr/>
          </p:nvSpPr>
          <p:spPr>
            <a:xfrm>
              <a:off x="0" y="812800"/>
              <a:ext cx="1905000" cy="1292662"/>
            </a:xfrm>
            <a:prstGeom prst="rect">
              <a:avLst/>
            </a:prstGeom>
            <a:noFill/>
          </p:spPr>
          <p:txBody>
            <a:bodyPr wrap="square" rtlCol="0">
              <a:spAutoFit/>
            </a:bodyPr>
            <a:lstStyle/>
            <a:p>
              <a:pPr algn="ctr"/>
              <a:r>
                <a:rPr lang="en-US" sz="2600" dirty="0" smtClean="0">
                  <a:latin typeface="Arial"/>
                  <a:cs typeface="Arial"/>
                </a:rPr>
                <a:t>High Bank-Level Parallelism</a:t>
              </a:r>
            </a:p>
          </p:txBody>
        </p:sp>
        <p:sp>
          <p:nvSpPr>
            <p:cNvPr id="96" name="Rectangle 95"/>
            <p:cNvSpPr/>
            <p:nvPr/>
          </p:nvSpPr>
          <p:spPr>
            <a:xfrm>
              <a:off x="2146300" y="2578100"/>
              <a:ext cx="3429000" cy="838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127000" y="2628900"/>
            <a:ext cx="5486400" cy="1622862"/>
            <a:chOff x="76200" y="1905000"/>
            <a:chExt cx="5486400" cy="1622862"/>
          </a:xfrm>
        </p:grpSpPr>
        <p:grpSp>
          <p:nvGrpSpPr>
            <p:cNvPr id="99" name="Group 98"/>
            <p:cNvGrpSpPr/>
            <p:nvPr/>
          </p:nvGrpSpPr>
          <p:grpSpPr>
            <a:xfrm>
              <a:off x="2362200" y="1905000"/>
              <a:ext cx="3200400" cy="609600"/>
              <a:chOff x="2362200" y="1905000"/>
              <a:chExt cx="3200400" cy="609600"/>
            </a:xfrm>
          </p:grpSpPr>
          <p:sp>
            <p:nvSpPr>
              <p:cNvPr id="97" name="Rectangle 96"/>
              <p:cNvSpPr/>
              <p:nvPr/>
            </p:nvSpPr>
            <p:spPr>
              <a:xfrm>
                <a:off x="2362200" y="1905000"/>
                <a:ext cx="1447800" cy="609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4114800" y="1905000"/>
                <a:ext cx="1447800" cy="609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0" name="TextBox 99"/>
            <p:cNvSpPr txBox="1"/>
            <p:nvPr/>
          </p:nvSpPr>
          <p:spPr>
            <a:xfrm>
              <a:off x="76200" y="2235200"/>
              <a:ext cx="1905000" cy="1292662"/>
            </a:xfrm>
            <a:prstGeom prst="rect">
              <a:avLst/>
            </a:prstGeom>
            <a:noFill/>
          </p:spPr>
          <p:txBody>
            <a:bodyPr wrap="square" rtlCol="0">
              <a:spAutoFit/>
            </a:bodyPr>
            <a:lstStyle/>
            <a:p>
              <a:pPr algn="ctr"/>
              <a:r>
                <a:rPr lang="en-US" sz="2600" dirty="0" smtClean="0">
                  <a:latin typeface="Arial"/>
                  <a:cs typeface="Arial"/>
                </a:rPr>
                <a:t>High Row Buffer Locality</a:t>
              </a:r>
            </a:p>
          </p:txBody>
        </p:sp>
      </p:grpSp>
    </p:spTree>
    <p:extLst>
      <p:ext uri="{BB962C8B-B14F-4D97-AF65-F5344CB8AC3E}">
        <p14:creationId xmlns:mc="http://schemas.openxmlformats.org/markup-compatibility/2006" xmlns:mv="urn:schemas-microsoft-com:mac:vml" xmlns="" xmlns:p14="http://schemas.microsoft.com/office/powerpoint/2010/main" xmlns:p="http://schemas.openxmlformats.org/presentationml/2006/main" xmlns:r="http://schemas.openxmlformats.org/officeDocument/2006/relationships" xmlns:a="http://schemas.openxmlformats.org/drawingml/2006/main" val="9172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0.6|0.7|0.6|0.7"/>
</p:tagLst>
</file>

<file path=ppt/theme/theme1.xml><?xml version="1.0" encoding="utf-8"?>
<a:theme xmlns:a="http://schemas.openxmlformats.org/drawingml/2006/main" name="SAFARI_Templat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63D63"/>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SAFARI_Template</Template>
  <TotalTime>0</TotalTime>
  <Words>4341</Words>
  <Application>Microsoft Office PowerPoint</Application>
  <PresentationFormat>On-screen Show (4:3)</PresentationFormat>
  <Paragraphs>1192</Paragraphs>
  <Slides>46</Slides>
  <Notes>29</Notes>
  <HiddenSlides>0</HiddenSlides>
  <MMClips>0</MMClips>
  <ScaleCrop>false</ScaleCrop>
  <HeadingPairs>
    <vt:vector size="4" baseType="variant">
      <vt:variant>
        <vt:lpstr>Design Template</vt:lpstr>
      </vt:variant>
      <vt:variant>
        <vt:i4>2</vt:i4>
      </vt:variant>
      <vt:variant>
        <vt:lpstr>Slide Titles</vt:lpstr>
      </vt:variant>
      <vt:variant>
        <vt:i4>46</vt:i4>
      </vt:variant>
    </vt:vector>
  </HeadingPairs>
  <TitlesOfParts>
    <vt:vector size="48" baseType="lpstr">
      <vt:lpstr>SAFARI_Template</vt:lpstr>
      <vt:lpstr>1_Edge</vt:lpstr>
      <vt:lpstr>Orchestrated Scheduling and Prefetching for GPGPUs</vt:lpstr>
      <vt:lpstr>Slide 2</vt:lpstr>
      <vt:lpstr>Slide 3</vt:lpstr>
      <vt:lpstr>Our Proposal</vt:lpstr>
      <vt:lpstr>Outline</vt:lpstr>
      <vt:lpstr>High-Level View of a GPU</vt:lpstr>
      <vt:lpstr>Warp Scheduling Policy</vt:lpstr>
      <vt:lpstr>Slide 8</vt:lpstr>
      <vt:lpstr>Slide 9</vt:lpstr>
      <vt:lpstr>Warp Scheduler Perspective (Summary)</vt:lpstr>
      <vt:lpstr>Evaluating RR and TL schedulers</vt:lpstr>
      <vt:lpstr>Slide 12</vt:lpstr>
      <vt:lpstr>Slide 13</vt:lpstr>
      <vt:lpstr>Slide 14</vt:lpstr>
      <vt:lpstr>Our Goal</vt:lpstr>
      <vt:lpstr>Slide 16</vt:lpstr>
      <vt:lpstr>Slide 17</vt:lpstr>
      <vt:lpstr>Let’s Try…</vt:lpstr>
      <vt:lpstr>Slide 19</vt:lpstr>
      <vt:lpstr>Slide 20</vt:lpstr>
      <vt:lpstr>Warp Scheduler Perspective (Summary)</vt:lpstr>
      <vt:lpstr>Our Goal</vt:lpstr>
      <vt:lpstr>Slide 23</vt:lpstr>
      <vt:lpstr>Slide 24</vt:lpstr>
      <vt:lpstr>Slide 25</vt:lpstr>
      <vt:lpstr>Slide 26</vt:lpstr>
      <vt:lpstr>Slide 27</vt:lpstr>
      <vt:lpstr>Slide 28</vt:lpstr>
      <vt:lpstr>Warp Scheduler Perspective (Summary)</vt:lpstr>
      <vt:lpstr>Outline</vt:lpstr>
      <vt:lpstr>Evaluation Methodology</vt:lpstr>
      <vt:lpstr>Spatial Locality Detector based Prefetching</vt:lpstr>
      <vt:lpstr>Improving Prefetching Effectiveness</vt:lpstr>
      <vt:lpstr>Performance Evaluation</vt:lpstr>
      <vt:lpstr>Conclusions</vt:lpstr>
      <vt:lpstr>Thanks!   QUESTIONS?   </vt:lpstr>
      <vt:lpstr>BACKUP</vt:lpstr>
      <vt:lpstr>Effect of Prefetch-aware Scheduling</vt:lpstr>
      <vt:lpstr>Working (With Two-Level Scheduling)</vt:lpstr>
      <vt:lpstr>Working (With Prefetch-Aware Scheduling)</vt:lpstr>
      <vt:lpstr>Slide 41</vt:lpstr>
      <vt:lpstr>Effect on Row Buffer locality</vt:lpstr>
      <vt:lpstr>Effect on Bank-Level Parallelism</vt:lpstr>
      <vt:lpstr>Slide 44</vt:lpstr>
      <vt:lpstr>Slide 45</vt:lpstr>
      <vt:lpstr>CTA-Assignment Policy (Example)</vt:lpstr>
    </vt:vector>
  </TitlesOfParts>
  <Manager/>
  <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1</cp:revision>
  <cp:lastPrinted>2013-06-23T03:13:02Z</cp:lastPrinted>
  <dcterms:created xsi:type="dcterms:W3CDTF">2013-06-29T09:12:35Z</dcterms:created>
  <dcterms:modified xsi:type="dcterms:W3CDTF">2013-06-29T09:17:20Z</dcterms:modified>
</cp:coreProperties>
</file>