
<file path=[Content_Types].xml><?xml version="1.0" encoding="utf-8"?>
<Types xmlns="http://schemas.openxmlformats.org/package/2006/content-types">
  <Override PartName="/ppt/theme/themeOverride3.xml" ContentType="application/vnd.openxmlformats-officedocument.themeOverride+xml"/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theme/themeOverride1.xml" ContentType="application/vnd.openxmlformats-officedocument.themeOverr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charts/chart3.xml" ContentType="application/vnd.openxmlformats-officedocument.drawingml.chart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4.xml" ContentType="application/vnd.openxmlformats-officedocument.theme+xml"/>
  <Override PartName="/ppt/slides/slide25.xml" ContentType="application/vnd.openxmlformats-officedocument.presentationml.slide+xml"/>
  <Override PartName="/ppt/charts/chart2.xml" ContentType="application/vnd.openxmlformats-officedocument.drawingml.chart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drawings/drawing2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60" r:id="rId1"/>
    <p:sldMasterId id="2147483674" r:id="rId2"/>
  </p:sldMasterIdLst>
  <p:notesMasterIdLst>
    <p:notesMasterId r:id="rId36"/>
  </p:notesMasterIdLst>
  <p:handoutMasterIdLst>
    <p:handoutMasterId r:id="rId37"/>
  </p:handoutMasterIdLst>
  <p:sldIdLst>
    <p:sldId id="256" r:id="rId3"/>
    <p:sldId id="389" r:id="rId4"/>
    <p:sldId id="390" r:id="rId5"/>
    <p:sldId id="397" r:id="rId6"/>
    <p:sldId id="328" r:id="rId7"/>
    <p:sldId id="391" r:id="rId8"/>
    <p:sldId id="398" r:id="rId9"/>
    <p:sldId id="353" r:id="rId10"/>
    <p:sldId id="355" r:id="rId11"/>
    <p:sldId id="381" r:id="rId12"/>
    <p:sldId id="407" r:id="rId13"/>
    <p:sldId id="357" r:id="rId14"/>
    <p:sldId id="330" r:id="rId15"/>
    <p:sldId id="359" r:id="rId16"/>
    <p:sldId id="383" r:id="rId17"/>
    <p:sldId id="386" r:id="rId18"/>
    <p:sldId id="377" r:id="rId19"/>
    <p:sldId id="347" r:id="rId20"/>
    <p:sldId id="405" r:id="rId21"/>
    <p:sldId id="406" r:id="rId22"/>
    <p:sldId id="395" r:id="rId23"/>
    <p:sldId id="376" r:id="rId24"/>
    <p:sldId id="348" r:id="rId25"/>
    <p:sldId id="349" r:id="rId26"/>
    <p:sldId id="385" r:id="rId27"/>
    <p:sldId id="308" r:id="rId28"/>
    <p:sldId id="334" r:id="rId29"/>
    <p:sldId id="351" r:id="rId30"/>
    <p:sldId id="372" r:id="rId31"/>
    <p:sldId id="399" r:id="rId32"/>
    <p:sldId id="400" r:id="rId33"/>
    <p:sldId id="379" r:id="rId34"/>
    <p:sldId id="403" r:id="rId3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 frameSlides="1"/>
  <p:showPr showNarration="1">
    <p:present/>
    <p:sldAll/>
    <p:penClr>
      <a:srgbClr val="FF0000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FF6600"/>
    <a:srgbClr val="FF4E7C"/>
    <a:srgbClr val="2A55D6"/>
    <a:srgbClr val="66FFFF"/>
    <a:srgbClr val="0000FF"/>
    <a:srgbClr val="663D63"/>
    <a:srgbClr val="8C0000"/>
    <a:srgbClr val="FF0000"/>
    <a:srgbClr val="C00000"/>
    <a:srgbClr val="FFFF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7858" autoAdjust="0"/>
    <p:restoredTop sz="67341" autoAdjust="0"/>
  </p:normalViewPr>
  <p:slideViewPr>
    <p:cSldViewPr>
      <p:cViewPr varScale="1">
        <p:scale>
          <a:sx n="75" d="100"/>
          <a:sy n="75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4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1746" y="-78"/>
      </p:cViewPr>
      <p:guideLst>
        <p:guide orient="horz" pos="2208"/>
        <p:guide pos="292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\\AION\HPCL\axj936\PhD_Research\OWL\motivation-l2p.xlsx" TargetMode="External"/><Relationship Id="rId3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\\AION\HPCL\axj936\PhD_Research\OWL\cta_awareness_l2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\\AION\HPCL\axj936\PhD_Research\OWL\cta_awareness_l2p.xlsx" TargetMode="External"/><Relationship Id="rId3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title>
      <c:layout/>
    </c:title>
    <c:plotArea>
      <c:layout>
        <c:manualLayout>
          <c:layoutTarget val="inner"/>
          <c:xMode val="edge"/>
          <c:yMode val="edge"/>
          <c:x val="0.0787279550582494"/>
          <c:y val="0.13532014090344"/>
          <c:w val="0.894956255468067"/>
          <c:h val="0.541411797209559"/>
        </c:manualLayout>
      </c:layout>
      <c:barChart>
        <c:barDir val="col"/>
        <c:grouping val="clustered"/>
        <c:ser>
          <c:idx val="0"/>
          <c:order val="0"/>
          <c:tx>
            <c:strRef>
              <c:f>Sheet1!$I$1</c:f>
              <c:strCache>
                <c:ptCount val="1"/>
              </c:strCache>
            </c:strRef>
          </c:tx>
          <c:spPr>
            <a:solidFill>
              <a:srgbClr val="FF6600"/>
            </a:solidFill>
            <a:ln w="25400">
              <a:solidFill>
                <a:srgbClr val="000000"/>
              </a:solidFill>
            </a:ln>
          </c:spPr>
          <c:cat>
            <c:strRef>
              <c:f>Sheet1!$H$2:$H$42</c:f>
              <c:strCache>
                <c:ptCount val="41"/>
                <c:pt idx="0">
                  <c:v>SAD</c:v>
                </c:pt>
                <c:pt idx="1">
                  <c:v>PVC</c:v>
                </c:pt>
                <c:pt idx="2">
                  <c:v>SSC</c:v>
                </c:pt>
                <c:pt idx="3">
                  <c:v>BFS</c:v>
                </c:pt>
                <c:pt idx="4">
                  <c:v>MUM</c:v>
                </c:pt>
                <c:pt idx="5">
                  <c:v>CFD</c:v>
                </c:pt>
                <c:pt idx="6">
                  <c:v>KMN</c:v>
                </c:pt>
                <c:pt idx="7">
                  <c:v>SCP</c:v>
                </c:pt>
                <c:pt idx="8">
                  <c:v>FWT</c:v>
                </c:pt>
                <c:pt idx="9">
                  <c:v>IIX</c:v>
                </c:pt>
                <c:pt idx="10">
                  <c:v>SPMV</c:v>
                </c:pt>
                <c:pt idx="11">
                  <c:v>JPEG</c:v>
                </c:pt>
                <c:pt idx="12">
                  <c:v>BFSR</c:v>
                </c:pt>
                <c:pt idx="13">
                  <c:v>SC</c:v>
                </c:pt>
                <c:pt idx="14">
                  <c:v>FFT</c:v>
                </c:pt>
                <c:pt idx="15">
                  <c:v>SD2</c:v>
                </c:pt>
                <c:pt idx="16">
                  <c:v>WP</c:v>
                </c:pt>
                <c:pt idx="17">
                  <c:v>PVR</c:v>
                </c:pt>
                <c:pt idx="18">
                  <c:v>BP</c:v>
                </c:pt>
                <c:pt idx="19">
                  <c:v>CON</c:v>
                </c:pt>
                <c:pt idx="20">
                  <c:v>AES</c:v>
                </c:pt>
                <c:pt idx="21">
                  <c:v>SD1</c:v>
                </c:pt>
                <c:pt idx="22">
                  <c:v>BLK</c:v>
                </c:pt>
                <c:pt idx="23">
                  <c:v>HS</c:v>
                </c:pt>
                <c:pt idx="24">
                  <c:v>SLA</c:v>
                </c:pt>
                <c:pt idx="25">
                  <c:v>DN</c:v>
                </c:pt>
                <c:pt idx="26">
                  <c:v>LPS</c:v>
                </c:pt>
                <c:pt idx="27">
                  <c:v>NN</c:v>
                </c:pt>
                <c:pt idx="28">
                  <c:v>PFN</c:v>
                </c:pt>
                <c:pt idx="29">
                  <c:v>LYTE</c:v>
                </c:pt>
                <c:pt idx="30">
                  <c:v>LUD</c:v>
                </c:pt>
                <c:pt idx="31">
                  <c:v>MM</c:v>
                </c:pt>
                <c:pt idx="32">
                  <c:v>STO</c:v>
                </c:pt>
                <c:pt idx="33">
                  <c:v>CP</c:v>
                </c:pt>
                <c:pt idx="34">
                  <c:v>NQU</c:v>
                </c:pt>
                <c:pt idx="35">
                  <c:v>CUTP</c:v>
                </c:pt>
                <c:pt idx="36">
                  <c:v>HW</c:v>
                </c:pt>
                <c:pt idx="37">
                  <c:v>TPAF</c:v>
                </c:pt>
                <c:pt idx="39">
                  <c:v>AVG</c:v>
                </c:pt>
                <c:pt idx="40">
                  <c:v>AVG-T1</c:v>
                </c:pt>
              </c:strCache>
            </c:strRef>
          </c:cat>
          <c:val>
            <c:numRef>
              <c:f>Sheet1!$I$2:$I$42</c:f>
              <c:numCache>
                <c:formatCode>0%</c:formatCode>
                <c:ptCount val="41"/>
                <c:pt idx="0">
                  <c:v>0.902685936421344</c:v>
                </c:pt>
                <c:pt idx="1">
                  <c:v>0.864448573420595</c:v>
                </c:pt>
                <c:pt idx="2">
                  <c:v>0.822406087142185</c:v>
                </c:pt>
                <c:pt idx="3">
                  <c:v>0.648402735318078</c:v>
                </c:pt>
                <c:pt idx="4">
                  <c:v>0.713819977424687</c:v>
                </c:pt>
                <c:pt idx="5">
                  <c:v>0.60662792393931</c:v>
                </c:pt>
                <c:pt idx="6">
                  <c:v>0.605843370715166</c:v>
                </c:pt>
                <c:pt idx="7">
                  <c:v>0.439428928077736</c:v>
                </c:pt>
                <c:pt idx="8">
                  <c:v>0.473849682033096</c:v>
                </c:pt>
                <c:pt idx="9">
                  <c:v>0.647075822924934</c:v>
                </c:pt>
                <c:pt idx="10">
                  <c:v>0.64635304390424</c:v>
                </c:pt>
                <c:pt idx="11">
                  <c:v>0.516870266640272</c:v>
                </c:pt>
                <c:pt idx="12">
                  <c:v>0.463363890154116</c:v>
                </c:pt>
                <c:pt idx="13">
                  <c:v>0.44929541452453</c:v>
                </c:pt>
                <c:pt idx="14">
                  <c:v>0.294111886686623</c:v>
                </c:pt>
                <c:pt idx="15">
                  <c:v>0.289713511266303</c:v>
                </c:pt>
                <c:pt idx="16">
                  <c:v>0.477735913215388</c:v>
                </c:pt>
                <c:pt idx="17">
                  <c:v>0.262931041153015</c:v>
                </c:pt>
                <c:pt idx="18">
                  <c:v>0.244630983976768</c:v>
                </c:pt>
                <c:pt idx="19">
                  <c:v>0.165136487741651</c:v>
                </c:pt>
                <c:pt idx="20">
                  <c:v>0.18734582301944</c:v>
                </c:pt>
                <c:pt idx="21">
                  <c:v>0.139147681864669</c:v>
                </c:pt>
                <c:pt idx="22">
                  <c:v>0.153215249529447</c:v>
                </c:pt>
                <c:pt idx="23">
                  <c:v>0.0948414713397606</c:v>
                </c:pt>
                <c:pt idx="24">
                  <c:v>0.115316783410358</c:v>
                </c:pt>
                <c:pt idx="25">
                  <c:v>0.198798352341666</c:v>
                </c:pt>
                <c:pt idx="26">
                  <c:v>0.103237161738681</c:v>
                </c:pt>
                <c:pt idx="27">
                  <c:v>0.10688734130145</c:v>
                </c:pt>
                <c:pt idx="28">
                  <c:v>0.0484522827615625</c:v>
                </c:pt>
                <c:pt idx="29">
                  <c:v>0.13027998584671</c:v>
                </c:pt>
                <c:pt idx="30">
                  <c:v>0.0889762876575015</c:v>
                </c:pt>
                <c:pt idx="31">
                  <c:v>0.0418907481972534</c:v>
                </c:pt>
                <c:pt idx="32">
                  <c:v>0.0122710621330381</c:v>
                </c:pt>
                <c:pt idx="33">
                  <c:v>0.0111489710113314</c:v>
                </c:pt>
                <c:pt idx="34">
                  <c:v>0.000139767873515665</c:v>
                </c:pt>
                <c:pt idx="35">
                  <c:v>0.00538831029849573</c:v>
                </c:pt>
                <c:pt idx="36">
                  <c:v>0.00505353849423949</c:v>
                </c:pt>
                <c:pt idx="37">
                  <c:v>0.00213024487919562</c:v>
                </c:pt>
                <c:pt idx="39">
                  <c:v>0.315243487904694</c:v>
                </c:pt>
                <c:pt idx="40">
                  <c:v>0.545768157312546</c:v>
                </c:pt>
              </c:numCache>
            </c:numRef>
          </c:val>
        </c:ser>
        <c:gapWidth val="99"/>
        <c:overlap val="-16"/>
        <c:axId val="487235512"/>
        <c:axId val="487239128"/>
      </c:barChart>
      <c:catAx>
        <c:axId val="487235512"/>
        <c:scaling>
          <c:orientation val="minMax"/>
        </c:scaling>
        <c:axPos val="b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 i="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87239128"/>
        <c:crosses val="autoZero"/>
        <c:auto val="1"/>
        <c:lblAlgn val="ctr"/>
        <c:lblOffset val="0"/>
      </c:catAx>
      <c:valAx>
        <c:axId val="487239128"/>
        <c:scaling>
          <c:orientation val="minMax"/>
        </c:scaling>
        <c:axPos val="l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numFmt formatCode="0%" sourceLinked="1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487235512"/>
        <c:crosses val="autoZero"/>
        <c:crossBetween val="between"/>
        <c:minorUnit val="0.2"/>
      </c:valAx>
      <c:spPr>
        <a:ln>
          <a:solidFill>
            <a:sysClr val="windowText" lastClr="000000"/>
          </a:solidFill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050" b="1">
          <a:latin typeface="Arial" pitchFamily="34" charset="0"/>
          <a:cs typeface="Arial" pitchFamily="34" charset="0"/>
        </a:defRPr>
      </a:pPr>
      <a:endParaRPr lang="en-US"/>
    </a:p>
  </c:txPr>
  <c:externalData r:id="rId2"/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39095738032746"/>
          <c:y val="0.193201735199767"/>
          <c:w val="0.841856642919635"/>
          <c:h val="0.639769247594051"/>
        </c:manualLayout>
      </c:layout>
      <c:barChart>
        <c:barDir val="col"/>
        <c:grouping val="clustered"/>
        <c:ser>
          <c:idx val="0"/>
          <c:order val="0"/>
          <c:tx>
            <c:v>Round Robin</c:v>
          </c:tx>
          <c:spPr>
            <a:solidFill>
              <a:srgbClr val="000000">
                <a:lumMod val="95000"/>
                <a:lumOff val="5000"/>
              </a:srgbClr>
            </a:solidFill>
            <a:ln>
              <a:solidFill>
                <a:schemeClr val="tx1"/>
              </a:solidFill>
            </a:ln>
          </c:spPr>
          <c:cat>
            <c:strRef>
              <c:f>requests!$L$159:$L$167</c:f>
              <c:strCache>
                <c:ptCount val="9"/>
                <c:pt idx="0">
                  <c:v>SAD </c:v>
                </c:pt>
                <c:pt idx="1">
                  <c:v>SSC </c:v>
                </c:pt>
                <c:pt idx="2">
                  <c:v>BFS </c:v>
                </c:pt>
                <c:pt idx="3">
                  <c:v>KMN </c:v>
                </c:pt>
                <c:pt idx="4">
                  <c:v>IIX </c:v>
                </c:pt>
                <c:pt idx="5">
                  <c:v>SPMV </c:v>
                </c:pt>
                <c:pt idx="6">
                  <c:v>BFSR </c:v>
                </c:pt>
                <c:pt idx="8">
                  <c:v>AVG.</c:v>
                </c:pt>
              </c:strCache>
            </c:strRef>
          </c:cat>
          <c:val>
            <c:numRef>
              <c:f>requests!$M$159:$M$167</c:f>
              <c:numCache>
                <c:formatCode>0.00</c:formatCode>
                <c:ptCount val="9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8" formatCode="General">
                  <c:v>1.0</c:v>
                </c:pt>
              </c:numCache>
            </c:numRef>
          </c:val>
        </c:ser>
        <c:ser>
          <c:idx val="1"/>
          <c:order val="1"/>
          <c:tx>
            <c:v>CTA-Aware</c:v>
          </c:tx>
          <c:spPr>
            <a:solidFill>
              <a:srgbClr val="3B812F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cat>
            <c:strRef>
              <c:f>requests!$L$159:$L$167</c:f>
              <c:strCache>
                <c:ptCount val="9"/>
                <c:pt idx="0">
                  <c:v>SAD </c:v>
                </c:pt>
                <c:pt idx="1">
                  <c:v>SSC </c:v>
                </c:pt>
                <c:pt idx="2">
                  <c:v>BFS </c:v>
                </c:pt>
                <c:pt idx="3">
                  <c:v>KMN </c:v>
                </c:pt>
                <c:pt idx="4">
                  <c:v>IIX </c:v>
                </c:pt>
                <c:pt idx="5">
                  <c:v>SPMV </c:v>
                </c:pt>
                <c:pt idx="6">
                  <c:v>BFSR </c:v>
                </c:pt>
                <c:pt idx="8">
                  <c:v>AVG.</c:v>
                </c:pt>
              </c:strCache>
            </c:strRef>
          </c:cat>
          <c:val>
            <c:numRef>
              <c:f>requests!$N$159:$N$167</c:f>
              <c:numCache>
                <c:formatCode>General</c:formatCode>
                <c:ptCount val="9"/>
                <c:pt idx="0">
                  <c:v>0.942714009695371</c:v>
                </c:pt>
                <c:pt idx="1">
                  <c:v>0.993262547564477</c:v>
                </c:pt>
                <c:pt idx="2">
                  <c:v>0.993207055755447</c:v>
                </c:pt>
                <c:pt idx="3">
                  <c:v>0.733624853559124</c:v>
                </c:pt>
                <c:pt idx="4">
                  <c:v>0.729768281019598</c:v>
                </c:pt>
                <c:pt idx="5">
                  <c:v>1.002942744556072</c:v>
                </c:pt>
                <c:pt idx="6">
                  <c:v>0.983057066366418</c:v>
                </c:pt>
                <c:pt idx="8">
                  <c:v>0.911225222645215</c:v>
                </c:pt>
              </c:numCache>
            </c:numRef>
          </c:val>
        </c:ser>
        <c:ser>
          <c:idx val="2"/>
          <c:order val="2"/>
          <c:tx>
            <c:v>CTA-Aware-Locality</c:v>
          </c:tx>
          <c:spPr>
            <a:solidFill>
              <a:srgbClr val="FF0000"/>
            </a:solidFill>
            <a:ln>
              <a:solidFill>
                <a:sysClr val="windowText" lastClr="000000"/>
              </a:solidFill>
            </a:ln>
          </c:spPr>
          <c:cat>
            <c:strRef>
              <c:f>requests!$L$159:$L$167</c:f>
              <c:strCache>
                <c:ptCount val="9"/>
                <c:pt idx="0">
                  <c:v>SAD </c:v>
                </c:pt>
                <c:pt idx="1">
                  <c:v>SSC </c:v>
                </c:pt>
                <c:pt idx="2">
                  <c:v>BFS </c:v>
                </c:pt>
                <c:pt idx="3">
                  <c:v>KMN </c:v>
                </c:pt>
                <c:pt idx="4">
                  <c:v>IIX </c:v>
                </c:pt>
                <c:pt idx="5">
                  <c:v>SPMV </c:v>
                </c:pt>
                <c:pt idx="6">
                  <c:v>BFSR </c:v>
                </c:pt>
                <c:pt idx="8">
                  <c:v>AVG.</c:v>
                </c:pt>
              </c:strCache>
            </c:strRef>
          </c:cat>
          <c:val>
            <c:numRef>
              <c:f>requests!$O$159:$O$167</c:f>
              <c:numCache>
                <c:formatCode>General</c:formatCode>
                <c:ptCount val="9"/>
                <c:pt idx="0">
                  <c:v>0.581447742497342</c:v>
                </c:pt>
                <c:pt idx="1">
                  <c:v>0.924712607867728</c:v>
                </c:pt>
                <c:pt idx="2">
                  <c:v>0.828158921495696</c:v>
                </c:pt>
                <c:pt idx="3">
                  <c:v>0.505421700855106</c:v>
                </c:pt>
                <c:pt idx="4">
                  <c:v>0.0389296340705146</c:v>
                </c:pt>
                <c:pt idx="5">
                  <c:v>0.920989691458595</c:v>
                </c:pt>
                <c:pt idx="6">
                  <c:v>0.835761186327578</c:v>
                </c:pt>
                <c:pt idx="8">
                  <c:v>0.662203069224651</c:v>
                </c:pt>
              </c:numCache>
            </c:numRef>
          </c:val>
        </c:ser>
        <c:gapWidth val="158"/>
        <c:overlap val="-5"/>
        <c:axId val="487458760"/>
        <c:axId val="487450376"/>
      </c:barChart>
      <c:catAx>
        <c:axId val="487458760"/>
        <c:scaling>
          <c:orientation val="minMax"/>
        </c:scaling>
        <c:axPos val="b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487450376"/>
        <c:crosses val="autoZero"/>
        <c:auto val="1"/>
        <c:lblAlgn val="ctr"/>
        <c:lblOffset val="100"/>
      </c:catAx>
      <c:valAx>
        <c:axId val="487450376"/>
        <c:scaling>
          <c:orientation val="minMax"/>
        </c:scaling>
        <c:axPos val="l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/>
                  <a:t>Normalized L1 Miss Rates</a:t>
                </a:r>
              </a:p>
            </c:rich>
          </c:tx>
          <c:layout>
            <c:manualLayout>
              <c:xMode val="edge"/>
              <c:yMode val="edge"/>
              <c:x val="0.0135893001692545"/>
              <c:y val="0.123757290755322"/>
            </c:manualLayout>
          </c:layout>
          <c:spPr>
            <a:solidFill>
              <a:sysClr val="window" lastClr="FFFFFF"/>
            </a:solidFill>
          </c:spPr>
        </c:title>
        <c:numFmt formatCode="0.00" sourceLinked="1"/>
        <c:tickLblPos val="nextTo"/>
        <c:spPr>
          <a:ln>
            <a:solidFill>
              <a:sysClr val="windowText" lastClr="000000"/>
            </a:solidFill>
          </a:ln>
        </c:spPr>
        <c:crossAx val="487458760"/>
        <c:crosses val="autoZero"/>
        <c:crossBetween val="between"/>
      </c:valAx>
      <c:spPr>
        <a:ln>
          <a:solidFill>
            <a:sysClr val="windowText" lastClr="000000"/>
          </a:solidFill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400" b="0">
          <a:latin typeface="+mn-lt"/>
          <a:cs typeface="Arial" pitchFamily="34" charset="0"/>
        </a:defRPr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0965720403370631"/>
          <c:y val="0.234154480689914"/>
          <c:w val="0.883986508265414"/>
          <c:h val="0.445466025080198"/>
        </c:manualLayout>
      </c:layout>
      <c:barChart>
        <c:barDir val="col"/>
        <c:grouping val="clustered"/>
        <c:ser>
          <c:idx val="2"/>
          <c:order val="0"/>
          <c:tx>
            <c:strRef>
              <c:f>IPC!$D$89</c:f>
              <c:strCache>
                <c:ptCount val="1"/>
                <c:pt idx="0">
                  <c:v>CTA-Aware-Locality</c:v>
                </c:pt>
              </c:strCache>
            </c:strRef>
          </c:tx>
          <c:spPr>
            <a:solidFill>
              <a:srgbClr val="000000"/>
            </a:solidFill>
            <a:ln>
              <a:solidFill>
                <a:sysClr val="windowText" lastClr="000000"/>
              </a:solidFill>
            </a:ln>
          </c:spPr>
          <c:cat>
            <c:strRef>
              <c:f>IPC!$A$90:$A$110</c:f>
              <c:strCache>
                <c:ptCount val="21"/>
                <c:pt idx="0">
                  <c:v>SAD </c:v>
                </c:pt>
                <c:pt idx="1">
                  <c:v>PVC </c:v>
                </c:pt>
                <c:pt idx="2">
                  <c:v>SSC </c:v>
                </c:pt>
                <c:pt idx="3">
                  <c:v>BFS </c:v>
                </c:pt>
                <c:pt idx="4">
                  <c:v>MUM </c:v>
                </c:pt>
                <c:pt idx="5">
                  <c:v>CFD </c:v>
                </c:pt>
                <c:pt idx="6">
                  <c:v>KMN </c:v>
                </c:pt>
                <c:pt idx="7">
                  <c:v>SCP </c:v>
                </c:pt>
                <c:pt idx="8">
                  <c:v>FWT </c:v>
                </c:pt>
                <c:pt idx="9">
                  <c:v>IIX </c:v>
                </c:pt>
                <c:pt idx="10">
                  <c:v>SPMV </c:v>
                </c:pt>
                <c:pt idx="11">
                  <c:v>JPEG </c:v>
                </c:pt>
                <c:pt idx="12">
                  <c:v>BFSR </c:v>
                </c:pt>
                <c:pt idx="13">
                  <c:v>SC </c:v>
                </c:pt>
                <c:pt idx="14">
                  <c:v>FFT </c:v>
                </c:pt>
                <c:pt idx="15">
                  <c:v>SD2 </c:v>
                </c:pt>
                <c:pt idx="16">
                  <c:v>WP </c:v>
                </c:pt>
                <c:pt idx="17">
                  <c:v>PVR </c:v>
                </c:pt>
                <c:pt idx="18">
                  <c:v>BP </c:v>
                </c:pt>
                <c:pt idx="20">
                  <c:v>AVG - T1</c:v>
                </c:pt>
              </c:strCache>
            </c:strRef>
          </c:cat>
          <c:val>
            <c:numRef>
              <c:f>IPC!$D$90:$D$110</c:f>
              <c:numCache>
                <c:formatCode>0.00</c:formatCode>
                <c:ptCount val="21"/>
                <c:pt idx="0">
                  <c:v>1.490662252022301</c:v>
                </c:pt>
                <c:pt idx="1">
                  <c:v>2.591377746929821</c:v>
                </c:pt>
                <c:pt idx="2">
                  <c:v>1.070289755044674</c:v>
                </c:pt>
                <c:pt idx="3">
                  <c:v>1.078410916953416</c:v>
                </c:pt>
                <c:pt idx="4">
                  <c:v>1.024177709854076</c:v>
                </c:pt>
                <c:pt idx="5">
                  <c:v>1.045558325214845</c:v>
                </c:pt>
                <c:pt idx="6">
                  <c:v>1.636521373363478</c:v>
                </c:pt>
                <c:pt idx="7">
                  <c:v>1.185435172246938</c:v>
                </c:pt>
                <c:pt idx="8">
                  <c:v>1.123859468275136</c:v>
                </c:pt>
                <c:pt idx="9">
                  <c:v>2.027992493938993</c:v>
                </c:pt>
                <c:pt idx="10">
                  <c:v>1.095181238905392</c:v>
                </c:pt>
                <c:pt idx="11">
                  <c:v>1.129652264043373</c:v>
                </c:pt>
                <c:pt idx="12">
                  <c:v>1.083772770853308</c:v>
                </c:pt>
                <c:pt idx="13">
                  <c:v>1.011162329659341</c:v>
                </c:pt>
                <c:pt idx="14">
                  <c:v>1.073030647575866</c:v>
                </c:pt>
                <c:pt idx="15">
                  <c:v>1.072876979729874</c:v>
                </c:pt>
                <c:pt idx="16">
                  <c:v>1.0</c:v>
                </c:pt>
                <c:pt idx="17">
                  <c:v>1.00565263253198</c:v>
                </c:pt>
                <c:pt idx="18">
                  <c:v>1.072154995764496</c:v>
                </c:pt>
                <c:pt idx="20">
                  <c:v>1.25356679331091</c:v>
                </c:pt>
              </c:numCache>
            </c:numRef>
          </c:val>
        </c:ser>
        <c:ser>
          <c:idx val="3"/>
          <c:order val="1"/>
          <c:tx>
            <c:strRef>
              <c:f>IPC!$G$89</c:f>
              <c:strCache>
                <c:ptCount val="1"/>
                <c:pt idx="0">
                  <c:v>CTA-Aware-Locality-BLP</c:v>
                </c:pt>
              </c:strCache>
            </c:strRef>
          </c:tx>
          <c:spPr>
            <a:solidFill>
              <a:srgbClr val="3B812F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cat>
            <c:strRef>
              <c:f>IPC!$A$90:$A$110</c:f>
              <c:strCache>
                <c:ptCount val="21"/>
                <c:pt idx="0">
                  <c:v>SAD </c:v>
                </c:pt>
                <c:pt idx="1">
                  <c:v>PVC </c:v>
                </c:pt>
                <c:pt idx="2">
                  <c:v>SSC </c:v>
                </c:pt>
                <c:pt idx="3">
                  <c:v>BFS </c:v>
                </c:pt>
                <c:pt idx="4">
                  <c:v>MUM </c:v>
                </c:pt>
                <c:pt idx="5">
                  <c:v>CFD </c:v>
                </c:pt>
                <c:pt idx="6">
                  <c:v>KMN </c:v>
                </c:pt>
                <c:pt idx="7">
                  <c:v>SCP </c:v>
                </c:pt>
                <c:pt idx="8">
                  <c:v>FWT </c:v>
                </c:pt>
                <c:pt idx="9">
                  <c:v>IIX </c:v>
                </c:pt>
                <c:pt idx="10">
                  <c:v>SPMV </c:v>
                </c:pt>
                <c:pt idx="11">
                  <c:v>JPEG </c:v>
                </c:pt>
                <c:pt idx="12">
                  <c:v>BFSR </c:v>
                </c:pt>
                <c:pt idx="13">
                  <c:v>SC </c:v>
                </c:pt>
                <c:pt idx="14">
                  <c:v>FFT </c:v>
                </c:pt>
                <c:pt idx="15">
                  <c:v>SD2 </c:v>
                </c:pt>
                <c:pt idx="16">
                  <c:v>WP </c:v>
                </c:pt>
                <c:pt idx="17">
                  <c:v>PVR </c:v>
                </c:pt>
                <c:pt idx="18">
                  <c:v>BP </c:v>
                </c:pt>
                <c:pt idx="20">
                  <c:v>AVG - T1</c:v>
                </c:pt>
              </c:strCache>
            </c:strRef>
          </c:cat>
          <c:val>
            <c:numRef>
              <c:f>IPC!$G$90:$G$110</c:f>
              <c:numCache>
                <c:formatCode>0.00</c:formatCode>
                <c:ptCount val="21"/>
                <c:pt idx="0">
                  <c:v>1.650801999878191</c:v>
                </c:pt>
                <c:pt idx="1">
                  <c:v>2.802941253297808</c:v>
                </c:pt>
                <c:pt idx="2">
                  <c:v>1.082217523341031</c:v>
                </c:pt>
                <c:pt idx="3">
                  <c:v>1.089305996079454</c:v>
                </c:pt>
                <c:pt idx="4">
                  <c:v>1.103112201465276</c:v>
                </c:pt>
                <c:pt idx="5">
                  <c:v>1.058137446458798</c:v>
                </c:pt>
                <c:pt idx="6">
                  <c:v>1.736270148336901</c:v>
                </c:pt>
                <c:pt idx="7">
                  <c:v>1.238799134938701</c:v>
                </c:pt>
                <c:pt idx="8">
                  <c:v>1.134158141588275</c:v>
                </c:pt>
                <c:pt idx="9">
                  <c:v>2.266492560142086</c:v>
                </c:pt>
                <c:pt idx="10">
                  <c:v>1.140341889522834</c:v>
                </c:pt>
                <c:pt idx="11">
                  <c:v>1.231671806343688</c:v>
                </c:pt>
                <c:pt idx="12">
                  <c:v>1.109810212159205</c:v>
                </c:pt>
                <c:pt idx="13">
                  <c:v>1.01183996421037</c:v>
                </c:pt>
                <c:pt idx="14">
                  <c:v>1.16743051166575</c:v>
                </c:pt>
                <c:pt idx="15">
                  <c:v>0.971975646704169</c:v>
                </c:pt>
                <c:pt idx="16">
                  <c:v>1.0</c:v>
                </c:pt>
                <c:pt idx="17">
                  <c:v>1.026887637838823</c:v>
                </c:pt>
                <c:pt idx="18">
                  <c:v>1.131821960572748</c:v>
                </c:pt>
                <c:pt idx="20">
                  <c:v>1.313369264976006</c:v>
                </c:pt>
              </c:numCache>
            </c:numRef>
          </c:val>
        </c:ser>
        <c:ser>
          <c:idx val="0"/>
          <c:order val="2"/>
          <c:tx>
            <c:strRef>
              <c:f>IPC!$H$89</c:f>
              <c:strCache>
                <c:ptCount val="1"/>
                <c:pt idx="0">
                  <c:v>OWL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Text" lastClr="000000"/>
              </a:solidFill>
            </a:ln>
          </c:spPr>
          <c:cat>
            <c:strRef>
              <c:f>IPC!$A$90:$A$110</c:f>
              <c:strCache>
                <c:ptCount val="21"/>
                <c:pt idx="0">
                  <c:v>SAD </c:v>
                </c:pt>
                <c:pt idx="1">
                  <c:v>PVC </c:v>
                </c:pt>
                <c:pt idx="2">
                  <c:v>SSC </c:v>
                </c:pt>
                <c:pt idx="3">
                  <c:v>BFS </c:v>
                </c:pt>
                <c:pt idx="4">
                  <c:v>MUM </c:v>
                </c:pt>
                <c:pt idx="5">
                  <c:v>CFD </c:v>
                </c:pt>
                <c:pt idx="6">
                  <c:v>KMN </c:v>
                </c:pt>
                <c:pt idx="7">
                  <c:v>SCP </c:v>
                </c:pt>
                <c:pt idx="8">
                  <c:v>FWT </c:v>
                </c:pt>
                <c:pt idx="9">
                  <c:v>IIX </c:v>
                </c:pt>
                <c:pt idx="10">
                  <c:v>SPMV </c:v>
                </c:pt>
                <c:pt idx="11">
                  <c:v>JPEG </c:v>
                </c:pt>
                <c:pt idx="12">
                  <c:v>BFSR </c:v>
                </c:pt>
                <c:pt idx="13">
                  <c:v>SC </c:v>
                </c:pt>
                <c:pt idx="14">
                  <c:v>FFT </c:v>
                </c:pt>
                <c:pt idx="15">
                  <c:v>SD2 </c:v>
                </c:pt>
                <c:pt idx="16">
                  <c:v>WP </c:v>
                </c:pt>
                <c:pt idx="17">
                  <c:v>PVR </c:v>
                </c:pt>
                <c:pt idx="18">
                  <c:v>BP </c:v>
                </c:pt>
                <c:pt idx="20">
                  <c:v>AVG - T1</c:v>
                </c:pt>
              </c:strCache>
            </c:strRef>
          </c:cat>
          <c:val>
            <c:numRef>
              <c:f>IPC!$H$90:$H$110</c:f>
              <c:numCache>
                <c:formatCode>0.00</c:formatCode>
                <c:ptCount val="21"/>
                <c:pt idx="0">
                  <c:v>1.650801999878191</c:v>
                </c:pt>
                <c:pt idx="1">
                  <c:v>2.802941253297808</c:v>
                </c:pt>
                <c:pt idx="2">
                  <c:v>1.082217523341031</c:v>
                </c:pt>
                <c:pt idx="3">
                  <c:v>1.1</c:v>
                </c:pt>
                <c:pt idx="4">
                  <c:v>1.139999999999999</c:v>
                </c:pt>
                <c:pt idx="5">
                  <c:v>1.11</c:v>
                </c:pt>
                <c:pt idx="6">
                  <c:v>1.736270148336901</c:v>
                </c:pt>
                <c:pt idx="7">
                  <c:v>1.238799134938701</c:v>
                </c:pt>
                <c:pt idx="8">
                  <c:v>1.159999999999999</c:v>
                </c:pt>
                <c:pt idx="9">
                  <c:v>2.266492560142086</c:v>
                </c:pt>
                <c:pt idx="10">
                  <c:v>1.18</c:v>
                </c:pt>
                <c:pt idx="11">
                  <c:v>1.38</c:v>
                </c:pt>
                <c:pt idx="12">
                  <c:v>1.109810212159205</c:v>
                </c:pt>
                <c:pt idx="13">
                  <c:v>1.032076763494577</c:v>
                </c:pt>
                <c:pt idx="14">
                  <c:v>1.16743051166575</c:v>
                </c:pt>
                <c:pt idx="15">
                  <c:v>1.02</c:v>
                </c:pt>
                <c:pt idx="16">
                  <c:v>1.0</c:v>
                </c:pt>
                <c:pt idx="17">
                  <c:v>1.026887637838823</c:v>
                </c:pt>
                <c:pt idx="18">
                  <c:v>1.129999999999999</c:v>
                </c:pt>
                <c:pt idx="20">
                  <c:v>1.333354091847003</c:v>
                </c:pt>
              </c:numCache>
            </c:numRef>
          </c:val>
        </c:ser>
        <c:ser>
          <c:idx val="4"/>
          <c:order val="3"/>
          <c:tx>
            <c:strRef>
              <c:f>IPC!$I$89</c:f>
              <c:strCache>
                <c:ptCount val="1"/>
                <c:pt idx="0">
                  <c:v>Perfect-L2</c:v>
                </c:pt>
              </c:strCache>
            </c:strRef>
          </c:tx>
          <c:spPr>
            <a:solidFill>
              <a:srgbClr val="CC9900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cat>
            <c:strRef>
              <c:f>IPC!$A$90:$A$110</c:f>
              <c:strCache>
                <c:ptCount val="21"/>
                <c:pt idx="0">
                  <c:v>SAD </c:v>
                </c:pt>
                <c:pt idx="1">
                  <c:v>PVC </c:v>
                </c:pt>
                <c:pt idx="2">
                  <c:v>SSC </c:v>
                </c:pt>
                <c:pt idx="3">
                  <c:v>BFS </c:v>
                </c:pt>
                <c:pt idx="4">
                  <c:v>MUM </c:v>
                </c:pt>
                <c:pt idx="5">
                  <c:v>CFD </c:v>
                </c:pt>
                <c:pt idx="6">
                  <c:v>KMN </c:v>
                </c:pt>
                <c:pt idx="7">
                  <c:v>SCP </c:v>
                </c:pt>
                <c:pt idx="8">
                  <c:v>FWT </c:v>
                </c:pt>
                <c:pt idx="9">
                  <c:v>IIX </c:v>
                </c:pt>
                <c:pt idx="10">
                  <c:v>SPMV </c:v>
                </c:pt>
                <c:pt idx="11">
                  <c:v>JPEG </c:v>
                </c:pt>
                <c:pt idx="12">
                  <c:v>BFSR </c:v>
                </c:pt>
                <c:pt idx="13">
                  <c:v>SC </c:v>
                </c:pt>
                <c:pt idx="14">
                  <c:v>FFT </c:v>
                </c:pt>
                <c:pt idx="15">
                  <c:v>SD2 </c:v>
                </c:pt>
                <c:pt idx="16">
                  <c:v>WP </c:v>
                </c:pt>
                <c:pt idx="17">
                  <c:v>PVR </c:v>
                </c:pt>
                <c:pt idx="18">
                  <c:v>BP </c:v>
                </c:pt>
                <c:pt idx="20">
                  <c:v>AVG - T1</c:v>
                </c:pt>
              </c:strCache>
            </c:strRef>
          </c:cat>
          <c:val>
            <c:numRef>
              <c:f>IPC!$I$90:$I$110</c:f>
              <c:numCache>
                <c:formatCode>0.00</c:formatCode>
                <c:ptCount val="21"/>
                <c:pt idx="0">
                  <c:v>1.665358145406426</c:v>
                </c:pt>
                <c:pt idx="1">
                  <c:v>2.837130244308365</c:v>
                </c:pt>
                <c:pt idx="2">
                  <c:v>1.084526528460998</c:v>
                </c:pt>
                <c:pt idx="3">
                  <c:v>1.12732704587712</c:v>
                </c:pt>
                <c:pt idx="4">
                  <c:v>1.312916004745722</c:v>
                </c:pt>
                <c:pt idx="5">
                  <c:v>1.12</c:v>
                </c:pt>
                <c:pt idx="6">
                  <c:v>1.988908395840359</c:v>
                </c:pt>
                <c:pt idx="7">
                  <c:v>1.717563904428502</c:v>
                </c:pt>
                <c:pt idx="8">
                  <c:v>1.408305803411174</c:v>
                </c:pt>
                <c:pt idx="9">
                  <c:v>2.272090145783776</c:v>
                </c:pt>
                <c:pt idx="10">
                  <c:v>1.20741563966227</c:v>
                </c:pt>
                <c:pt idx="11">
                  <c:v>1.580291108935133</c:v>
                </c:pt>
                <c:pt idx="12">
                  <c:v>1.171248494235072</c:v>
                </c:pt>
                <c:pt idx="13">
                  <c:v>1.137324067210821</c:v>
                </c:pt>
                <c:pt idx="14">
                  <c:v>1.178896369313927</c:v>
                </c:pt>
                <c:pt idx="15">
                  <c:v>1.228168706227364</c:v>
                </c:pt>
                <c:pt idx="16">
                  <c:v>1.087979916164594</c:v>
                </c:pt>
                <c:pt idx="17">
                  <c:v>1.061544100242053</c:v>
                </c:pt>
                <c:pt idx="18">
                  <c:v>1.1889223838076</c:v>
                </c:pt>
                <c:pt idx="20">
                  <c:v>1.439942169220481</c:v>
                </c:pt>
              </c:numCache>
            </c:numRef>
          </c:val>
        </c:ser>
        <c:gapWidth val="90"/>
        <c:overlap val="1"/>
        <c:axId val="487533224"/>
        <c:axId val="487536920"/>
      </c:barChart>
      <c:catAx>
        <c:axId val="487533224"/>
        <c:scaling>
          <c:orientation val="minMax"/>
        </c:scaling>
        <c:axPos val="b"/>
        <c:numFmt formatCode="#,##0.00" sourceLinked="0"/>
        <c:tickLblPos val="nextTo"/>
        <c:spPr>
          <a:ln>
            <a:solidFill>
              <a:sysClr val="windowText" lastClr="000000"/>
            </a:solidFill>
          </a:ln>
        </c:spPr>
        <c:txPr>
          <a:bodyPr rot="-5400000" vert="horz"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487536920"/>
        <c:crosses val="autoZero"/>
        <c:auto val="1"/>
        <c:lblAlgn val="ctr"/>
        <c:lblOffset val="0"/>
      </c:catAx>
      <c:valAx>
        <c:axId val="487536920"/>
        <c:scaling>
          <c:orientation val="minMax"/>
          <c:max val="3.0"/>
          <c:min val="0.6"/>
        </c:scaling>
        <c:axPos val="l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>
                    <a:latin typeface="Arial"/>
                    <a:cs typeface="Arial"/>
                  </a:defRPr>
                </a:pPr>
                <a:r>
                  <a:rPr lang="en-US">
                    <a:latin typeface="Arial"/>
                    <a:cs typeface="Arial"/>
                  </a:rPr>
                  <a:t>Normalized IPC</a:t>
                </a:r>
              </a:p>
            </c:rich>
          </c:tx>
          <c:layout>
            <c:manualLayout>
              <c:xMode val="edge"/>
              <c:yMode val="edge"/>
              <c:x val="0.00157232704402516"/>
              <c:y val="0.220573636628755"/>
            </c:manualLayout>
          </c:layout>
          <c:spPr>
            <a:solidFill>
              <a:sysClr val="window" lastClr="FFFFFF"/>
            </a:solidFill>
          </c:spPr>
        </c:title>
        <c:numFmt formatCode="0.0" sourceLinked="0"/>
        <c:tickLblPos val="nextTo"/>
        <c:spPr>
          <a:ln w="9525">
            <a:solidFill>
              <a:sysClr val="windowText" lastClr="000000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487533224"/>
        <c:crosses val="autoZero"/>
        <c:crossBetween val="between"/>
        <c:majorUnit val="0.4"/>
      </c:valAx>
      <c:spPr>
        <a:ln w="12700">
          <a:solidFill>
            <a:sysClr val="windowText" lastClr="000000"/>
          </a:solidFill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600" b="0">
          <a:latin typeface="Tahoma" pitchFamily="34" charset="0"/>
          <a:cs typeface="Tahoma" pitchFamily="34" charset="0"/>
        </a:defRPr>
      </a:pPr>
      <a:endParaRPr lang="en-US"/>
    </a:p>
  </c:txPr>
  <c:externalData r:id="rId2"/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0.08697</cdr:x>
      <cdr:y>0.04673</cdr:y>
    </cdr:from>
    <cdr:to>
      <cdr:x>0.13867</cdr:x>
      <cdr:y>0.11606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87474" y="118516"/>
          <a:ext cx="527539" cy="1758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0.02632</cdr:x>
      <cdr:y>0.02703</cdr:y>
    </cdr:from>
    <cdr:to>
      <cdr:x>0.05263</cdr:x>
      <cdr:y>0.09369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228600" y="76200"/>
          <a:ext cx="228600" cy="187960"/>
        </a:xfrm>
        <a:prstGeom xmlns:a="http://schemas.openxmlformats.org/drawingml/2006/main" prst="rect">
          <a:avLst/>
        </a:prstGeom>
        <a:solidFill xmlns:a="http://schemas.openxmlformats.org/drawingml/2006/main">
          <a:srgbClr val="000000"/>
        </a:solidFill>
        <a:ln xmlns:a="http://schemas.openxmlformats.org/drawingml/2006/main" w="25400" cap="flat" cmpd="sng" algn="ctr">
          <a:solidFill>
            <a:srgbClr val="0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1pPr>
          <a:lvl2pPr marL="4572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2pPr>
          <a:lvl3pPr marL="9144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3pPr>
          <a:lvl4pPr marL="13716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4pPr>
          <a:lvl5pPr marL="18288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5pPr>
          <a:lvl6pPr marL="22860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6pPr>
          <a:lvl7pPr marL="27432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7pPr>
          <a:lvl8pPr marL="32004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8pPr>
          <a:lvl9pPr marL="36576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0.24561</cdr:x>
      <cdr:y>0.02381</cdr:y>
    </cdr:from>
    <cdr:to>
      <cdr:x>0.27193</cdr:x>
      <cdr:y>0.09048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2133600" y="76200"/>
          <a:ext cx="228600" cy="213360"/>
        </a:xfrm>
        <a:prstGeom xmlns:a="http://schemas.openxmlformats.org/drawingml/2006/main" prst="rect">
          <a:avLst/>
        </a:prstGeom>
        <a:solidFill xmlns:a="http://schemas.openxmlformats.org/drawingml/2006/main">
          <a:srgbClr val="3B812F">
            <a:lumMod val="60000"/>
            <a:lumOff val="40000"/>
          </a:srgbClr>
        </a:solidFill>
        <a:ln xmlns:a="http://schemas.openxmlformats.org/drawingml/2006/main" w="25400" cap="flat" cmpd="sng" algn="ctr">
          <a:solidFill>
            <a:srgbClr val="0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1pPr>
          <a:lvl2pPr marL="4572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2pPr>
          <a:lvl3pPr marL="9144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3pPr>
          <a:lvl4pPr marL="13716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4pPr>
          <a:lvl5pPr marL="18288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5pPr>
          <a:lvl6pPr marL="22860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6pPr>
          <a:lvl7pPr marL="27432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7pPr>
          <a:lvl8pPr marL="32004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8pPr>
          <a:lvl9pPr marL="36576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0.50877</cdr:x>
      <cdr:y>0.02381</cdr:y>
    </cdr:from>
    <cdr:to>
      <cdr:x>0.53509</cdr:x>
      <cdr:y>0.09048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4419600" y="76200"/>
          <a:ext cx="228600" cy="21336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 w="25400" cap="flat" cmpd="sng" algn="ctr">
          <a:solidFill>
            <a:srgbClr val="0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1pPr>
          <a:lvl2pPr marL="4572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2pPr>
          <a:lvl3pPr marL="9144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3pPr>
          <a:lvl4pPr marL="13716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4pPr>
          <a:lvl5pPr marL="18288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5pPr>
          <a:lvl6pPr marL="22860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6pPr>
          <a:lvl7pPr marL="27432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7pPr>
          <a:lvl8pPr marL="32004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8pPr>
          <a:lvl9pPr marL="36576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0.05263</cdr:x>
      <cdr:y>0</cdr:y>
    </cdr:from>
    <cdr:to>
      <cdr:x>0.24561</cdr:x>
      <cdr:y>0.10771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457200" y="0"/>
          <a:ext cx="1676400" cy="30367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9pPr>
        </a:lstStyle>
        <a:p xmlns:a="http://schemas.openxmlformats.org/drawingml/2006/main">
          <a:r>
            <a:rPr lang="en-US" dirty="0" smtClean="0">
              <a:latin typeface="Arial"/>
              <a:cs typeface="Arial"/>
            </a:rPr>
            <a:t>Objective 1</a:t>
          </a:r>
          <a:endParaRPr lang="en-US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0.2807</cdr:x>
      <cdr:y>0</cdr:y>
    </cdr:from>
    <cdr:to>
      <cdr:x>0.5</cdr:x>
      <cdr:y>0.1154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438384" y="0"/>
          <a:ext cx="1905015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9pPr>
        </a:lstStyle>
        <a:p xmlns:a="http://schemas.openxmlformats.org/drawingml/2006/main">
          <a:r>
            <a:rPr lang="en-US" dirty="0" smtClean="0">
              <a:latin typeface="Arial"/>
              <a:cs typeface="Arial"/>
            </a:rPr>
            <a:t>Objective (1+2)</a:t>
          </a:r>
          <a:endParaRPr lang="en-US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0.53509</cdr:x>
      <cdr:y>0</cdr:y>
    </cdr:from>
    <cdr:to>
      <cdr:x>0.77193</cdr:x>
      <cdr:y>0.1154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648220" y="0"/>
          <a:ext cx="205738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9pPr>
        </a:lstStyle>
        <a:p xmlns:a="http://schemas.openxmlformats.org/drawingml/2006/main">
          <a:r>
            <a:rPr lang="en-US" dirty="0" smtClean="0">
              <a:latin typeface="Arial"/>
              <a:cs typeface="Arial"/>
            </a:rPr>
            <a:t>Objective (1+2+3)</a:t>
          </a:r>
          <a:endParaRPr lang="en-US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0.79825</cdr:x>
      <cdr:y>0.02381</cdr:y>
    </cdr:from>
    <cdr:to>
      <cdr:x>0.82457</cdr:x>
      <cdr:y>0.10489</cdr:y>
    </cdr:to>
    <cdr:sp macro="" textlink="">
      <cdr:nvSpPr>
        <cdr:cNvPr id="9" name="Rectangle 8"/>
        <cdr:cNvSpPr/>
      </cdr:nvSpPr>
      <cdr:spPr>
        <a:xfrm xmlns:a="http://schemas.openxmlformats.org/drawingml/2006/main">
          <a:off x="6934200" y="76200"/>
          <a:ext cx="228636" cy="259488"/>
        </a:xfrm>
        <a:prstGeom xmlns:a="http://schemas.openxmlformats.org/drawingml/2006/main" prst="rect">
          <a:avLst/>
        </a:prstGeom>
        <a:solidFill xmlns:a="http://schemas.openxmlformats.org/drawingml/2006/main">
          <a:srgbClr val="FFD147"/>
        </a:solidFill>
        <a:ln xmlns:a="http://schemas.openxmlformats.org/drawingml/2006/main" w="25400" cap="flat" cmpd="sng" algn="ctr">
          <a:solidFill>
            <a:srgbClr val="0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1pPr>
          <a:lvl2pPr marL="4572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2pPr>
          <a:lvl3pPr marL="9144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3pPr>
          <a:lvl4pPr marL="13716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4pPr>
          <a:lvl5pPr marL="18288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5pPr>
          <a:lvl6pPr marL="22860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6pPr>
          <a:lvl7pPr marL="27432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7pPr>
          <a:lvl8pPr marL="32004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8pPr>
          <a:lvl9pPr marL="3657600" algn="l" defTabSz="914400" rtl="0" eaLnBrk="1" latinLnBrk="0" hangingPunct="1">
            <a:defRPr sz="1800" kern="1200">
              <a:solidFill>
                <a:srgbClr val="FFFFFF"/>
              </a:solidFill>
              <a:latin typeface="Cambria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0.83333</cdr:x>
      <cdr:y>0</cdr:y>
    </cdr:from>
    <cdr:to>
      <cdr:x>1</cdr:x>
      <cdr:y>0.1154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7239000" y="0"/>
          <a:ext cx="1447800" cy="36932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Cambria"/>
            </a:defRPr>
          </a:lvl9pPr>
        </a:lstStyle>
        <a:p xmlns:a="http://schemas.openxmlformats.org/drawingml/2006/main">
          <a:r>
            <a:rPr lang="en-US" dirty="0" smtClean="0">
              <a:latin typeface="Arial"/>
              <a:cs typeface="Arial"/>
            </a:rPr>
            <a:t>Perfect-L2</a:t>
          </a:r>
          <a:endParaRPr lang="en-US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0.62281</cdr:x>
      <cdr:y>0.11905</cdr:y>
    </cdr:from>
    <cdr:to>
      <cdr:x>0.71053</cdr:x>
      <cdr:y>0.2619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5410200" y="381000"/>
          <a:ext cx="7620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25%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0.81579</cdr:x>
      <cdr:y>0.28571</cdr:y>
    </cdr:from>
    <cdr:to>
      <cdr:x>0.91228</cdr:x>
      <cdr:y>0.42857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7086600" y="914400"/>
          <a:ext cx="8382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0.7193</cdr:x>
      <cdr:y>0.11905</cdr:y>
    </cdr:from>
    <cdr:to>
      <cdr:x>0.79825</cdr:x>
      <cdr:y>0.21429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6248400" y="381000"/>
          <a:ext cx="685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31%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0.83333</cdr:x>
      <cdr:y>0.11905</cdr:y>
    </cdr:from>
    <cdr:to>
      <cdr:x>0.92105</cdr:x>
      <cdr:y>0.2381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7239000" y="381000"/>
          <a:ext cx="7620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33%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0.92982</cdr:x>
      <cdr:y>0.14286</cdr:y>
    </cdr:from>
    <cdr:to>
      <cdr:x>0.98246</cdr:x>
      <cdr:y>0.2381</cdr:y>
    </cdr:to>
    <cdr:sp macro="" textlink="">
      <cdr:nvSpPr>
        <cdr:cNvPr id="17" name="TextBox 16"/>
        <cdr:cNvSpPr txBox="1"/>
      </cdr:nvSpPr>
      <cdr:spPr>
        <a:xfrm xmlns:a="http://schemas.openxmlformats.org/drawingml/2006/main">
          <a:off x="8077200" y="457200"/>
          <a:ext cx="4572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3/19/13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431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3/19/13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821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aseline="0" dirty="0" smtClean="0"/>
              <a:t>This </a:t>
            </a:r>
            <a:r>
              <a:rPr lang="en-US" baseline="0" dirty="0" smtClean="0"/>
              <a:t>work is jointly performed with my collaborators at Penn State, Intel and CMU.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Okay, we are now all set to understand our scheduling scheme, called OWL.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policy is based on</a:t>
            </a:r>
            <a:r>
              <a:rPr lang="en-US" baseline="0" dirty="0" smtClean="0"/>
              <a:t> two philosophies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988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OWL based on</a:t>
            </a:r>
            <a:r>
              <a:rPr lang="en-US" baseline="0" dirty="0" smtClean="0"/>
              <a:t> one group at a time of philosophy and does one work at a time (Unlike this person)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Here, I am talking about the bird owl. Not the scheduler.</a:t>
            </a:r>
          </a:p>
          <a:p>
            <a:endParaRPr lang="en-US" dirty="0" smtClean="0"/>
          </a:p>
          <a:p>
            <a:r>
              <a:rPr lang="en-US" dirty="0" smtClean="0"/>
              <a:t>When an owl is flying,</a:t>
            </a:r>
            <a:r>
              <a:rPr lang="en-US" baseline="0" dirty="0" smtClean="0"/>
              <a:t> and when it finds a lot of food – it focuses on a particular food and catches it and ignores the others</a:t>
            </a:r>
          </a:p>
          <a:p>
            <a:endParaRPr lang="en-US" dirty="0" smtClean="0"/>
          </a:p>
          <a:p>
            <a:r>
              <a:rPr lang="en-US" dirty="0" smtClean="0"/>
              <a:t>Similar to that – our scheduling</a:t>
            </a:r>
            <a:r>
              <a:rPr lang="en-US" baseline="0" dirty="0" smtClean="0"/>
              <a:t> policy. Selects a group. And always prioritizes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Group switch is now not round robin (I will explain that it in a second)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Benefits: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</a:t>
            </a:r>
            <a:r>
              <a:rPr lang="en-US" baseline="0" dirty="0" smtClean="0"/>
              <a:t> CTAs are launched on a core. Assume that one group  = 1 CTA. In the previous</a:t>
            </a:r>
          </a:p>
          <a:p>
            <a:r>
              <a:rPr lang="en-US" baseline="0" dirty="0" smtClean="0"/>
              <a:t>Default two-level policy (CTA-grouping), the  CTA group switch is round robin.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</a:t>
            </a:r>
          </a:p>
          <a:p>
            <a:r>
              <a:rPr lang="en-US" baseline="0" dirty="0" smtClean="0"/>
              <a:t>As soon as data for the group 1 comes back from DRAM, it continues to schedule</a:t>
            </a:r>
          </a:p>
          <a:p>
            <a:r>
              <a:rPr lang="en-US" baseline="0" dirty="0" smtClean="0"/>
              <a:t>Groups in round robin fashion.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OWL does it , it schedules back to CTA 1. The advantage of doing that is,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in time T, there are 4 CTAs executing in time T, but only 3 CTAs execute in </a:t>
            </a:r>
          </a:p>
          <a:p>
            <a:r>
              <a:rPr lang="en-US" baseline="0" dirty="0" smtClean="0"/>
              <a:t>Time 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Fewer CTAs access the cache concurrently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Less cache contention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CTA-grouping leads to</a:t>
            </a:r>
            <a:r>
              <a:rPr lang="en-US" baseline="0" dirty="0" smtClean="0"/>
              <a:t> 8% L1 miss rate across all type-1 apps</a:t>
            </a:r>
          </a:p>
          <a:p>
            <a:r>
              <a:rPr lang="en-US" baseline="0" dirty="0" smtClean="0"/>
              <a:t>And OWL techniques leads to 18% over RR. </a:t>
            </a:r>
            <a:endParaRPr lang="en-US" dirty="0" smtClean="0"/>
          </a:p>
          <a:p>
            <a:r>
              <a:rPr lang="en-US" dirty="0" smtClean="0"/>
              <a:t>Only Cache Sensitive</a:t>
            </a:r>
            <a:r>
              <a:rPr lang="en-US" baseline="0" dirty="0" smtClean="0"/>
              <a:t>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 us understand how it improves</a:t>
            </a:r>
            <a:r>
              <a:rPr lang="en-US" baseline="0" dirty="0" smtClean="0"/>
              <a:t> DRAM b/w.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</a:t>
            </a:r>
            <a:r>
              <a:rPr lang="en-US" baseline="0" dirty="0" smtClean="0"/>
              <a:t> in this paper, we improve DRAM b/w by improving </a:t>
            </a:r>
            <a:r>
              <a:rPr lang="en-US" baseline="0" dirty="0" err="1" smtClean="0"/>
              <a:t>bLP</a:t>
            </a:r>
            <a:r>
              <a:rPr lang="en-US" baseline="0" dirty="0" smtClean="0"/>
              <a:t> and row locality. </a:t>
            </a:r>
          </a:p>
          <a:p>
            <a:r>
              <a:rPr lang="en-US" baseline="0" dirty="0" smtClean="0"/>
              <a:t>Before going to that, </a:t>
            </a:r>
          </a:p>
          <a:p>
            <a:r>
              <a:rPr lang="en-US" baseline="0" dirty="0" smtClean="0"/>
              <a:t>Let  us revisit some CTA properties.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9885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CTA properties:</a:t>
            </a:r>
          </a:p>
          <a:p>
            <a:r>
              <a:rPr lang="en-US" dirty="0" smtClean="0"/>
              <a:t>CTA</a:t>
            </a:r>
            <a:r>
              <a:rPr lang="en-US" baseline="0" dirty="0" smtClean="0"/>
              <a:t> can execute and finish in any order.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understand this consider</a:t>
            </a:r>
            <a:r>
              <a:rPr lang="en-US" baseline="0" dirty="0" smtClean="0"/>
              <a:t> a simple example. This is very simplified view of the CTA</a:t>
            </a:r>
          </a:p>
          <a:p>
            <a:r>
              <a:rPr lang="en-US" baseline="0" dirty="0" smtClean="0"/>
              <a:t>DRAM layout. Assume that CTA 1 requires the left quadrant of the data matrix CTA 2 on</a:t>
            </a:r>
          </a:p>
          <a:p>
            <a:r>
              <a:rPr lang="en-US" baseline="0" dirty="0" smtClean="0"/>
              <a:t>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quadrant etc. If you see how this data is mapped to the banks, the row 1</a:t>
            </a:r>
          </a:p>
          <a:p>
            <a:r>
              <a:rPr lang="en-US" baseline="0" dirty="0" smtClean="0"/>
              <a:t>Is mapped to bank-1 , row 2 to bank 2 etc. Which means that data for CTA 1 and</a:t>
            </a:r>
          </a:p>
          <a:p>
            <a:r>
              <a:rPr lang="en-US" baseline="0" dirty="0" smtClean="0"/>
              <a:t>CTA 2 (consecutive CTAs) are mapped to the same banks. We calculate this </a:t>
            </a:r>
          </a:p>
          <a:p>
            <a:r>
              <a:rPr lang="en-US" baseline="0" dirty="0" smtClean="0"/>
              <a:t>Consecutive CTA percentage across all these apps, it turned out to be very</a:t>
            </a:r>
          </a:p>
          <a:p>
            <a:r>
              <a:rPr lang="en-US" baseline="0" dirty="0" smtClean="0"/>
              <a:t>High (64). It contains many irregular apps.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us understand,</a:t>
            </a:r>
            <a:r>
              <a:rPr lang="en-US" baseline="0" dirty="0" smtClean="0"/>
              <a:t> what are the implication of high row sharing. </a:t>
            </a:r>
          </a:p>
          <a:p>
            <a:r>
              <a:rPr lang="en-US" baseline="0" dirty="0" smtClean="0"/>
              <a:t>If at core 1, CTA 1 is being </a:t>
            </a:r>
            <a:r>
              <a:rPr lang="en-US" baseline="0" dirty="0" err="1" smtClean="0"/>
              <a:t>priortized</a:t>
            </a:r>
            <a:r>
              <a:rPr lang="en-US" baseline="0" dirty="0" smtClean="0"/>
              <a:t> at core 1 and CTA 2 at core 2</a:t>
            </a:r>
          </a:p>
          <a:p>
            <a:r>
              <a:rPr lang="en-US" baseline="0" dirty="0" smtClean="0"/>
              <a:t>Because of high CTA row sharing, the CTAs will be accessing</a:t>
            </a:r>
          </a:p>
          <a:p>
            <a:r>
              <a:rPr lang="en-US" baseline="0" dirty="0" smtClean="0"/>
              <a:t>Smaller set of DRAM banks, rather than all the banks. </a:t>
            </a:r>
          </a:p>
          <a:p>
            <a:r>
              <a:rPr lang="en-US" baseline="0" dirty="0" smtClean="0"/>
              <a:t>To understand this better, let us consider this cartoon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counter is titled</a:t>
            </a:r>
            <a:r>
              <a:rPr lang="en-US" baseline="0" dirty="0" smtClean="0"/>
              <a:t> as…</a:t>
            </a:r>
          </a:p>
          <a:p>
            <a:r>
              <a:rPr lang="en-US" baseline="0" dirty="0" smtClean="0"/>
              <a:t>One counter is titled as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Since, we are very busy…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GPUs are used from</a:t>
            </a:r>
            <a:r>
              <a:rPr lang="en-US" baseline="0" dirty="0" smtClean="0"/>
              <a:t> smart-phones to supercomputers.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are getting popular as they are capable of executing graphics as well as general</a:t>
            </a:r>
          </a:p>
          <a:p>
            <a:r>
              <a:rPr lang="en-US" baseline="0" dirty="0" smtClean="0"/>
              <a:t>purpose applications.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talk, I will be presenting a series of scheduling techniques to improve </a:t>
            </a:r>
          </a:p>
          <a:p>
            <a:r>
              <a:rPr lang="en-US" baseline="0" dirty="0" smtClean="0"/>
              <a:t>GPGPU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8758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up land in counter 2, thinking that their work will</a:t>
            </a:r>
            <a:r>
              <a:rPr lang="en-US" baseline="0" dirty="0" smtClean="0"/>
              <a:t> be done faster.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Coming</a:t>
            </a:r>
            <a:r>
              <a:rPr lang="en-US" baseline="0" dirty="0" smtClean="0"/>
              <a:t> back to computer science, we see that one of the banks is swamped up with lot</a:t>
            </a:r>
          </a:p>
          <a:p>
            <a:r>
              <a:rPr lang="en-US" baseline="0" dirty="0" smtClean="0"/>
              <a:t>Of requests. Although they might have good row locality, they might not exploit</a:t>
            </a:r>
          </a:p>
          <a:p>
            <a:r>
              <a:rPr lang="en-US" baseline="0" dirty="0" smtClean="0"/>
              <a:t>The bank-level parallelism. So it will be better, if BLP is improved and load can be</a:t>
            </a:r>
          </a:p>
          <a:p>
            <a:r>
              <a:rPr lang="en-US" baseline="0" dirty="0" smtClean="0"/>
              <a:t>Balanced with some sacrifice on row locality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</a:t>
            </a:r>
            <a:r>
              <a:rPr lang="en-US" baseline="0" dirty="0" smtClean="0"/>
              <a:t> OWL has become more intelligent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will explain it in a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Blp</a:t>
            </a:r>
            <a:r>
              <a:rPr lang="en-US" dirty="0" smtClean="0"/>
              <a:t> Increases, locality</a:t>
            </a:r>
            <a:r>
              <a:rPr lang="en-US" baseline="0" dirty="0" smtClean="0"/>
              <a:t> decreases, by changing the </a:t>
            </a:r>
            <a:r>
              <a:rPr lang="en-US" baseline="0" dirty="0" err="1" smtClean="0"/>
              <a:t>priortization</a:t>
            </a:r>
            <a:r>
              <a:rPr lang="en-US" baseline="0" dirty="0" smtClean="0"/>
              <a:t> order. </a:t>
            </a:r>
          </a:p>
          <a:p>
            <a:r>
              <a:rPr lang="en-US" baseline="0" dirty="0" smtClean="0"/>
              <a:t>To mitigate the effects of 14%loss  of row locality, we propose a simple memory side</a:t>
            </a:r>
          </a:p>
          <a:p>
            <a:r>
              <a:rPr lang="en-US" baseline="0" dirty="0" smtClean="0"/>
              <a:t>prefetching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will mitigate the effects</a:t>
            </a:r>
            <a:r>
              <a:rPr lang="en-US" baseline="0" dirty="0" smtClean="0"/>
              <a:t> of lost row locality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mitigate this problem:</a:t>
            </a:r>
          </a:p>
          <a:p>
            <a:r>
              <a:rPr lang="en-US" dirty="0" smtClean="0"/>
              <a:t>By</a:t>
            </a:r>
            <a:r>
              <a:rPr lang="en-US" baseline="0" dirty="0" smtClean="0"/>
              <a:t> improving cache performance, improving DRAM bandwidth.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9885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 GPGPU-</a:t>
            </a:r>
            <a:r>
              <a:rPr lang="en-US" dirty="0" err="1" smtClean="0"/>
              <a:t>Sim</a:t>
            </a:r>
            <a:r>
              <a:rPr lang="en-US" baseline="0" dirty="0" smtClean="0"/>
              <a:t> and details on baseline architecture is listed. </a:t>
            </a:r>
          </a:p>
          <a:p>
            <a:r>
              <a:rPr lang="en-US" baseline="0" dirty="0" smtClean="0"/>
              <a:t>We consider in total 38 apps which are selected from various app suites..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9411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Labeling</a:t>
            </a:r>
          </a:p>
          <a:p>
            <a:r>
              <a:rPr lang="en-US" dirty="0" smtClean="0"/>
              <a:t>Performance improvement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scheme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start with, let us understand</a:t>
            </a:r>
            <a:r>
              <a:rPr lang="en-US" baseline="0" dirty="0" smtClean="0"/>
              <a:t> the critical issues we have to deal with. In this paper, </a:t>
            </a:r>
            <a:r>
              <a:rPr lang="en-US" dirty="0" smtClean="0"/>
              <a:t>we show</a:t>
            </a:r>
            <a:r>
              <a:rPr lang="en-US" baseline="0" dirty="0" smtClean="0"/>
              <a:t> that l</a:t>
            </a:r>
            <a:r>
              <a:rPr lang="en-US" dirty="0" smtClean="0"/>
              <a:t>imited DRAM b/w is a critical bottleneck for</a:t>
            </a:r>
            <a:r>
              <a:rPr lang="en-US" baseline="0" dirty="0" smtClean="0"/>
              <a:t> many GPGPU apps.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thousands of threads can be executed concurrently on a GPU, it may not always be enough to hide long memory latencies.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these threads access small caches of GPUs, leading to high cache contention, and high miss rates </a:t>
            </a:r>
          </a:p>
          <a:p>
            <a:r>
              <a:rPr lang="en-US" baseline="0" dirty="0" smtClean="0"/>
              <a:t>making the cache not very effective. </a:t>
            </a:r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m</a:t>
            </a:r>
            <a:r>
              <a:rPr lang="en-US" dirty="0" smtClean="0"/>
              <a:t>any ways</a:t>
            </a:r>
            <a:r>
              <a:rPr lang="en-US" baseline="0" dirty="0" smtClean="0"/>
              <a:t> to overcome this issue, but in this paper, we propose scheduling policy, </a:t>
            </a:r>
          </a:p>
          <a:p>
            <a:r>
              <a:rPr lang="en-US" baseline="0" dirty="0" smtClean="0"/>
              <a:t>Which improves cache performance, DRAM b/w and latency hiding capability.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aseline="0" dirty="0" smtClean="0"/>
              <a:t> So off-chip b/w is critical.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We characterize 38 GPGPU applications taken from various application suites and calculated the percentage of execution cycles wasted waiting for the data to come back </a:t>
            </a:r>
          </a:p>
          <a:p>
            <a:pPr>
              <a:buFontTx/>
              <a:buNone/>
            </a:pPr>
            <a:r>
              <a:rPr lang="en-US" baseline="0" dirty="0" smtClean="0"/>
              <a:t>from main memory.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Average across all 38 GPGPU apps considered is 32%.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For Applications on the left, which are termed as Type-1 applications, suffer the most because of limited off-chip b/w. The average percentage is about 55%.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For Applications on the right, which are termed as Type-2 applications, seem to perform well on GPUs, as the percentages are lower.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In this paper, we focus on Type-1 applications (without hurting the performance of Type-2) application and propose scheduling schemes to improve their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Performance.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684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going into details of</a:t>
            </a:r>
            <a:r>
              <a:rPr lang="en-US" baseline="0" dirty="0" smtClean="0"/>
              <a:t> our scheduling scheme,  let us revisit some of the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9885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 a GPU, there are multiple SIMT cores.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memory requests generated via these cores are then served by memory channels each attached with L2 cache.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SIMT core is associated with L1 caches and </a:t>
            </a:r>
            <a:r>
              <a:rPr lang="en-US" baseline="0" dirty="0" err="1" smtClean="0"/>
              <a:t>ALUs</a:t>
            </a:r>
            <a:r>
              <a:rPr lang="en-US" baseline="0" dirty="0" smtClean="0"/>
              <a:t>. There are 10s of thousands of thread than can be launched on a core.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scheduler Associated with each core schedules these threads onto the SIMT units at the core.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Cores are then grouped into warps which in turn group as CTAs or thread blocks.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us understand how these thread blocks / CTAs are assigned</a:t>
            </a:r>
            <a:r>
              <a:rPr lang="en-US" baseline="0" dirty="0" smtClean="0"/>
              <a:t> on multiple SIMT cores on a GPU.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CUDA kernel, which consists of multiple CTAs is shown.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Breadth first policy is used, where CTA – 1 goes to core 1 and CTA 2 goes to core 2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617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warp</a:t>
            </a:r>
            <a:r>
              <a:rPr lang="en-US" baseline="0" dirty="0" smtClean="0"/>
              <a:t> scheduling is round robin and have equal priority. These warps are executed</a:t>
            </a:r>
          </a:p>
          <a:p>
            <a:r>
              <a:rPr lang="en-US" baseline="0" dirty="0" smtClean="0"/>
              <a:t>by the scheduler in round-robin fashion.  The problem is that, many warps stall at  long latency operations (memory accesses) </a:t>
            </a:r>
          </a:p>
          <a:p>
            <a:r>
              <a:rPr lang="en-US" baseline="0" dirty="0" smtClean="0"/>
              <a:t>roughly at the same time. So how it works is;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Four CTAs on a core and all warps have equal priority and execute in round-robin</a:t>
            </a:r>
          </a:p>
          <a:p>
            <a:r>
              <a:rPr lang="en-US" dirty="0" smtClean="0"/>
              <a:t>Fashion. </a:t>
            </a:r>
          </a:p>
          <a:p>
            <a:endParaRPr lang="en-US" dirty="0" smtClean="0"/>
          </a:p>
          <a:p>
            <a:r>
              <a:rPr lang="en-US" dirty="0" smtClean="0"/>
              <a:t>After</a:t>
            </a:r>
            <a:r>
              <a:rPr lang="en-US" baseline="0" dirty="0" smtClean="0"/>
              <a:t> they stall, they send memory requests and core has nothing to</a:t>
            </a:r>
          </a:p>
          <a:p>
            <a:r>
              <a:rPr lang="en-US" baseline="0" dirty="0" smtClean="0"/>
              <a:t>Execute while waiting for the data.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soon as data of warps of some CTAs </a:t>
            </a:r>
          </a:p>
          <a:p>
            <a:r>
              <a:rPr lang="en-US" baseline="0" dirty="0" smtClean="0"/>
              <a:t>Come back and execution can proceed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of the solution proposed is</a:t>
            </a:r>
            <a:r>
              <a:rPr lang="en-US" baseline="0" dirty="0" smtClean="0"/>
              <a:t> to make warp groups.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paper, as a starting point,</a:t>
            </a:r>
            <a:r>
              <a:rPr lang="en-US" baseline="0" dirty="0" smtClean="0"/>
              <a:t> we </a:t>
            </a:r>
            <a:r>
              <a:rPr lang="en-US" baseline="0" dirty="0" smtClean="0"/>
              <a:t>use CTA-aware grouping where warp groups are formed with CTA boundaries into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Consideration.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what it means in this figure is that , </a:t>
            </a:r>
            <a:r>
              <a:rPr lang="en-US" dirty="0" smtClean="0"/>
              <a:t>One group = 1 CTA and each CTA has enough</a:t>
            </a:r>
            <a:r>
              <a:rPr lang="en-US" baseline="0" dirty="0" smtClean="0"/>
              <a:t> warps to fill the</a:t>
            </a:r>
            <a:r>
              <a:rPr lang="en-US" baseline="0" dirty="0" smtClean="0"/>
              <a:t> Pipeline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So, now warps of first group are prioritized over others and as soon as they stall and send </a:t>
            </a:r>
            <a:r>
              <a:rPr lang="en-US" baseline="0" dirty="0" smtClean="0"/>
              <a:t>memory Request</a:t>
            </a:r>
            <a:r>
              <a:rPr lang="en-US" baseline="0" dirty="0" smtClean="0"/>
              <a:t>, scheduler moves to another group.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 that, the group switch is round-robin here.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With this policy, the advantage is that memory requests of some groups are sent earlier and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Hence cycles can be saved as shown. 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chart" Target="../charts/chart1.xml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8153400" cy="20574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000" dirty="0" smtClean="0"/>
              <a:t>OWL: Cooperative Thread Array (CTA) Aware Scheduling Techniques for Improving GPGPU Performance</a:t>
            </a:r>
            <a:endParaRPr lang="en-US" sz="4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848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Adwait Jog</a:t>
            </a:r>
            <a:r>
              <a:rPr lang="en-US" dirty="0" smtClean="0"/>
              <a:t>, Onur Kayiran, Nachiappan CN, Asit Mishra, Mahmut Kandemir, Onur Mutlu, Ravi Iyer, Chita Das </a:t>
            </a:r>
            <a:endParaRPr lang="en-US" dirty="0"/>
          </a:p>
        </p:txBody>
      </p:sp>
      <p:pic>
        <p:nvPicPr>
          <p:cNvPr id="11" name="Picture 10" descr="psu_logo.png"/>
          <p:cNvPicPr>
            <a:picLocks noChangeAspect="1"/>
          </p:cNvPicPr>
          <p:nvPr/>
        </p:nvPicPr>
        <p:blipFill>
          <a:blip r:embed="rId3" cstate="print"/>
          <a:srcRect b="22975"/>
          <a:stretch>
            <a:fillRect/>
          </a:stretch>
        </p:blipFill>
        <p:spPr>
          <a:xfrm>
            <a:off x="838200" y="4953000"/>
            <a:ext cx="2209800" cy="1372977"/>
          </a:xfrm>
          <a:prstGeom prst="rect">
            <a:avLst/>
          </a:prstGeom>
        </p:spPr>
      </p:pic>
      <p:pic>
        <p:nvPicPr>
          <p:cNvPr id="12" name="Picture 11" descr="Intel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5029200"/>
            <a:ext cx="1835346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Burgundy_CMU_JPG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400" y="5105400"/>
            <a:ext cx="22098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334000"/>
          </a:xfrm>
        </p:spPr>
        <p:txBody>
          <a:bodyPr/>
          <a:lstStyle/>
          <a:p>
            <a:r>
              <a:rPr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</a:p>
          <a:p>
            <a:pPr>
              <a:buNone/>
            </a:pPr>
            <a:endParaRPr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Background </a:t>
            </a:r>
          </a:p>
          <a:p>
            <a:endParaRPr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CTA-Aware Scheduling Policy</a:t>
            </a:r>
            <a:r>
              <a:rPr dirty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  <a:sym typeface="Wingdings"/>
              </a:rPr>
              <a:t> </a:t>
            </a:r>
            <a:r>
              <a:rPr dirty="0" smtClean="0">
                <a:solidFill>
                  <a:srgbClr val="0000FF"/>
                </a:solidFill>
                <a:latin typeface="Arial"/>
                <a:cs typeface="Arial"/>
              </a:rPr>
              <a:t>"OWL"</a:t>
            </a:r>
          </a:p>
          <a:p>
            <a:pPr lvl="1"/>
            <a:r>
              <a:rPr sz="2400" dirty="0" smtClean="0">
                <a:latin typeface="Arial"/>
                <a:cs typeface="Arial"/>
              </a:rPr>
              <a:t>1.  Reduces cache miss rates</a:t>
            </a:r>
          </a:p>
          <a:p>
            <a:pPr lvl="1"/>
            <a:r>
              <a:rPr sz="2400" dirty="0" smtClean="0">
                <a:latin typeface="Arial"/>
                <a:cs typeface="Arial"/>
              </a:rPr>
              <a:t>2.  Improves </a:t>
            </a:r>
            <a:r>
              <a:rPr lang="en-US" sz="2400" dirty="0" smtClean="0">
                <a:latin typeface="Arial"/>
                <a:cs typeface="Arial"/>
              </a:rPr>
              <a:t>DRAM </a:t>
            </a:r>
            <a:r>
              <a:rPr sz="2400" dirty="0" smtClean="0">
                <a:latin typeface="Arial"/>
                <a:cs typeface="Arial"/>
              </a:rPr>
              <a:t>bandwidth</a:t>
            </a:r>
            <a:endParaRPr lang="en-US" sz="2400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Evaluation </a:t>
            </a:r>
            <a:endParaRPr dirty="0" smtClean="0">
              <a:latin typeface="Arial"/>
              <a:cs typeface="Arial"/>
            </a:endParaRPr>
          </a:p>
          <a:p>
            <a:pPr>
              <a:buNone/>
            </a:pPr>
            <a:endParaRPr dirty="0" smtClean="0">
              <a:latin typeface="Arial"/>
              <a:cs typeface="Arial"/>
            </a:endParaRPr>
          </a:p>
          <a:p>
            <a:r>
              <a:rPr dirty="0">
                <a:latin typeface="Arial"/>
                <a:cs typeface="Arial"/>
              </a:rPr>
              <a:t>Results and Conclusions</a:t>
            </a:r>
            <a:endParaRPr lang="en-US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Philosophy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49154" name="Picture 2" descr="http://diamondsixleadership.com/wp-content/uploads/2012/01/multitasking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21962"/>
            <a:ext cx="7315200" cy="437403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" y="685800"/>
            <a:ext cx="8077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 smtClean="0">
              <a:latin typeface="Arial"/>
              <a:cs typeface="Arial"/>
            </a:endParaRPr>
          </a:p>
          <a:p>
            <a:r>
              <a:rPr lang="en-US" sz="2600" dirty="0" smtClean="0">
                <a:latin typeface="Arial"/>
                <a:cs typeface="Arial"/>
              </a:rPr>
              <a:t> OWL focuses on "</a:t>
            </a:r>
            <a:r>
              <a:rPr lang="en-US" sz="2600" dirty="0" smtClean="0">
                <a:solidFill>
                  <a:srgbClr val="2A55D6"/>
                </a:solidFill>
                <a:latin typeface="Arial"/>
                <a:cs typeface="Arial"/>
              </a:rPr>
              <a:t>one work (group) at a time</a:t>
            </a:r>
            <a:r>
              <a:rPr lang="en-US" sz="2600" dirty="0" smtClean="0">
                <a:latin typeface="Arial"/>
                <a:cs typeface="Arial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Philosophy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dirty="0">
                <a:latin typeface="Arial"/>
                <a:cs typeface="Arial"/>
              </a:rPr>
              <a:t>What does OWL do?</a:t>
            </a:r>
          </a:p>
          <a:p>
            <a:pPr lvl="1"/>
            <a:r>
              <a:rPr sz="2400" dirty="0" smtClean="0">
                <a:latin typeface="Arial"/>
                <a:cs typeface="Arial"/>
              </a:rPr>
              <a:t>Selects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a group (Finds food)</a:t>
            </a:r>
          </a:p>
          <a:p>
            <a:pPr lvl="1"/>
            <a:r>
              <a:rPr sz="2400" i="1" dirty="0" smtClean="0">
                <a:solidFill>
                  <a:srgbClr val="FF6600"/>
                </a:solidFill>
                <a:latin typeface="Arial"/>
                <a:cs typeface="Arial"/>
              </a:rPr>
              <a:t>Always </a:t>
            </a:r>
            <a:r>
              <a:rPr lang="en-US" sz="2400" dirty="0" smtClean="0">
                <a:latin typeface="Arial"/>
                <a:cs typeface="Arial"/>
              </a:rPr>
              <a:t>prioritizes</a:t>
            </a:r>
            <a:r>
              <a:rPr sz="2400" dirty="0" smtClean="0">
                <a:latin typeface="Arial"/>
                <a:cs typeface="Arial"/>
              </a:rPr>
              <a:t> it (Focuses on food)</a:t>
            </a:r>
          </a:p>
          <a:p>
            <a:pPr lvl="1">
              <a:buNone/>
            </a:pPr>
            <a:endParaRPr dirty="0" smtClean="0">
              <a:latin typeface="Arial"/>
              <a:cs typeface="Arial"/>
            </a:endParaRPr>
          </a:p>
          <a:p>
            <a:pPr lvl="1">
              <a:buNone/>
            </a:pPr>
            <a:endParaRPr dirty="0" smtClean="0">
              <a:latin typeface="Arial"/>
              <a:cs typeface="Arial"/>
            </a:endParaRPr>
          </a:p>
          <a:p>
            <a:r>
              <a:rPr sz="2600" dirty="0" smtClean="0">
                <a:latin typeface="Arial"/>
                <a:cs typeface="Arial"/>
              </a:rPr>
              <a:t>Group switch is NOT round</a:t>
            </a:r>
            <a:r>
              <a:rPr sz="2800" dirty="0" smtClean="0">
                <a:latin typeface="Arial"/>
                <a:cs typeface="Arial"/>
              </a:rPr>
              <a:t>-robin</a:t>
            </a:r>
          </a:p>
          <a:p>
            <a:pPr>
              <a:buNone/>
            </a:pPr>
            <a:endParaRPr sz="2600" dirty="0">
              <a:latin typeface="Arial"/>
              <a:cs typeface="Arial"/>
            </a:endParaRPr>
          </a:p>
          <a:p>
            <a:pPr>
              <a:buNone/>
            </a:pPr>
            <a:endParaRPr sz="2600" dirty="0" smtClean="0">
              <a:latin typeface="Arial"/>
              <a:cs typeface="Arial"/>
            </a:endParaRPr>
          </a:p>
          <a:p>
            <a:r>
              <a:rPr sz="2600" dirty="0" smtClean="0">
                <a:latin typeface="Arial"/>
                <a:cs typeface="Arial"/>
              </a:rPr>
              <a:t>Benefits: </a:t>
            </a:r>
          </a:p>
          <a:p>
            <a:pPr lvl="1"/>
            <a:r>
              <a:rPr sz="2600" dirty="0" smtClean="0">
                <a:latin typeface="Arial"/>
                <a:cs typeface="Arial"/>
              </a:rPr>
              <a:t>Lesser Cache Contention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L</a:t>
            </a:r>
            <a:r>
              <a:rPr sz="2600" dirty="0" smtClean="0">
                <a:latin typeface="Arial"/>
                <a:cs typeface="Arial"/>
              </a:rPr>
              <a:t>atency hiding benefits via grouping are still present</a:t>
            </a:r>
          </a:p>
          <a:p>
            <a:pPr lvl="1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56320"/>
          </a:xfrm>
        </p:spPr>
        <p:txBody>
          <a:bodyPr/>
          <a:lstStyle/>
          <a:p>
            <a:r>
              <a:rPr lang="en-US" sz="3600" dirty="0" smtClean="0"/>
              <a:t>Objective 1: Improve Cache Hit Rates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572000" y="1701026"/>
            <a:ext cx="3810000" cy="457200"/>
            <a:chOff x="4572000" y="1701026"/>
            <a:chExt cx="3810000" cy="457200"/>
          </a:xfrm>
        </p:grpSpPr>
        <p:sp>
          <p:nvSpPr>
            <p:cNvPr id="39" name="Rectangle 38"/>
            <p:cNvSpPr/>
            <p:nvPr/>
          </p:nvSpPr>
          <p:spPr>
            <a:xfrm>
              <a:off x="4572000" y="1701026"/>
              <a:ext cx="838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CTA 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62600" y="1701026"/>
              <a:ext cx="838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CTA 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3200" y="1701026"/>
              <a:ext cx="838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CTA 5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43800" y="1701026"/>
              <a:ext cx="838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CTA 7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09600" y="939801"/>
            <a:ext cx="5181600" cy="1228252"/>
            <a:chOff x="609600" y="939801"/>
            <a:chExt cx="5181600" cy="1228252"/>
          </a:xfrm>
        </p:grpSpPr>
        <p:sp>
          <p:nvSpPr>
            <p:cNvPr id="31" name="Rectangle 30"/>
            <p:cNvSpPr/>
            <p:nvPr/>
          </p:nvSpPr>
          <p:spPr>
            <a:xfrm>
              <a:off x="609600" y="1701026"/>
              <a:ext cx="838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/>
                  <a:cs typeface="Arial"/>
                </a:rPr>
                <a:t>CTA 1</a:t>
              </a:r>
              <a:endParaRPr lang="en-US" sz="16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0200" y="1701026"/>
              <a:ext cx="838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/>
                  <a:cs typeface="Arial"/>
                </a:rPr>
                <a:t>CTA 3</a:t>
              </a:r>
              <a:endParaRPr lang="en-US" sz="16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90800" y="1710853"/>
              <a:ext cx="838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/>
                  <a:cs typeface="Arial"/>
                </a:rPr>
                <a:t>CTA 5</a:t>
              </a:r>
              <a:endParaRPr lang="en-US" sz="16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81400" y="1701026"/>
              <a:ext cx="838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/>
                  <a:cs typeface="Arial"/>
                </a:rPr>
                <a:t>CTA 7</a:t>
              </a:r>
              <a:endParaRPr lang="en-US" sz="16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75000" y="939801"/>
              <a:ext cx="261620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Data for CTA1 arrives.</a:t>
              </a:r>
            </a:p>
            <a:p>
              <a:r>
                <a:rPr lang="en-US" sz="1600" dirty="0" smtClean="0">
                  <a:latin typeface="Arial"/>
                  <a:cs typeface="Arial"/>
                </a:rPr>
                <a:t>No switching.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017520" y="1054100"/>
              <a:ext cx="0" cy="513106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27645" y="3263900"/>
            <a:ext cx="2819400" cy="457200"/>
            <a:chOff x="5539740" y="3263900"/>
            <a:chExt cx="2819400" cy="457200"/>
          </a:xfrm>
        </p:grpSpPr>
        <p:sp>
          <p:nvSpPr>
            <p:cNvPr id="50" name="Rectangle 49"/>
            <p:cNvSpPr/>
            <p:nvPr/>
          </p:nvSpPr>
          <p:spPr>
            <a:xfrm>
              <a:off x="5539740" y="3263900"/>
              <a:ext cx="838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CTA 3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30340" y="3263900"/>
              <a:ext cx="838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CTA 5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20940" y="3263900"/>
              <a:ext cx="838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CTA 7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5325" y="3263900"/>
            <a:ext cx="838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CTA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603830" y="3263900"/>
            <a:ext cx="838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CTA 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94430" y="3264203"/>
            <a:ext cx="3810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C5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457700" y="3263900"/>
            <a:ext cx="838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CTA 7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975430" y="3263429"/>
            <a:ext cx="838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CTA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13630" y="3263900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C5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048000" y="2654300"/>
            <a:ext cx="0" cy="513106"/>
          </a:xfrm>
          <a:prstGeom prst="straightConnector1">
            <a:avLst/>
          </a:prstGeom>
          <a:ln w="444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87700" y="2590800"/>
            <a:ext cx="31293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Data for CTA1 arrives.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685006" y="3972560"/>
            <a:ext cx="8163719" cy="1143794"/>
            <a:chOff x="685006" y="3972560"/>
            <a:chExt cx="8163719" cy="1143794"/>
          </a:xfrm>
        </p:grpSpPr>
        <p:cxnSp>
          <p:nvCxnSpPr>
            <p:cNvPr id="59" name="Straight Arrow Connector 58"/>
            <p:cNvCxnSpPr/>
            <p:nvPr/>
          </p:nvCxnSpPr>
          <p:spPr>
            <a:xfrm rot="5400000">
              <a:off x="114300" y="4544060"/>
              <a:ext cx="1143000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3772694" y="4543266"/>
              <a:ext cx="1143000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762000" y="4353560"/>
              <a:ext cx="3505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209800" y="4406900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/>
                  <a:cs typeface="Arial"/>
                </a:rPr>
                <a:t>T</a:t>
              </a:r>
              <a:endParaRPr lang="en-US" sz="2800" dirty="0">
                <a:latin typeface="Arial"/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24400" y="4102100"/>
              <a:ext cx="411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2A55D6"/>
                  </a:solidFill>
                  <a:latin typeface="Arial"/>
                  <a:cs typeface="Arial"/>
                </a:rPr>
                <a:t>No Switching</a:t>
              </a:r>
              <a:r>
                <a:rPr lang="en-US" sz="2000" dirty="0" smtClean="0">
                  <a:latin typeface="Arial"/>
                  <a:cs typeface="Arial"/>
                </a:rPr>
                <a:t>:  4 CTAs in Time T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00600" y="4711700"/>
              <a:ext cx="4048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2A55D6"/>
                  </a:solidFill>
                  <a:latin typeface="Arial"/>
                  <a:cs typeface="Arial"/>
                </a:rPr>
                <a:t>Switching</a:t>
              </a:r>
              <a:r>
                <a:rPr lang="en-US" sz="2000" dirty="0" smtClean="0">
                  <a:latin typeface="Arial"/>
                  <a:cs typeface="Arial"/>
                </a:rPr>
                <a:t>:       3 CTAs in Time T</a:t>
              </a:r>
              <a:endParaRPr lang="en-US" sz="2000" dirty="0">
                <a:latin typeface="Arial"/>
                <a:cs typeface="Arial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06400" y="54483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A55D6"/>
                </a:solidFill>
                <a:latin typeface="Arial"/>
                <a:cs typeface="Arial"/>
              </a:rPr>
              <a:t>Fewer CTAs accessing the cache concurrently </a:t>
            </a:r>
            <a:r>
              <a:rPr lang="en-US" sz="2000" dirty="0" err="1" smtClean="0">
                <a:solidFill>
                  <a:srgbClr val="2A55D6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2A55D6"/>
                </a:solidFill>
                <a:latin typeface="Arial"/>
                <a:cs typeface="Arial"/>
                <a:sym typeface="Wingdings" pitchFamily="2" charset="2"/>
              </a:rPr>
              <a:t> Less cache contention</a:t>
            </a:r>
            <a:endParaRPr lang="en-US" sz="2000" dirty="0">
              <a:solidFill>
                <a:srgbClr val="2A55D6"/>
              </a:solidFill>
              <a:latin typeface="Arial"/>
              <a:cs typeface="Arial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54000" y="6248400"/>
            <a:ext cx="8610600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43800" y="586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     Time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75179" y="2831068"/>
            <a:ext cx="1821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Switch to </a:t>
            </a:r>
            <a:r>
              <a:rPr lang="en-US" dirty="0" smtClean="0">
                <a:latin typeface="Arial"/>
                <a:cs typeface="Arial"/>
              </a:rPr>
              <a:t>CTA1</a:t>
            </a:r>
            <a:r>
              <a:rPr lang="en-US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4" grpId="0" animBg="1"/>
      <p:bldP spid="56" grpId="0"/>
      <p:bldP spid="68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in L1 Miss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3886200"/>
            <a:ext cx="8610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</a:pPr>
            <a:endParaRPr lang="en-US" sz="2200" kern="0" dirty="0" smtClean="0">
              <a:latin typeface="Arial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buChar char="n"/>
            </a:pPr>
            <a:r>
              <a:rPr lang="en-US" sz="2200" dirty="0" smtClean="0">
                <a:latin typeface="Arial"/>
                <a:cs typeface="Arial"/>
              </a:rPr>
              <a:t>Limited benefits for cache insensitive applications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buChar char="n"/>
            </a:pPr>
            <a:endParaRPr lang="en-US" sz="2200" dirty="0" smtClean="0">
              <a:latin typeface="Arial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buChar char="n"/>
            </a:pPr>
            <a:r>
              <a:rPr lang="en-US" sz="2200" dirty="0" smtClean="0">
                <a:latin typeface="Arial"/>
                <a:cs typeface="Arial"/>
              </a:rPr>
              <a:t>Additional analysis in the paper.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457200" y="1066800"/>
          <a:ext cx="8153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7357724" y="2247106"/>
            <a:ext cx="685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7334163" y="2056606"/>
            <a:ext cx="304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38220" y="208159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8%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26905" y="245049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18%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10668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24590" y="1054278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38800" y="1054705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39370" y="99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Round-Robin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1485" y="96598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CTA-Grouping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5780" y="97807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CTA-Grouping-Prioritization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r>
              <a:rPr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</a:p>
          <a:p>
            <a:endParaRPr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Background </a:t>
            </a:r>
          </a:p>
          <a:p>
            <a:endParaRPr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CTA-Aware Scheduling Policy  </a:t>
            </a:r>
            <a:r>
              <a:rPr dirty="0" smtClean="0">
                <a:solidFill>
                  <a:srgbClr val="0000FF"/>
                </a:solidFill>
                <a:latin typeface="Arial"/>
                <a:cs typeface="Arial"/>
              </a:rPr>
              <a:t>"OWL"</a:t>
            </a:r>
          </a:p>
          <a:p>
            <a:pPr lvl="1"/>
            <a:r>
              <a:rPr sz="24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1.  Reduces cache miss rates</a:t>
            </a:r>
          </a:p>
          <a:p>
            <a:pPr lvl="1"/>
            <a:r>
              <a:rPr sz="2400" dirty="0" smtClean="0">
                <a:latin typeface="Arial"/>
                <a:cs typeface="Arial"/>
              </a:rPr>
              <a:t>2.  Improves </a:t>
            </a:r>
            <a:r>
              <a:rPr lang="en-US" sz="2400" dirty="0" smtClean="0">
                <a:latin typeface="Arial"/>
                <a:cs typeface="Arial"/>
              </a:rPr>
              <a:t>DRAM </a:t>
            </a:r>
            <a:r>
              <a:rPr sz="2400" dirty="0" smtClean="0">
                <a:latin typeface="Arial"/>
                <a:cs typeface="Arial"/>
              </a:rPr>
              <a:t>bandwidth (via enhancing bank-level parallelism and row buffer locality)</a:t>
            </a:r>
          </a:p>
          <a:p>
            <a:pPr lvl="1"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Evaluation </a:t>
            </a:r>
            <a:endParaRPr dirty="0" smtClean="0">
              <a:latin typeface="Arial"/>
              <a:cs typeface="Arial"/>
            </a:endParaRPr>
          </a:p>
          <a:p>
            <a:pPr>
              <a:buNone/>
            </a:pPr>
            <a:endParaRPr dirty="0" smtClean="0">
              <a:latin typeface="Arial"/>
              <a:cs typeface="Arial"/>
            </a:endParaRPr>
          </a:p>
          <a:p>
            <a:r>
              <a:rPr dirty="0">
                <a:latin typeface="Arial"/>
                <a:cs typeface="Arial"/>
              </a:rPr>
              <a:t>Results and Conclusions</a:t>
            </a:r>
            <a:endParaRPr lang="en-US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sz="2400" dirty="0" smtClean="0">
              <a:latin typeface="Arial"/>
              <a:cs typeface="Arial"/>
            </a:endParaRPr>
          </a:p>
          <a:p>
            <a:pPr>
              <a:defRPr/>
            </a:pPr>
            <a:r>
              <a:rPr dirty="0" smtClean="0">
                <a:latin typeface="Arial"/>
                <a:cs typeface="Arial"/>
              </a:rPr>
              <a:t>Independent </a:t>
            </a:r>
            <a:r>
              <a:rPr dirty="0">
                <a:latin typeface="Arial"/>
                <a:cs typeface="Arial"/>
              </a:rPr>
              <a:t>execution property of </a:t>
            </a:r>
            <a:r>
              <a:rPr dirty="0" smtClean="0">
                <a:latin typeface="Arial"/>
                <a:cs typeface="Arial"/>
              </a:rPr>
              <a:t>CTAs</a:t>
            </a:r>
          </a:p>
          <a:p>
            <a:pPr lvl="1">
              <a:defRPr/>
            </a:pPr>
            <a:r>
              <a:rPr sz="2400" dirty="0">
                <a:latin typeface="Arial"/>
                <a:cs typeface="Arial"/>
              </a:rPr>
              <a:t>CTAs can execute and finish in any order</a:t>
            </a:r>
            <a:endParaRPr sz="2400" dirty="0" smtClean="0">
              <a:latin typeface="Arial"/>
              <a:cs typeface="Arial"/>
            </a:endParaRPr>
          </a:p>
          <a:p>
            <a:pPr lvl="1">
              <a:buNone/>
              <a:defRPr/>
            </a:pPr>
            <a:endParaRPr sz="2400" dirty="0">
              <a:latin typeface="Arial"/>
              <a:cs typeface="Arial"/>
            </a:endParaRPr>
          </a:p>
          <a:p>
            <a:pPr lvl="1">
              <a:buNone/>
              <a:defRPr/>
            </a:pPr>
            <a:endParaRPr sz="2400" dirty="0" smtClean="0">
              <a:latin typeface="Arial"/>
              <a:cs typeface="Arial"/>
            </a:endParaRPr>
          </a:p>
          <a:p>
            <a:pPr>
              <a:defRPr/>
            </a:pPr>
            <a:r>
              <a:rPr dirty="0" smtClean="0">
                <a:latin typeface="Arial"/>
                <a:cs typeface="Arial"/>
              </a:rPr>
              <a:t>CTA DRAM Data Layout</a:t>
            </a:r>
          </a:p>
          <a:p>
            <a:pPr lvl="1">
              <a:defRPr/>
            </a:pPr>
            <a:r>
              <a:rPr sz="2400" dirty="0" smtClean="0">
                <a:latin typeface="Arial"/>
                <a:cs typeface="Arial"/>
              </a:rPr>
              <a:t>Consecutive CTAs (in turn warps) can have good spatial locality </a:t>
            </a:r>
          </a:p>
          <a:p>
            <a:pPr lvl="1">
              <a:defRPr/>
            </a:pPr>
            <a:r>
              <a:rPr sz="2400" i="1" dirty="0" smtClean="0">
                <a:latin typeface="Arial"/>
                <a:cs typeface="Arial"/>
              </a:rPr>
              <a:t>(more details to follow)</a:t>
            </a:r>
          </a:p>
          <a:p>
            <a:pPr lvl="1">
              <a:buNone/>
              <a:defRPr/>
            </a:pPr>
            <a:r>
              <a:rPr sz="2400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 Data Layout (A Simple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929901" y="4175868"/>
            <a:ext cx="6267450" cy="1214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7636601"/>
              </p:ext>
            </p:extLst>
          </p:nvPr>
        </p:nvGraphicFramePr>
        <p:xfrm>
          <a:off x="1036581" y="4413993"/>
          <a:ext cx="1371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/>
                <a:gridCol w="342900"/>
                <a:gridCol w="342900"/>
                <a:gridCol w="3429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Arial" pitchFamily="34" charset="0"/>
                          <a:cs typeface="Arial" pitchFamily="34" charset="0"/>
                        </a:rPr>
                        <a:t>A(0,0)</a:t>
                      </a:r>
                      <a:endParaRPr 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itchFamily="34" charset="0"/>
                          <a:cs typeface="Arial" pitchFamily="34" charset="0"/>
                        </a:rPr>
                        <a:t>A(0,1)</a:t>
                      </a: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itchFamily="34" charset="0"/>
                          <a:cs typeface="Arial" pitchFamily="34" charset="0"/>
                        </a:rPr>
                        <a:t>A(0,2)</a:t>
                      </a: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itchFamily="34" charset="0"/>
                          <a:cs typeface="Arial" pitchFamily="34" charset="0"/>
                        </a:rPr>
                        <a:t>A(0,3)</a:t>
                      </a: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mtClean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en-US" sz="9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794994" y="37338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DRAM Data Layout (Row Major)</a:t>
            </a:r>
            <a:endParaRPr lang="en-US" sz="1400" b="1" dirty="0">
              <a:latin typeface="Arial"/>
              <a:cs typeface="Arial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42394" y="4191000"/>
            <a:ext cx="1445260" cy="261610"/>
            <a:chOff x="274320" y="5501640"/>
            <a:chExt cx="2163940" cy="261610"/>
          </a:xfrm>
        </p:grpSpPr>
        <p:sp>
          <p:nvSpPr>
            <p:cNvPr id="38" name="TextBox 37"/>
            <p:cNvSpPr txBox="1"/>
            <p:nvPr/>
          </p:nvSpPr>
          <p:spPr>
            <a:xfrm>
              <a:off x="724024" y="5501640"/>
              <a:ext cx="1184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Arial"/>
                  <a:cs typeface="Arial"/>
                </a:rPr>
                <a:t>Bank 1 </a:t>
              </a:r>
              <a:endParaRPr lang="en-US" sz="1100" b="1" dirty="0">
                <a:latin typeface="Arial"/>
                <a:cs typeface="Arial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600060" y="56388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>
              <a:off x="274320" y="5646420"/>
              <a:ext cx="54864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616120" y="4246353"/>
            <a:ext cx="1363980" cy="169277"/>
            <a:chOff x="274320" y="5547360"/>
            <a:chExt cx="2147877" cy="169277"/>
          </a:xfrm>
        </p:grpSpPr>
        <p:sp>
          <p:nvSpPr>
            <p:cNvPr id="42" name="TextBox 41"/>
            <p:cNvSpPr txBox="1"/>
            <p:nvPr/>
          </p:nvSpPr>
          <p:spPr>
            <a:xfrm>
              <a:off x="849237" y="5547360"/>
              <a:ext cx="9144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b="1" dirty="0" smtClean="0">
                  <a:latin typeface="Arial"/>
                  <a:cs typeface="Arial"/>
                </a:rPr>
                <a:t>Bank 2</a:t>
              </a:r>
              <a:endParaRPr lang="en-US" sz="1100" b="1" dirty="0">
                <a:latin typeface="Arial"/>
                <a:cs typeface="Arial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583996" y="5638800"/>
              <a:ext cx="83820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0800000">
              <a:off x="274320" y="5646420"/>
              <a:ext cx="54864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128886" y="4200633"/>
            <a:ext cx="1417320" cy="430887"/>
            <a:chOff x="274320" y="5501640"/>
            <a:chExt cx="2087880" cy="430887"/>
          </a:xfrm>
        </p:grpSpPr>
        <p:sp>
          <p:nvSpPr>
            <p:cNvPr id="46" name="TextBox 45"/>
            <p:cNvSpPr txBox="1"/>
            <p:nvPr/>
          </p:nvSpPr>
          <p:spPr>
            <a:xfrm>
              <a:off x="723581" y="5501640"/>
              <a:ext cx="91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Arial"/>
                  <a:cs typeface="Arial"/>
                </a:rPr>
                <a:t>Bank 3</a:t>
              </a:r>
              <a:endParaRPr lang="en-US" sz="1100" b="1" dirty="0">
                <a:latin typeface="Arial"/>
                <a:cs typeface="Arial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1524000" y="56388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>
              <a:off x="274320" y="5646420"/>
              <a:ext cx="54864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5748329" y="4246209"/>
            <a:ext cx="1369012" cy="169277"/>
            <a:chOff x="274320" y="5547360"/>
            <a:chExt cx="2087880" cy="169277"/>
          </a:xfrm>
        </p:grpSpPr>
        <p:sp>
          <p:nvSpPr>
            <p:cNvPr id="50" name="TextBox 49"/>
            <p:cNvSpPr txBox="1"/>
            <p:nvPr/>
          </p:nvSpPr>
          <p:spPr>
            <a:xfrm>
              <a:off x="846963" y="5547360"/>
              <a:ext cx="89931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b="1" dirty="0" smtClean="0">
                  <a:latin typeface="Arial"/>
                  <a:cs typeface="Arial"/>
                </a:rPr>
                <a:t>Bank 4</a:t>
              </a:r>
              <a:endParaRPr lang="en-US" sz="1100" b="1" dirty="0">
                <a:latin typeface="Arial"/>
                <a:cs typeface="Arial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524000" y="56388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0800000">
              <a:off x="274320" y="5646420"/>
              <a:ext cx="54864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5953662"/>
              </p:ext>
            </p:extLst>
          </p:nvPr>
        </p:nvGraphicFramePr>
        <p:xfrm>
          <a:off x="2610307" y="4413993"/>
          <a:ext cx="1371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/>
                <a:gridCol w="342900"/>
                <a:gridCol w="342900"/>
                <a:gridCol w="342900"/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itchFamily="34" charset="0"/>
                          <a:cs typeface="Arial" pitchFamily="34" charset="0"/>
                        </a:rPr>
                        <a:t>A(1,0)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itchFamily="34" charset="0"/>
                          <a:cs typeface="Arial" pitchFamily="34" charset="0"/>
                        </a:rPr>
                        <a:t>A(1,1)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itchFamily="34" charset="0"/>
                          <a:cs typeface="Arial" pitchFamily="34" charset="0"/>
                        </a:rPr>
                        <a:t>A(1,2)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itchFamily="34" charset="0"/>
                          <a:cs typeface="Arial" pitchFamily="34" charset="0"/>
                        </a:rPr>
                        <a:t>A(1,3)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051171"/>
              </p:ext>
            </p:extLst>
          </p:nvPr>
        </p:nvGraphicFramePr>
        <p:xfrm>
          <a:off x="4153553" y="4413993"/>
          <a:ext cx="1371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/>
                <a:gridCol w="342900"/>
                <a:gridCol w="342900"/>
                <a:gridCol w="342900"/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A(2,0)</a:t>
                      </a: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A(2,1)</a:t>
                      </a: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A(2,2)</a:t>
                      </a: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A(2,3)</a:t>
                      </a: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46448080"/>
              </p:ext>
            </p:extLst>
          </p:nvPr>
        </p:nvGraphicFramePr>
        <p:xfrm>
          <a:off x="5750139" y="4413993"/>
          <a:ext cx="1371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/>
                <a:gridCol w="342900"/>
                <a:gridCol w="342900"/>
                <a:gridCol w="342900"/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A(3,0)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A(3,1)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A(3,2)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A(3,3)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71194" y="1524000"/>
            <a:ext cx="253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Data Matrix</a:t>
            </a:r>
            <a:endParaRPr lang="en-US" sz="1600" b="1" dirty="0">
              <a:latin typeface="Arial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2665023"/>
              </p:ext>
            </p:extLst>
          </p:nvPr>
        </p:nvGraphicFramePr>
        <p:xfrm>
          <a:off x="2924825" y="1925795"/>
          <a:ext cx="2413000" cy="170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250"/>
                <a:gridCol w="603250"/>
                <a:gridCol w="603250"/>
                <a:gridCol w="603250"/>
              </a:tblGrid>
              <a:tr h="42715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" pitchFamily="34" charset="0"/>
                          <a:cs typeface="Arial" pitchFamily="34" charset="0"/>
                        </a:rPr>
                        <a:t>A(0,0)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A(0,1</a:t>
                      </a:r>
                      <a:r>
                        <a:rPr lang="en-US" sz="1100" b="1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Arial" pitchFamily="34" charset="0"/>
                          <a:cs typeface="Arial" pitchFamily="34" charset="0"/>
                        </a:rPr>
                        <a:t>A(0,2)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Arial" pitchFamily="34" charset="0"/>
                          <a:cs typeface="Arial" pitchFamily="34" charset="0"/>
                        </a:rPr>
                        <a:t>A(0,3)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71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Arial" pitchFamily="34" charset="0"/>
                          <a:cs typeface="Arial" pitchFamily="34" charset="0"/>
                        </a:rPr>
                        <a:t>A(1,0)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Arial" pitchFamily="34" charset="0"/>
                          <a:cs typeface="Arial" pitchFamily="34" charset="0"/>
                        </a:rPr>
                        <a:t>A(1,1)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Arial" pitchFamily="34" charset="0"/>
                          <a:cs typeface="Arial" pitchFamily="34" charset="0"/>
                        </a:rPr>
                        <a:t>A(1,2)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Arial" pitchFamily="34" charset="0"/>
                          <a:cs typeface="Arial" pitchFamily="34" charset="0"/>
                        </a:rPr>
                        <a:t>A(1,3)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4271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A(2,0)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A(2,1)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A(2,2)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A(2,3)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4271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A(3,0)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A(3,1)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A(3,2)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A(3,3)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778775" y="2796227"/>
            <a:ext cx="27432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3171888" y="2767171"/>
            <a:ext cx="192024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09594" y="1981200"/>
            <a:ext cx="2039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mapped to Bank 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49053" y="2234912"/>
            <a:ext cx="637147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CTA 1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446115" y="2230131"/>
            <a:ext cx="582484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CTA 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49037" y="3096999"/>
            <a:ext cx="63716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CTA 3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46099" y="3092218"/>
            <a:ext cx="582484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CTA </a:t>
            </a:r>
            <a:r>
              <a:rPr lang="en-US" dirty="0" smtClean="0">
                <a:latin typeface="Arial"/>
                <a:cs typeface="Arial"/>
              </a:rPr>
              <a:t>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70872" y="2438400"/>
            <a:ext cx="17113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mapped to Bank 2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70872" y="2895600"/>
            <a:ext cx="17113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mapped to Bank 3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79750" y="3352800"/>
            <a:ext cx="17113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mapped to Bank 4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938516" y="1905000"/>
            <a:ext cx="115187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166594" y="1905000"/>
            <a:ext cx="115187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1371600" y="2362200"/>
            <a:ext cx="1575794" cy="2057400"/>
          </a:xfrm>
          <a:prstGeom prst="straightConnector1">
            <a:avLst/>
          </a:prstGeom>
          <a:ln w="539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2057400" y="2362200"/>
            <a:ext cx="2109194" cy="2057400"/>
          </a:xfrm>
          <a:prstGeom prst="straightConnector1">
            <a:avLst/>
          </a:prstGeom>
          <a:ln w="539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931112" y="2362200"/>
            <a:ext cx="118368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164366" y="2362200"/>
            <a:ext cx="118368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125" name="Straight Arrow Connector 124"/>
          <p:cNvCxnSpPr>
            <a:endCxn id="42" idx="1"/>
          </p:cNvCxnSpPr>
          <p:nvPr/>
        </p:nvCxnSpPr>
        <p:spPr>
          <a:xfrm flipH="1">
            <a:off x="2981213" y="2743201"/>
            <a:ext cx="447792" cy="1587791"/>
          </a:xfrm>
          <a:prstGeom prst="straightConnector1">
            <a:avLst/>
          </a:prstGeom>
          <a:ln w="539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3657600" y="2743200"/>
            <a:ext cx="990600" cy="1600200"/>
          </a:xfrm>
          <a:prstGeom prst="straightConnector1">
            <a:avLst/>
          </a:prstGeom>
          <a:ln w="539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7200" y="3886200"/>
            <a:ext cx="8077200" cy="19050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Average percentage of consecutive CTAs (out of total CTAs) accessing the same row = 64%   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23" grpId="0" animBg="1"/>
      <p:bldP spid="124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2362200" y="3733800"/>
            <a:ext cx="4343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L2 Cache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high CTA-row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990600" y="1752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6850" y="20574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17526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CTA-1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1200" y="1752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47925" y="20574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7400" y="17526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CTA-3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29325" y="17145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05575" y="20193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05525" y="17145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CTA-2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9924" y="1714500"/>
            <a:ext cx="1057275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53265" y="20193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96125" y="17145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CTA-4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19200" y="990600"/>
            <a:ext cx="1524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8200" y="114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       SIMT Core-1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57925" y="971550"/>
            <a:ext cx="1524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76925" y="11239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       SIMT Core-2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38400" y="4191000"/>
            <a:ext cx="9906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Bank-1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05200" y="4191000"/>
            <a:ext cx="9906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Bank-2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72000" y="4191000"/>
            <a:ext cx="9906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Bank-3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38800" y="4191000"/>
            <a:ext cx="9906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Bank-4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62200" y="4114800"/>
            <a:ext cx="43434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67" name="Straight Arrow Connector 66"/>
          <p:cNvCxnSpPr>
            <a:stCxn id="5" idx="2"/>
          </p:cNvCxnSpPr>
          <p:nvPr/>
        </p:nvCxnSpPr>
        <p:spPr>
          <a:xfrm rot="16200000" flipH="1">
            <a:off x="1238250" y="2686050"/>
            <a:ext cx="1828800" cy="13335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2"/>
          </p:cNvCxnSpPr>
          <p:nvPr/>
        </p:nvCxnSpPr>
        <p:spPr>
          <a:xfrm rot="16200000" flipH="1">
            <a:off x="1809750" y="2114550"/>
            <a:ext cx="1752600" cy="24003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 flipV="1">
            <a:off x="2743200" y="2438400"/>
            <a:ext cx="3505200" cy="17526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 flipV="1">
            <a:off x="3810000" y="2438400"/>
            <a:ext cx="2971800" cy="17526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38400" y="4191000"/>
            <a:ext cx="990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505200" y="4191000"/>
            <a:ext cx="990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572000" y="4191000"/>
            <a:ext cx="990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Row-3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38800" y="4191000"/>
            <a:ext cx="990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1" name="Explosion 1 80"/>
          <p:cNvSpPr/>
          <p:nvPr/>
        </p:nvSpPr>
        <p:spPr>
          <a:xfrm>
            <a:off x="4648200" y="3352800"/>
            <a:ext cx="1905000" cy="12954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/>
                <a:cs typeface="Arial"/>
              </a:rPr>
              <a:t>Idle Banks</a:t>
            </a:r>
            <a:endParaRPr lang="en-US" sz="2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050" y="20574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41525" y="20574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86475" y="20193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86600" y="20193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38200" y="2667000"/>
            <a:ext cx="2743200" cy="1588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2819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CTA Prioritization Order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15000" y="2590800"/>
            <a:ext cx="2743200" cy="1588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CTA Prioritization Order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1000" y="1066800"/>
            <a:ext cx="8229600" cy="4283627"/>
            <a:chOff x="381000" y="1066800"/>
            <a:chExt cx="8229600" cy="4283627"/>
          </a:xfrm>
        </p:grpSpPr>
        <p:pic>
          <p:nvPicPr>
            <p:cNvPr id="3074" name="Picture 2" descr="http://yoast.com/wp-content/uploads/press/Yoast-Avatar-Cartoon-Sui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759" y="3409956"/>
              <a:ext cx="887900" cy="1176884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1143000" y="2607227"/>
              <a:ext cx="2438400" cy="2057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486400" y="2607227"/>
              <a:ext cx="2438400" cy="2057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Alternate Process 4"/>
            <p:cNvSpPr/>
            <p:nvPr/>
          </p:nvSpPr>
          <p:spPr>
            <a:xfrm>
              <a:off x="1967130" y="3299235"/>
              <a:ext cx="940055" cy="1301891"/>
            </a:xfrm>
            <a:custGeom>
              <a:avLst/>
              <a:gdLst>
                <a:gd name="connsiteX0" fmla="*/ 0 w 914400"/>
                <a:gd name="connsiteY0" fmla="*/ 152400 h 1295400"/>
                <a:gd name="connsiteX1" fmla="*/ 152400 w 914400"/>
                <a:gd name="connsiteY1" fmla="*/ 0 h 1295400"/>
                <a:gd name="connsiteX2" fmla="*/ 762000 w 914400"/>
                <a:gd name="connsiteY2" fmla="*/ 0 h 1295400"/>
                <a:gd name="connsiteX3" fmla="*/ 914400 w 914400"/>
                <a:gd name="connsiteY3" fmla="*/ 152400 h 1295400"/>
                <a:gd name="connsiteX4" fmla="*/ 914400 w 914400"/>
                <a:gd name="connsiteY4" fmla="*/ 1143000 h 1295400"/>
                <a:gd name="connsiteX5" fmla="*/ 762000 w 914400"/>
                <a:gd name="connsiteY5" fmla="*/ 1295400 h 1295400"/>
                <a:gd name="connsiteX6" fmla="*/ 152400 w 914400"/>
                <a:gd name="connsiteY6" fmla="*/ 1295400 h 1295400"/>
                <a:gd name="connsiteX7" fmla="*/ 0 w 914400"/>
                <a:gd name="connsiteY7" fmla="*/ 1143000 h 1295400"/>
                <a:gd name="connsiteX8" fmla="*/ 0 w 914400"/>
                <a:gd name="connsiteY8" fmla="*/ 152400 h 1295400"/>
                <a:gd name="connsiteX0" fmla="*/ 0 w 923925"/>
                <a:gd name="connsiteY0" fmla="*/ 568325 h 1295400"/>
                <a:gd name="connsiteX1" fmla="*/ 161925 w 923925"/>
                <a:gd name="connsiteY1" fmla="*/ 0 h 1295400"/>
                <a:gd name="connsiteX2" fmla="*/ 771525 w 923925"/>
                <a:gd name="connsiteY2" fmla="*/ 0 h 1295400"/>
                <a:gd name="connsiteX3" fmla="*/ 923925 w 923925"/>
                <a:gd name="connsiteY3" fmla="*/ 152400 h 1295400"/>
                <a:gd name="connsiteX4" fmla="*/ 923925 w 923925"/>
                <a:gd name="connsiteY4" fmla="*/ 1143000 h 1295400"/>
                <a:gd name="connsiteX5" fmla="*/ 771525 w 923925"/>
                <a:gd name="connsiteY5" fmla="*/ 1295400 h 1295400"/>
                <a:gd name="connsiteX6" fmla="*/ 161925 w 923925"/>
                <a:gd name="connsiteY6" fmla="*/ 1295400 h 1295400"/>
                <a:gd name="connsiteX7" fmla="*/ 9525 w 923925"/>
                <a:gd name="connsiteY7" fmla="*/ 1143000 h 1295400"/>
                <a:gd name="connsiteX8" fmla="*/ 0 w 923925"/>
                <a:gd name="connsiteY8" fmla="*/ 568325 h 1295400"/>
                <a:gd name="connsiteX0" fmla="*/ 0 w 923925"/>
                <a:gd name="connsiteY0" fmla="*/ 571500 h 1298575"/>
                <a:gd name="connsiteX1" fmla="*/ 352425 w 923925"/>
                <a:gd name="connsiteY1" fmla="*/ 0 h 1298575"/>
                <a:gd name="connsiteX2" fmla="*/ 771525 w 923925"/>
                <a:gd name="connsiteY2" fmla="*/ 3175 h 1298575"/>
                <a:gd name="connsiteX3" fmla="*/ 923925 w 923925"/>
                <a:gd name="connsiteY3" fmla="*/ 155575 h 1298575"/>
                <a:gd name="connsiteX4" fmla="*/ 923925 w 923925"/>
                <a:gd name="connsiteY4" fmla="*/ 1146175 h 1298575"/>
                <a:gd name="connsiteX5" fmla="*/ 771525 w 923925"/>
                <a:gd name="connsiteY5" fmla="*/ 1298575 h 1298575"/>
                <a:gd name="connsiteX6" fmla="*/ 161925 w 923925"/>
                <a:gd name="connsiteY6" fmla="*/ 1298575 h 1298575"/>
                <a:gd name="connsiteX7" fmla="*/ 9525 w 923925"/>
                <a:gd name="connsiteY7" fmla="*/ 1146175 h 1298575"/>
                <a:gd name="connsiteX8" fmla="*/ 0 w 923925"/>
                <a:gd name="connsiteY8" fmla="*/ 571500 h 1298575"/>
                <a:gd name="connsiteX0" fmla="*/ 4544 w 928469"/>
                <a:gd name="connsiteY0" fmla="*/ 571500 h 1298575"/>
                <a:gd name="connsiteX1" fmla="*/ 356969 w 928469"/>
                <a:gd name="connsiteY1" fmla="*/ 0 h 1298575"/>
                <a:gd name="connsiteX2" fmla="*/ 776069 w 928469"/>
                <a:gd name="connsiteY2" fmla="*/ 3175 h 1298575"/>
                <a:gd name="connsiteX3" fmla="*/ 928469 w 928469"/>
                <a:gd name="connsiteY3" fmla="*/ 155575 h 1298575"/>
                <a:gd name="connsiteX4" fmla="*/ 928469 w 928469"/>
                <a:gd name="connsiteY4" fmla="*/ 1146175 h 1298575"/>
                <a:gd name="connsiteX5" fmla="*/ 776069 w 928469"/>
                <a:gd name="connsiteY5" fmla="*/ 1298575 h 1298575"/>
                <a:gd name="connsiteX6" fmla="*/ 166469 w 928469"/>
                <a:gd name="connsiteY6" fmla="*/ 1298575 h 1298575"/>
                <a:gd name="connsiteX7" fmla="*/ 14069 w 928469"/>
                <a:gd name="connsiteY7" fmla="*/ 1146175 h 1298575"/>
                <a:gd name="connsiteX8" fmla="*/ 4544 w 928469"/>
                <a:gd name="connsiteY8" fmla="*/ 571500 h 1298575"/>
                <a:gd name="connsiteX0" fmla="*/ 4544 w 934819"/>
                <a:gd name="connsiteY0" fmla="*/ 571500 h 1298575"/>
                <a:gd name="connsiteX1" fmla="*/ 356969 w 934819"/>
                <a:gd name="connsiteY1" fmla="*/ 0 h 1298575"/>
                <a:gd name="connsiteX2" fmla="*/ 776069 w 934819"/>
                <a:gd name="connsiteY2" fmla="*/ 3175 h 1298575"/>
                <a:gd name="connsiteX3" fmla="*/ 934819 w 934819"/>
                <a:gd name="connsiteY3" fmla="*/ 549275 h 1298575"/>
                <a:gd name="connsiteX4" fmla="*/ 928469 w 934819"/>
                <a:gd name="connsiteY4" fmla="*/ 1146175 h 1298575"/>
                <a:gd name="connsiteX5" fmla="*/ 776069 w 934819"/>
                <a:gd name="connsiteY5" fmla="*/ 1298575 h 1298575"/>
                <a:gd name="connsiteX6" fmla="*/ 166469 w 934819"/>
                <a:gd name="connsiteY6" fmla="*/ 1298575 h 1298575"/>
                <a:gd name="connsiteX7" fmla="*/ 14069 w 934819"/>
                <a:gd name="connsiteY7" fmla="*/ 1146175 h 1298575"/>
                <a:gd name="connsiteX8" fmla="*/ 4544 w 934819"/>
                <a:gd name="connsiteY8" fmla="*/ 571500 h 1298575"/>
                <a:gd name="connsiteX0" fmla="*/ 4544 w 934819"/>
                <a:gd name="connsiteY0" fmla="*/ 574675 h 1301750"/>
                <a:gd name="connsiteX1" fmla="*/ 356969 w 934819"/>
                <a:gd name="connsiteY1" fmla="*/ 3175 h 1301750"/>
                <a:gd name="connsiteX2" fmla="*/ 595094 w 934819"/>
                <a:gd name="connsiteY2" fmla="*/ 0 h 1301750"/>
                <a:gd name="connsiteX3" fmla="*/ 934819 w 934819"/>
                <a:gd name="connsiteY3" fmla="*/ 552450 h 1301750"/>
                <a:gd name="connsiteX4" fmla="*/ 928469 w 934819"/>
                <a:gd name="connsiteY4" fmla="*/ 1149350 h 1301750"/>
                <a:gd name="connsiteX5" fmla="*/ 776069 w 934819"/>
                <a:gd name="connsiteY5" fmla="*/ 1301750 h 1301750"/>
                <a:gd name="connsiteX6" fmla="*/ 166469 w 934819"/>
                <a:gd name="connsiteY6" fmla="*/ 1301750 h 1301750"/>
                <a:gd name="connsiteX7" fmla="*/ 14069 w 934819"/>
                <a:gd name="connsiteY7" fmla="*/ 1149350 h 1301750"/>
                <a:gd name="connsiteX8" fmla="*/ 4544 w 934819"/>
                <a:gd name="connsiteY8" fmla="*/ 574675 h 1301750"/>
                <a:gd name="connsiteX0" fmla="*/ 4544 w 961095"/>
                <a:gd name="connsiteY0" fmla="*/ 574921 h 1301996"/>
                <a:gd name="connsiteX1" fmla="*/ 356969 w 961095"/>
                <a:gd name="connsiteY1" fmla="*/ 3421 h 1301996"/>
                <a:gd name="connsiteX2" fmla="*/ 595094 w 961095"/>
                <a:gd name="connsiteY2" fmla="*/ 246 h 1301996"/>
                <a:gd name="connsiteX3" fmla="*/ 934819 w 961095"/>
                <a:gd name="connsiteY3" fmla="*/ 552696 h 1301996"/>
                <a:gd name="connsiteX4" fmla="*/ 928469 w 961095"/>
                <a:gd name="connsiteY4" fmla="*/ 1149596 h 1301996"/>
                <a:gd name="connsiteX5" fmla="*/ 776069 w 961095"/>
                <a:gd name="connsiteY5" fmla="*/ 1301996 h 1301996"/>
                <a:gd name="connsiteX6" fmla="*/ 166469 w 961095"/>
                <a:gd name="connsiteY6" fmla="*/ 1301996 h 1301996"/>
                <a:gd name="connsiteX7" fmla="*/ 14069 w 961095"/>
                <a:gd name="connsiteY7" fmla="*/ 1149596 h 1301996"/>
                <a:gd name="connsiteX8" fmla="*/ 4544 w 961095"/>
                <a:gd name="connsiteY8" fmla="*/ 574921 h 1301996"/>
                <a:gd name="connsiteX0" fmla="*/ 4544 w 935037"/>
                <a:gd name="connsiteY0" fmla="*/ 574921 h 1301996"/>
                <a:gd name="connsiteX1" fmla="*/ 356969 w 935037"/>
                <a:gd name="connsiteY1" fmla="*/ 3421 h 1301996"/>
                <a:gd name="connsiteX2" fmla="*/ 595094 w 935037"/>
                <a:gd name="connsiteY2" fmla="*/ 246 h 1301996"/>
                <a:gd name="connsiteX3" fmla="*/ 934819 w 935037"/>
                <a:gd name="connsiteY3" fmla="*/ 552696 h 1301996"/>
                <a:gd name="connsiteX4" fmla="*/ 928469 w 935037"/>
                <a:gd name="connsiteY4" fmla="*/ 1149596 h 1301996"/>
                <a:gd name="connsiteX5" fmla="*/ 776069 w 935037"/>
                <a:gd name="connsiteY5" fmla="*/ 1301996 h 1301996"/>
                <a:gd name="connsiteX6" fmla="*/ 166469 w 935037"/>
                <a:gd name="connsiteY6" fmla="*/ 1301996 h 1301996"/>
                <a:gd name="connsiteX7" fmla="*/ 14069 w 935037"/>
                <a:gd name="connsiteY7" fmla="*/ 1149596 h 1301996"/>
                <a:gd name="connsiteX8" fmla="*/ 4544 w 935037"/>
                <a:gd name="connsiteY8" fmla="*/ 574921 h 1301996"/>
                <a:gd name="connsiteX0" fmla="*/ 4544 w 940055"/>
                <a:gd name="connsiteY0" fmla="*/ 574816 h 1301891"/>
                <a:gd name="connsiteX1" fmla="*/ 356969 w 940055"/>
                <a:gd name="connsiteY1" fmla="*/ 3316 h 1301891"/>
                <a:gd name="connsiteX2" fmla="*/ 595094 w 940055"/>
                <a:gd name="connsiteY2" fmla="*/ 141 h 1301891"/>
                <a:gd name="connsiteX3" fmla="*/ 934819 w 940055"/>
                <a:gd name="connsiteY3" fmla="*/ 552591 h 1301891"/>
                <a:gd name="connsiteX4" fmla="*/ 928469 w 940055"/>
                <a:gd name="connsiteY4" fmla="*/ 1149491 h 1301891"/>
                <a:gd name="connsiteX5" fmla="*/ 776069 w 940055"/>
                <a:gd name="connsiteY5" fmla="*/ 1301891 h 1301891"/>
                <a:gd name="connsiteX6" fmla="*/ 166469 w 940055"/>
                <a:gd name="connsiteY6" fmla="*/ 1301891 h 1301891"/>
                <a:gd name="connsiteX7" fmla="*/ 14069 w 940055"/>
                <a:gd name="connsiteY7" fmla="*/ 1149491 h 1301891"/>
                <a:gd name="connsiteX8" fmla="*/ 4544 w 940055"/>
                <a:gd name="connsiteY8" fmla="*/ 574816 h 130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0055" h="1301891">
                  <a:moveTo>
                    <a:pt x="4544" y="574816"/>
                  </a:moveTo>
                  <a:cubicBezTo>
                    <a:pt x="4544" y="490648"/>
                    <a:pt x="-66924" y="6491"/>
                    <a:pt x="356969" y="3316"/>
                  </a:cubicBezTo>
                  <a:lnTo>
                    <a:pt x="595094" y="141"/>
                  </a:lnTo>
                  <a:cubicBezTo>
                    <a:pt x="1009462" y="-9384"/>
                    <a:pt x="934819" y="468423"/>
                    <a:pt x="934819" y="552591"/>
                  </a:cubicBezTo>
                  <a:cubicBezTo>
                    <a:pt x="932702" y="751558"/>
                    <a:pt x="930586" y="950524"/>
                    <a:pt x="928469" y="1149491"/>
                  </a:cubicBezTo>
                  <a:cubicBezTo>
                    <a:pt x="928469" y="1233659"/>
                    <a:pt x="860237" y="1301891"/>
                    <a:pt x="776069" y="1301891"/>
                  </a:cubicBezTo>
                  <a:lnTo>
                    <a:pt x="166469" y="1301891"/>
                  </a:lnTo>
                  <a:cubicBezTo>
                    <a:pt x="82301" y="1301891"/>
                    <a:pt x="14069" y="1233659"/>
                    <a:pt x="14069" y="1149491"/>
                  </a:cubicBezTo>
                  <a:cubicBezTo>
                    <a:pt x="14069" y="819291"/>
                    <a:pt x="4544" y="905016"/>
                    <a:pt x="4544" y="57481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Alternate Process 4"/>
            <p:cNvSpPr/>
            <p:nvPr/>
          </p:nvSpPr>
          <p:spPr>
            <a:xfrm>
              <a:off x="6248400" y="3299235"/>
              <a:ext cx="940055" cy="1301891"/>
            </a:xfrm>
            <a:custGeom>
              <a:avLst/>
              <a:gdLst>
                <a:gd name="connsiteX0" fmla="*/ 0 w 914400"/>
                <a:gd name="connsiteY0" fmla="*/ 152400 h 1295400"/>
                <a:gd name="connsiteX1" fmla="*/ 152400 w 914400"/>
                <a:gd name="connsiteY1" fmla="*/ 0 h 1295400"/>
                <a:gd name="connsiteX2" fmla="*/ 762000 w 914400"/>
                <a:gd name="connsiteY2" fmla="*/ 0 h 1295400"/>
                <a:gd name="connsiteX3" fmla="*/ 914400 w 914400"/>
                <a:gd name="connsiteY3" fmla="*/ 152400 h 1295400"/>
                <a:gd name="connsiteX4" fmla="*/ 914400 w 914400"/>
                <a:gd name="connsiteY4" fmla="*/ 1143000 h 1295400"/>
                <a:gd name="connsiteX5" fmla="*/ 762000 w 914400"/>
                <a:gd name="connsiteY5" fmla="*/ 1295400 h 1295400"/>
                <a:gd name="connsiteX6" fmla="*/ 152400 w 914400"/>
                <a:gd name="connsiteY6" fmla="*/ 1295400 h 1295400"/>
                <a:gd name="connsiteX7" fmla="*/ 0 w 914400"/>
                <a:gd name="connsiteY7" fmla="*/ 1143000 h 1295400"/>
                <a:gd name="connsiteX8" fmla="*/ 0 w 914400"/>
                <a:gd name="connsiteY8" fmla="*/ 152400 h 1295400"/>
                <a:gd name="connsiteX0" fmla="*/ 0 w 923925"/>
                <a:gd name="connsiteY0" fmla="*/ 568325 h 1295400"/>
                <a:gd name="connsiteX1" fmla="*/ 161925 w 923925"/>
                <a:gd name="connsiteY1" fmla="*/ 0 h 1295400"/>
                <a:gd name="connsiteX2" fmla="*/ 771525 w 923925"/>
                <a:gd name="connsiteY2" fmla="*/ 0 h 1295400"/>
                <a:gd name="connsiteX3" fmla="*/ 923925 w 923925"/>
                <a:gd name="connsiteY3" fmla="*/ 152400 h 1295400"/>
                <a:gd name="connsiteX4" fmla="*/ 923925 w 923925"/>
                <a:gd name="connsiteY4" fmla="*/ 1143000 h 1295400"/>
                <a:gd name="connsiteX5" fmla="*/ 771525 w 923925"/>
                <a:gd name="connsiteY5" fmla="*/ 1295400 h 1295400"/>
                <a:gd name="connsiteX6" fmla="*/ 161925 w 923925"/>
                <a:gd name="connsiteY6" fmla="*/ 1295400 h 1295400"/>
                <a:gd name="connsiteX7" fmla="*/ 9525 w 923925"/>
                <a:gd name="connsiteY7" fmla="*/ 1143000 h 1295400"/>
                <a:gd name="connsiteX8" fmla="*/ 0 w 923925"/>
                <a:gd name="connsiteY8" fmla="*/ 568325 h 1295400"/>
                <a:gd name="connsiteX0" fmla="*/ 0 w 923925"/>
                <a:gd name="connsiteY0" fmla="*/ 571500 h 1298575"/>
                <a:gd name="connsiteX1" fmla="*/ 352425 w 923925"/>
                <a:gd name="connsiteY1" fmla="*/ 0 h 1298575"/>
                <a:gd name="connsiteX2" fmla="*/ 771525 w 923925"/>
                <a:gd name="connsiteY2" fmla="*/ 3175 h 1298575"/>
                <a:gd name="connsiteX3" fmla="*/ 923925 w 923925"/>
                <a:gd name="connsiteY3" fmla="*/ 155575 h 1298575"/>
                <a:gd name="connsiteX4" fmla="*/ 923925 w 923925"/>
                <a:gd name="connsiteY4" fmla="*/ 1146175 h 1298575"/>
                <a:gd name="connsiteX5" fmla="*/ 771525 w 923925"/>
                <a:gd name="connsiteY5" fmla="*/ 1298575 h 1298575"/>
                <a:gd name="connsiteX6" fmla="*/ 161925 w 923925"/>
                <a:gd name="connsiteY6" fmla="*/ 1298575 h 1298575"/>
                <a:gd name="connsiteX7" fmla="*/ 9525 w 923925"/>
                <a:gd name="connsiteY7" fmla="*/ 1146175 h 1298575"/>
                <a:gd name="connsiteX8" fmla="*/ 0 w 923925"/>
                <a:gd name="connsiteY8" fmla="*/ 571500 h 1298575"/>
                <a:gd name="connsiteX0" fmla="*/ 4544 w 928469"/>
                <a:gd name="connsiteY0" fmla="*/ 571500 h 1298575"/>
                <a:gd name="connsiteX1" fmla="*/ 356969 w 928469"/>
                <a:gd name="connsiteY1" fmla="*/ 0 h 1298575"/>
                <a:gd name="connsiteX2" fmla="*/ 776069 w 928469"/>
                <a:gd name="connsiteY2" fmla="*/ 3175 h 1298575"/>
                <a:gd name="connsiteX3" fmla="*/ 928469 w 928469"/>
                <a:gd name="connsiteY3" fmla="*/ 155575 h 1298575"/>
                <a:gd name="connsiteX4" fmla="*/ 928469 w 928469"/>
                <a:gd name="connsiteY4" fmla="*/ 1146175 h 1298575"/>
                <a:gd name="connsiteX5" fmla="*/ 776069 w 928469"/>
                <a:gd name="connsiteY5" fmla="*/ 1298575 h 1298575"/>
                <a:gd name="connsiteX6" fmla="*/ 166469 w 928469"/>
                <a:gd name="connsiteY6" fmla="*/ 1298575 h 1298575"/>
                <a:gd name="connsiteX7" fmla="*/ 14069 w 928469"/>
                <a:gd name="connsiteY7" fmla="*/ 1146175 h 1298575"/>
                <a:gd name="connsiteX8" fmla="*/ 4544 w 928469"/>
                <a:gd name="connsiteY8" fmla="*/ 571500 h 1298575"/>
                <a:gd name="connsiteX0" fmla="*/ 4544 w 934819"/>
                <a:gd name="connsiteY0" fmla="*/ 571500 h 1298575"/>
                <a:gd name="connsiteX1" fmla="*/ 356969 w 934819"/>
                <a:gd name="connsiteY1" fmla="*/ 0 h 1298575"/>
                <a:gd name="connsiteX2" fmla="*/ 776069 w 934819"/>
                <a:gd name="connsiteY2" fmla="*/ 3175 h 1298575"/>
                <a:gd name="connsiteX3" fmla="*/ 934819 w 934819"/>
                <a:gd name="connsiteY3" fmla="*/ 549275 h 1298575"/>
                <a:gd name="connsiteX4" fmla="*/ 928469 w 934819"/>
                <a:gd name="connsiteY4" fmla="*/ 1146175 h 1298575"/>
                <a:gd name="connsiteX5" fmla="*/ 776069 w 934819"/>
                <a:gd name="connsiteY5" fmla="*/ 1298575 h 1298575"/>
                <a:gd name="connsiteX6" fmla="*/ 166469 w 934819"/>
                <a:gd name="connsiteY6" fmla="*/ 1298575 h 1298575"/>
                <a:gd name="connsiteX7" fmla="*/ 14069 w 934819"/>
                <a:gd name="connsiteY7" fmla="*/ 1146175 h 1298575"/>
                <a:gd name="connsiteX8" fmla="*/ 4544 w 934819"/>
                <a:gd name="connsiteY8" fmla="*/ 571500 h 1298575"/>
                <a:gd name="connsiteX0" fmla="*/ 4544 w 934819"/>
                <a:gd name="connsiteY0" fmla="*/ 574675 h 1301750"/>
                <a:gd name="connsiteX1" fmla="*/ 356969 w 934819"/>
                <a:gd name="connsiteY1" fmla="*/ 3175 h 1301750"/>
                <a:gd name="connsiteX2" fmla="*/ 595094 w 934819"/>
                <a:gd name="connsiteY2" fmla="*/ 0 h 1301750"/>
                <a:gd name="connsiteX3" fmla="*/ 934819 w 934819"/>
                <a:gd name="connsiteY3" fmla="*/ 552450 h 1301750"/>
                <a:gd name="connsiteX4" fmla="*/ 928469 w 934819"/>
                <a:gd name="connsiteY4" fmla="*/ 1149350 h 1301750"/>
                <a:gd name="connsiteX5" fmla="*/ 776069 w 934819"/>
                <a:gd name="connsiteY5" fmla="*/ 1301750 h 1301750"/>
                <a:gd name="connsiteX6" fmla="*/ 166469 w 934819"/>
                <a:gd name="connsiteY6" fmla="*/ 1301750 h 1301750"/>
                <a:gd name="connsiteX7" fmla="*/ 14069 w 934819"/>
                <a:gd name="connsiteY7" fmla="*/ 1149350 h 1301750"/>
                <a:gd name="connsiteX8" fmla="*/ 4544 w 934819"/>
                <a:gd name="connsiteY8" fmla="*/ 574675 h 1301750"/>
                <a:gd name="connsiteX0" fmla="*/ 4544 w 961095"/>
                <a:gd name="connsiteY0" fmla="*/ 574921 h 1301996"/>
                <a:gd name="connsiteX1" fmla="*/ 356969 w 961095"/>
                <a:gd name="connsiteY1" fmla="*/ 3421 h 1301996"/>
                <a:gd name="connsiteX2" fmla="*/ 595094 w 961095"/>
                <a:gd name="connsiteY2" fmla="*/ 246 h 1301996"/>
                <a:gd name="connsiteX3" fmla="*/ 934819 w 961095"/>
                <a:gd name="connsiteY3" fmla="*/ 552696 h 1301996"/>
                <a:gd name="connsiteX4" fmla="*/ 928469 w 961095"/>
                <a:gd name="connsiteY4" fmla="*/ 1149596 h 1301996"/>
                <a:gd name="connsiteX5" fmla="*/ 776069 w 961095"/>
                <a:gd name="connsiteY5" fmla="*/ 1301996 h 1301996"/>
                <a:gd name="connsiteX6" fmla="*/ 166469 w 961095"/>
                <a:gd name="connsiteY6" fmla="*/ 1301996 h 1301996"/>
                <a:gd name="connsiteX7" fmla="*/ 14069 w 961095"/>
                <a:gd name="connsiteY7" fmla="*/ 1149596 h 1301996"/>
                <a:gd name="connsiteX8" fmla="*/ 4544 w 961095"/>
                <a:gd name="connsiteY8" fmla="*/ 574921 h 1301996"/>
                <a:gd name="connsiteX0" fmla="*/ 4544 w 935037"/>
                <a:gd name="connsiteY0" fmla="*/ 574921 h 1301996"/>
                <a:gd name="connsiteX1" fmla="*/ 356969 w 935037"/>
                <a:gd name="connsiteY1" fmla="*/ 3421 h 1301996"/>
                <a:gd name="connsiteX2" fmla="*/ 595094 w 935037"/>
                <a:gd name="connsiteY2" fmla="*/ 246 h 1301996"/>
                <a:gd name="connsiteX3" fmla="*/ 934819 w 935037"/>
                <a:gd name="connsiteY3" fmla="*/ 552696 h 1301996"/>
                <a:gd name="connsiteX4" fmla="*/ 928469 w 935037"/>
                <a:gd name="connsiteY4" fmla="*/ 1149596 h 1301996"/>
                <a:gd name="connsiteX5" fmla="*/ 776069 w 935037"/>
                <a:gd name="connsiteY5" fmla="*/ 1301996 h 1301996"/>
                <a:gd name="connsiteX6" fmla="*/ 166469 w 935037"/>
                <a:gd name="connsiteY6" fmla="*/ 1301996 h 1301996"/>
                <a:gd name="connsiteX7" fmla="*/ 14069 w 935037"/>
                <a:gd name="connsiteY7" fmla="*/ 1149596 h 1301996"/>
                <a:gd name="connsiteX8" fmla="*/ 4544 w 935037"/>
                <a:gd name="connsiteY8" fmla="*/ 574921 h 1301996"/>
                <a:gd name="connsiteX0" fmla="*/ 4544 w 940055"/>
                <a:gd name="connsiteY0" fmla="*/ 574816 h 1301891"/>
                <a:gd name="connsiteX1" fmla="*/ 356969 w 940055"/>
                <a:gd name="connsiteY1" fmla="*/ 3316 h 1301891"/>
                <a:gd name="connsiteX2" fmla="*/ 595094 w 940055"/>
                <a:gd name="connsiteY2" fmla="*/ 141 h 1301891"/>
                <a:gd name="connsiteX3" fmla="*/ 934819 w 940055"/>
                <a:gd name="connsiteY3" fmla="*/ 552591 h 1301891"/>
                <a:gd name="connsiteX4" fmla="*/ 928469 w 940055"/>
                <a:gd name="connsiteY4" fmla="*/ 1149491 h 1301891"/>
                <a:gd name="connsiteX5" fmla="*/ 776069 w 940055"/>
                <a:gd name="connsiteY5" fmla="*/ 1301891 h 1301891"/>
                <a:gd name="connsiteX6" fmla="*/ 166469 w 940055"/>
                <a:gd name="connsiteY6" fmla="*/ 1301891 h 1301891"/>
                <a:gd name="connsiteX7" fmla="*/ 14069 w 940055"/>
                <a:gd name="connsiteY7" fmla="*/ 1149491 h 1301891"/>
                <a:gd name="connsiteX8" fmla="*/ 4544 w 940055"/>
                <a:gd name="connsiteY8" fmla="*/ 574816 h 130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0055" h="1301891">
                  <a:moveTo>
                    <a:pt x="4544" y="574816"/>
                  </a:moveTo>
                  <a:cubicBezTo>
                    <a:pt x="4544" y="490648"/>
                    <a:pt x="-66924" y="6491"/>
                    <a:pt x="356969" y="3316"/>
                  </a:cubicBezTo>
                  <a:lnTo>
                    <a:pt x="595094" y="141"/>
                  </a:lnTo>
                  <a:cubicBezTo>
                    <a:pt x="1009462" y="-9384"/>
                    <a:pt x="934819" y="468423"/>
                    <a:pt x="934819" y="552591"/>
                  </a:cubicBezTo>
                  <a:cubicBezTo>
                    <a:pt x="932702" y="751558"/>
                    <a:pt x="930586" y="950524"/>
                    <a:pt x="928469" y="1149491"/>
                  </a:cubicBezTo>
                  <a:cubicBezTo>
                    <a:pt x="928469" y="1233659"/>
                    <a:pt x="860237" y="1301891"/>
                    <a:pt x="776069" y="1301891"/>
                  </a:cubicBezTo>
                  <a:lnTo>
                    <a:pt x="166469" y="1301891"/>
                  </a:lnTo>
                  <a:cubicBezTo>
                    <a:pt x="82301" y="1301891"/>
                    <a:pt x="14069" y="1233659"/>
                    <a:pt x="14069" y="1149491"/>
                  </a:cubicBezTo>
                  <a:cubicBezTo>
                    <a:pt x="14069" y="819291"/>
                    <a:pt x="4544" y="905016"/>
                    <a:pt x="4544" y="57481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" y="1845227"/>
              <a:ext cx="3733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THOSE </a:t>
              </a:r>
              <a:r>
                <a:rPr lang="en-US" b="1" i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WHO HAVE TIME:</a:t>
              </a:r>
            </a:p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STAND IN LINE HERE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48200" y="1845227"/>
              <a:ext cx="396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THOSE </a:t>
              </a:r>
              <a:r>
                <a:rPr lang="en-US" b="1" i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WHO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i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DON’T HAVE TIME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STAND IN LINE HERE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4000" y="2737997"/>
              <a:ext cx="158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Counter 1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3000" y="4601126"/>
              <a:ext cx="2514600" cy="749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6" name="Picture 4" descr="http://us.123rf.com/400wm/400/400/keltt/keltt1202/keltt120200081/12340467-happy-cartoon-man-in-suit-smiling-and-greeting-hand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3575055"/>
              <a:ext cx="940056" cy="1026071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5452404" y="4601126"/>
              <a:ext cx="2514600" cy="749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57670" y="2759627"/>
              <a:ext cx="158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Counter 2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" y="1066800"/>
              <a:ext cx="7696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Which counter will you prefer?</a:t>
              </a:r>
              <a:endParaRPr lang="en-US" sz="32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062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http://www.nvidia.com/docs/IO/123680/geforce-gr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63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0" y="65810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nVIDIA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 descr="http://www.extremetech.com/wp-content/uploads/2013/01/nvidia-shield-640x35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6021" r="17897"/>
          <a:stretch/>
        </p:blipFill>
        <p:spPr bwMode="auto">
          <a:xfrm flipH="1">
            <a:off x="6553200" y="3962400"/>
            <a:ext cx="1871882" cy="1562406"/>
          </a:xfrm>
          <a:prstGeom prst="rect">
            <a:avLst/>
          </a:prstGeom>
          <a:noFill/>
          <a:effectLst>
            <a:outerShdw blurRad="241300" dist="25400" dir="2700000" sx="140000" sy="140000" algn="tl" rotWithShape="0">
              <a:prstClr val="black">
                <a:alpha val="55000"/>
              </a:prstClr>
            </a:outerShdw>
          </a:effectLst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27317" y="5867400"/>
            <a:ext cx="5211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GPUs are everywhere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!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228600"/>
            <a:ext cx="2057400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6000"/>
                </a:schemeClr>
              </a:gs>
              <a:gs pos="100000">
                <a:schemeClr val="accent1">
                  <a:tint val="44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Super Computers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9514" y="3617688"/>
            <a:ext cx="1371600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6000"/>
                  <a:alpha val="10000"/>
                </a:schemeClr>
              </a:gs>
              <a:gs pos="100000">
                <a:schemeClr val="accent1">
                  <a:tint val="44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Desktops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38600" y="4419600"/>
            <a:ext cx="1066800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6000"/>
                  <a:alpha val="55000"/>
                </a:schemeClr>
              </a:gs>
              <a:gs pos="100000">
                <a:schemeClr val="accent1">
                  <a:tint val="44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Laptops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90058" y="5011840"/>
            <a:ext cx="1066800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6000"/>
                  <a:alpha val="12000"/>
                </a:schemeClr>
              </a:gs>
              <a:gs pos="100000">
                <a:schemeClr val="accent1">
                  <a:tint val="44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5269468"/>
            <a:ext cx="1676400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6000"/>
                  <a:alpha val="49000"/>
                </a:schemeClr>
              </a:gs>
              <a:gs pos="100000">
                <a:schemeClr val="accent1">
                  <a:tint val="44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Smartphones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5334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Gaming Consoles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498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8115300" y="4191000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yoast.com/wp-content/uploads/press/Yoast-Avatar-Cartoon-Sui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9759" y="2707729"/>
            <a:ext cx="887900" cy="1176884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counter will you prefer?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43000" y="1905000"/>
            <a:ext cx="2438400" cy="2057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486400" y="1905000"/>
            <a:ext cx="2438400" cy="2057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1967130" y="2597008"/>
            <a:ext cx="940055" cy="1301891"/>
          </a:xfrm>
          <a:custGeom>
            <a:avLst/>
            <a:gdLst>
              <a:gd name="connsiteX0" fmla="*/ 0 w 914400"/>
              <a:gd name="connsiteY0" fmla="*/ 152400 h 1295400"/>
              <a:gd name="connsiteX1" fmla="*/ 152400 w 914400"/>
              <a:gd name="connsiteY1" fmla="*/ 0 h 1295400"/>
              <a:gd name="connsiteX2" fmla="*/ 762000 w 914400"/>
              <a:gd name="connsiteY2" fmla="*/ 0 h 1295400"/>
              <a:gd name="connsiteX3" fmla="*/ 914400 w 914400"/>
              <a:gd name="connsiteY3" fmla="*/ 152400 h 1295400"/>
              <a:gd name="connsiteX4" fmla="*/ 914400 w 914400"/>
              <a:gd name="connsiteY4" fmla="*/ 1143000 h 1295400"/>
              <a:gd name="connsiteX5" fmla="*/ 762000 w 914400"/>
              <a:gd name="connsiteY5" fmla="*/ 1295400 h 1295400"/>
              <a:gd name="connsiteX6" fmla="*/ 152400 w 914400"/>
              <a:gd name="connsiteY6" fmla="*/ 1295400 h 1295400"/>
              <a:gd name="connsiteX7" fmla="*/ 0 w 914400"/>
              <a:gd name="connsiteY7" fmla="*/ 1143000 h 1295400"/>
              <a:gd name="connsiteX8" fmla="*/ 0 w 914400"/>
              <a:gd name="connsiteY8" fmla="*/ 152400 h 1295400"/>
              <a:gd name="connsiteX0" fmla="*/ 0 w 923925"/>
              <a:gd name="connsiteY0" fmla="*/ 568325 h 1295400"/>
              <a:gd name="connsiteX1" fmla="*/ 161925 w 923925"/>
              <a:gd name="connsiteY1" fmla="*/ 0 h 1295400"/>
              <a:gd name="connsiteX2" fmla="*/ 771525 w 923925"/>
              <a:gd name="connsiteY2" fmla="*/ 0 h 1295400"/>
              <a:gd name="connsiteX3" fmla="*/ 923925 w 923925"/>
              <a:gd name="connsiteY3" fmla="*/ 152400 h 1295400"/>
              <a:gd name="connsiteX4" fmla="*/ 923925 w 923925"/>
              <a:gd name="connsiteY4" fmla="*/ 1143000 h 1295400"/>
              <a:gd name="connsiteX5" fmla="*/ 771525 w 923925"/>
              <a:gd name="connsiteY5" fmla="*/ 1295400 h 1295400"/>
              <a:gd name="connsiteX6" fmla="*/ 161925 w 923925"/>
              <a:gd name="connsiteY6" fmla="*/ 1295400 h 1295400"/>
              <a:gd name="connsiteX7" fmla="*/ 9525 w 923925"/>
              <a:gd name="connsiteY7" fmla="*/ 1143000 h 1295400"/>
              <a:gd name="connsiteX8" fmla="*/ 0 w 923925"/>
              <a:gd name="connsiteY8" fmla="*/ 568325 h 1295400"/>
              <a:gd name="connsiteX0" fmla="*/ 0 w 923925"/>
              <a:gd name="connsiteY0" fmla="*/ 571500 h 1298575"/>
              <a:gd name="connsiteX1" fmla="*/ 352425 w 923925"/>
              <a:gd name="connsiteY1" fmla="*/ 0 h 1298575"/>
              <a:gd name="connsiteX2" fmla="*/ 771525 w 923925"/>
              <a:gd name="connsiteY2" fmla="*/ 3175 h 1298575"/>
              <a:gd name="connsiteX3" fmla="*/ 923925 w 923925"/>
              <a:gd name="connsiteY3" fmla="*/ 155575 h 1298575"/>
              <a:gd name="connsiteX4" fmla="*/ 923925 w 923925"/>
              <a:gd name="connsiteY4" fmla="*/ 1146175 h 1298575"/>
              <a:gd name="connsiteX5" fmla="*/ 771525 w 923925"/>
              <a:gd name="connsiteY5" fmla="*/ 1298575 h 1298575"/>
              <a:gd name="connsiteX6" fmla="*/ 161925 w 923925"/>
              <a:gd name="connsiteY6" fmla="*/ 1298575 h 1298575"/>
              <a:gd name="connsiteX7" fmla="*/ 9525 w 923925"/>
              <a:gd name="connsiteY7" fmla="*/ 1146175 h 1298575"/>
              <a:gd name="connsiteX8" fmla="*/ 0 w 923925"/>
              <a:gd name="connsiteY8" fmla="*/ 571500 h 1298575"/>
              <a:gd name="connsiteX0" fmla="*/ 4544 w 928469"/>
              <a:gd name="connsiteY0" fmla="*/ 571500 h 1298575"/>
              <a:gd name="connsiteX1" fmla="*/ 356969 w 928469"/>
              <a:gd name="connsiteY1" fmla="*/ 0 h 1298575"/>
              <a:gd name="connsiteX2" fmla="*/ 776069 w 928469"/>
              <a:gd name="connsiteY2" fmla="*/ 3175 h 1298575"/>
              <a:gd name="connsiteX3" fmla="*/ 928469 w 928469"/>
              <a:gd name="connsiteY3" fmla="*/ 155575 h 1298575"/>
              <a:gd name="connsiteX4" fmla="*/ 928469 w 928469"/>
              <a:gd name="connsiteY4" fmla="*/ 1146175 h 1298575"/>
              <a:gd name="connsiteX5" fmla="*/ 776069 w 928469"/>
              <a:gd name="connsiteY5" fmla="*/ 1298575 h 1298575"/>
              <a:gd name="connsiteX6" fmla="*/ 166469 w 928469"/>
              <a:gd name="connsiteY6" fmla="*/ 1298575 h 1298575"/>
              <a:gd name="connsiteX7" fmla="*/ 14069 w 928469"/>
              <a:gd name="connsiteY7" fmla="*/ 1146175 h 1298575"/>
              <a:gd name="connsiteX8" fmla="*/ 4544 w 928469"/>
              <a:gd name="connsiteY8" fmla="*/ 571500 h 1298575"/>
              <a:gd name="connsiteX0" fmla="*/ 4544 w 934819"/>
              <a:gd name="connsiteY0" fmla="*/ 571500 h 1298575"/>
              <a:gd name="connsiteX1" fmla="*/ 356969 w 934819"/>
              <a:gd name="connsiteY1" fmla="*/ 0 h 1298575"/>
              <a:gd name="connsiteX2" fmla="*/ 776069 w 934819"/>
              <a:gd name="connsiteY2" fmla="*/ 3175 h 1298575"/>
              <a:gd name="connsiteX3" fmla="*/ 934819 w 934819"/>
              <a:gd name="connsiteY3" fmla="*/ 549275 h 1298575"/>
              <a:gd name="connsiteX4" fmla="*/ 928469 w 934819"/>
              <a:gd name="connsiteY4" fmla="*/ 1146175 h 1298575"/>
              <a:gd name="connsiteX5" fmla="*/ 776069 w 934819"/>
              <a:gd name="connsiteY5" fmla="*/ 1298575 h 1298575"/>
              <a:gd name="connsiteX6" fmla="*/ 166469 w 934819"/>
              <a:gd name="connsiteY6" fmla="*/ 1298575 h 1298575"/>
              <a:gd name="connsiteX7" fmla="*/ 14069 w 934819"/>
              <a:gd name="connsiteY7" fmla="*/ 1146175 h 1298575"/>
              <a:gd name="connsiteX8" fmla="*/ 4544 w 934819"/>
              <a:gd name="connsiteY8" fmla="*/ 571500 h 1298575"/>
              <a:gd name="connsiteX0" fmla="*/ 4544 w 934819"/>
              <a:gd name="connsiteY0" fmla="*/ 574675 h 1301750"/>
              <a:gd name="connsiteX1" fmla="*/ 356969 w 934819"/>
              <a:gd name="connsiteY1" fmla="*/ 3175 h 1301750"/>
              <a:gd name="connsiteX2" fmla="*/ 595094 w 934819"/>
              <a:gd name="connsiteY2" fmla="*/ 0 h 1301750"/>
              <a:gd name="connsiteX3" fmla="*/ 934819 w 934819"/>
              <a:gd name="connsiteY3" fmla="*/ 552450 h 1301750"/>
              <a:gd name="connsiteX4" fmla="*/ 928469 w 934819"/>
              <a:gd name="connsiteY4" fmla="*/ 1149350 h 1301750"/>
              <a:gd name="connsiteX5" fmla="*/ 776069 w 934819"/>
              <a:gd name="connsiteY5" fmla="*/ 1301750 h 1301750"/>
              <a:gd name="connsiteX6" fmla="*/ 166469 w 934819"/>
              <a:gd name="connsiteY6" fmla="*/ 1301750 h 1301750"/>
              <a:gd name="connsiteX7" fmla="*/ 14069 w 934819"/>
              <a:gd name="connsiteY7" fmla="*/ 1149350 h 1301750"/>
              <a:gd name="connsiteX8" fmla="*/ 4544 w 934819"/>
              <a:gd name="connsiteY8" fmla="*/ 574675 h 1301750"/>
              <a:gd name="connsiteX0" fmla="*/ 4544 w 961095"/>
              <a:gd name="connsiteY0" fmla="*/ 574921 h 1301996"/>
              <a:gd name="connsiteX1" fmla="*/ 356969 w 961095"/>
              <a:gd name="connsiteY1" fmla="*/ 3421 h 1301996"/>
              <a:gd name="connsiteX2" fmla="*/ 595094 w 961095"/>
              <a:gd name="connsiteY2" fmla="*/ 246 h 1301996"/>
              <a:gd name="connsiteX3" fmla="*/ 934819 w 961095"/>
              <a:gd name="connsiteY3" fmla="*/ 552696 h 1301996"/>
              <a:gd name="connsiteX4" fmla="*/ 928469 w 961095"/>
              <a:gd name="connsiteY4" fmla="*/ 1149596 h 1301996"/>
              <a:gd name="connsiteX5" fmla="*/ 776069 w 961095"/>
              <a:gd name="connsiteY5" fmla="*/ 1301996 h 1301996"/>
              <a:gd name="connsiteX6" fmla="*/ 166469 w 961095"/>
              <a:gd name="connsiteY6" fmla="*/ 1301996 h 1301996"/>
              <a:gd name="connsiteX7" fmla="*/ 14069 w 961095"/>
              <a:gd name="connsiteY7" fmla="*/ 1149596 h 1301996"/>
              <a:gd name="connsiteX8" fmla="*/ 4544 w 961095"/>
              <a:gd name="connsiteY8" fmla="*/ 574921 h 1301996"/>
              <a:gd name="connsiteX0" fmla="*/ 4544 w 935037"/>
              <a:gd name="connsiteY0" fmla="*/ 574921 h 1301996"/>
              <a:gd name="connsiteX1" fmla="*/ 356969 w 935037"/>
              <a:gd name="connsiteY1" fmla="*/ 3421 h 1301996"/>
              <a:gd name="connsiteX2" fmla="*/ 595094 w 935037"/>
              <a:gd name="connsiteY2" fmla="*/ 246 h 1301996"/>
              <a:gd name="connsiteX3" fmla="*/ 934819 w 935037"/>
              <a:gd name="connsiteY3" fmla="*/ 552696 h 1301996"/>
              <a:gd name="connsiteX4" fmla="*/ 928469 w 935037"/>
              <a:gd name="connsiteY4" fmla="*/ 1149596 h 1301996"/>
              <a:gd name="connsiteX5" fmla="*/ 776069 w 935037"/>
              <a:gd name="connsiteY5" fmla="*/ 1301996 h 1301996"/>
              <a:gd name="connsiteX6" fmla="*/ 166469 w 935037"/>
              <a:gd name="connsiteY6" fmla="*/ 1301996 h 1301996"/>
              <a:gd name="connsiteX7" fmla="*/ 14069 w 935037"/>
              <a:gd name="connsiteY7" fmla="*/ 1149596 h 1301996"/>
              <a:gd name="connsiteX8" fmla="*/ 4544 w 935037"/>
              <a:gd name="connsiteY8" fmla="*/ 574921 h 1301996"/>
              <a:gd name="connsiteX0" fmla="*/ 4544 w 940055"/>
              <a:gd name="connsiteY0" fmla="*/ 574816 h 1301891"/>
              <a:gd name="connsiteX1" fmla="*/ 356969 w 940055"/>
              <a:gd name="connsiteY1" fmla="*/ 3316 h 1301891"/>
              <a:gd name="connsiteX2" fmla="*/ 595094 w 940055"/>
              <a:gd name="connsiteY2" fmla="*/ 141 h 1301891"/>
              <a:gd name="connsiteX3" fmla="*/ 934819 w 940055"/>
              <a:gd name="connsiteY3" fmla="*/ 552591 h 1301891"/>
              <a:gd name="connsiteX4" fmla="*/ 928469 w 940055"/>
              <a:gd name="connsiteY4" fmla="*/ 1149491 h 1301891"/>
              <a:gd name="connsiteX5" fmla="*/ 776069 w 940055"/>
              <a:gd name="connsiteY5" fmla="*/ 1301891 h 1301891"/>
              <a:gd name="connsiteX6" fmla="*/ 166469 w 940055"/>
              <a:gd name="connsiteY6" fmla="*/ 1301891 h 1301891"/>
              <a:gd name="connsiteX7" fmla="*/ 14069 w 940055"/>
              <a:gd name="connsiteY7" fmla="*/ 1149491 h 1301891"/>
              <a:gd name="connsiteX8" fmla="*/ 4544 w 940055"/>
              <a:gd name="connsiteY8" fmla="*/ 574816 h 130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0055" h="1301891">
                <a:moveTo>
                  <a:pt x="4544" y="574816"/>
                </a:moveTo>
                <a:cubicBezTo>
                  <a:pt x="4544" y="490648"/>
                  <a:pt x="-66924" y="6491"/>
                  <a:pt x="356969" y="3316"/>
                </a:cubicBezTo>
                <a:lnTo>
                  <a:pt x="595094" y="141"/>
                </a:lnTo>
                <a:cubicBezTo>
                  <a:pt x="1009462" y="-9384"/>
                  <a:pt x="934819" y="468423"/>
                  <a:pt x="934819" y="552591"/>
                </a:cubicBezTo>
                <a:cubicBezTo>
                  <a:pt x="932702" y="751558"/>
                  <a:pt x="930586" y="950524"/>
                  <a:pt x="928469" y="1149491"/>
                </a:cubicBezTo>
                <a:cubicBezTo>
                  <a:pt x="928469" y="1233659"/>
                  <a:pt x="860237" y="1301891"/>
                  <a:pt x="776069" y="1301891"/>
                </a:cubicBezTo>
                <a:lnTo>
                  <a:pt x="166469" y="1301891"/>
                </a:lnTo>
                <a:cubicBezTo>
                  <a:pt x="82301" y="1301891"/>
                  <a:pt x="14069" y="1233659"/>
                  <a:pt x="14069" y="1149491"/>
                </a:cubicBezTo>
                <a:cubicBezTo>
                  <a:pt x="14069" y="819291"/>
                  <a:pt x="4544" y="905016"/>
                  <a:pt x="4544" y="57481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Alternate Process 4"/>
          <p:cNvSpPr/>
          <p:nvPr/>
        </p:nvSpPr>
        <p:spPr>
          <a:xfrm>
            <a:off x="6248400" y="2597008"/>
            <a:ext cx="940055" cy="1301891"/>
          </a:xfrm>
          <a:custGeom>
            <a:avLst/>
            <a:gdLst>
              <a:gd name="connsiteX0" fmla="*/ 0 w 914400"/>
              <a:gd name="connsiteY0" fmla="*/ 152400 h 1295400"/>
              <a:gd name="connsiteX1" fmla="*/ 152400 w 914400"/>
              <a:gd name="connsiteY1" fmla="*/ 0 h 1295400"/>
              <a:gd name="connsiteX2" fmla="*/ 762000 w 914400"/>
              <a:gd name="connsiteY2" fmla="*/ 0 h 1295400"/>
              <a:gd name="connsiteX3" fmla="*/ 914400 w 914400"/>
              <a:gd name="connsiteY3" fmla="*/ 152400 h 1295400"/>
              <a:gd name="connsiteX4" fmla="*/ 914400 w 914400"/>
              <a:gd name="connsiteY4" fmla="*/ 1143000 h 1295400"/>
              <a:gd name="connsiteX5" fmla="*/ 762000 w 914400"/>
              <a:gd name="connsiteY5" fmla="*/ 1295400 h 1295400"/>
              <a:gd name="connsiteX6" fmla="*/ 152400 w 914400"/>
              <a:gd name="connsiteY6" fmla="*/ 1295400 h 1295400"/>
              <a:gd name="connsiteX7" fmla="*/ 0 w 914400"/>
              <a:gd name="connsiteY7" fmla="*/ 1143000 h 1295400"/>
              <a:gd name="connsiteX8" fmla="*/ 0 w 914400"/>
              <a:gd name="connsiteY8" fmla="*/ 152400 h 1295400"/>
              <a:gd name="connsiteX0" fmla="*/ 0 w 923925"/>
              <a:gd name="connsiteY0" fmla="*/ 568325 h 1295400"/>
              <a:gd name="connsiteX1" fmla="*/ 161925 w 923925"/>
              <a:gd name="connsiteY1" fmla="*/ 0 h 1295400"/>
              <a:gd name="connsiteX2" fmla="*/ 771525 w 923925"/>
              <a:gd name="connsiteY2" fmla="*/ 0 h 1295400"/>
              <a:gd name="connsiteX3" fmla="*/ 923925 w 923925"/>
              <a:gd name="connsiteY3" fmla="*/ 152400 h 1295400"/>
              <a:gd name="connsiteX4" fmla="*/ 923925 w 923925"/>
              <a:gd name="connsiteY4" fmla="*/ 1143000 h 1295400"/>
              <a:gd name="connsiteX5" fmla="*/ 771525 w 923925"/>
              <a:gd name="connsiteY5" fmla="*/ 1295400 h 1295400"/>
              <a:gd name="connsiteX6" fmla="*/ 161925 w 923925"/>
              <a:gd name="connsiteY6" fmla="*/ 1295400 h 1295400"/>
              <a:gd name="connsiteX7" fmla="*/ 9525 w 923925"/>
              <a:gd name="connsiteY7" fmla="*/ 1143000 h 1295400"/>
              <a:gd name="connsiteX8" fmla="*/ 0 w 923925"/>
              <a:gd name="connsiteY8" fmla="*/ 568325 h 1295400"/>
              <a:gd name="connsiteX0" fmla="*/ 0 w 923925"/>
              <a:gd name="connsiteY0" fmla="*/ 571500 h 1298575"/>
              <a:gd name="connsiteX1" fmla="*/ 352425 w 923925"/>
              <a:gd name="connsiteY1" fmla="*/ 0 h 1298575"/>
              <a:gd name="connsiteX2" fmla="*/ 771525 w 923925"/>
              <a:gd name="connsiteY2" fmla="*/ 3175 h 1298575"/>
              <a:gd name="connsiteX3" fmla="*/ 923925 w 923925"/>
              <a:gd name="connsiteY3" fmla="*/ 155575 h 1298575"/>
              <a:gd name="connsiteX4" fmla="*/ 923925 w 923925"/>
              <a:gd name="connsiteY4" fmla="*/ 1146175 h 1298575"/>
              <a:gd name="connsiteX5" fmla="*/ 771525 w 923925"/>
              <a:gd name="connsiteY5" fmla="*/ 1298575 h 1298575"/>
              <a:gd name="connsiteX6" fmla="*/ 161925 w 923925"/>
              <a:gd name="connsiteY6" fmla="*/ 1298575 h 1298575"/>
              <a:gd name="connsiteX7" fmla="*/ 9525 w 923925"/>
              <a:gd name="connsiteY7" fmla="*/ 1146175 h 1298575"/>
              <a:gd name="connsiteX8" fmla="*/ 0 w 923925"/>
              <a:gd name="connsiteY8" fmla="*/ 571500 h 1298575"/>
              <a:gd name="connsiteX0" fmla="*/ 4544 w 928469"/>
              <a:gd name="connsiteY0" fmla="*/ 571500 h 1298575"/>
              <a:gd name="connsiteX1" fmla="*/ 356969 w 928469"/>
              <a:gd name="connsiteY1" fmla="*/ 0 h 1298575"/>
              <a:gd name="connsiteX2" fmla="*/ 776069 w 928469"/>
              <a:gd name="connsiteY2" fmla="*/ 3175 h 1298575"/>
              <a:gd name="connsiteX3" fmla="*/ 928469 w 928469"/>
              <a:gd name="connsiteY3" fmla="*/ 155575 h 1298575"/>
              <a:gd name="connsiteX4" fmla="*/ 928469 w 928469"/>
              <a:gd name="connsiteY4" fmla="*/ 1146175 h 1298575"/>
              <a:gd name="connsiteX5" fmla="*/ 776069 w 928469"/>
              <a:gd name="connsiteY5" fmla="*/ 1298575 h 1298575"/>
              <a:gd name="connsiteX6" fmla="*/ 166469 w 928469"/>
              <a:gd name="connsiteY6" fmla="*/ 1298575 h 1298575"/>
              <a:gd name="connsiteX7" fmla="*/ 14069 w 928469"/>
              <a:gd name="connsiteY7" fmla="*/ 1146175 h 1298575"/>
              <a:gd name="connsiteX8" fmla="*/ 4544 w 928469"/>
              <a:gd name="connsiteY8" fmla="*/ 571500 h 1298575"/>
              <a:gd name="connsiteX0" fmla="*/ 4544 w 934819"/>
              <a:gd name="connsiteY0" fmla="*/ 571500 h 1298575"/>
              <a:gd name="connsiteX1" fmla="*/ 356969 w 934819"/>
              <a:gd name="connsiteY1" fmla="*/ 0 h 1298575"/>
              <a:gd name="connsiteX2" fmla="*/ 776069 w 934819"/>
              <a:gd name="connsiteY2" fmla="*/ 3175 h 1298575"/>
              <a:gd name="connsiteX3" fmla="*/ 934819 w 934819"/>
              <a:gd name="connsiteY3" fmla="*/ 549275 h 1298575"/>
              <a:gd name="connsiteX4" fmla="*/ 928469 w 934819"/>
              <a:gd name="connsiteY4" fmla="*/ 1146175 h 1298575"/>
              <a:gd name="connsiteX5" fmla="*/ 776069 w 934819"/>
              <a:gd name="connsiteY5" fmla="*/ 1298575 h 1298575"/>
              <a:gd name="connsiteX6" fmla="*/ 166469 w 934819"/>
              <a:gd name="connsiteY6" fmla="*/ 1298575 h 1298575"/>
              <a:gd name="connsiteX7" fmla="*/ 14069 w 934819"/>
              <a:gd name="connsiteY7" fmla="*/ 1146175 h 1298575"/>
              <a:gd name="connsiteX8" fmla="*/ 4544 w 934819"/>
              <a:gd name="connsiteY8" fmla="*/ 571500 h 1298575"/>
              <a:gd name="connsiteX0" fmla="*/ 4544 w 934819"/>
              <a:gd name="connsiteY0" fmla="*/ 574675 h 1301750"/>
              <a:gd name="connsiteX1" fmla="*/ 356969 w 934819"/>
              <a:gd name="connsiteY1" fmla="*/ 3175 h 1301750"/>
              <a:gd name="connsiteX2" fmla="*/ 595094 w 934819"/>
              <a:gd name="connsiteY2" fmla="*/ 0 h 1301750"/>
              <a:gd name="connsiteX3" fmla="*/ 934819 w 934819"/>
              <a:gd name="connsiteY3" fmla="*/ 552450 h 1301750"/>
              <a:gd name="connsiteX4" fmla="*/ 928469 w 934819"/>
              <a:gd name="connsiteY4" fmla="*/ 1149350 h 1301750"/>
              <a:gd name="connsiteX5" fmla="*/ 776069 w 934819"/>
              <a:gd name="connsiteY5" fmla="*/ 1301750 h 1301750"/>
              <a:gd name="connsiteX6" fmla="*/ 166469 w 934819"/>
              <a:gd name="connsiteY6" fmla="*/ 1301750 h 1301750"/>
              <a:gd name="connsiteX7" fmla="*/ 14069 w 934819"/>
              <a:gd name="connsiteY7" fmla="*/ 1149350 h 1301750"/>
              <a:gd name="connsiteX8" fmla="*/ 4544 w 934819"/>
              <a:gd name="connsiteY8" fmla="*/ 574675 h 1301750"/>
              <a:gd name="connsiteX0" fmla="*/ 4544 w 961095"/>
              <a:gd name="connsiteY0" fmla="*/ 574921 h 1301996"/>
              <a:gd name="connsiteX1" fmla="*/ 356969 w 961095"/>
              <a:gd name="connsiteY1" fmla="*/ 3421 h 1301996"/>
              <a:gd name="connsiteX2" fmla="*/ 595094 w 961095"/>
              <a:gd name="connsiteY2" fmla="*/ 246 h 1301996"/>
              <a:gd name="connsiteX3" fmla="*/ 934819 w 961095"/>
              <a:gd name="connsiteY3" fmla="*/ 552696 h 1301996"/>
              <a:gd name="connsiteX4" fmla="*/ 928469 w 961095"/>
              <a:gd name="connsiteY4" fmla="*/ 1149596 h 1301996"/>
              <a:gd name="connsiteX5" fmla="*/ 776069 w 961095"/>
              <a:gd name="connsiteY5" fmla="*/ 1301996 h 1301996"/>
              <a:gd name="connsiteX6" fmla="*/ 166469 w 961095"/>
              <a:gd name="connsiteY6" fmla="*/ 1301996 h 1301996"/>
              <a:gd name="connsiteX7" fmla="*/ 14069 w 961095"/>
              <a:gd name="connsiteY7" fmla="*/ 1149596 h 1301996"/>
              <a:gd name="connsiteX8" fmla="*/ 4544 w 961095"/>
              <a:gd name="connsiteY8" fmla="*/ 574921 h 1301996"/>
              <a:gd name="connsiteX0" fmla="*/ 4544 w 935037"/>
              <a:gd name="connsiteY0" fmla="*/ 574921 h 1301996"/>
              <a:gd name="connsiteX1" fmla="*/ 356969 w 935037"/>
              <a:gd name="connsiteY1" fmla="*/ 3421 h 1301996"/>
              <a:gd name="connsiteX2" fmla="*/ 595094 w 935037"/>
              <a:gd name="connsiteY2" fmla="*/ 246 h 1301996"/>
              <a:gd name="connsiteX3" fmla="*/ 934819 w 935037"/>
              <a:gd name="connsiteY3" fmla="*/ 552696 h 1301996"/>
              <a:gd name="connsiteX4" fmla="*/ 928469 w 935037"/>
              <a:gd name="connsiteY4" fmla="*/ 1149596 h 1301996"/>
              <a:gd name="connsiteX5" fmla="*/ 776069 w 935037"/>
              <a:gd name="connsiteY5" fmla="*/ 1301996 h 1301996"/>
              <a:gd name="connsiteX6" fmla="*/ 166469 w 935037"/>
              <a:gd name="connsiteY6" fmla="*/ 1301996 h 1301996"/>
              <a:gd name="connsiteX7" fmla="*/ 14069 w 935037"/>
              <a:gd name="connsiteY7" fmla="*/ 1149596 h 1301996"/>
              <a:gd name="connsiteX8" fmla="*/ 4544 w 935037"/>
              <a:gd name="connsiteY8" fmla="*/ 574921 h 1301996"/>
              <a:gd name="connsiteX0" fmla="*/ 4544 w 940055"/>
              <a:gd name="connsiteY0" fmla="*/ 574816 h 1301891"/>
              <a:gd name="connsiteX1" fmla="*/ 356969 w 940055"/>
              <a:gd name="connsiteY1" fmla="*/ 3316 h 1301891"/>
              <a:gd name="connsiteX2" fmla="*/ 595094 w 940055"/>
              <a:gd name="connsiteY2" fmla="*/ 141 h 1301891"/>
              <a:gd name="connsiteX3" fmla="*/ 934819 w 940055"/>
              <a:gd name="connsiteY3" fmla="*/ 552591 h 1301891"/>
              <a:gd name="connsiteX4" fmla="*/ 928469 w 940055"/>
              <a:gd name="connsiteY4" fmla="*/ 1149491 h 1301891"/>
              <a:gd name="connsiteX5" fmla="*/ 776069 w 940055"/>
              <a:gd name="connsiteY5" fmla="*/ 1301891 h 1301891"/>
              <a:gd name="connsiteX6" fmla="*/ 166469 w 940055"/>
              <a:gd name="connsiteY6" fmla="*/ 1301891 h 1301891"/>
              <a:gd name="connsiteX7" fmla="*/ 14069 w 940055"/>
              <a:gd name="connsiteY7" fmla="*/ 1149491 h 1301891"/>
              <a:gd name="connsiteX8" fmla="*/ 4544 w 940055"/>
              <a:gd name="connsiteY8" fmla="*/ 574816 h 130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0055" h="1301891">
                <a:moveTo>
                  <a:pt x="4544" y="574816"/>
                </a:moveTo>
                <a:cubicBezTo>
                  <a:pt x="4544" y="490648"/>
                  <a:pt x="-66924" y="6491"/>
                  <a:pt x="356969" y="3316"/>
                </a:cubicBezTo>
                <a:lnTo>
                  <a:pt x="595094" y="141"/>
                </a:lnTo>
                <a:cubicBezTo>
                  <a:pt x="1009462" y="-9384"/>
                  <a:pt x="934819" y="468423"/>
                  <a:pt x="934819" y="552591"/>
                </a:cubicBezTo>
                <a:cubicBezTo>
                  <a:pt x="932702" y="751558"/>
                  <a:pt x="930586" y="950524"/>
                  <a:pt x="928469" y="1149491"/>
                </a:cubicBezTo>
                <a:cubicBezTo>
                  <a:pt x="928469" y="1233659"/>
                  <a:pt x="860237" y="1301891"/>
                  <a:pt x="776069" y="1301891"/>
                </a:cubicBezTo>
                <a:lnTo>
                  <a:pt x="166469" y="1301891"/>
                </a:lnTo>
                <a:cubicBezTo>
                  <a:pt x="82301" y="1301891"/>
                  <a:pt x="14069" y="1233659"/>
                  <a:pt x="14069" y="1149491"/>
                </a:cubicBezTo>
                <a:cubicBezTo>
                  <a:pt x="14069" y="819291"/>
                  <a:pt x="4544" y="905016"/>
                  <a:pt x="4544" y="57481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THOSE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WHO HAVE TIME: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STAND IN LINE HERE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8200" y="1143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THOSE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DON’T HAVE TIME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STAND IN LINE HERE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2035770"/>
            <a:ext cx="158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Counter 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43000" y="3898899"/>
            <a:ext cx="2514600" cy="749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ttp://us.123rf.com/400wm/400/400/keltt/keltt1202/keltt120200081/12340467-happy-cartoon-man-in-suit-smiling-and-greeting-hand-u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72828"/>
            <a:ext cx="940056" cy="1026071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5452404" y="3898899"/>
            <a:ext cx="2514600" cy="749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2743200" y="3980070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085184" y="3828259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275342" y="4157870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294392" y="4495800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687132" y="4616450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519382" y="4610100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089760" y="5029200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519382" y="5117511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687132" y="5547342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8119404" y="5464203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188456" y="5755714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729808" y="6056902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8136208" y="6201594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620000" y="3952443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581558" y="4386829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829208" y="4619984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8221948" y="4740634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8054198" y="4734284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624576" y="5153384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8054198" y="5241695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8221948" y="5671526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8654220" y="5588387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7723272" y="5879898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8264624" y="6181086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http://2.bp.blogspot.com/_ZretAEayEjU/TAZ0dzIFG1I/AAAAAAAACDs/bbMREj-4aDI/s1600/draw+cartoon+m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2022" r="32972"/>
          <a:stretch/>
        </p:blipFill>
        <p:spPr bwMode="auto">
          <a:xfrm>
            <a:off x="8671024" y="6325778"/>
            <a:ext cx="559744" cy="159902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5957670" y="2057400"/>
            <a:ext cx="158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Counter 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8194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5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5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15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3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45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6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75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900"/>
                            </p:stCondLst>
                            <p:childTnLst>
                              <p:par>
                                <p:cTn id="1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50"/>
                            </p:stCondLst>
                            <p:childTnLst>
                              <p:par>
                                <p:cTn id="1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2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350"/>
                            </p:stCondLst>
                            <p:childTnLst>
                              <p:par>
                                <p:cTn id="1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00"/>
                            </p:stCondLst>
                            <p:childTnLst>
                              <p:par>
                                <p:cTn id="1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65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800"/>
                            </p:stCondLst>
                            <p:childTnLst>
                              <p:par>
                                <p:cTn id="1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950"/>
                            </p:stCondLst>
                            <p:childTnLst>
                              <p:par>
                                <p:cTn id="1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30187"/>
            <a:ext cx="9144000" cy="6856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6" name="Rounded Rectangular Callout 85"/>
          <p:cNvSpPr/>
          <p:nvPr/>
        </p:nvSpPr>
        <p:spPr>
          <a:xfrm>
            <a:off x="5562600" y="304800"/>
            <a:ext cx="3200400" cy="914400"/>
          </a:xfrm>
          <a:prstGeom prst="wedgeRoundRectCallou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High Row Locality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Arial"/>
                <a:cs typeface="Arial"/>
              </a:rPr>
              <a:t>Low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Bank Level Parallelism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8600" y="1362075"/>
            <a:ext cx="1524000" cy="1828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Bank-1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8600" y="3343275"/>
            <a:ext cx="1524000" cy="457200"/>
          </a:xfrm>
          <a:prstGeom prst="rect">
            <a:avLst/>
          </a:prstGeom>
          <a:solidFill>
            <a:srgbClr val="2A55D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905000" y="1362075"/>
            <a:ext cx="1524000" cy="1828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Bank-2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5000" y="3343275"/>
            <a:ext cx="1524000" cy="457200"/>
          </a:xfrm>
          <a:prstGeom prst="rect">
            <a:avLst/>
          </a:prstGeom>
          <a:solidFill>
            <a:srgbClr val="2A55D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1" name="Down Arrow 90"/>
          <p:cNvSpPr/>
          <p:nvPr/>
        </p:nvSpPr>
        <p:spPr>
          <a:xfrm rot="5400000">
            <a:off x="4191000" y="-228600"/>
            <a:ext cx="609600" cy="1981200"/>
          </a:xfrm>
          <a:prstGeom prst="down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638800" y="1362075"/>
            <a:ext cx="1524000" cy="1828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Bank-1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638800" y="3343275"/>
            <a:ext cx="1524000" cy="457200"/>
          </a:xfrm>
          <a:prstGeom prst="rect">
            <a:avLst/>
          </a:prstGeom>
          <a:solidFill>
            <a:srgbClr val="2A55D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315200" y="1362075"/>
            <a:ext cx="1524000" cy="1828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Bank-2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15200" y="3343275"/>
            <a:ext cx="1524000" cy="457200"/>
          </a:xfrm>
          <a:prstGeom prst="rect">
            <a:avLst/>
          </a:prstGeom>
          <a:solidFill>
            <a:srgbClr val="2A55D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696200" y="3952875"/>
            <a:ext cx="762000" cy="21336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96200" y="3952875"/>
            <a:ext cx="7620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Req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696200" y="4333875"/>
            <a:ext cx="7620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Req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96200" y="4714875"/>
            <a:ext cx="7620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Req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696200" y="5172075"/>
            <a:ext cx="7620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Req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696200" y="5629275"/>
            <a:ext cx="7620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Req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096000" y="3952875"/>
            <a:ext cx="762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295525" y="3943350"/>
            <a:ext cx="762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95525" y="3933825"/>
            <a:ext cx="7620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Req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295525" y="4314825"/>
            <a:ext cx="7620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Req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295525" y="4772025"/>
            <a:ext cx="7620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Req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33400" y="3971925"/>
            <a:ext cx="762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33400" y="4343400"/>
            <a:ext cx="76200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Req</a:t>
            </a:r>
            <a:endParaRPr 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33400" y="4800600"/>
            <a:ext cx="76200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Req</a:t>
            </a:r>
            <a:endParaRPr 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381000" y="304800"/>
            <a:ext cx="3048000" cy="914400"/>
          </a:xfrm>
          <a:prstGeom prst="wedgeRoundRectCallou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Lower Row Locality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Higher Bank Level Parallelism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3400" y="3886200"/>
            <a:ext cx="76200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Req</a:t>
            </a:r>
            <a:endParaRPr 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595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Philosophy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dirty="0" smtClean="0">
                <a:latin typeface="Arial"/>
                <a:cs typeface="Arial"/>
              </a:rPr>
              <a:t>What does OWL do </a:t>
            </a:r>
            <a:r>
              <a:rPr sz="2800" dirty="0" smtClean="0">
                <a:solidFill>
                  <a:srgbClr val="0000FF"/>
                </a:solidFill>
                <a:latin typeface="Arial"/>
                <a:cs typeface="Arial"/>
              </a:rPr>
              <a:t>now</a:t>
            </a:r>
            <a:r>
              <a:rPr sz="2600" dirty="0" smtClean="0">
                <a:latin typeface="Arial"/>
                <a:cs typeface="Arial"/>
              </a:rPr>
              <a:t>?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ntelligently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dirty="0" smtClean="0">
                <a:latin typeface="Arial"/>
                <a:cs typeface="Arial"/>
              </a:rPr>
              <a:t>elects </a:t>
            </a:r>
            <a:r>
              <a:rPr sz="2400" dirty="0">
                <a:latin typeface="Arial"/>
                <a:cs typeface="Arial"/>
              </a:rPr>
              <a:t>a group </a:t>
            </a:r>
            <a:r>
              <a:rPr sz="2400" dirty="0" smtClean="0"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Intelligently</a:t>
            </a: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dirty="0" smtClean="0">
                <a:latin typeface="Arial"/>
                <a:cs typeface="Arial"/>
              </a:rPr>
              <a:t>inds </a:t>
            </a:r>
            <a:r>
              <a:rPr sz="2400" dirty="0">
                <a:latin typeface="Arial"/>
                <a:cs typeface="Arial"/>
              </a:rPr>
              <a:t>food)</a:t>
            </a:r>
          </a:p>
          <a:p>
            <a:pPr lvl="1"/>
            <a:r>
              <a:rPr sz="2400" i="1" dirty="0">
                <a:solidFill>
                  <a:srgbClr val="FF6600"/>
                </a:solidFill>
                <a:latin typeface="Arial"/>
                <a:cs typeface="Arial"/>
              </a:rPr>
              <a:t>Always </a:t>
            </a:r>
            <a:r>
              <a:rPr sz="2400" dirty="0">
                <a:latin typeface="Arial"/>
                <a:cs typeface="Arial"/>
              </a:rPr>
              <a:t>prioritizes it (Focuses on food)</a:t>
            </a:r>
            <a:endParaRPr sz="2400" dirty="0" smtClean="0">
              <a:latin typeface="Arial"/>
              <a:cs typeface="Arial"/>
            </a:endParaRPr>
          </a:p>
          <a:p>
            <a:pPr>
              <a:buNone/>
            </a:pPr>
            <a:endParaRPr dirty="0" smtClean="0"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OWL selects non-consecutive CTAs across cores</a:t>
            </a:r>
          </a:p>
          <a:p>
            <a:pPr lvl="1"/>
            <a:r>
              <a:rPr sz="2400" dirty="0" smtClean="0">
                <a:latin typeface="Arial"/>
                <a:cs typeface="Arial"/>
              </a:rPr>
              <a:t>Attempts to access as many DRAM banks as possible.</a:t>
            </a:r>
          </a:p>
          <a:p>
            <a:pPr>
              <a:buNone/>
            </a:pPr>
            <a:endParaRPr dirty="0" smtClean="0"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Benefits:</a:t>
            </a:r>
          </a:p>
          <a:p>
            <a:pPr lvl="1"/>
            <a:r>
              <a:rPr sz="2400" dirty="0" smtClean="0">
                <a:latin typeface="Arial"/>
                <a:cs typeface="Arial"/>
              </a:rPr>
              <a:t>Improves bank level parallelism</a:t>
            </a:r>
          </a:p>
          <a:p>
            <a:pPr lvl="1"/>
            <a:r>
              <a:rPr sz="2400" dirty="0" smtClean="0">
                <a:latin typeface="Arial"/>
                <a:cs typeface="Arial"/>
              </a:rPr>
              <a:t>Latency hiding and cache hit rates benefits are still preserved</a:t>
            </a:r>
          </a:p>
          <a:p>
            <a:pPr lvl="1">
              <a:buNone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z="2400" smtClean="0">
                <a:latin typeface="Arial"/>
                <a:cs typeface="Arial"/>
              </a:rPr>
              <a:pPr/>
              <a:t>22</a:t>
            </a:fld>
            <a:endParaRPr lang="en-US" alt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362200" y="3733800"/>
            <a:ext cx="4343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L2 Cache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Objective 2: Improving Bank Level Parallelism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latin typeface="Arial"/>
                <a:cs typeface="Arial"/>
              </a:rPr>
              <a:pPr/>
              <a:t>23</a:t>
            </a:fld>
            <a:endParaRPr lang="en-US" altLang="en-US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752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7325" y="20574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17526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CTA-1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1200" y="1752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38400" y="20574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7400" y="17526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CTA-3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29325" y="17145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86525" y="20193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05525" y="17145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CTA-2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9925" y="17145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05700" y="203835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96125" y="17145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CTA-4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19200" y="990600"/>
            <a:ext cx="1524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8200" y="114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       SIMT Core-1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57925" y="971550"/>
            <a:ext cx="1524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67400" y="114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       SIMT Core-2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38400" y="4191000"/>
            <a:ext cx="9906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Bank-1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05200" y="4191000"/>
            <a:ext cx="9906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Bank-2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72000" y="4191000"/>
            <a:ext cx="9906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Bank-3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38800" y="4191000"/>
            <a:ext cx="9906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Bank-4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62200" y="4114800"/>
            <a:ext cx="43434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67" name="Straight Arrow Connector 66"/>
          <p:cNvCxnSpPr>
            <a:stCxn id="5" idx="2"/>
          </p:cNvCxnSpPr>
          <p:nvPr/>
        </p:nvCxnSpPr>
        <p:spPr>
          <a:xfrm rot="16200000" flipH="1">
            <a:off x="1238250" y="2686050"/>
            <a:ext cx="1828800" cy="13335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2"/>
          </p:cNvCxnSpPr>
          <p:nvPr/>
        </p:nvCxnSpPr>
        <p:spPr>
          <a:xfrm rot="16200000" flipH="1">
            <a:off x="1809750" y="2114550"/>
            <a:ext cx="1752600" cy="24003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38400" y="4191000"/>
            <a:ext cx="990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505200" y="4191000"/>
            <a:ext cx="990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572000" y="4191000"/>
            <a:ext cx="990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Row-3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38800" y="4191000"/>
            <a:ext cx="990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Row-4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 flipV="1">
            <a:off x="3657602" y="2438401"/>
            <a:ext cx="2666999" cy="1752601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 flipV="1">
            <a:off x="2667000" y="2438400"/>
            <a:ext cx="3657600" cy="17526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09650" y="20574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200" y="20574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32500" y="20193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38975" y="203835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10800000" flipV="1">
            <a:off x="4724400" y="2438400"/>
            <a:ext cx="2666999" cy="1752601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5791200" y="2590800"/>
            <a:ext cx="1752600" cy="14478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09600" y="3505200"/>
            <a:ext cx="8077200" cy="22098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11% increase in bank-level parallelism</a:t>
            </a:r>
          </a:p>
          <a:p>
            <a:pPr algn="ctr"/>
            <a:endParaRPr lang="en-US" sz="2800" dirty="0" smtClean="0">
              <a:latin typeface="Arial"/>
              <a:cs typeface="Arial"/>
            </a:endParaRP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14% decrease in row buffer locality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9" name="Up Arrow 48"/>
          <p:cNvSpPr/>
          <p:nvPr/>
        </p:nvSpPr>
        <p:spPr>
          <a:xfrm>
            <a:off x="7696200" y="3657600"/>
            <a:ext cx="457200" cy="68580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7658100" y="4876800"/>
            <a:ext cx="533400" cy="762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533400" y="2562413"/>
            <a:ext cx="7667813" cy="550119"/>
            <a:chOff x="533400" y="2562413"/>
            <a:chExt cx="7667813" cy="550119"/>
          </a:xfrm>
        </p:grpSpPr>
        <p:sp>
          <p:nvSpPr>
            <p:cNvPr id="63" name="TextBox 62"/>
            <p:cNvSpPr txBox="1"/>
            <p:nvPr/>
          </p:nvSpPr>
          <p:spPr>
            <a:xfrm>
              <a:off x="5610413" y="2653554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CTA Prioritization Order</a:t>
              </a:r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533400" y="2590800"/>
              <a:ext cx="2743200" cy="1588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33400" y="27432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CTA Prioritization Order</a:t>
              </a:r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rot="10800000">
              <a:off x="5655236" y="2562413"/>
              <a:ext cx="2514600" cy="1588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362200" y="3733800"/>
            <a:ext cx="4343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L2 Cache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372600" cy="756320"/>
          </a:xfrm>
        </p:spPr>
        <p:txBody>
          <a:bodyPr/>
          <a:lstStyle/>
          <a:p>
            <a:r>
              <a:rPr lang="en-US" sz="3600" dirty="0" smtClean="0"/>
              <a:t> Objective 3: </a:t>
            </a:r>
            <a:r>
              <a:rPr lang="en-US" dirty="0" smtClean="0"/>
              <a:t>Recovering Row Locality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latin typeface="Arial"/>
                <a:cs typeface="Arial"/>
              </a:rPr>
              <a:pPr/>
              <a:t>24</a:t>
            </a:fld>
            <a:endParaRPr lang="en-US" altLang="en-US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752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20574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17526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CTA-1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1200" y="1752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38400" y="20574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7400" y="17526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CTA-3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29325" y="17145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86525" y="20193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05525" y="17145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CTA-2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9925" y="17145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77125" y="20193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96125" y="17145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CTA-4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57925" y="971550"/>
            <a:ext cx="1524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76925" y="11239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       SIMT Core-2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38400" y="4191000"/>
            <a:ext cx="9906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Bank-1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05200" y="4191000"/>
            <a:ext cx="9906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Bank-2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72000" y="4191000"/>
            <a:ext cx="9906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Bank-3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38800" y="4191000"/>
            <a:ext cx="9906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Bank-4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62200" y="4114800"/>
            <a:ext cx="43434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67" name="Straight Arrow Connector 66"/>
          <p:cNvCxnSpPr>
            <a:stCxn id="5" idx="2"/>
          </p:cNvCxnSpPr>
          <p:nvPr/>
        </p:nvCxnSpPr>
        <p:spPr>
          <a:xfrm rot="16200000" flipH="1">
            <a:off x="1238250" y="2686050"/>
            <a:ext cx="1828800" cy="13335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2"/>
          </p:cNvCxnSpPr>
          <p:nvPr/>
        </p:nvCxnSpPr>
        <p:spPr>
          <a:xfrm rot="16200000" flipH="1">
            <a:off x="1809750" y="2114550"/>
            <a:ext cx="1752600" cy="24003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38400" y="4191000"/>
            <a:ext cx="990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505200" y="4191000"/>
            <a:ext cx="990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572000" y="4191000"/>
            <a:ext cx="990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Row-3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38800" y="4191000"/>
            <a:ext cx="990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Row-4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>
            <a:stCxn id="37" idx="2"/>
            <a:endCxn id="80" idx="0"/>
          </p:cNvCxnSpPr>
          <p:nvPr/>
        </p:nvCxnSpPr>
        <p:spPr>
          <a:xfrm rot="5400000">
            <a:off x="5929313" y="2605088"/>
            <a:ext cx="1790700" cy="1381125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 flipV="1">
            <a:off x="4876800" y="2438400"/>
            <a:ext cx="2590800" cy="16764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90600" y="20574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200" y="20574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32500" y="20193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23100" y="2019300"/>
            <a:ext cx="4572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Down Arrow 38"/>
          <p:cNvSpPr/>
          <p:nvPr/>
        </p:nvSpPr>
        <p:spPr>
          <a:xfrm rot="10800000">
            <a:off x="2743200" y="3886200"/>
            <a:ext cx="381000" cy="12954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8" name="Down Arrow 47"/>
          <p:cNvSpPr/>
          <p:nvPr/>
        </p:nvSpPr>
        <p:spPr>
          <a:xfrm rot="10800000">
            <a:off x="3733800" y="3886200"/>
            <a:ext cx="381000" cy="12954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9" name="Down Arrow 48"/>
          <p:cNvSpPr/>
          <p:nvPr/>
        </p:nvSpPr>
        <p:spPr>
          <a:xfrm rot="10800000">
            <a:off x="4953000" y="3886200"/>
            <a:ext cx="381000" cy="12954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1" name="Down Arrow 50"/>
          <p:cNvSpPr/>
          <p:nvPr/>
        </p:nvSpPr>
        <p:spPr>
          <a:xfrm rot="10800000">
            <a:off x="5943600" y="3886200"/>
            <a:ext cx="381000" cy="12954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4800" y="3962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  Memory Side </a:t>
            </a:r>
          </a:p>
          <a:p>
            <a:r>
              <a:rPr lang="en-US" dirty="0" smtClean="0">
                <a:latin typeface="Arial"/>
                <a:cs typeface="Arial"/>
              </a:rPr>
              <a:t>   Prefetching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295400" y="4876800"/>
            <a:ext cx="1524000" cy="1588"/>
          </a:xfrm>
          <a:prstGeom prst="straightConnector1">
            <a:avLst/>
          </a:prstGeom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819400" y="2438400"/>
            <a:ext cx="2209800" cy="14478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819400" y="2438400"/>
            <a:ext cx="3200400" cy="14478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 flipV="1">
            <a:off x="2667000" y="2438400"/>
            <a:ext cx="3733800" cy="14478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 flipV="1">
            <a:off x="3810000" y="2438400"/>
            <a:ext cx="2590800" cy="144780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05600" y="3733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 L2 Hits!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19200" y="990600"/>
            <a:ext cx="1524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8200" y="114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       SIMT Core-1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8" grpId="0" animBg="1"/>
      <p:bldP spid="49" grpId="0" animBg="1"/>
      <p:bldP spid="51" grpId="0" animBg="1"/>
      <p:bldP spid="52" grpId="0"/>
      <p:bldP spid="85" grpId="0"/>
      <p:bldP spid="8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943600"/>
          </a:xfrm>
        </p:spPr>
        <p:txBody>
          <a:bodyPr/>
          <a:lstStyle/>
          <a:p>
            <a:r>
              <a:rPr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</a:p>
          <a:p>
            <a:pPr>
              <a:buNone/>
            </a:pPr>
            <a:endParaRPr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Background </a:t>
            </a:r>
          </a:p>
          <a:p>
            <a:endParaRPr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CTA-Aware Scheduling Policy  "OWL"</a:t>
            </a:r>
          </a:p>
          <a:p>
            <a:pPr lvl="1"/>
            <a:r>
              <a:rPr sz="24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1.  Reduces cache miss rates </a:t>
            </a:r>
          </a:p>
          <a:p>
            <a:pPr lvl="1"/>
            <a:r>
              <a:rPr sz="24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2.  Improves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DRAM </a:t>
            </a:r>
            <a:r>
              <a:rPr sz="24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sz="24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andwidth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Evaluation </a:t>
            </a:r>
            <a:endParaRPr dirty="0" smtClean="0">
              <a:latin typeface="Arial"/>
              <a:cs typeface="Arial"/>
            </a:endParaRPr>
          </a:p>
          <a:p>
            <a:pPr>
              <a:buNone/>
            </a:pPr>
            <a:endParaRPr dirty="0" smtClean="0"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Results and </a:t>
            </a:r>
            <a:r>
              <a:rPr lang="en-US" dirty="0" smtClean="0">
                <a:latin typeface="Arial"/>
                <a:cs typeface="Arial"/>
              </a:rPr>
              <a:t>Conclusions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297424"/>
          </a:xfrm>
        </p:spPr>
        <p:txBody>
          <a:bodyPr/>
          <a:lstStyle/>
          <a:p>
            <a:r>
              <a:rPr dirty="0" smtClean="0">
                <a:latin typeface="Arial"/>
                <a:cs typeface="Arial"/>
              </a:rPr>
              <a:t>Evaluated on </a:t>
            </a:r>
            <a:r>
              <a:rPr lang="en-US" dirty="0" smtClean="0">
                <a:latin typeface="Arial"/>
                <a:cs typeface="Arial"/>
              </a:rPr>
              <a:t>GPGPU-S</a:t>
            </a:r>
            <a:r>
              <a:rPr dirty="0" smtClean="0">
                <a:latin typeface="Arial"/>
                <a:cs typeface="Arial"/>
              </a:rPr>
              <a:t>im</a:t>
            </a:r>
            <a:r>
              <a:rPr lang="en-US" dirty="0" smtClean="0">
                <a:latin typeface="Arial"/>
                <a:cs typeface="Arial"/>
              </a:rPr>
              <a:t>, a cycle accurate GPU simulator</a:t>
            </a:r>
            <a:endParaRPr dirty="0" smtClean="0">
              <a:latin typeface="Arial"/>
              <a:cs typeface="Arial"/>
            </a:endParaRPr>
          </a:p>
          <a:p>
            <a:endParaRPr dirty="0" smtClean="0"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Baseline Architecture</a:t>
            </a:r>
            <a:endParaRPr dirty="0" smtClean="0">
              <a:solidFill>
                <a:srgbClr val="2A55D6"/>
              </a:solidFill>
              <a:latin typeface="Arial"/>
              <a:cs typeface="Arial"/>
            </a:endParaRPr>
          </a:p>
          <a:p>
            <a:pPr lvl="1"/>
            <a:r>
              <a:rPr dirty="0" smtClean="0">
                <a:latin typeface="Arial"/>
                <a:cs typeface="Arial"/>
              </a:rPr>
              <a:t>28 SIMT cores, 8 memory controllers, mesh connected</a:t>
            </a:r>
          </a:p>
          <a:p>
            <a:pPr lvl="1"/>
            <a:r>
              <a:rPr dirty="0" smtClean="0">
                <a:latin typeface="Arial"/>
                <a:cs typeface="Arial"/>
              </a:rPr>
              <a:t>1300MHz, SIMT Width = 8, Max. 1024 threads/core</a:t>
            </a:r>
          </a:p>
          <a:p>
            <a:pPr lvl="1"/>
            <a:r>
              <a:rPr dirty="0" smtClean="0">
                <a:latin typeface="Arial"/>
                <a:cs typeface="Arial"/>
              </a:rPr>
              <a:t>32 KB L1 data cache, 8 KB Texture and Constant Caches</a:t>
            </a:r>
          </a:p>
          <a:p>
            <a:pPr lvl="1"/>
            <a:r>
              <a:rPr dirty="0" smtClean="0">
                <a:latin typeface="Arial"/>
                <a:cs typeface="Arial"/>
              </a:rPr>
              <a:t>GDDR3 800MHz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Applications Considered (in total 38) from:</a:t>
            </a:r>
          </a:p>
          <a:p>
            <a:pPr lvl="1"/>
            <a:r>
              <a:rPr dirty="0">
                <a:latin typeface="Arial"/>
                <a:cs typeface="Arial"/>
              </a:rPr>
              <a:t>Map Reduce</a:t>
            </a:r>
            <a:r>
              <a:rPr dirty="0" smtClean="0">
                <a:latin typeface="Arial"/>
                <a:cs typeface="Arial"/>
              </a:rPr>
              <a:t> Applications</a:t>
            </a:r>
            <a:endParaRPr dirty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Rodinia </a:t>
            </a:r>
            <a:r>
              <a:rPr lang="en-US" dirty="0">
                <a:latin typeface="Arial"/>
                <a:cs typeface="Arial"/>
              </a:rPr>
              <a:t>– Heterogeneous Applications</a:t>
            </a:r>
          </a:p>
          <a:p>
            <a:pPr lvl="1"/>
            <a:r>
              <a:rPr lang="en-US" dirty="0">
                <a:latin typeface="Arial"/>
                <a:cs typeface="Arial"/>
              </a:rPr>
              <a:t>Parboil  – Throughput </a:t>
            </a:r>
            <a:r>
              <a:rPr lang="en-US" dirty="0" smtClean="0">
                <a:latin typeface="Arial"/>
                <a:cs typeface="Arial"/>
              </a:rPr>
              <a:t>Computing</a:t>
            </a:r>
            <a:r>
              <a:rPr dirty="0" smtClean="0">
                <a:latin typeface="Arial"/>
                <a:cs typeface="Arial"/>
              </a:rPr>
              <a:t> Focused</a:t>
            </a:r>
            <a:r>
              <a:rPr lang="en-US" dirty="0" smtClean="0">
                <a:latin typeface="Arial"/>
                <a:cs typeface="Arial"/>
              </a:rPr>
              <a:t> Applications</a:t>
            </a:r>
            <a:endParaRPr dirty="0" smtClean="0">
              <a:latin typeface="Arial"/>
              <a:cs typeface="Arial"/>
            </a:endParaRPr>
          </a:p>
          <a:p>
            <a:pPr lvl="1"/>
            <a:r>
              <a:rPr dirty="0">
                <a:latin typeface="Arial"/>
                <a:cs typeface="Arial"/>
              </a:rPr>
              <a:t>N</a:t>
            </a:r>
            <a:r>
              <a:rPr dirty="0" smtClean="0">
                <a:latin typeface="Arial"/>
                <a:cs typeface="Arial"/>
              </a:rPr>
              <a:t>VIDIA </a:t>
            </a:r>
            <a:r>
              <a:rPr lang="en-US" dirty="0" smtClean="0">
                <a:latin typeface="Arial"/>
                <a:cs typeface="Arial"/>
              </a:rPr>
              <a:t>CUDA </a:t>
            </a:r>
            <a:r>
              <a:rPr lang="en-US" dirty="0">
                <a:latin typeface="Arial"/>
                <a:cs typeface="Arial"/>
              </a:rPr>
              <a:t>SDK </a:t>
            </a:r>
            <a:r>
              <a:rPr lang="en-US" dirty="0" smtClean="0">
                <a:latin typeface="Arial"/>
                <a:cs typeface="Arial"/>
              </a:rPr>
              <a:t>– GPGPU Applications</a:t>
            </a:r>
            <a:endParaRPr dirty="0" smtClean="0">
              <a:latin typeface="Arial"/>
              <a:cs typeface="Arial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results (Normalized to Round-Robin)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latin typeface="Arial"/>
                <a:cs typeface="Arial"/>
              </a:rPr>
              <a:pPr/>
              <a:t>27</a:t>
            </a:fld>
            <a:endParaRPr lang="en-US" altLang="en-US">
              <a:latin typeface="Arial"/>
              <a:cs typeface="Arial"/>
            </a:endParaRP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228600" y="1066800"/>
          <a:ext cx="86868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4280472"/>
            <a:ext cx="845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buChar char="n"/>
            </a:pPr>
            <a:r>
              <a:rPr lang="en-US" sz="2400" noProof="0" dirty="0" smtClean="0">
                <a:latin typeface="Arial"/>
                <a:cs typeface="Arial"/>
              </a:rPr>
              <a:t>11% within Perfect L2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buChar char="n"/>
            </a:pPr>
            <a:endParaRPr lang="en-US" sz="2400" kern="0" dirty="0" smtClean="0">
              <a:latin typeface="Arial"/>
              <a:cs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buChar char="n"/>
            </a:pPr>
            <a:r>
              <a:rPr lang="en-US" sz="2400" dirty="0" smtClean="0">
                <a:latin typeface="Arial"/>
                <a:cs typeface="Arial"/>
              </a:rPr>
              <a:t>More details in the paper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9800" y="1828800"/>
            <a:ext cx="2362200" cy="990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34200" y="1828800"/>
            <a:ext cx="1447800" cy="838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7791565" y="1885839"/>
            <a:ext cx="838992" cy="72491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05800" y="1447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44%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8229600" y="2133600"/>
            <a:ext cx="762000" cy="152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334000"/>
          </a:xfrm>
        </p:spPr>
        <p:txBody>
          <a:bodyPr/>
          <a:lstStyle/>
          <a:p>
            <a:r>
              <a:rPr dirty="0" smtClean="0">
                <a:latin typeface="Arial"/>
                <a:cs typeface="Arial"/>
              </a:rPr>
              <a:t>Many GPGPU applications exhibit sub-par performance, primarily because of limited off-chip DRAM bandwidth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OWL</a:t>
            </a:r>
            <a:r>
              <a:rPr dirty="0" smtClean="0">
                <a:latin typeface="Arial"/>
                <a:cs typeface="Arial"/>
              </a:rPr>
              <a:t> scheduling policy</a:t>
            </a:r>
            <a:r>
              <a:rPr lang="en-US" dirty="0" smtClean="0">
                <a:latin typeface="Arial"/>
                <a:cs typeface="Arial"/>
              </a:rPr>
              <a:t> improves –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Latency </a:t>
            </a:r>
            <a:r>
              <a:rPr dirty="0" smtClean="0">
                <a:latin typeface="Arial"/>
                <a:cs typeface="Arial"/>
              </a:rPr>
              <a:t>hiding capability </a:t>
            </a:r>
            <a:r>
              <a:rPr lang="en-US" dirty="0" smtClean="0">
                <a:latin typeface="Arial"/>
                <a:cs typeface="Arial"/>
              </a:rPr>
              <a:t>of GPUs  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(via CTA grouping)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Cache </a:t>
            </a:r>
            <a:r>
              <a:rPr dirty="0" smtClean="0">
                <a:latin typeface="Arial"/>
                <a:cs typeface="Arial"/>
              </a:rPr>
              <a:t>h</a:t>
            </a:r>
            <a:r>
              <a:rPr lang="en-US" dirty="0" smtClean="0">
                <a:latin typeface="Arial"/>
                <a:cs typeface="Arial"/>
              </a:rPr>
              <a:t>it </a:t>
            </a:r>
            <a:r>
              <a:rPr dirty="0" smtClean="0">
                <a:latin typeface="Arial"/>
                <a:cs typeface="Arial"/>
              </a:rPr>
              <a:t>rates 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(via CTA prioritization)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DRAM </a:t>
            </a:r>
            <a:r>
              <a:rPr dirty="0" smtClean="0">
                <a:latin typeface="Arial"/>
                <a:cs typeface="Arial"/>
              </a:rPr>
              <a:t>bandwidth </a:t>
            </a:r>
          </a:p>
          <a:p>
            <a:pPr lvl="1">
              <a:buNone/>
            </a:pPr>
            <a:r>
              <a:rPr dirty="0" smtClean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via 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intelligent CTA scheduling</a:t>
            </a:r>
            <a:r>
              <a:rPr dirty="0" smtClean="0">
                <a:solidFill>
                  <a:srgbClr val="C00000"/>
                </a:solidFill>
                <a:latin typeface="Arial"/>
                <a:cs typeface="Arial"/>
              </a:rPr>
              <a:t> and prefetching)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33% average IPC improvement over round-robin warp scheduling policy, across </a:t>
            </a:r>
            <a:r>
              <a:rPr dirty="0" smtClean="0">
                <a:latin typeface="Arial"/>
                <a:cs typeface="Arial"/>
              </a:rPr>
              <a:t>type-1 </a:t>
            </a:r>
            <a:r>
              <a:rPr lang="en-US" dirty="0" smtClean="0">
                <a:latin typeface="Arial"/>
                <a:cs typeface="Arial"/>
              </a:rPr>
              <a:t>applications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QUESTIONS?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Executive Summary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883320"/>
            <a:ext cx="8610600" cy="5339680"/>
          </a:xfrm>
        </p:spPr>
        <p:txBody>
          <a:bodyPr/>
          <a:lstStyle/>
          <a:p>
            <a:r>
              <a:rPr dirty="0" smtClean="0">
                <a:latin typeface="Arial" pitchFamily="34" charset="0"/>
                <a:cs typeface="Arial" pitchFamily="34" charset="0"/>
              </a:rPr>
              <a:t>Limited DRAM bandwidth is a critical performance bottleneck</a:t>
            </a:r>
          </a:p>
          <a:p>
            <a:endParaRPr dirty="0" smtClean="0">
              <a:latin typeface="Arial" pitchFamily="34" charset="0"/>
              <a:cs typeface="Arial" pitchFamily="34" charset="0"/>
            </a:endParaRPr>
          </a:p>
          <a:p>
            <a:r>
              <a:rPr dirty="0" smtClean="0">
                <a:latin typeface="Arial" pitchFamily="34" charset="0"/>
                <a:cs typeface="Arial" pitchFamily="34" charset="0"/>
              </a:rPr>
              <a:t>Thousands of concurrently executing threads on a GPU</a:t>
            </a:r>
            <a:endParaRPr dirty="0" smtClean="0">
              <a:latin typeface="Arial" pitchFamily="34" charset="0"/>
              <a:cs typeface="Arial" pitchFamily="34" charset="0"/>
              <a:sym typeface="Wingdings"/>
            </a:endParaRPr>
          </a:p>
          <a:p>
            <a:pPr lvl="1"/>
            <a:r>
              <a:rPr dirty="0" smtClean="0">
                <a:latin typeface="Arial" pitchFamily="34" charset="0"/>
                <a:cs typeface="Arial" pitchFamily="34" charset="0"/>
                <a:sym typeface="Wingdings"/>
              </a:rPr>
              <a:t> May not always be enough to hide long memory latencies</a:t>
            </a:r>
          </a:p>
          <a:p>
            <a:pPr lvl="1"/>
            <a:r>
              <a:rPr dirty="0" smtClean="0">
                <a:latin typeface="Arial" pitchFamily="34" charset="0"/>
                <a:cs typeface="Arial" pitchFamily="34" charset="0"/>
              </a:rPr>
              <a:t> Access small size caches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dirty="0" smtClean="0">
                <a:latin typeface="Arial" pitchFamily="34" charset="0"/>
                <a:cs typeface="Arial" pitchFamily="34" charset="0"/>
                <a:sym typeface="Wingdings"/>
              </a:rPr>
              <a:t> High cache contention</a:t>
            </a:r>
          </a:p>
          <a:p>
            <a:pPr lvl="1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Proposal: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comprehensive scheduling policy, which</a:t>
            </a:r>
            <a:r>
              <a:rPr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sz="2400" dirty="0" smtClean="0">
                <a:latin typeface="Arial" pitchFamily="34" charset="0"/>
                <a:cs typeface="Arial" pitchFamily="34" charset="0"/>
              </a:rPr>
              <a:t>Reduces Cache Miss Rates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sz="2400" dirty="0" smtClean="0">
                <a:latin typeface="Arial" pitchFamily="34" charset="0"/>
                <a:cs typeface="Arial" pitchFamily="34" charset="0"/>
              </a:rPr>
              <a:t>Improves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DRAM Bandwidth</a:t>
            </a:r>
          </a:p>
          <a:p>
            <a:pPr lvl="1"/>
            <a:r>
              <a:rPr sz="2400" dirty="0" smtClean="0">
                <a:latin typeface="Arial" pitchFamily="34" charset="0"/>
                <a:cs typeface="Arial" pitchFamily="34" charset="0"/>
              </a:rPr>
              <a:t>Improves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Latency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Hiding Capability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GPUs</a:t>
            </a: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8153400" cy="20574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000" dirty="0" smtClean="0"/>
              <a:t>OWL: Cooperative Thread Array (CTA) Aware Scheduling Techniques for Improving GPGPU Performance</a:t>
            </a:r>
            <a:endParaRPr lang="en-US" sz="4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848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Adwait Jog</a:t>
            </a:r>
            <a:r>
              <a:rPr lang="en-US" dirty="0" smtClean="0"/>
              <a:t>, Onur Kayiran, Nachiappan CN, Asit Mishra, Mahmut Kandemir, Onur Mutlu, Ravi Iyer, Chita Das </a:t>
            </a:r>
            <a:endParaRPr lang="en-US" dirty="0"/>
          </a:p>
        </p:txBody>
      </p:sp>
      <p:pic>
        <p:nvPicPr>
          <p:cNvPr id="11" name="Picture 10" descr="psu_logo.png"/>
          <p:cNvPicPr>
            <a:picLocks noChangeAspect="1"/>
          </p:cNvPicPr>
          <p:nvPr/>
        </p:nvPicPr>
        <p:blipFill>
          <a:blip r:embed="rId3" cstate="print"/>
          <a:srcRect b="22975"/>
          <a:stretch>
            <a:fillRect/>
          </a:stretch>
        </p:blipFill>
        <p:spPr>
          <a:xfrm>
            <a:off x="838200" y="4953000"/>
            <a:ext cx="2209800" cy="1372977"/>
          </a:xfrm>
          <a:prstGeom prst="rect">
            <a:avLst/>
          </a:prstGeom>
        </p:spPr>
      </p:pic>
      <p:pic>
        <p:nvPicPr>
          <p:cNvPr id="12" name="Picture 11" descr="Intel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5029200"/>
            <a:ext cx="1835346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Burgundy_CMU_JPG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400" y="5105400"/>
            <a:ext cx="22098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latin typeface="Arial"/>
                <a:cs typeface="Arial"/>
              </a:rPr>
              <a:t>Warp Scheduling: (Rogers+ MICRO 2012, Gebhart+, ISCA 2011, Narasiman+ MICRO 2011)</a:t>
            </a:r>
          </a:p>
          <a:p>
            <a:endParaRPr dirty="0" smtClean="0">
              <a:latin typeface="Arial"/>
              <a:cs typeface="Arial"/>
            </a:endParaRPr>
          </a:p>
          <a:p>
            <a:pPr>
              <a:buNone/>
            </a:pPr>
            <a:endParaRPr dirty="0" smtClean="0"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DRAM scheduling: (</a:t>
            </a:r>
            <a:r>
              <a:rPr dirty="0">
                <a:latin typeface="Arial"/>
                <a:cs typeface="Arial"/>
              </a:rPr>
              <a:t>Ausavarungnirun+ ISCA </a:t>
            </a:r>
            <a:r>
              <a:rPr dirty="0" smtClean="0">
                <a:latin typeface="Arial"/>
                <a:cs typeface="Arial"/>
              </a:rPr>
              <a:t>2012, </a:t>
            </a:r>
            <a:r>
              <a:rPr dirty="0">
                <a:latin typeface="Arial"/>
                <a:cs typeface="Arial"/>
              </a:rPr>
              <a:t>Lakshminarayana+ CAL 2012</a:t>
            </a:r>
            <a:r>
              <a:rPr dirty="0" smtClean="0">
                <a:latin typeface="Arial"/>
                <a:cs typeface="Arial"/>
              </a:rPr>
              <a:t>, Jeong+ HPCA 2012, Yuan+ MICRO 2009)</a:t>
            </a:r>
          </a:p>
          <a:p>
            <a:endParaRPr dirty="0" smtClean="0">
              <a:latin typeface="Arial"/>
              <a:cs typeface="Arial"/>
            </a:endParaRPr>
          </a:p>
          <a:p>
            <a:pPr>
              <a:buNone/>
            </a:pPr>
            <a:endParaRPr dirty="0" smtClean="0"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GPGPU hardware prefetching: (Lee+, MICRO 2009)</a:t>
            </a:r>
          </a:p>
          <a:p>
            <a:endParaRPr dirty="0">
              <a:latin typeface="Arial"/>
              <a:cs typeface="Arial"/>
            </a:endParaRPr>
          </a:p>
          <a:p>
            <a:endParaRPr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Side 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 smtClean="0">
                <a:latin typeface="Arial"/>
                <a:cs typeface="Arial"/>
              </a:rPr>
              <a:t>Prefetch the so-far-unfetched cache lines in an already open row into the L2 cache, just before it is closed</a:t>
            </a:r>
          </a:p>
          <a:p>
            <a:endParaRPr sz="2000" dirty="0" smtClean="0">
              <a:latin typeface="Arial"/>
              <a:cs typeface="Arial"/>
            </a:endParaRPr>
          </a:p>
          <a:p>
            <a:r>
              <a:rPr sz="2000" dirty="0" smtClean="0">
                <a:latin typeface="Arial"/>
                <a:cs typeface="Arial"/>
              </a:rPr>
              <a:t>What to prefetch?</a:t>
            </a:r>
          </a:p>
          <a:p>
            <a:pPr lvl="1"/>
            <a:r>
              <a:rPr sz="2000" dirty="0">
                <a:latin typeface="Arial"/>
                <a:cs typeface="Arial"/>
              </a:rPr>
              <a:t>S</a:t>
            </a:r>
            <a:r>
              <a:rPr sz="2000" dirty="0" smtClean="0">
                <a:latin typeface="Arial"/>
                <a:cs typeface="Arial"/>
              </a:rPr>
              <a:t>equentially prefetches the cache lines that were not accessed by demand requests</a:t>
            </a:r>
          </a:p>
          <a:p>
            <a:pPr lvl="1"/>
            <a:r>
              <a:rPr sz="2000" dirty="0" smtClean="0">
                <a:latin typeface="Arial"/>
                <a:cs typeface="Arial"/>
              </a:rPr>
              <a:t>Sophisticated schemes are left as future work</a:t>
            </a:r>
          </a:p>
          <a:p>
            <a:pPr>
              <a:buNone/>
            </a:pPr>
            <a:endParaRPr sz="2000" dirty="0" smtClean="0">
              <a:latin typeface="Arial"/>
              <a:cs typeface="Arial"/>
            </a:endParaRPr>
          </a:p>
          <a:p>
            <a:r>
              <a:rPr sz="2000" dirty="0" smtClean="0">
                <a:latin typeface="Arial"/>
                <a:cs typeface="Arial"/>
              </a:rPr>
              <a:t>When to prefetch?</a:t>
            </a:r>
          </a:p>
          <a:p>
            <a:pPr lvl="1"/>
            <a:r>
              <a:rPr sz="2000" dirty="0" smtClean="0">
                <a:latin typeface="Arial"/>
                <a:cs typeface="Arial"/>
              </a:rPr>
              <a:t>Opportunsitic in Nature</a:t>
            </a:r>
          </a:p>
          <a:p>
            <a:pPr lvl="1"/>
            <a:r>
              <a:rPr sz="2000" dirty="0" smtClean="0">
                <a:solidFill>
                  <a:srgbClr val="0000FF"/>
                </a:solidFill>
                <a:latin typeface="Arial"/>
                <a:cs typeface="Arial"/>
              </a:rPr>
              <a:t>Option 1</a:t>
            </a:r>
            <a:r>
              <a:rPr sz="2000" dirty="0" smtClean="0">
                <a:latin typeface="Arial"/>
                <a:cs typeface="Arial"/>
              </a:rPr>
              <a:t>: Prefetching stops as soon as demand request comes for another row. (Demands are always critical)</a:t>
            </a:r>
          </a:p>
          <a:p>
            <a:pPr lvl="1"/>
            <a:r>
              <a:rPr sz="2000" dirty="0" smtClean="0">
                <a:solidFill>
                  <a:srgbClr val="0000FF"/>
                </a:solidFill>
                <a:latin typeface="Arial"/>
                <a:cs typeface="Arial"/>
              </a:rPr>
              <a:t>Option 2</a:t>
            </a:r>
            <a:r>
              <a:rPr sz="2000" dirty="0" smtClean="0">
                <a:latin typeface="Arial"/>
                <a:cs typeface="Arial"/>
              </a:rPr>
              <a:t>: Give more time for prefetching, make demands wait if the</a:t>
            </a:r>
            <a:r>
              <a:rPr lang="en-US" sz="2000" dirty="0" smtClean="0">
                <a:latin typeface="Arial"/>
                <a:cs typeface="Arial"/>
              </a:rPr>
              <a:t>re</a:t>
            </a:r>
            <a:r>
              <a:rPr sz="2000" dirty="0" smtClean="0">
                <a:latin typeface="Arial"/>
                <a:cs typeface="Arial"/>
              </a:rPr>
              <a:t> are not many. (Demands are </a:t>
            </a:r>
            <a:r>
              <a:rPr sz="2000" dirty="0" smtClean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2000" dirty="0" smtClean="0">
                <a:latin typeface="Arial"/>
                <a:cs typeface="Arial"/>
              </a:rPr>
              <a:t> always critical)</a:t>
            </a:r>
          </a:p>
          <a:p>
            <a:pPr lvl="1"/>
            <a:endParaRPr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 row sharing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3340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Our experiment driven study shows that:</a:t>
            </a:r>
            <a:endParaRPr dirty="0">
              <a:latin typeface="Arial"/>
              <a:cs typeface="Arial"/>
            </a:endParaRPr>
          </a:p>
          <a:p>
            <a:pPr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lvl="1"/>
            <a:r>
              <a:rPr lang="en-US" sz="2400" dirty="0" smtClean="0">
                <a:latin typeface="Arial"/>
                <a:cs typeface="Arial"/>
              </a:rPr>
              <a:t>Across 38 applications studied, the percentage of consecutive CTAs (out of total CTAs) accessing the same row is 64%, averaged across all open rows.</a:t>
            </a:r>
            <a:endParaRPr sz="2400" dirty="0" smtClean="0">
              <a:latin typeface="Arial"/>
              <a:cs typeface="Arial"/>
            </a:endParaRPr>
          </a:p>
          <a:p>
            <a:pPr lvl="1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lvl="1"/>
            <a:r>
              <a:rPr lang="en-US" sz="2400" dirty="0" smtClean="0">
                <a:latin typeface="Arial"/>
                <a:cs typeface="Arial"/>
              </a:rPr>
              <a:t>Ex: if CTAs 1, 2, 3, 4 all access a single row, the </a:t>
            </a:r>
            <a:r>
              <a:rPr sz="2400" dirty="0" smtClean="0">
                <a:latin typeface="Arial"/>
                <a:cs typeface="Arial"/>
              </a:rPr>
              <a:t>CTA </a:t>
            </a:r>
            <a:r>
              <a:rPr lang="en-US" sz="2400" dirty="0" smtClean="0">
                <a:latin typeface="Arial"/>
                <a:cs typeface="Arial"/>
              </a:rPr>
              <a:t>row </a:t>
            </a:r>
            <a:r>
              <a:rPr sz="2400" dirty="0" smtClean="0">
                <a:latin typeface="Arial"/>
                <a:cs typeface="Arial"/>
              </a:rPr>
              <a:t>sharing </a:t>
            </a:r>
            <a:r>
              <a:rPr lang="en-US" sz="2400" dirty="0" smtClean="0">
                <a:latin typeface="Arial"/>
                <a:cs typeface="Arial"/>
              </a:rPr>
              <a:t>percentage is 100%. </a:t>
            </a:r>
            <a:endParaRPr sz="2400" dirty="0" smtClean="0">
              <a:latin typeface="Arial"/>
              <a:cs typeface="Arial"/>
            </a:endParaRPr>
          </a:p>
          <a:p>
            <a:pPr lvl="1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lvl="1"/>
            <a:r>
              <a:rPr lang="en-US" sz="2400" dirty="0" smtClean="0">
                <a:latin typeface="Arial"/>
                <a:cs typeface="Arial"/>
              </a:rPr>
              <a:t>The applications considered include many irregular applications, which do not show high row sharing percentages</a:t>
            </a:r>
            <a:r>
              <a:rPr sz="2400" dirty="0" smtClean="0">
                <a:latin typeface="Arial"/>
                <a:cs typeface="Arial"/>
              </a:rPr>
              <a:t>.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Off-chip Bandwidth is Critical!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4724400"/>
            <a:ext cx="8305800" cy="147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Percentage of total execution cycles wasted waiting for the data to come back from DRAM</a:t>
            </a:r>
          </a:p>
          <a:p>
            <a:pPr algn="ctr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54864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Chart 19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0281918"/>
              </p:ext>
            </p:extLst>
          </p:nvPr>
        </p:nvGraphicFramePr>
        <p:xfrm>
          <a:off x="228600" y="1371600"/>
          <a:ext cx="8686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Rectangle 20"/>
          <p:cNvSpPr/>
          <p:nvPr/>
        </p:nvSpPr>
        <p:spPr>
          <a:xfrm>
            <a:off x="914400" y="1752600"/>
            <a:ext cx="3581400" cy="22098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2438400" y="1752600"/>
            <a:ext cx="1981200" cy="838200"/>
          </a:xfrm>
          <a:prstGeom prst="wedgeRoundRectCallo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Type-1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Applications</a:t>
            </a:r>
            <a:endParaRPr 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7848600" y="1676400"/>
            <a:ext cx="838200" cy="685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4450" y="1206500"/>
            <a:ext cx="78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55%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58000" y="1600200"/>
            <a:ext cx="1524000" cy="1219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57800" y="12065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AVG: 32%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95800" y="1752600"/>
            <a:ext cx="3657600" cy="22098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4648200" y="1752600"/>
            <a:ext cx="2209800" cy="838200"/>
          </a:xfrm>
          <a:prstGeom prst="wedgeRoundRectCallo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Type-2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190500" y="3924300"/>
            <a:ext cx="129540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7086600" y="1295400"/>
            <a:ext cx="6096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01900" y="38862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GPGPU  Applications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0973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 animBg="1"/>
      <p:bldP spid="25" grpId="0" animBg="1"/>
      <p:bldP spid="27" grpId="0"/>
      <p:bldP spid="30" grpId="0" animBg="1"/>
      <p:bldP spid="31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r>
              <a:rPr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</a:p>
          <a:p>
            <a:endParaRPr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dirty="0" smtClean="0">
                <a:solidFill>
                  <a:srgbClr val="000000"/>
                </a:solidFill>
                <a:latin typeface="Arial"/>
                <a:cs typeface="Arial"/>
              </a:rPr>
              <a:t>Background </a:t>
            </a:r>
          </a:p>
          <a:p>
            <a:endParaRPr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CTA-Aware Scheduling Policy</a:t>
            </a:r>
          </a:p>
          <a:p>
            <a:pPr lvl="1"/>
            <a:r>
              <a:rPr sz="2400" dirty="0" smtClean="0">
                <a:latin typeface="Arial"/>
                <a:cs typeface="Arial"/>
              </a:rPr>
              <a:t>1.  Reduces cache miss rates</a:t>
            </a:r>
          </a:p>
          <a:p>
            <a:pPr lvl="1"/>
            <a:r>
              <a:rPr sz="2400" dirty="0" smtClean="0">
                <a:latin typeface="Arial"/>
                <a:cs typeface="Arial"/>
              </a:rPr>
              <a:t>2.  Improves </a:t>
            </a:r>
            <a:r>
              <a:rPr lang="en-US" sz="2400" dirty="0" smtClean="0">
                <a:latin typeface="Arial"/>
                <a:cs typeface="Arial"/>
              </a:rPr>
              <a:t>DRAM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dirty="0" smtClean="0">
                <a:latin typeface="Arial"/>
                <a:cs typeface="Arial"/>
              </a:rPr>
              <a:t>andwidth</a:t>
            </a:r>
            <a:endParaRPr lang="en-US" sz="2400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Evaluation </a:t>
            </a:r>
            <a:endParaRPr dirty="0" smtClean="0">
              <a:latin typeface="Arial"/>
              <a:cs typeface="Arial"/>
            </a:endParaRPr>
          </a:p>
          <a:p>
            <a:pPr>
              <a:buNone/>
            </a:pPr>
            <a:endParaRPr dirty="0" smtClean="0">
              <a:latin typeface="Arial"/>
              <a:cs typeface="Arial"/>
            </a:endParaRPr>
          </a:p>
          <a:p>
            <a:r>
              <a:rPr dirty="0">
                <a:latin typeface="Arial"/>
                <a:cs typeface="Arial"/>
              </a:rPr>
              <a:t>Results and Conclusions</a:t>
            </a:r>
            <a:endParaRPr lang="en-US" dirty="0" smtClean="0">
              <a:latin typeface="Arial"/>
              <a:cs typeface="Arial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828800" y="1446212"/>
            <a:ext cx="33528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905000" y="1522412"/>
            <a:ext cx="33528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981200" y="1598612"/>
            <a:ext cx="33528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924800" cy="838200"/>
          </a:xfrm>
        </p:spPr>
        <p:txBody>
          <a:bodyPr/>
          <a:lstStyle/>
          <a:p>
            <a:r>
              <a:rPr lang="en-US" sz="4400" dirty="0" smtClean="0"/>
              <a:t>High-Level View of a GPU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65850"/>
            <a:ext cx="2133600" cy="457200"/>
          </a:xfr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90" name="Rectangle 89"/>
          <p:cNvSpPr/>
          <p:nvPr/>
        </p:nvSpPr>
        <p:spPr>
          <a:xfrm>
            <a:off x="3073461" y="5618162"/>
            <a:ext cx="1752600" cy="838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66428" y="5410200"/>
            <a:ext cx="1752600" cy="1219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DRAM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4800" y="98901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SIMT Cores</a:t>
            </a:r>
            <a:endParaRPr lang="en-US" sz="2400" dirty="0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 rot="13124155">
            <a:off x="2495205" y="5425854"/>
            <a:ext cx="4781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4400" dirty="0"/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57400" y="1674812"/>
            <a:ext cx="33528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2286000" y="2360612"/>
            <a:ext cx="2928938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Scheduler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67200" y="3046412"/>
            <a:ext cx="823912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ALUs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438400" y="3046412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L1 Caches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553200" y="836612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Threads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3" name="Straight Arrow Connector 222"/>
          <p:cNvCxnSpPr>
            <a:stCxn id="206" idx="1"/>
          </p:cNvCxnSpPr>
          <p:nvPr/>
        </p:nvCxnSpPr>
        <p:spPr>
          <a:xfrm flipH="1">
            <a:off x="5402943" y="1067445"/>
            <a:ext cx="1150257" cy="731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>
            <a:spLocks noChangeArrowheads="1"/>
          </p:cNvSpPr>
          <p:nvPr/>
        </p:nvSpPr>
        <p:spPr bwMode="auto">
          <a:xfrm rot="13764028">
            <a:off x="951045" y="1839472"/>
            <a:ext cx="8140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6000" dirty="0"/>
              <a:t>…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133600" y="1751012"/>
            <a:ext cx="3200400" cy="457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Curved Connector 166"/>
          <p:cNvCxnSpPr/>
          <p:nvPr/>
        </p:nvCxnSpPr>
        <p:spPr>
          <a:xfrm rot="16200000" flipH="1">
            <a:off x="2086769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/>
          <p:cNvCxnSpPr/>
          <p:nvPr/>
        </p:nvCxnSpPr>
        <p:spPr>
          <a:xfrm rot="16200000" flipH="1">
            <a:off x="2242886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/>
          <p:nvPr/>
        </p:nvCxnSpPr>
        <p:spPr>
          <a:xfrm rot="16200000" flipH="1">
            <a:off x="2399003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/>
          <p:nvPr/>
        </p:nvCxnSpPr>
        <p:spPr>
          <a:xfrm rot="16200000" flipH="1">
            <a:off x="2555120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/>
          <p:nvPr/>
        </p:nvCxnSpPr>
        <p:spPr>
          <a:xfrm rot="16200000" flipH="1">
            <a:off x="2711237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/>
          <p:nvPr/>
        </p:nvCxnSpPr>
        <p:spPr>
          <a:xfrm rot="16200000" flipH="1">
            <a:off x="2867354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/>
          <p:nvPr/>
        </p:nvCxnSpPr>
        <p:spPr>
          <a:xfrm rot="16200000" flipH="1">
            <a:off x="3023471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/>
          <p:nvPr/>
        </p:nvCxnSpPr>
        <p:spPr>
          <a:xfrm rot="16200000" flipH="1">
            <a:off x="3179589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/>
          <p:cNvCxnSpPr/>
          <p:nvPr/>
        </p:nvCxnSpPr>
        <p:spPr>
          <a:xfrm rot="16200000" flipH="1">
            <a:off x="3335706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/>
          <p:cNvCxnSpPr/>
          <p:nvPr/>
        </p:nvCxnSpPr>
        <p:spPr>
          <a:xfrm rot="16200000" flipH="1">
            <a:off x="3491823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/>
          <p:cNvCxnSpPr/>
          <p:nvPr/>
        </p:nvCxnSpPr>
        <p:spPr>
          <a:xfrm rot="16200000" flipH="1">
            <a:off x="3647940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/>
          <p:nvPr/>
        </p:nvCxnSpPr>
        <p:spPr>
          <a:xfrm rot="16200000" flipH="1">
            <a:off x="3804057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/>
          <p:cNvCxnSpPr/>
          <p:nvPr/>
        </p:nvCxnSpPr>
        <p:spPr>
          <a:xfrm rot="16200000" flipH="1">
            <a:off x="3960174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/>
          <p:cNvCxnSpPr/>
          <p:nvPr/>
        </p:nvCxnSpPr>
        <p:spPr>
          <a:xfrm rot="16200000" flipH="1">
            <a:off x="4116291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/>
          <p:cNvCxnSpPr/>
          <p:nvPr/>
        </p:nvCxnSpPr>
        <p:spPr>
          <a:xfrm rot="16200000" flipH="1">
            <a:off x="4272408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urved Connector 184"/>
          <p:cNvCxnSpPr/>
          <p:nvPr/>
        </p:nvCxnSpPr>
        <p:spPr>
          <a:xfrm rot="16200000" flipH="1">
            <a:off x="4428525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urved Connector 185"/>
          <p:cNvCxnSpPr/>
          <p:nvPr/>
        </p:nvCxnSpPr>
        <p:spPr>
          <a:xfrm rot="16200000" flipH="1">
            <a:off x="4584642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/>
          <p:cNvCxnSpPr/>
          <p:nvPr/>
        </p:nvCxnSpPr>
        <p:spPr>
          <a:xfrm rot="16200000" flipH="1">
            <a:off x="4740759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/>
          <p:cNvCxnSpPr/>
          <p:nvPr/>
        </p:nvCxnSpPr>
        <p:spPr>
          <a:xfrm rot="16200000" flipH="1">
            <a:off x="4896876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/>
          <p:cNvCxnSpPr/>
          <p:nvPr/>
        </p:nvCxnSpPr>
        <p:spPr>
          <a:xfrm rot="16200000" flipH="1">
            <a:off x="5052993" y="1952103"/>
            <a:ext cx="360363" cy="110583"/>
          </a:xfrm>
          <a:prstGeom prst="curvedConnector3">
            <a:avLst>
              <a:gd name="adj1" fmla="val 50000"/>
            </a:avLst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133600" y="1293812"/>
            <a:ext cx="6305550" cy="1452265"/>
            <a:chOff x="2133600" y="1371600"/>
            <a:chExt cx="6305550" cy="1452265"/>
          </a:xfrm>
        </p:grpSpPr>
        <p:sp>
          <p:nvSpPr>
            <p:cNvPr id="216" name="Down Arrow 215"/>
            <p:cNvSpPr/>
            <p:nvPr/>
          </p:nvSpPr>
          <p:spPr>
            <a:xfrm>
              <a:off x="7010399" y="1371600"/>
              <a:ext cx="415047" cy="914399"/>
            </a:xfrm>
            <a:prstGeom prst="downArrow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133600" y="1828800"/>
              <a:ext cx="6305550" cy="995065"/>
              <a:chOff x="2133600" y="1828800"/>
              <a:chExt cx="6305550" cy="995065"/>
            </a:xfrm>
          </p:grpSpPr>
          <p:grpSp>
            <p:nvGrpSpPr>
              <p:cNvPr id="6" name="Group 230"/>
              <p:cNvGrpSpPr/>
              <p:nvPr/>
            </p:nvGrpSpPr>
            <p:grpSpPr>
              <a:xfrm>
                <a:off x="2133600" y="1828800"/>
                <a:ext cx="3200400" cy="457200"/>
                <a:chOff x="2209800" y="1828800"/>
                <a:chExt cx="3200400" cy="457200"/>
              </a:xfrm>
              <a:solidFill>
                <a:srgbClr val="C00000"/>
              </a:solidFill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2743200" y="1828800"/>
                  <a:ext cx="533400" cy="4572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W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2209800" y="1828800"/>
                  <a:ext cx="533400" cy="4572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W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3276600" y="1828800"/>
                  <a:ext cx="533400" cy="4572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W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3810000" y="1828800"/>
                  <a:ext cx="533400" cy="4572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W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343400" y="1828800"/>
                  <a:ext cx="533400" cy="4572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W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876800" y="1828800"/>
                  <a:ext cx="533400" cy="4572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W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17" name="TextBox 216"/>
              <p:cNvSpPr txBox="1"/>
              <p:nvPr/>
            </p:nvSpPr>
            <p:spPr>
              <a:xfrm>
                <a:off x="6705600" y="2362200"/>
                <a:ext cx="1733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Warps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33" name="Straight Arrow Connector 232"/>
              <p:cNvCxnSpPr/>
              <p:nvPr/>
            </p:nvCxnSpPr>
            <p:spPr>
              <a:xfrm rot="10800000">
                <a:off x="5410200" y="2057400"/>
                <a:ext cx="1219200" cy="457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Rectangle 84"/>
          <p:cNvSpPr/>
          <p:nvPr/>
        </p:nvSpPr>
        <p:spPr>
          <a:xfrm>
            <a:off x="3073461" y="5237162"/>
            <a:ext cx="17526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76600" y="5403850"/>
            <a:ext cx="17526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L2 cache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Cloud 92"/>
          <p:cNvSpPr/>
          <p:nvPr/>
        </p:nvSpPr>
        <p:spPr>
          <a:xfrm>
            <a:off x="2209800" y="3884612"/>
            <a:ext cx="3262312" cy="1079500"/>
          </a:xfrm>
          <a:prstGeom prst="cloud">
            <a:avLst/>
          </a:prstGeom>
          <a:solidFill>
            <a:srgbClr val="00B0F0"/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Interconnect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581400" y="3579812"/>
            <a:ext cx="458130" cy="533400"/>
          </a:xfrm>
          <a:prstGeom prst="downArrow">
            <a:avLst/>
          </a:prstGeom>
          <a:solidFill>
            <a:srgbClr val="92D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>
            <a:off x="3581400" y="4703762"/>
            <a:ext cx="458130" cy="533400"/>
          </a:xfrm>
          <a:prstGeom prst="downArrow">
            <a:avLst/>
          </a:prstGeom>
          <a:solidFill>
            <a:srgbClr val="92D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133600" y="1751012"/>
            <a:ext cx="6553200" cy="3627060"/>
            <a:chOff x="2133600" y="1828800"/>
            <a:chExt cx="6553200" cy="3627060"/>
          </a:xfrm>
        </p:grpSpPr>
        <p:sp>
          <p:nvSpPr>
            <p:cNvPr id="126" name="Rectangle 125"/>
            <p:cNvSpPr/>
            <p:nvPr/>
          </p:nvSpPr>
          <p:spPr>
            <a:xfrm>
              <a:off x="2133600" y="1828800"/>
              <a:ext cx="800101" cy="457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CTA</a:t>
              </a:r>
              <a:endParaRPr lang="en-US" sz="20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33699" y="1828800"/>
              <a:ext cx="800101" cy="457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CTA</a:t>
              </a:r>
              <a:endParaRPr lang="en-US" sz="20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733800" y="1828800"/>
              <a:ext cx="800101" cy="457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CTA</a:t>
              </a:r>
              <a:endParaRPr lang="en-US" sz="20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533899" y="1828800"/>
              <a:ext cx="800101" cy="457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CTA</a:t>
              </a:r>
              <a:endParaRPr lang="en-US" sz="20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Down Arrow 217"/>
            <p:cNvSpPr/>
            <p:nvPr/>
          </p:nvSpPr>
          <p:spPr>
            <a:xfrm>
              <a:off x="7010399" y="2895600"/>
              <a:ext cx="415047" cy="914399"/>
            </a:xfrm>
            <a:prstGeom prst="downArrow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705600" y="3886200"/>
              <a:ext cx="1981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Cooperative </a:t>
              </a:r>
            </a:p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Thread </a:t>
              </a:r>
            </a:p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Arrays </a:t>
              </a:r>
            </a:p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(CTAs)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6" name="Straight Arrow Connector 235"/>
            <p:cNvCxnSpPr/>
            <p:nvPr/>
          </p:nvCxnSpPr>
          <p:spPr>
            <a:xfrm flipH="1" flipV="1">
              <a:off x="5410200" y="2286000"/>
              <a:ext cx="1447800" cy="16764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990600" y="4114800"/>
            <a:ext cx="3429000" cy="1905000"/>
            <a:chOff x="2514600" y="4114800"/>
            <a:chExt cx="36576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2514600" y="4114800"/>
              <a:ext cx="3657600" cy="1905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51000"/>
                    <a:satMod val="130000"/>
                    <a:lumMod val="71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  <a:lumMod val="82000"/>
                    <a:lumOff val="1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67000" y="4800600"/>
              <a:ext cx="3124200" cy="53340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shade val="51000"/>
                    <a:satMod val="130000"/>
                    <a:lumMod val="71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  <a:lumMod val="82000"/>
                    <a:lumOff val="1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Warp Scheduler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4401" y="5486400"/>
              <a:ext cx="878839" cy="4572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51000"/>
                    <a:satMod val="130000"/>
                    <a:lumMod val="71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  <a:lumMod val="82000"/>
                    <a:lumOff val="1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ALUs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02280" y="5486400"/>
              <a:ext cx="1300480" cy="4572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51000"/>
                    <a:satMod val="130000"/>
                    <a:lumMod val="71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  <a:lumMod val="82000"/>
                    <a:lumOff val="1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L1 Caches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CTA-Assignment Policy (Example)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905000" y="1981200"/>
            <a:ext cx="4495800" cy="990600"/>
          </a:xfrm>
          <a:prstGeom prst="round2DiagRect">
            <a:avLst/>
          </a:prstGeom>
          <a:gradFill flip="none" rotWithShape="1">
            <a:gsLst>
              <a:gs pos="0">
                <a:schemeClr val="bg1"/>
              </a:gs>
              <a:gs pos="52000">
                <a:schemeClr val="bg1">
                  <a:alpha val="98000"/>
                </a:schemeClr>
              </a:gs>
              <a:gs pos="100000">
                <a:schemeClr val="bg1">
                  <a:lumMod val="50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0" y="4114800"/>
            <a:ext cx="34290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14875" y="4800600"/>
            <a:ext cx="2928938" cy="533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Warp Scheduler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3688" y="5486400"/>
            <a:ext cx="823912" cy="4572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ALUs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29200" y="5486400"/>
            <a:ext cx="1219200" cy="4572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lumMod val="71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  <a:lumMod val="82000"/>
                  <a:lumOff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L1 Caches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0" y="14478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Multi-threaded CUDA </a:t>
            </a:r>
            <a:r>
              <a:rPr lang="en-US" dirty="0" smtClean="0">
                <a:solidFill>
                  <a:srgbClr val="000000"/>
                </a:solidFill>
              </a:rPr>
              <a:t>Kernel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52600" y="37338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SIMT Core-1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37338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SIMT Core-2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7404" y="2209800"/>
            <a:ext cx="789842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CTA-1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8758" y="2209800"/>
            <a:ext cx="789842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CTA-2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9358" y="2209800"/>
            <a:ext cx="789842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CTA-3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9958" y="2209800"/>
            <a:ext cx="789842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CTA-4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47792" y="4239588"/>
            <a:ext cx="78581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CTA-2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91782" y="4211976"/>
            <a:ext cx="78581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CTA-4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52587" y="4249444"/>
            <a:ext cx="78581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CTA-1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47987" y="4249444"/>
            <a:ext cx="78581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CTA-3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3755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 Scheduling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2520280"/>
          </a:xfrm>
        </p:spPr>
        <p:txBody>
          <a:bodyPr/>
          <a:lstStyle/>
          <a:p>
            <a:r>
              <a:rPr dirty="0" smtClean="0">
                <a:latin typeface="Arial"/>
                <a:cs typeface="Arial"/>
              </a:rPr>
              <a:t>All launched warps on a SIMT core have equal priority </a:t>
            </a:r>
          </a:p>
          <a:p>
            <a:pPr lvl="1"/>
            <a:r>
              <a:rPr sz="2400" dirty="0" smtClean="0">
                <a:latin typeface="Arial"/>
                <a:cs typeface="Arial"/>
              </a:rPr>
              <a:t>Round-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dirty="0" smtClean="0">
                <a:latin typeface="Arial"/>
                <a:cs typeface="Arial"/>
              </a:rPr>
              <a:t>obin execution</a:t>
            </a:r>
          </a:p>
          <a:p>
            <a:pPr>
              <a:buNone/>
            </a:pPr>
            <a:endParaRPr dirty="0" smtClean="0">
              <a:latin typeface="Arial"/>
              <a:cs typeface="Arial"/>
            </a:endParaRPr>
          </a:p>
          <a:p>
            <a:r>
              <a:rPr dirty="0" smtClean="0">
                <a:solidFill>
                  <a:srgbClr val="0000FF"/>
                </a:solidFill>
                <a:latin typeface="Arial"/>
                <a:cs typeface="Arial"/>
              </a:rPr>
              <a:t>Problem</a:t>
            </a:r>
            <a:r>
              <a:rPr dirty="0" smtClean="0">
                <a:latin typeface="Arial"/>
                <a:cs typeface="Arial"/>
              </a:rPr>
              <a:t>:  Many warps stall at long latency operations roughly at the same time</a:t>
            </a:r>
          </a:p>
          <a:p>
            <a:endParaRPr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sz="2400" dirty="0" smtClean="0"/>
          </a:p>
          <a:p>
            <a:endParaRPr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dirty="0" smtClean="0"/>
          </a:p>
          <a:p>
            <a:endParaRPr dirty="0" smtClean="0"/>
          </a:p>
          <a:p>
            <a:pPr>
              <a:buNone/>
            </a:pPr>
            <a:endParaRPr dirty="0" smtClean="0"/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8600" y="3352800"/>
            <a:ext cx="85344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52400" y="3657600"/>
            <a:ext cx="3200400" cy="1902210"/>
            <a:chOff x="228600" y="1057922"/>
            <a:chExt cx="4876800" cy="2185889"/>
          </a:xfrm>
        </p:grpSpPr>
        <p:sp>
          <p:nvSpPr>
            <p:cNvPr id="7" name="Rectangle 6"/>
            <p:cNvSpPr/>
            <p:nvPr/>
          </p:nvSpPr>
          <p:spPr>
            <a:xfrm>
              <a:off x="2286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8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574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380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670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66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572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56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862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958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764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148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23" name="Left Brace 22"/>
            <p:cNvSpPr/>
            <p:nvPr/>
          </p:nvSpPr>
          <p:spPr>
            <a:xfrm rot="16200000">
              <a:off x="2324100" y="38100"/>
              <a:ext cx="685800" cy="4876800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943" y="2819400"/>
              <a:ext cx="4064000" cy="42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All warps compute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6790" y="442847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All warps have equal priority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686892" y="3625790"/>
            <a:ext cx="3200400" cy="1902210"/>
            <a:chOff x="228600" y="1057922"/>
            <a:chExt cx="4876800" cy="2185889"/>
          </a:xfrm>
        </p:grpSpPr>
        <p:sp>
          <p:nvSpPr>
            <p:cNvPr id="27" name="Rectangle 26"/>
            <p:cNvSpPr/>
            <p:nvPr/>
          </p:nvSpPr>
          <p:spPr>
            <a:xfrm>
              <a:off x="2286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82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88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2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78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574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380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764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70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66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572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56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862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958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764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148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43" name="Left Brace 42"/>
            <p:cNvSpPr/>
            <p:nvPr/>
          </p:nvSpPr>
          <p:spPr>
            <a:xfrm rot="16200000">
              <a:off x="2324100" y="38100"/>
              <a:ext cx="685800" cy="4876800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6943" y="2819400"/>
              <a:ext cx="4064000" cy="42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All warps compute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731282" y="43966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All warps have equal priority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90800" y="30480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Send Memory Requests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48" name="Explosion 1 47"/>
          <p:cNvSpPr/>
          <p:nvPr/>
        </p:nvSpPr>
        <p:spPr>
          <a:xfrm>
            <a:off x="3505200" y="4191000"/>
            <a:ext cx="2286000" cy="1819922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/>
                <a:cs typeface="Arial"/>
              </a:rPr>
              <a:t>SIMT Core Stalls</a:t>
            </a:r>
            <a:endParaRPr lang="en-US" sz="2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28600" y="6244956"/>
            <a:ext cx="8596795" cy="34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20990" y="57702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Time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489960" y="3299460"/>
            <a:ext cx="15240" cy="58674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34740" y="4030980"/>
            <a:ext cx="1851660" cy="8382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45" grpId="0"/>
      <p:bldP spid="46" grpId="1"/>
      <p:bldP spid="48" grpId="0" animBg="1"/>
      <p:bldP spid="50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88900"/>
            <a:ext cx="8763000" cy="762000"/>
          </a:xfrm>
        </p:spPr>
        <p:txBody>
          <a:bodyPr/>
          <a:lstStyle/>
          <a:p>
            <a:r>
              <a:rPr lang="en-US" sz="4400" dirty="0" smtClean="0"/>
              <a:t>Solution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05" name="Rectangle 104"/>
          <p:cNvSpPr/>
          <p:nvPr/>
        </p:nvSpPr>
        <p:spPr>
          <a:xfrm>
            <a:off x="181415" y="2865565"/>
            <a:ext cx="800100" cy="7294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81465" y="3130809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40644" y="3130809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31434" y="2857839"/>
            <a:ext cx="55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CTA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19615" y="3703765"/>
            <a:ext cx="800100" cy="7294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419665" y="3969009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78844" y="3969009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9634" y="3696039"/>
            <a:ext cx="55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CTA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857815" y="4465765"/>
            <a:ext cx="800100" cy="7294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257865" y="4731009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917044" y="4731009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07834" y="4458039"/>
            <a:ext cx="55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CTA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704893" y="5227765"/>
            <a:ext cx="800100" cy="7294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131577" y="5493009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64122" y="5493009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881546" y="5220039"/>
            <a:ext cx="55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CTA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1" name="Left Brace 120"/>
          <p:cNvSpPr/>
          <p:nvPr/>
        </p:nvSpPr>
        <p:spPr>
          <a:xfrm rot="16200000">
            <a:off x="264016" y="3711318"/>
            <a:ext cx="596799" cy="762000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latin typeface="Arial"/>
              <a:cs typeface="Arial"/>
            </a:endParaRPr>
          </a:p>
        </p:txBody>
      </p:sp>
      <p:sp>
        <p:nvSpPr>
          <p:cNvPr id="147" name="Left Brace 146"/>
          <p:cNvSpPr/>
          <p:nvPr/>
        </p:nvSpPr>
        <p:spPr>
          <a:xfrm rot="16200000">
            <a:off x="1099835" y="4476799"/>
            <a:ext cx="596799" cy="762000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latin typeface="Arial"/>
              <a:cs typeface="Arial"/>
            </a:endParaRPr>
          </a:p>
        </p:txBody>
      </p:sp>
      <p:sp>
        <p:nvSpPr>
          <p:cNvPr id="148" name="Left Brace 147"/>
          <p:cNvSpPr/>
          <p:nvPr/>
        </p:nvSpPr>
        <p:spPr>
          <a:xfrm rot="16200000">
            <a:off x="1938035" y="5162599"/>
            <a:ext cx="596799" cy="762000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latin typeface="Arial"/>
              <a:cs typeface="Arial"/>
            </a:endParaRPr>
          </a:p>
        </p:txBody>
      </p:sp>
      <p:sp>
        <p:nvSpPr>
          <p:cNvPr id="149" name="Left Brace 148"/>
          <p:cNvSpPr/>
          <p:nvPr/>
        </p:nvSpPr>
        <p:spPr>
          <a:xfrm rot="16200000">
            <a:off x="2811747" y="5924600"/>
            <a:ext cx="596799" cy="762000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atin typeface="Arial"/>
              <a:cs typeface="Arial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124200" y="2901296"/>
            <a:ext cx="800100" cy="7294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524250" y="3166540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183429" y="3166540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274219" y="2893570"/>
            <a:ext cx="55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CTA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962400" y="3739496"/>
            <a:ext cx="800100" cy="7294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362450" y="4004740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021629" y="4004740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112419" y="3731770"/>
            <a:ext cx="55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CTA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800600" y="4501496"/>
            <a:ext cx="800100" cy="7294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200650" y="4766740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859829" y="4766740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950619" y="4493770"/>
            <a:ext cx="55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CTA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638800" y="5263496"/>
            <a:ext cx="800100" cy="7294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038850" y="5528740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698029" y="5528740"/>
            <a:ext cx="350044" cy="397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788819" y="5255770"/>
            <a:ext cx="55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CTA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938228" y="3337325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Send Memory Requests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9" name="Left-Right Arrow 178"/>
          <p:cNvSpPr/>
          <p:nvPr/>
        </p:nvSpPr>
        <p:spPr>
          <a:xfrm>
            <a:off x="6477000" y="5420531"/>
            <a:ext cx="2438400" cy="381000"/>
          </a:xfrm>
          <a:prstGeom prst="leftRightArrow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629400" y="508392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Saved Cycles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28600" y="304800"/>
            <a:ext cx="85344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52400" y="917190"/>
            <a:ext cx="3200400" cy="1814342"/>
            <a:chOff x="228600" y="1057922"/>
            <a:chExt cx="4876800" cy="2084917"/>
          </a:xfrm>
        </p:grpSpPr>
        <p:sp>
          <p:nvSpPr>
            <p:cNvPr id="128" name="Rectangle 127"/>
            <p:cNvSpPr/>
            <p:nvPr/>
          </p:nvSpPr>
          <p:spPr>
            <a:xfrm>
              <a:off x="2286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382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188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572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4478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574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5380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6764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6670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2766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7572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8956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8862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958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9764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1148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144" name="Left Brace 143"/>
            <p:cNvSpPr/>
            <p:nvPr/>
          </p:nvSpPr>
          <p:spPr>
            <a:xfrm rot="16200000">
              <a:off x="2324100" y="38100"/>
              <a:ext cx="685800" cy="4876800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Arial"/>
                <a:cs typeface="Arial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09171" y="2718428"/>
              <a:ext cx="4064000" cy="42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All warps compute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196790" y="16880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All warps have equal priority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5686892" y="885380"/>
            <a:ext cx="3200400" cy="1812744"/>
            <a:chOff x="228600" y="1057922"/>
            <a:chExt cx="4876800" cy="2083079"/>
          </a:xfrm>
        </p:grpSpPr>
        <p:sp>
          <p:nvSpPr>
            <p:cNvPr id="167" name="Rectangle 166"/>
            <p:cNvSpPr/>
            <p:nvPr/>
          </p:nvSpPr>
          <p:spPr>
            <a:xfrm>
              <a:off x="2286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382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188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72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4478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0574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5380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6764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670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276600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7572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8956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886200" y="1066800"/>
              <a:ext cx="12192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498717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976454" y="1371600"/>
              <a:ext cx="5334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114800" y="1057922"/>
              <a:ext cx="838200" cy="3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CTA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188" name="Left Brace 187"/>
            <p:cNvSpPr/>
            <p:nvPr/>
          </p:nvSpPr>
          <p:spPr>
            <a:xfrm rot="16200000">
              <a:off x="2324100" y="38100"/>
              <a:ext cx="685800" cy="4876800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Arial"/>
                <a:cs typeface="Arial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77482" y="2712347"/>
              <a:ext cx="4064000" cy="42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All warps compute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5731282" y="165625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All warps have equal priority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590800" y="30759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Send Memory Requests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92" name="Explosion 1 191"/>
          <p:cNvSpPr/>
          <p:nvPr/>
        </p:nvSpPr>
        <p:spPr>
          <a:xfrm>
            <a:off x="3352800" y="1450590"/>
            <a:ext cx="2438400" cy="12192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/>
                <a:cs typeface="Arial"/>
              </a:rPr>
              <a:t>SIMT Core Stalls</a:t>
            </a:r>
            <a:endParaRPr lang="en-US" sz="2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3489960" y="559050"/>
            <a:ext cx="0" cy="64008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634740" y="1290570"/>
            <a:ext cx="1851660" cy="8382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/>
          <p:cNvCxnSpPr/>
          <p:nvPr/>
        </p:nvCxnSpPr>
        <p:spPr>
          <a:xfrm>
            <a:off x="228600" y="6617732"/>
            <a:ext cx="8763000" cy="1166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772400" y="617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Time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743200"/>
            <a:ext cx="9144000" cy="0"/>
          </a:xfrm>
          <a:prstGeom prst="line">
            <a:avLst/>
          </a:prstGeom>
          <a:ln w="19050"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1143000" y="3192780"/>
            <a:ext cx="1851660" cy="8382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Arial"/>
              <a:cs typeface="Arial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981200" y="4038600"/>
            <a:ext cx="1851660" cy="8382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Arial"/>
              <a:cs typeface="Arial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819400" y="4800600"/>
            <a:ext cx="1851660" cy="8382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Arial"/>
              <a:cs typeface="Arial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3657600" y="5638800"/>
            <a:ext cx="1851660" cy="8382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Arial"/>
              <a:cs typeface="Arial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6482743" y="4876800"/>
            <a:ext cx="0" cy="990600"/>
          </a:xfrm>
          <a:prstGeom prst="line">
            <a:avLst/>
          </a:prstGeom>
          <a:ln w="19050"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8915400" y="1855438"/>
            <a:ext cx="0" cy="3950276"/>
          </a:xfrm>
          <a:prstGeom prst="line">
            <a:avLst/>
          </a:prstGeom>
          <a:ln w="19050"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800600" y="2819400"/>
            <a:ext cx="403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  Form Warp-Groups</a:t>
            </a:r>
            <a:r>
              <a:rPr lang="en-US" sz="2000" dirty="0" smtClean="0">
                <a:latin typeface="Arial"/>
                <a:cs typeface="Arial"/>
              </a:rPr>
              <a:t> </a:t>
            </a:r>
          </a:p>
          <a:p>
            <a:r>
              <a:rPr lang="en-US" sz="2000" dirty="0" smtClean="0">
                <a:latin typeface="Arial"/>
                <a:cs typeface="Arial"/>
              </a:rPr>
              <a:t>   </a:t>
            </a:r>
            <a:r>
              <a:rPr lang="en-US" sz="2000" dirty="0" smtClean="0">
                <a:latin typeface="Arial"/>
                <a:cs typeface="Arial"/>
              </a:rPr>
              <a:t>(Narasiman  MICRO</a:t>
            </a:r>
            <a:r>
              <a:rPr lang="en-US" sz="2000" dirty="0" smtClean="0">
                <a:latin typeface="Arial"/>
                <a:cs typeface="Arial"/>
              </a:rPr>
              <a:t>’11)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  CTA-Aware grouping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  Group Switch is Round-Robin</a:t>
            </a:r>
          </a:p>
          <a:p>
            <a:pPr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 animBg="1"/>
      <p:bldP spid="112" grpId="0"/>
      <p:bldP spid="113" grpId="0" animBg="1"/>
      <p:bldP spid="114" grpId="0" animBg="1"/>
      <p:bldP spid="115" grpId="0" animBg="1"/>
      <p:bldP spid="116" grpId="0"/>
      <p:bldP spid="117" grpId="0" animBg="1"/>
      <p:bldP spid="118" grpId="0" animBg="1"/>
      <p:bldP spid="119" grpId="0" animBg="1"/>
      <p:bldP spid="120" grpId="0"/>
      <p:bldP spid="121" grpId="0" animBg="1"/>
      <p:bldP spid="147" grpId="0" animBg="1"/>
      <p:bldP spid="148" grpId="0" animBg="1"/>
      <p:bldP spid="149" grpId="0" animBg="1"/>
      <p:bldP spid="151" grpId="0" animBg="1"/>
      <p:bldP spid="152" grpId="0" animBg="1"/>
      <p:bldP spid="153" grpId="0" animBg="1"/>
      <p:bldP spid="154" grpId="0"/>
      <p:bldP spid="155" grpId="0" animBg="1"/>
      <p:bldP spid="156" grpId="0" animBg="1"/>
      <p:bldP spid="157" grpId="0" animBg="1"/>
      <p:bldP spid="158" grpId="0"/>
      <p:bldP spid="159" grpId="0" animBg="1"/>
      <p:bldP spid="160" grpId="0" animBg="1"/>
      <p:bldP spid="161" grpId="0" animBg="1"/>
      <p:bldP spid="162" grpId="0"/>
      <p:bldP spid="163" grpId="0" animBg="1"/>
      <p:bldP spid="164" grpId="0" animBg="1"/>
      <p:bldP spid="165" grpId="0" animBg="1"/>
      <p:bldP spid="166" grpId="0"/>
      <p:bldP spid="178" grpId="0"/>
      <p:bldP spid="179" grpId="0" animBg="1"/>
      <p:bldP spid="180" grpId="0"/>
      <p:bldP spid="146" grpId="0"/>
      <p:bldP spid="191" grpId="0"/>
      <p:bldP spid="200" grpId="0" animBg="1"/>
      <p:bldP spid="201" grpId="0" animBg="1"/>
      <p:bldP spid="202" grpId="0" animBg="1"/>
      <p:bldP spid="20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7|0.5|0.7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6|0.7|0.6|0.7"/>
</p:tagLst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63D63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3332</Words>
  <Application>Microsoft Office PowerPoint</Application>
  <PresentationFormat>On-screen Show (4:3)</PresentationFormat>
  <Paragraphs>781</Paragraphs>
  <Slides>33</Slides>
  <Notes>28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SAFARI_Template</vt:lpstr>
      <vt:lpstr>1_Edge</vt:lpstr>
      <vt:lpstr>OWL: Cooperative Thread Array (CTA) Aware Scheduling Techniques for Improving GPGPU Performance</vt:lpstr>
      <vt:lpstr>Slide 2</vt:lpstr>
      <vt:lpstr>Executive Summary</vt:lpstr>
      <vt:lpstr>Off-chip Bandwidth is Critical!</vt:lpstr>
      <vt:lpstr>Outline</vt:lpstr>
      <vt:lpstr>High-Level View of a GPU</vt:lpstr>
      <vt:lpstr>CTA-Assignment Policy (Example)</vt:lpstr>
      <vt:lpstr>Warp Scheduling Policy</vt:lpstr>
      <vt:lpstr>Solution</vt:lpstr>
      <vt:lpstr>Outline</vt:lpstr>
      <vt:lpstr>OWL Philosophy (1)</vt:lpstr>
      <vt:lpstr>OWL Philosophy (1)</vt:lpstr>
      <vt:lpstr>Objective 1: Improve Cache Hit Rates</vt:lpstr>
      <vt:lpstr>Reduction in L1 Miss Rates</vt:lpstr>
      <vt:lpstr>Outline</vt:lpstr>
      <vt:lpstr>More Background</vt:lpstr>
      <vt:lpstr>CTA Data Layout (A Simple Example)</vt:lpstr>
      <vt:lpstr>Implications of high CTA-row sharing</vt:lpstr>
      <vt:lpstr>Analogy</vt:lpstr>
      <vt:lpstr>Which counter will you prefer?</vt:lpstr>
      <vt:lpstr>Slide 21</vt:lpstr>
      <vt:lpstr>OWL Philosophy (2)</vt:lpstr>
      <vt:lpstr>Objective 2: Improving Bank Level Parallelism</vt:lpstr>
      <vt:lpstr> Objective 3: Recovering Row Locality</vt:lpstr>
      <vt:lpstr>Outline</vt:lpstr>
      <vt:lpstr>Evaluation Methodology</vt:lpstr>
      <vt:lpstr>IPC results (Normalized to Round-Robin)</vt:lpstr>
      <vt:lpstr>Conclusions</vt:lpstr>
      <vt:lpstr>Thanks!   QUESTIONS?   </vt:lpstr>
      <vt:lpstr>OWL: Cooperative Thread Array (CTA) Aware Scheduling Techniques for Improving GPGPU Performance</vt:lpstr>
      <vt:lpstr>Related Work</vt:lpstr>
      <vt:lpstr>Memory Side Prefetching</vt:lpstr>
      <vt:lpstr>CTA row sharing</vt:lpstr>
    </vt:vector>
  </TitlesOfParts>
  <Manager/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2013-03-19T18:47:23Z</dcterms:created>
  <dcterms:modified xsi:type="dcterms:W3CDTF">2013-03-19T20:58:38Z</dcterms:modified>
</cp:coreProperties>
</file>