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80467" autoAdjust="0"/>
  </p:normalViewPr>
  <p:slideViewPr>
    <p:cSldViewPr snapToGrid="0">
      <p:cViewPr varScale="1">
        <p:scale>
          <a:sx n="70" d="100"/>
          <a:sy n="70" d="100"/>
        </p:scale>
        <p:origin x="112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43D01-D416-4D6E-BD66-3EF9928142F3}"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393E78-AC50-49E3-A63B-54D0AC80B1DD}" type="slidenum">
              <a:rPr lang="en-US" smtClean="0"/>
              <a:t>‹#›</a:t>
            </a:fld>
            <a:endParaRPr lang="en-US"/>
          </a:p>
        </p:txBody>
      </p:sp>
    </p:spTree>
    <p:extLst>
      <p:ext uri="{BB962C8B-B14F-4D97-AF65-F5344CB8AC3E}">
        <p14:creationId xmlns:p14="http://schemas.microsoft.com/office/powerpoint/2010/main" val="16152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2</a:t>
            </a:fld>
            <a:endParaRPr lang="en-US"/>
          </a:p>
        </p:txBody>
      </p:sp>
    </p:spTree>
    <p:extLst>
      <p:ext uri="{BB962C8B-B14F-4D97-AF65-F5344CB8AC3E}">
        <p14:creationId xmlns:p14="http://schemas.microsoft.com/office/powerpoint/2010/main" val="5433952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clusters show different natures of patients with heart disease. Cluster 1 is older with higher cholesterol levels and moderate BP. Cluster 2, the youngest people among the participants of the study, has increased physiological parameters of cardiovascular risk – higher heart rate and lower cholesterol levels, but higher fasting blood glucose level. Cluster 3 has moderate cholesterol, slightly lower sys BP, and is more afflicted with exercise-induced angina. It shows that Cluster 2 patients have the highest rate of heart disease and can be helpful for further treatment of different groups of patients.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11</a:t>
            </a:fld>
            <a:endParaRPr lang="en-US"/>
          </a:p>
        </p:txBody>
      </p:sp>
    </p:spTree>
    <p:extLst>
      <p:ext uri="{BB962C8B-B14F-4D97-AF65-F5344CB8AC3E}">
        <p14:creationId xmlns:p14="http://schemas.microsoft.com/office/powerpoint/2010/main" val="879152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 this study establishes using K-Means Clustering to partition patients according to specific health characteristics, including age, cholesterol, blood pressure, and other characteristics relating to heart disease. Using the elbow method to decide the number of clusters, the analysis revealed three clusters of patients. Every cluster had features that would help specify patient types and adjust the healthcare treatments. However, based on matching criteria analysis and silhouette analysis, the conclusion is that there needs to be better clustering quality. However, the results can be further beneficial to understanding patient segmentation and, thus, more effective healthcare interventions for patients with heart disease.</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12</a:t>
            </a:fld>
            <a:endParaRPr lang="en-US"/>
          </a:p>
        </p:txBody>
      </p:sp>
    </p:spTree>
    <p:extLst>
      <p:ext uri="{BB962C8B-B14F-4D97-AF65-F5344CB8AC3E}">
        <p14:creationId xmlns:p14="http://schemas.microsoft.com/office/powerpoint/2010/main" val="2326400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is particularly interested in K-Means Clustering for patient segmentation with particular reference to heart disease data sets. Patient classification is another efficient way to sort out patients according to individual attributes and particularities, thus achieving a more practical approach to individual patient management and a more efficient distribution of resources within a healthcare system. The goal is to examine patient clusters to optimize diagnostics and facilitate health care for patients likely to develop heart disease.</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3</a:t>
            </a:fld>
            <a:endParaRPr lang="en-US"/>
          </a:p>
        </p:txBody>
      </p:sp>
    </p:spTree>
    <p:extLst>
      <p:ext uri="{BB962C8B-B14F-4D97-AF65-F5344CB8AC3E}">
        <p14:creationId xmlns:p14="http://schemas.microsoft.com/office/powerpoint/2010/main" val="321352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specific dataset used in this project is heart.csv and deals exclusively with heart disease. In this case, the table has several essential columns which reflect the main parameters of a patient’s medical record. These columns are age (age), gender (sex), chest pain type (cp), resting blood pressure (trestbps), cholesterol levels (chol), fasting blood sugar (fbs), electrocardiographic results (restecg), maximum heart rate (thalach), exercise-induced angina (exang), ST depression induced by exercise predicted from ST segment at peak exercise (oldpeak), the slope of the peak exercise ST segment, number of major The label for prediction is given in the target column which denotes if the patient had heart disease or not. It is possible to explain these features to categorize patients better and determine their susceptibility to heart disease.</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4</a:t>
            </a:fld>
            <a:endParaRPr lang="en-US"/>
          </a:p>
        </p:txBody>
      </p:sp>
    </p:spTree>
    <p:extLst>
      <p:ext uri="{BB962C8B-B14F-4D97-AF65-F5344CB8AC3E}">
        <p14:creationId xmlns:p14="http://schemas.microsoft.com/office/powerpoint/2010/main" val="1004923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step entails the essential R libraries we need to prepare the data for analysis. Such packages are dplyr to perform different operations about data manipulation and ggplot2 to perform different operations about data visualization, respectively. Clustering uses the cluster and factoextra library to perform and analyze the K-Means. In the current study, the heart disease dataset is included in the data frame format, with the filename “heart.csv” The head function displays the first several Records within the data frame to understand the structure and properties of the data before analysis.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5</a:t>
            </a:fld>
            <a:endParaRPr lang="en-US"/>
          </a:p>
        </p:txBody>
      </p:sp>
    </p:spTree>
    <p:extLst>
      <p:ext uri="{BB962C8B-B14F-4D97-AF65-F5344CB8AC3E}">
        <p14:creationId xmlns:p14="http://schemas.microsoft.com/office/powerpoint/2010/main" val="1881864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process of preparing the dataset for analysis in the different phases of data mining. First, the presence of any missing values is assumed by using the sum(is. na()) function. Some variables like ‘sex’ and ‘cp’ are then transformed from categorical into factor variables for simplicity of analysis. To maintain an equal scale of data input, the quantitative variables (age and cholesterol) are also scaled using the scale() function. Finally, the scaled features are concatenated with the initial dataset for other downstream analyses.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6</a:t>
            </a:fld>
            <a:endParaRPr lang="en-US"/>
          </a:p>
        </p:txBody>
      </p:sp>
    </p:spTree>
    <p:extLst>
      <p:ext uri="{BB962C8B-B14F-4D97-AF65-F5344CB8AC3E}">
        <p14:creationId xmlns:p14="http://schemas.microsoft.com/office/powerpoint/2010/main" val="3779807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Exploratory Data Analysis, or EDA, is the third and last step and is performed in order to familiarize oneself with data patterns and associations. Distribution of age using the histogram shows variation in the age of patients, most of whom are between 50 and 60 years. Boxplot depicts the distinction in cholesterol between those with and without heart disease and the distribution of the patients on either side. </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7</a:t>
            </a:fld>
            <a:endParaRPr lang="en-US"/>
          </a:p>
        </p:txBody>
      </p:sp>
    </p:spTree>
    <p:extLst>
      <p:ext uri="{BB962C8B-B14F-4D97-AF65-F5344CB8AC3E}">
        <p14:creationId xmlns:p14="http://schemas.microsoft.com/office/powerpoint/2010/main" val="420433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other words, pair plots are employed whenever one wishes to analyze the dependencies of multiple numerical variables, for example, age, blood pressure, cholesterol levels. This makes it possible to discover patterns of the features in relation to each other since it is not easy to discover this from numerical measures alone. Unlike other statistical means, the pair plot also considers variance and distribution which will allow the understanding of how these attributes are related to each other in different patient segments, and specifically, patients with and without heart diseases.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8</a:t>
            </a:fld>
            <a:endParaRPr lang="en-US"/>
          </a:p>
        </p:txBody>
      </p:sp>
    </p:spTree>
    <p:extLst>
      <p:ext uri="{BB962C8B-B14F-4D97-AF65-F5344CB8AC3E}">
        <p14:creationId xmlns:p14="http://schemas.microsoft.com/office/powerpoint/2010/main" val="3731749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Applying the Elbow Method, the value for K equals 3, maintaining the cluster variance in perspective. The K-Means algorithm partitions the data into three very different groups, adding their forecasts to the data sets. The WSS plot confirms the selected K value so that there will be more efficient clusters in the current data set. This process prepares the data for additional analysis and devises insights concerning discovered clusters.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9</a:t>
            </a:fld>
            <a:endParaRPr lang="en-US"/>
          </a:p>
        </p:txBody>
      </p:sp>
    </p:spTree>
    <p:extLst>
      <p:ext uri="{BB962C8B-B14F-4D97-AF65-F5344CB8AC3E}">
        <p14:creationId xmlns:p14="http://schemas.microsoft.com/office/powerpoint/2010/main" val="3145735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K-means clustering categorizes the patients suffering from heart diseases into three clusters based on two features, namely Dim1 and Dim2. The data forms a partial overlap with the clusters formed, while Cluster 2 is relatively less similar to these clusters, so it can well be treated as a sub-cluster. In Cluster 3, there needs to be more intersections. The first and second dimensions explain 36.1% and 21.6% of the variation in the patients’ classification. It was also obtained that some patients have characteristics from more than one group of the eight abovementioned patients.</a:t>
            </a:r>
            <a:endParaRPr lang="en-US" dirty="0"/>
          </a:p>
        </p:txBody>
      </p:sp>
      <p:sp>
        <p:nvSpPr>
          <p:cNvPr id="4" name="Slide Number Placeholder 3"/>
          <p:cNvSpPr>
            <a:spLocks noGrp="1"/>
          </p:cNvSpPr>
          <p:nvPr>
            <p:ph type="sldNum" sz="quarter" idx="10"/>
          </p:nvPr>
        </p:nvSpPr>
        <p:spPr/>
        <p:txBody>
          <a:bodyPr/>
          <a:lstStyle/>
          <a:p>
            <a:fld id="{A7393E78-AC50-49E3-A63B-54D0AC80B1DD}" type="slidenum">
              <a:rPr lang="en-US" smtClean="0"/>
              <a:t>10</a:t>
            </a:fld>
            <a:endParaRPr lang="en-US"/>
          </a:p>
        </p:txBody>
      </p:sp>
    </p:spTree>
    <p:extLst>
      <p:ext uri="{BB962C8B-B14F-4D97-AF65-F5344CB8AC3E}">
        <p14:creationId xmlns:p14="http://schemas.microsoft.com/office/powerpoint/2010/main" val="305966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7B8F15-A069-4AFB-AD96-3E9B623BFD55}"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195525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B8F15-A069-4AFB-AD96-3E9B623BFD55}"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269005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B8F15-A069-4AFB-AD96-3E9B623BFD55}"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28887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7B8F15-A069-4AFB-AD96-3E9B623BFD55}"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224181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7B8F15-A069-4AFB-AD96-3E9B623BFD55}"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147295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7B8F15-A069-4AFB-AD96-3E9B623BFD55}"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09465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7B8F15-A069-4AFB-AD96-3E9B623BFD55}"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266128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7B8F15-A069-4AFB-AD96-3E9B623BFD55}"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65419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7B8F15-A069-4AFB-AD96-3E9B623BFD55}"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2660023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7B8F15-A069-4AFB-AD96-3E9B623BFD55}"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073000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7B8F15-A069-4AFB-AD96-3E9B623BFD55}"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C8A3A-195C-42C8-A301-F6989F22D742}" type="slidenum">
              <a:rPr lang="en-US" smtClean="0"/>
              <a:t>‹#›</a:t>
            </a:fld>
            <a:endParaRPr lang="en-US"/>
          </a:p>
        </p:txBody>
      </p:sp>
    </p:spTree>
    <p:extLst>
      <p:ext uri="{BB962C8B-B14F-4D97-AF65-F5344CB8AC3E}">
        <p14:creationId xmlns:p14="http://schemas.microsoft.com/office/powerpoint/2010/main" val="30834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B8F15-A069-4AFB-AD96-3E9B623BFD55}" type="datetimeFigureOut">
              <a:rPr lang="en-US" smtClean="0"/>
              <a:t>11/16/2024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C8A3A-195C-42C8-A301-F6989F22D742}" type="slidenum">
              <a:rPr lang="en-US" smtClean="0"/>
              <a:t>‹#›</a:t>
            </a:fld>
            <a:endParaRPr lang="en-US"/>
          </a:p>
        </p:txBody>
      </p:sp>
    </p:spTree>
    <p:extLst>
      <p:ext uri="{BB962C8B-B14F-4D97-AF65-F5344CB8AC3E}">
        <p14:creationId xmlns:p14="http://schemas.microsoft.com/office/powerpoint/2010/main" val="576075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2937" y="710646"/>
            <a:ext cx="7619999" cy="3970318"/>
          </a:xfrm>
          <a:prstGeom prst="rect">
            <a:avLst/>
          </a:prstGeom>
        </p:spPr>
        <p:txBody>
          <a:bodyPr wrap="square">
            <a:spAutoFit/>
          </a:bodyPr>
          <a:lstStyle/>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K-Means Clustering for Patient Segmentation in Heart Disease Diagnostics</a:t>
            </a:r>
          </a:p>
          <a:p>
            <a:pPr algn="ctr">
              <a:lnSpc>
                <a:spcPct val="200000"/>
              </a:lnSpc>
              <a:spcAft>
                <a:spcPts val="0"/>
              </a:spcAft>
            </a:pPr>
            <a:endParaRPr lang="en-US" dirty="0">
              <a:latin typeface="Cambria" panose="02040503050406030204" pitchFamily="18" charset="0"/>
              <a:ea typeface="SimSun" panose="02010600030101010101" pitchFamily="2" charset="-122"/>
              <a:cs typeface="Times New Roman" panose="02020603050405020304" pitchFamily="18" charset="0"/>
            </a:endParaRPr>
          </a:p>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Student's Name</a:t>
            </a:r>
            <a:endParaRPr lang="en-US" dirty="0">
              <a:latin typeface="Cambria" panose="02040503050406030204" pitchFamily="18" charset="0"/>
              <a:ea typeface="SimSun" panose="02010600030101010101" pitchFamily="2" charset="-122"/>
              <a:cs typeface="Times New Roman" panose="02020603050405020304" pitchFamily="18" charset="0"/>
            </a:endParaRPr>
          </a:p>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Institutional Affiliation</a:t>
            </a:r>
            <a:endParaRPr lang="en-US" dirty="0">
              <a:latin typeface="Cambria" panose="02040503050406030204" pitchFamily="18" charset="0"/>
              <a:ea typeface="SimSun" panose="02010600030101010101" pitchFamily="2" charset="-122"/>
              <a:cs typeface="Times New Roman" panose="02020603050405020304" pitchFamily="18" charset="0"/>
            </a:endParaRPr>
          </a:p>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Course</a:t>
            </a:r>
            <a:endParaRPr lang="en-US" dirty="0">
              <a:latin typeface="Cambria" panose="02040503050406030204" pitchFamily="18" charset="0"/>
              <a:ea typeface="SimSun" panose="02010600030101010101" pitchFamily="2" charset="-122"/>
              <a:cs typeface="Times New Roman" panose="02020603050405020304" pitchFamily="18" charset="0"/>
            </a:endParaRPr>
          </a:p>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Professor's Name</a:t>
            </a:r>
            <a:endParaRPr lang="en-US" dirty="0">
              <a:latin typeface="Cambria" panose="02040503050406030204" pitchFamily="18" charset="0"/>
              <a:ea typeface="SimSun" panose="02010600030101010101" pitchFamily="2" charset="-122"/>
              <a:cs typeface="Times New Roman" panose="02020603050405020304" pitchFamily="18" charset="0"/>
            </a:endParaRPr>
          </a:p>
          <a:p>
            <a:pPr algn="ctr">
              <a:lnSpc>
                <a:spcPct val="200000"/>
              </a:lnSpc>
              <a:spcAft>
                <a:spcPts val="0"/>
              </a:spcAft>
            </a:pPr>
            <a:r>
              <a:rPr lang="en-US"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Date</a:t>
            </a:r>
            <a:endParaRPr lang="en-US" dirty="0">
              <a:latin typeface="Cambria" panose="020405030504060302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7096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5: Model Evaluation and Cluster Analysis</a:t>
            </a:r>
            <a:endParaRPr lang="en-US" b="1" dirty="0"/>
          </a:p>
        </p:txBody>
      </p:sp>
      <p:sp>
        <p:nvSpPr>
          <p:cNvPr id="4" name="Rectangle 1"/>
          <p:cNvSpPr>
            <a:spLocks noGrp="1" noChangeArrowheads="1"/>
          </p:cNvSpPr>
          <p:nvPr>
            <p:ph idx="1"/>
          </p:nvPr>
        </p:nvSpPr>
        <p:spPr bwMode="auto">
          <a:xfrm>
            <a:off x="141514" y="1354200"/>
            <a:ext cx="4953000"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K-means clustering divides heart disease patients into three clusters based on two dimensions: Dim1 and Dim2.</a:t>
            </a:r>
          </a:p>
          <a:p>
            <a:pPr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Cluster 1 (red circles) overlaps with other clusters, located in the bottom left.</a:t>
            </a:r>
          </a:p>
          <a:p>
            <a:pPr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Cluster 2 (green triangles) is distinct, positioned centrally.</a:t>
            </a:r>
          </a:p>
          <a:p>
            <a:pPr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Cluster 3 (blue squares) slightly overlaps in the top left, with Dim1 and Dim2 explaining 36.1% and 21.6% of the variance, respectively</a:t>
            </a:r>
            <a:r>
              <a:rPr kumimoji="0" lang="en-US" altLang="en-US" sz="1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as shown in the diagram.</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5094514" y="1314167"/>
            <a:ext cx="7178662" cy="5053975"/>
          </a:xfrm>
          <a:prstGeom prst="rect">
            <a:avLst/>
          </a:prstGeom>
        </p:spPr>
      </p:pic>
    </p:spTree>
    <p:extLst>
      <p:ext uri="{BB962C8B-B14F-4D97-AF65-F5344CB8AC3E}">
        <p14:creationId xmlns:p14="http://schemas.microsoft.com/office/powerpoint/2010/main" val="35116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Result/Findings </a:t>
            </a:r>
            <a:endParaRPr lang="en-US" b="1" dirty="0"/>
          </a:p>
        </p:txBody>
      </p:sp>
      <p:sp>
        <p:nvSpPr>
          <p:cNvPr id="3" name="Content Placeholder 2"/>
          <p:cNvSpPr>
            <a:spLocks noGrp="1"/>
          </p:cNvSpPr>
          <p:nvPr>
            <p:ph idx="1"/>
          </p:nvPr>
        </p:nvSpPr>
        <p:spPr>
          <a:xfrm>
            <a:off x="838200" y="1825625"/>
            <a:ext cx="8817429" cy="4351338"/>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Cluster 1: High age (60.48), Cholesterol level (292.14), moderate blood pressure (150.88), low exercise-induced angina (0.41).</a:t>
            </a:r>
          </a:p>
          <a:p>
            <a:r>
              <a:rPr lang="en-US" dirty="0" smtClean="0">
                <a:latin typeface="Times New Roman" panose="02020603050405020304" pitchFamily="18" charset="0"/>
                <a:cs typeface="Times New Roman" panose="02020603050405020304" pitchFamily="18" charset="0"/>
              </a:rPr>
              <a:t>Cluster 2: Youngest cluster with a higher maximum heart rate (164.11), lower cholesterol rate (225.24) slightly higher fast blood sugar rate (0.12) .</a:t>
            </a:r>
          </a:p>
          <a:p>
            <a:r>
              <a:rPr lang="en-US" dirty="0" smtClean="0">
                <a:latin typeface="Times New Roman" panose="02020603050405020304" pitchFamily="18" charset="0"/>
                <a:cs typeface="Times New Roman" panose="02020603050405020304" pitchFamily="18" charset="0"/>
              </a:rPr>
              <a:t>Cluster 3: Less prevalence of oldness (mean age 59.11) Intermediate values for cholesterol (228.41), blood pressure (127.13), and exercise-induced angina (0.53).</a:t>
            </a:r>
          </a:p>
          <a:p>
            <a:r>
              <a:rPr lang="en-US" dirty="0" smtClean="0">
                <a:latin typeface="Times New Roman" panose="02020603050405020304" pitchFamily="18" charset="0"/>
                <a:cs typeface="Times New Roman" panose="02020603050405020304" pitchFamily="18" charset="0"/>
              </a:rPr>
              <a:t>Thus, based on our results, Cluster 2 has the highest incidence of heart disease (0.76), while Cluster 3 has the lowest (0.27).</a:t>
            </a:r>
          </a:p>
          <a:p>
            <a:r>
              <a:rPr lang="en-US" dirty="0" smtClean="0">
                <a:latin typeface="Times New Roman" panose="02020603050405020304" pitchFamily="18" charset="0"/>
                <a:cs typeface="Times New Roman" panose="02020603050405020304" pitchFamily="18" charset="0"/>
              </a:rPr>
              <a:t>It assists in the development of differential treatment plans based on patient characteristics.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08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 </a:t>
            </a:r>
            <a:endParaRPr lang="en-US" b="1" dirty="0"/>
          </a:p>
        </p:txBody>
      </p:sp>
      <p:sp>
        <p:nvSpPr>
          <p:cNvPr id="3" name="Content Placeholder 2"/>
          <p:cNvSpPr>
            <a:spLocks noGrp="1"/>
          </p:cNvSpPr>
          <p:nvPr>
            <p:ph idx="1"/>
          </p:nvPr>
        </p:nvSpPr>
        <p:spPr>
          <a:xfrm>
            <a:off x="838200" y="1825625"/>
            <a:ext cx="11353800" cy="4351338"/>
          </a:xfrm>
        </p:spPr>
        <p:txBody>
          <a:bodyPr>
            <a:normAutofit lnSpcReduction="10000"/>
          </a:bodyPr>
          <a:lstStyle/>
          <a:p>
            <a:r>
              <a:rPr lang="en-US" dirty="0" smtClean="0"/>
              <a:t>Using K-Means clustering, heart disease patients may be appropriately grouped based on medical characteristics.</a:t>
            </a:r>
          </a:p>
          <a:p>
            <a:r>
              <a:rPr lang="en-US" dirty="0" smtClean="0"/>
              <a:t>The number of clusters derived from applying the elbow method equated to K=3 indicated three clusters.</a:t>
            </a:r>
          </a:p>
          <a:p>
            <a:r>
              <a:rPr lang="en-US" dirty="0" smtClean="0"/>
              <a:t>The assessment of the silhouette score depicted a poor and inadequate clustering quality.</a:t>
            </a:r>
          </a:p>
          <a:p>
            <a:r>
              <a:rPr lang="en-US" dirty="0" smtClean="0"/>
              <a:t>The characteristics of the clusters also differed in terms of age, cholesterol, and angina provoked by exercise.</a:t>
            </a:r>
          </a:p>
          <a:p>
            <a:r>
              <a:rPr lang="en-US" dirty="0" smtClean="0"/>
              <a:t>Patient segmentation can help determine how to target healthcare-related interventions or distribute resources.</a:t>
            </a:r>
            <a:endParaRPr lang="en-US" dirty="0"/>
          </a:p>
        </p:txBody>
      </p:sp>
    </p:spTree>
    <p:extLst>
      <p:ext uri="{BB962C8B-B14F-4D97-AF65-F5344CB8AC3E}">
        <p14:creationId xmlns:p14="http://schemas.microsoft.com/office/powerpoint/2010/main" val="206800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5332"/>
          </a:xfrm>
        </p:spPr>
        <p:txBody>
          <a:bodyPr>
            <a:normAutofit/>
          </a:bodyPr>
          <a:lstStyle/>
          <a:p>
            <a:r>
              <a:rPr lang="en-US" sz="3600" b="1" dirty="0" smtClean="0"/>
              <a:t>Presentation Overview </a:t>
            </a:r>
            <a:endParaRPr lang="en-US" sz="3600" b="1" dirty="0"/>
          </a:p>
        </p:txBody>
      </p:sp>
      <p:sp>
        <p:nvSpPr>
          <p:cNvPr id="3" name="Content Placeholder 2"/>
          <p:cNvSpPr>
            <a:spLocks noGrp="1"/>
          </p:cNvSpPr>
          <p:nvPr>
            <p:ph idx="1"/>
          </p:nvPr>
        </p:nvSpPr>
        <p:spPr>
          <a:xfrm>
            <a:off x="838200" y="2011679"/>
            <a:ext cx="10515600" cy="4165283"/>
          </a:xfrm>
        </p:spPr>
        <p:txBody>
          <a:bodyPr/>
          <a:lstStyle/>
          <a:p>
            <a:r>
              <a:rPr lang="en-US" dirty="0" smtClean="0"/>
              <a:t>Introduction </a:t>
            </a:r>
          </a:p>
          <a:p>
            <a:r>
              <a:rPr lang="en-US" dirty="0" smtClean="0"/>
              <a:t>Data Loading</a:t>
            </a:r>
          </a:p>
          <a:p>
            <a:r>
              <a:rPr lang="en-US" dirty="0" smtClean="0"/>
              <a:t>Data Preprocessing</a:t>
            </a:r>
          </a:p>
          <a:p>
            <a:r>
              <a:rPr lang="en-US" dirty="0" smtClean="0"/>
              <a:t>Performing of Exploratory Data Analysis (EDA)</a:t>
            </a:r>
          </a:p>
          <a:p>
            <a:r>
              <a:rPr lang="en-US" dirty="0" smtClean="0"/>
              <a:t>Model Building (K-Means Clustering)</a:t>
            </a:r>
          </a:p>
          <a:p>
            <a:r>
              <a:rPr lang="en-US" dirty="0" smtClean="0"/>
              <a:t> Model Evaluation and Cluster Analysis</a:t>
            </a:r>
          </a:p>
          <a:p>
            <a:r>
              <a:rPr lang="en-US" dirty="0" smtClean="0"/>
              <a:t>Results</a:t>
            </a:r>
          </a:p>
          <a:p>
            <a:r>
              <a:rPr lang="en-US" dirty="0" smtClean="0"/>
              <a:t>Conclusion</a:t>
            </a:r>
            <a:endParaRPr lang="en-US" dirty="0"/>
          </a:p>
        </p:txBody>
      </p:sp>
    </p:spTree>
    <p:extLst>
      <p:ext uri="{BB962C8B-B14F-4D97-AF65-F5344CB8AC3E}">
        <p14:creationId xmlns:p14="http://schemas.microsoft.com/office/powerpoint/2010/main" val="2120991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a:xfrm>
            <a:off x="629194" y="1690688"/>
            <a:ext cx="8699863" cy="4351338"/>
          </a:xfrm>
        </p:spPr>
        <p:txBody>
          <a:bodyPr>
            <a:normAutofit/>
          </a:bodyPr>
          <a:lstStyle/>
          <a:p>
            <a:r>
              <a:rPr lang="en-US" dirty="0" smtClean="0">
                <a:latin typeface="Times New Roman" panose="02020603050405020304" pitchFamily="18" charset="0"/>
                <a:cs typeface="Times New Roman" panose="02020603050405020304" pitchFamily="18" charset="0"/>
              </a:rPr>
              <a:t>Focus on K-Means Clustering for patient segmentation using a heart disease dataset.</a:t>
            </a:r>
          </a:p>
          <a:p>
            <a:r>
              <a:rPr lang="en-US" dirty="0" smtClean="0">
                <a:latin typeface="Times New Roman" panose="02020603050405020304" pitchFamily="18" charset="0"/>
                <a:cs typeface="Times New Roman" panose="02020603050405020304" pitchFamily="18" charset="0"/>
              </a:rPr>
              <a:t>Patient segmentation aids in personalized care and resource optimization.</a:t>
            </a:r>
          </a:p>
          <a:p>
            <a:r>
              <a:rPr lang="en-US" dirty="0" smtClean="0">
                <a:latin typeface="Times New Roman" panose="02020603050405020304" pitchFamily="18" charset="0"/>
                <a:cs typeface="Times New Roman" panose="02020603050405020304" pitchFamily="18" charset="0"/>
              </a:rPr>
              <a:t>Goal: Classify patients based on risk factors to identify patterns and improve healthcare decisions.</a:t>
            </a:r>
          </a:p>
          <a:p>
            <a:r>
              <a:rPr lang="en-US" dirty="0" smtClean="0">
                <a:latin typeface="Times New Roman" panose="02020603050405020304" pitchFamily="18" charset="0"/>
                <a:cs typeface="Times New Roman" panose="02020603050405020304" pitchFamily="18" charset="0"/>
              </a:rPr>
              <a:t>Clustering helps recognize high-risk groups for targeted interventions and efficient diagnostics.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40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 Columns </a:t>
            </a:r>
            <a:endParaRPr lang="en-US" b="1" dirty="0"/>
          </a:p>
        </p:txBody>
      </p:sp>
      <p:sp>
        <p:nvSpPr>
          <p:cNvPr id="3" name="Content Placeholder 2"/>
          <p:cNvSpPr>
            <a:spLocks noGrp="1"/>
          </p:cNvSpPr>
          <p:nvPr>
            <p:ph idx="1"/>
          </p:nvPr>
        </p:nvSpPr>
        <p:spPr>
          <a:xfrm>
            <a:off x="359229" y="1690688"/>
            <a:ext cx="5312229" cy="4351338"/>
          </a:xfrm>
        </p:spPr>
        <p:txBody>
          <a:bodyPr/>
          <a:lstStyle/>
          <a:p>
            <a:pPr marL="0" indent="0">
              <a:buNone/>
            </a:pPr>
            <a:r>
              <a:rPr lang="en-US" dirty="0" smtClean="0">
                <a:latin typeface="Times New Roman" panose="02020603050405020304" pitchFamily="18" charset="0"/>
                <a:cs typeface="Times New Roman" panose="02020603050405020304" pitchFamily="18" charset="0"/>
              </a:rPr>
              <a:t>Dataset used is  (heart.csv) includes features like;</a:t>
            </a:r>
          </a:p>
          <a:p>
            <a:r>
              <a:rPr lang="en-US" dirty="0" smtClean="0"/>
              <a:t>age: Patient's age</a:t>
            </a:r>
          </a:p>
          <a:p>
            <a:r>
              <a:rPr lang="en-US" dirty="0" smtClean="0"/>
              <a:t>sex: Gender (1 = male, 0 = female)</a:t>
            </a:r>
          </a:p>
          <a:p>
            <a:r>
              <a:rPr lang="en-US" dirty="0" smtClean="0"/>
              <a:t>cp: Chest pain type </a:t>
            </a:r>
          </a:p>
          <a:p>
            <a:r>
              <a:rPr lang="en-US" dirty="0" smtClean="0"/>
              <a:t>trestbps: Resting blood pressure </a:t>
            </a:r>
          </a:p>
          <a:p>
            <a:r>
              <a:rPr lang="en-US" dirty="0" smtClean="0"/>
              <a:t>chol: Cholesterol level </a:t>
            </a:r>
          </a:p>
          <a:p>
            <a:r>
              <a:rPr lang="en-US" dirty="0" smtClean="0"/>
              <a:t>fbs: Fasting blood sugar</a:t>
            </a:r>
            <a:endParaRPr lang="en-US" dirty="0"/>
          </a:p>
        </p:txBody>
      </p:sp>
      <p:sp>
        <p:nvSpPr>
          <p:cNvPr id="6" name="Content Placeholder 2"/>
          <p:cNvSpPr txBox="1">
            <a:spLocks/>
          </p:cNvSpPr>
          <p:nvPr/>
        </p:nvSpPr>
        <p:spPr>
          <a:xfrm>
            <a:off x="6705600" y="1690688"/>
            <a:ext cx="52578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
            </a:r>
            <a:r>
              <a:rPr lang="en-US" dirty="0" smtClean="0"/>
              <a:t>estecg: ECG results (0-2)</a:t>
            </a:r>
          </a:p>
          <a:p>
            <a:r>
              <a:rPr lang="en-US" dirty="0" smtClean="0"/>
              <a:t>thalach: Max heart rate</a:t>
            </a:r>
          </a:p>
          <a:p>
            <a:r>
              <a:rPr lang="en-US" dirty="0"/>
              <a:t>E</a:t>
            </a:r>
            <a:r>
              <a:rPr lang="en-US" dirty="0" smtClean="0"/>
              <a:t>xang: Exercise-induced angina (1 = yes, 0 = no)</a:t>
            </a:r>
          </a:p>
          <a:p>
            <a:r>
              <a:rPr lang="en-US" dirty="0"/>
              <a:t>O</a:t>
            </a:r>
            <a:r>
              <a:rPr lang="en-US" dirty="0" smtClean="0"/>
              <a:t>ldpeak: ST depression from exercise</a:t>
            </a:r>
          </a:p>
          <a:p>
            <a:r>
              <a:rPr lang="en-US" dirty="0" smtClean="0"/>
              <a:t>slope: Slope of ST segment</a:t>
            </a:r>
          </a:p>
          <a:p>
            <a:r>
              <a:rPr lang="en-US" dirty="0" smtClean="0"/>
              <a:t>ca: Major vessels colored by fluoroscopy (0-3)</a:t>
            </a:r>
          </a:p>
          <a:p>
            <a:r>
              <a:rPr lang="en-US" dirty="0" err="1" smtClean="0"/>
              <a:t>thal</a:t>
            </a:r>
            <a:r>
              <a:rPr lang="en-US" dirty="0" smtClean="0"/>
              <a:t>: Thalassemia type (0-2)</a:t>
            </a:r>
          </a:p>
          <a:p>
            <a:r>
              <a:rPr lang="en-US" dirty="0" smtClean="0"/>
              <a:t>target: Heart disease presence (1 = yes, 0 = no)</a:t>
            </a:r>
            <a:endParaRPr lang="en-US" dirty="0"/>
          </a:p>
        </p:txBody>
      </p:sp>
    </p:spTree>
    <p:extLst>
      <p:ext uri="{BB962C8B-B14F-4D97-AF65-F5344CB8AC3E}">
        <p14:creationId xmlns:p14="http://schemas.microsoft.com/office/powerpoint/2010/main" val="26696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STEPS USED IN THE PROJECT </a:t>
            </a:r>
            <a:endParaRPr lang="en-US" b="1" dirty="0"/>
          </a:p>
        </p:txBody>
      </p:sp>
      <p:sp>
        <p:nvSpPr>
          <p:cNvPr id="3" name="Content Placeholder 2"/>
          <p:cNvSpPr>
            <a:spLocks noGrp="1"/>
          </p:cNvSpPr>
          <p:nvPr>
            <p:ph idx="1"/>
          </p:nvPr>
        </p:nvSpPr>
        <p:spPr>
          <a:xfrm>
            <a:off x="402773" y="1531711"/>
            <a:ext cx="5029198" cy="4351338"/>
          </a:xfrm>
        </p:spPr>
        <p:txBody>
          <a:bodyPr>
            <a:normAutofit fontScale="77500" lnSpcReduction="20000"/>
          </a:bodyPr>
          <a:lstStyle/>
          <a:p>
            <a:pPr marL="0" indent="0">
              <a:buNone/>
            </a:pPr>
            <a:r>
              <a:rPr lang="en-US" b="1" dirty="0" smtClean="0"/>
              <a:t>Step 1 :Data Loading </a:t>
            </a:r>
          </a:p>
          <a:p>
            <a:r>
              <a:rPr lang="en-US" dirty="0" smtClean="0"/>
              <a:t>Import basic R packages for data manipulation, visualization and clustering analysis.</a:t>
            </a:r>
          </a:p>
          <a:p>
            <a:r>
              <a:rPr lang="en-US" dirty="0" smtClean="0"/>
              <a:t>Data manipulation should be done by dplyr, and ggplot can be used for data visualization.</a:t>
            </a:r>
          </a:p>
          <a:p>
            <a:r>
              <a:rPr lang="en-US" dirty="0" smtClean="0"/>
              <a:t>Used cluster and factoextra libraries to perform and display the outcome of performing K-Means Clustering.</a:t>
            </a:r>
          </a:p>
          <a:p>
            <a:r>
              <a:rPr lang="en-US" dirty="0" smtClean="0"/>
              <a:t>Using the read.csv(), read the heart disease dataset and then use the head() function to view the dataset's structure.</a:t>
            </a:r>
          </a:p>
          <a:p>
            <a:r>
              <a:rPr lang="en-US" dirty="0" smtClean="0"/>
              <a:t>Figure shows summary of data.</a:t>
            </a:r>
            <a:endParaRPr lang="en-US" dirty="0"/>
          </a:p>
        </p:txBody>
      </p:sp>
      <p:pic>
        <p:nvPicPr>
          <p:cNvPr id="4" name="Picture 3"/>
          <p:cNvPicPr>
            <a:picLocks noChangeAspect="1"/>
          </p:cNvPicPr>
          <p:nvPr/>
        </p:nvPicPr>
        <p:blipFill>
          <a:blip r:embed="rId3"/>
          <a:stretch>
            <a:fillRect/>
          </a:stretch>
        </p:blipFill>
        <p:spPr>
          <a:xfrm>
            <a:off x="5508172" y="1886631"/>
            <a:ext cx="6281057" cy="3218770"/>
          </a:xfrm>
          <a:prstGeom prst="rect">
            <a:avLst/>
          </a:prstGeom>
        </p:spPr>
      </p:pic>
    </p:spTree>
    <p:extLst>
      <p:ext uri="{BB962C8B-B14F-4D97-AF65-F5344CB8AC3E}">
        <p14:creationId xmlns:p14="http://schemas.microsoft.com/office/powerpoint/2010/main" val="192401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Step 2: Data Preprocessing</a:t>
            </a:r>
            <a:endParaRPr lang="en-US" b="1" dirty="0"/>
          </a:p>
        </p:txBody>
      </p:sp>
      <p:sp>
        <p:nvSpPr>
          <p:cNvPr id="3" name="Content Placeholder 2"/>
          <p:cNvSpPr>
            <a:spLocks noGrp="1"/>
          </p:cNvSpPr>
          <p:nvPr>
            <p:ph idx="1"/>
          </p:nvPr>
        </p:nvSpPr>
        <p:spPr>
          <a:xfrm>
            <a:off x="838200" y="1825625"/>
            <a:ext cx="9307286" cy="4351338"/>
          </a:xfrm>
        </p:spPr>
        <p:txBody>
          <a:bodyPr/>
          <a:lstStyle/>
          <a:p>
            <a:r>
              <a:rPr lang="en-US" dirty="0" smtClean="0"/>
              <a:t>To find and handle the missing values use sum(is.na()).</a:t>
            </a:r>
          </a:p>
          <a:p>
            <a:r>
              <a:rPr lang="en-US" dirty="0" smtClean="0"/>
              <a:t>Transform some variables which are categorical variables such as ‘sex’ and ‘cp’ into factors for analysis.</a:t>
            </a:r>
          </a:p>
          <a:p>
            <a:r>
              <a:rPr lang="en-US" dirty="0" smtClean="0"/>
              <a:t> Standardize /normalize numerical fields such as age, blood pressure, cholesterol etc.</a:t>
            </a:r>
          </a:p>
          <a:p>
            <a:r>
              <a:rPr lang="en-US" dirty="0" smtClean="0"/>
              <a:t>Append the scaled numerical data with the actual data to increase generalization.</a:t>
            </a:r>
            <a:endParaRPr lang="en-US" dirty="0"/>
          </a:p>
        </p:txBody>
      </p:sp>
    </p:spTree>
    <p:extLst>
      <p:ext uri="{BB962C8B-B14F-4D97-AF65-F5344CB8AC3E}">
        <p14:creationId xmlns:p14="http://schemas.microsoft.com/office/powerpoint/2010/main" val="3252846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Step 3: Exploratory Data Analysis (EDA)</a:t>
            </a:r>
            <a:endParaRPr lang="en-US" b="1" dirty="0"/>
          </a:p>
        </p:txBody>
      </p:sp>
      <p:sp>
        <p:nvSpPr>
          <p:cNvPr id="3" name="Content Placeholder 2"/>
          <p:cNvSpPr>
            <a:spLocks noGrp="1"/>
          </p:cNvSpPr>
          <p:nvPr>
            <p:ph idx="1"/>
          </p:nvPr>
        </p:nvSpPr>
        <p:spPr>
          <a:xfrm>
            <a:off x="427511" y="1975004"/>
            <a:ext cx="4963886" cy="4351338"/>
          </a:xfrm>
        </p:spPr>
        <p:txBody>
          <a:bodyPr>
            <a:normAutofit/>
          </a:bodyPr>
          <a:lstStyle/>
          <a:p>
            <a:r>
              <a:rPr lang="en-US" dirty="0" smtClean="0"/>
              <a:t>Histograms are used to determine how the age is distributed within the given dataset.</a:t>
            </a:r>
          </a:p>
          <a:p>
            <a:r>
              <a:rPr lang="en-US" dirty="0" smtClean="0"/>
              <a:t>Use boxplots to compare cholesterol levels in patients with and without heart disease.</a:t>
            </a:r>
          </a:p>
        </p:txBody>
      </p:sp>
      <p:pic>
        <p:nvPicPr>
          <p:cNvPr id="4" name="Picture 3"/>
          <p:cNvPicPr>
            <a:picLocks noChangeAspect="1"/>
          </p:cNvPicPr>
          <p:nvPr/>
        </p:nvPicPr>
        <p:blipFill>
          <a:blip r:embed="rId3"/>
          <a:stretch>
            <a:fillRect/>
          </a:stretch>
        </p:blipFill>
        <p:spPr>
          <a:xfrm>
            <a:off x="5072743" y="1441607"/>
            <a:ext cx="6520543" cy="4556422"/>
          </a:xfrm>
          <a:prstGeom prst="rect">
            <a:avLst/>
          </a:prstGeom>
        </p:spPr>
      </p:pic>
    </p:spTree>
    <p:extLst>
      <p:ext uri="{BB962C8B-B14F-4D97-AF65-F5344CB8AC3E}">
        <p14:creationId xmlns:p14="http://schemas.microsoft.com/office/powerpoint/2010/main" val="414968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r>
              <a:rPr lang="en-US" b="1" dirty="0" smtClean="0"/>
              <a:t>Exploratory Data Analysis (EDA)</a:t>
            </a:r>
            <a:endParaRPr lang="en-US" dirty="0"/>
          </a:p>
        </p:txBody>
      </p:sp>
      <p:sp>
        <p:nvSpPr>
          <p:cNvPr id="3" name="Content Placeholder 2"/>
          <p:cNvSpPr>
            <a:spLocks noGrp="1"/>
          </p:cNvSpPr>
          <p:nvPr>
            <p:ph idx="1"/>
          </p:nvPr>
        </p:nvSpPr>
        <p:spPr>
          <a:xfrm>
            <a:off x="625647" y="1690688"/>
            <a:ext cx="5377543" cy="4351338"/>
          </a:xfrm>
        </p:spPr>
        <p:txBody>
          <a:bodyPr>
            <a:normAutofit/>
          </a:bodyPr>
          <a:lstStyle/>
          <a:p>
            <a:r>
              <a:rPr lang="en-US" dirty="0" smtClean="0"/>
              <a:t>Employ pair plots for multiple numerical age, blood pressure, and cholesterol characteristics.</a:t>
            </a:r>
          </a:p>
          <a:p>
            <a:r>
              <a:rPr lang="en-US" dirty="0"/>
              <a:t>T</a:t>
            </a:r>
            <a:r>
              <a:rPr lang="en-US" dirty="0" smtClean="0"/>
              <a:t>he pair plot allow for the understanding of attributes that are related to each other in different patient segments</a:t>
            </a:r>
          </a:p>
          <a:p>
            <a:r>
              <a:rPr lang="en-US" dirty="0" smtClean="0"/>
              <a:t>Emphasis on going beyond the averages and examining variances to learn more about the data.</a:t>
            </a:r>
          </a:p>
          <a:p>
            <a:endParaRPr lang="en-US" dirty="0"/>
          </a:p>
        </p:txBody>
      </p:sp>
      <p:pic>
        <p:nvPicPr>
          <p:cNvPr id="4" name="Picture 3"/>
          <p:cNvPicPr>
            <a:picLocks noChangeAspect="1"/>
          </p:cNvPicPr>
          <p:nvPr/>
        </p:nvPicPr>
        <p:blipFill>
          <a:blip r:embed="rId3"/>
          <a:stretch>
            <a:fillRect/>
          </a:stretch>
        </p:blipFill>
        <p:spPr>
          <a:xfrm>
            <a:off x="6003190" y="1403527"/>
            <a:ext cx="5786039" cy="4290432"/>
          </a:xfrm>
          <a:prstGeom prst="rect">
            <a:avLst/>
          </a:prstGeom>
        </p:spPr>
      </p:pic>
    </p:spTree>
    <p:extLst>
      <p:ext uri="{BB962C8B-B14F-4D97-AF65-F5344CB8AC3E}">
        <p14:creationId xmlns:p14="http://schemas.microsoft.com/office/powerpoint/2010/main" val="2790218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 4: Model Building (K-Means Clustering)</a:t>
            </a:r>
            <a:r>
              <a:rPr lang="en-US" dirty="0"/>
              <a:t/>
            </a:r>
            <a:br>
              <a:rPr lang="en-US" dirty="0"/>
            </a:br>
            <a:endParaRPr lang="en-US" dirty="0"/>
          </a:p>
        </p:txBody>
      </p:sp>
      <p:sp>
        <p:nvSpPr>
          <p:cNvPr id="8" name="Rectangle 4"/>
          <p:cNvSpPr>
            <a:spLocks noGrp="1" noChangeArrowheads="1"/>
          </p:cNvSpPr>
          <p:nvPr>
            <p:ph idx="1"/>
          </p:nvPr>
        </p:nvSpPr>
        <p:spPr bwMode="auto">
          <a:xfrm>
            <a:off x="478973" y="1451984"/>
            <a:ext cx="54428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Optimal K Identified:</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Elbow Method determined K=3 as the ideal number of clusters for minimal variance.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Cluster Separation:</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K-Means algorithm grouped data into 3 clusters based on normalized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Cluster Assignments:</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Data points were categorized and stored in the dataset for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Efficient Processing:</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Used fviz_nbclust for visualizing and validating the elbow point.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Analysis Ready:</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Updated dataset facilitates insights from distinct cluster patterns.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choosing k=3 is enough for the reasonable cluster separation for further analysis as shown in the graph</a:t>
            </a:r>
          </a:p>
        </p:txBody>
      </p:sp>
      <p:pic>
        <p:nvPicPr>
          <p:cNvPr id="9" name="Picture 8"/>
          <p:cNvPicPr>
            <a:picLocks noChangeAspect="1"/>
          </p:cNvPicPr>
          <p:nvPr/>
        </p:nvPicPr>
        <p:blipFill>
          <a:blip r:embed="rId3"/>
          <a:stretch>
            <a:fillRect/>
          </a:stretch>
        </p:blipFill>
        <p:spPr>
          <a:xfrm>
            <a:off x="5921830" y="1365662"/>
            <a:ext cx="6085114" cy="4618120"/>
          </a:xfrm>
          <a:prstGeom prst="rect">
            <a:avLst/>
          </a:prstGeom>
        </p:spPr>
      </p:pic>
    </p:spTree>
    <p:extLst>
      <p:ext uri="{BB962C8B-B14F-4D97-AF65-F5344CB8AC3E}">
        <p14:creationId xmlns:p14="http://schemas.microsoft.com/office/powerpoint/2010/main" val="4233979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1883</Words>
  <Application>Microsoft Office PowerPoint</Application>
  <PresentationFormat>Widescreen</PresentationFormat>
  <Paragraphs>101</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SimSun</vt:lpstr>
      <vt:lpstr>Arial</vt:lpstr>
      <vt:lpstr>Calibri</vt:lpstr>
      <vt:lpstr>Calibri Light</vt:lpstr>
      <vt:lpstr>Cambria</vt:lpstr>
      <vt:lpstr>Times New Roman</vt:lpstr>
      <vt:lpstr>Office Theme</vt:lpstr>
      <vt:lpstr>PowerPoint Presentation</vt:lpstr>
      <vt:lpstr>Presentation Overview </vt:lpstr>
      <vt:lpstr>Introduction </vt:lpstr>
      <vt:lpstr>Dataset Columns </vt:lpstr>
      <vt:lpstr>STEPS USED IN THE PROJECT </vt:lpstr>
      <vt:lpstr>Step 2: Data Preprocessing</vt:lpstr>
      <vt:lpstr># Step 3: Exploratory Data Analysis (EDA)</vt:lpstr>
      <vt:lpstr>Cont.Exploratory Data Analysis (EDA)</vt:lpstr>
      <vt:lpstr>Step 4: Model Building (K-Means Clustering) </vt:lpstr>
      <vt:lpstr>Step 5: Model Evaluation and Cluster Analysis</vt:lpstr>
      <vt:lpstr>Result/Findings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840 G3</dc:creator>
  <cp:lastModifiedBy>840 G3</cp:lastModifiedBy>
  <cp:revision>15</cp:revision>
  <dcterms:created xsi:type="dcterms:W3CDTF">2024-11-16T13:14:08Z</dcterms:created>
  <dcterms:modified xsi:type="dcterms:W3CDTF">2024-11-16T15:45:40Z</dcterms:modified>
</cp:coreProperties>
</file>