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CC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June 6,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5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June 6,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1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June 6,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3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June 6,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4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June 6, 2025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272011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正方形/長方形 1045">
            <a:extLst>
              <a:ext uri="{FF2B5EF4-FFF2-40B4-BE49-F238E27FC236}">
                <a16:creationId xmlns:a16="http://schemas.microsoft.com/office/drawing/2014/main" id="{FD016267-3DF8-F75C-B269-0A852375B119}"/>
              </a:ext>
            </a:extLst>
          </p:cNvPr>
          <p:cNvSpPr/>
          <p:nvPr/>
        </p:nvSpPr>
        <p:spPr>
          <a:xfrm>
            <a:off x="55585" y="1066800"/>
            <a:ext cx="12066745" cy="220326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7177F6A-990E-A0B7-B4F3-A092670457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06FE3C-D39A-EBE2-0B6F-884DA0322D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サンプルコード概要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44230F-8BD2-1DEA-1AFF-C5B3DFF4875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June 6, 2025</a:t>
            </a:fld>
            <a:endParaRPr lang="en-US" dirty="0"/>
          </a:p>
        </p:txBody>
      </p:sp>
      <p:pic>
        <p:nvPicPr>
          <p:cNvPr id="5" name="Graphic 6" descr="Amazon Bedrock service icon.">
            <a:extLst>
              <a:ext uri="{FF2B5EF4-FFF2-40B4-BE49-F238E27FC236}">
                <a16:creationId xmlns:a16="http://schemas.microsoft.com/office/drawing/2014/main" id="{2A186090-A647-95C9-C425-F33E82F8D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74608" y="1677329"/>
            <a:ext cx="467585" cy="46758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E135456-4446-6417-6656-E7406ED6D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26" y="2536590"/>
            <a:ext cx="416326" cy="38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4CB700AD-ADDE-7F43-7349-5491D824325D}"/>
              </a:ext>
            </a:extLst>
          </p:cNvPr>
          <p:cNvCxnSpPr>
            <a:cxnSpLocks/>
            <a:stCxn id="5" idx="2"/>
            <a:endCxn id="1026" idx="0"/>
          </p:cNvCxnSpPr>
          <p:nvPr/>
        </p:nvCxnSpPr>
        <p:spPr>
          <a:xfrm flipH="1">
            <a:off x="2704189" y="2144914"/>
            <a:ext cx="4212" cy="3916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2593F1ED-4E81-E474-F4E9-76D43B36A411}"/>
              </a:ext>
            </a:extLst>
          </p:cNvPr>
          <p:cNvSpPr/>
          <p:nvPr/>
        </p:nvSpPr>
        <p:spPr>
          <a:xfrm>
            <a:off x="2560189" y="1359177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1</a:t>
            </a:r>
            <a:endParaRPr kumimoji="1" lang="ja-JP" altLang="en-US" sz="11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BF56AE2-0552-8C04-D3FC-1AC39883A05E}"/>
              </a:ext>
            </a:extLst>
          </p:cNvPr>
          <p:cNvSpPr txBox="1"/>
          <p:nvPr/>
        </p:nvSpPr>
        <p:spPr>
          <a:xfrm>
            <a:off x="0" y="1680288"/>
            <a:ext cx="2053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ユーザーによるデータ指定</a:t>
            </a:r>
            <a:endParaRPr lang="en-US" altLang="ja-JP" sz="1200" dirty="0"/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（テキスト入力）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7DD67C3-7040-D704-2C32-233A686F503C}"/>
              </a:ext>
            </a:extLst>
          </p:cNvPr>
          <p:cNvCxnSpPr>
            <a:stCxn id="17" idx="3"/>
            <a:endCxn id="5" idx="1"/>
          </p:cNvCxnSpPr>
          <p:nvPr/>
        </p:nvCxnSpPr>
        <p:spPr>
          <a:xfrm>
            <a:off x="2053117" y="1911121"/>
            <a:ext cx="4214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6" descr="Amazon Bedrock service icon.">
            <a:extLst>
              <a:ext uri="{FF2B5EF4-FFF2-40B4-BE49-F238E27FC236}">
                <a16:creationId xmlns:a16="http://schemas.microsoft.com/office/drawing/2014/main" id="{EC99A862-E95D-9BE0-30B2-8863B0025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493511" y="1674368"/>
            <a:ext cx="467585" cy="467585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EAC2924-BEE5-7F08-3911-BC77D223DF17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 flipV="1">
            <a:off x="2942193" y="1908161"/>
            <a:ext cx="551318" cy="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A6A34CEC-A333-DFB0-3C6D-ECE624985E0A}"/>
              </a:ext>
            </a:extLst>
          </p:cNvPr>
          <p:cNvSpPr/>
          <p:nvPr/>
        </p:nvSpPr>
        <p:spPr>
          <a:xfrm>
            <a:off x="3583303" y="1348534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2</a:t>
            </a:r>
            <a:endParaRPr kumimoji="1" lang="ja-JP" altLang="en-US" sz="11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D57A6DD-62EA-A1FB-5787-83C0F82AD030}"/>
              </a:ext>
            </a:extLst>
          </p:cNvPr>
          <p:cNvSpPr txBox="1"/>
          <p:nvPr/>
        </p:nvSpPr>
        <p:spPr>
          <a:xfrm>
            <a:off x="2277269" y="2931657"/>
            <a:ext cx="880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API</a:t>
            </a:r>
            <a:r>
              <a:rPr lang="ja-JP" altLang="en-US" sz="1200" dirty="0"/>
              <a:t>定義書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546554E-D06E-5141-A6FA-C6A7A2B1B593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 flipV="1">
            <a:off x="3961096" y="1908160"/>
            <a:ext cx="374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 31">
            <a:extLst>
              <a:ext uri="{FF2B5EF4-FFF2-40B4-BE49-F238E27FC236}">
                <a16:creationId xmlns:a16="http://schemas.microsoft.com/office/drawing/2014/main" id="{3C331D6E-2992-FD85-7C95-DBFF7FDC6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366783"/>
              </p:ext>
            </p:extLst>
          </p:nvPr>
        </p:nvGraphicFramePr>
        <p:xfrm>
          <a:off x="7254241" y="3456552"/>
          <a:ext cx="4868089" cy="3109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96">
                  <a:extLst>
                    <a:ext uri="{9D8B030D-6E8A-4147-A177-3AD203B41FA5}">
                      <a16:colId xmlns:a16="http://schemas.microsoft.com/office/drawing/2014/main" val="3300585548"/>
                    </a:ext>
                  </a:extLst>
                </a:gridCol>
                <a:gridCol w="4451593">
                  <a:extLst>
                    <a:ext uri="{9D8B030D-6E8A-4147-A177-3AD203B41FA5}">
                      <a16:colId xmlns:a16="http://schemas.microsoft.com/office/drawing/2014/main" val="1442478039"/>
                    </a:ext>
                  </a:extLst>
                </a:gridCol>
              </a:tblGrid>
              <a:tr h="31355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#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/>
                        <a:t>処理内容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801736"/>
                  </a:ext>
                </a:extLst>
              </a:tr>
              <a:tr h="31355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API</a:t>
                      </a:r>
                      <a:r>
                        <a:rPr kumimoji="1" lang="ja-JP" altLang="en-US" sz="1200" dirty="0"/>
                        <a:t>定義書からユーザー指示と合致する</a:t>
                      </a:r>
                      <a:r>
                        <a:rPr kumimoji="1" lang="en-US" altLang="ja-JP" sz="1200" dirty="0"/>
                        <a:t>API</a:t>
                      </a:r>
                      <a:r>
                        <a:rPr kumimoji="1" lang="ja-JP" altLang="en-US" sz="1200" dirty="0"/>
                        <a:t>を推定する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365547"/>
                  </a:ext>
                </a:extLst>
              </a:tr>
              <a:tr h="3865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❶の</a:t>
                      </a:r>
                      <a:r>
                        <a:rPr kumimoji="1" lang="en-US" altLang="ja-JP" sz="1200" dirty="0"/>
                        <a:t>API</a:t>
                      </a:r>
                      <a:r>
                        <a:rPr kumimoji="1" lang="ja-JP" altLang="en-US" sz="1200" dirty="0"/>
                        <a:t>基本パスとユーザー指示から最適なクエリパラメータを推定する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477615"/>
                  </a:ext>
                </a:extLst>
              </a:tr>
              <a:tr h="31355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❸</a:t>
                      </a:r>
                      <a:endParaRPr kumimoji="1" lang="en-US" altLang="ja-JP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API</a:t>
                      </a:r>
                      <a:r>
                        <a:rPr kumimoji="1" lang="ja-JP" altLang="en-US" sz="1200" dirty="0"/>
                        <a:t>を実行してデータを抽出する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110737"/>
                  </a:ext>
                </a:extLst>
              </a:tr>
              <a:tr h="31355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json</a:t>
                      </a:r>
                      <a:r>
                        <a:rPr kumimoji="1" lang="ja-JP" altLang="en-US" sz="1200" dirty="0"/>
                        <a:t>形式のデータを表形式に変換する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556817"/>
                  </a:ext>
                </a:extLst>
              </a:tr>
              <a:tr h="3865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ユーザー指示の分析内容を実現する</a:t>
                      </a:r>
                      <a:r>
                        <a:rPr kumimoji="1" lang="en-US" altLang="ja-JP" sz="1200" dirty="0"/>
                        <a:t>python</a:t>
                      </a:r>
                      <a:r>
                        <a:rPr kumimoji="1" lang="ja-JP" altLang="en-US" sz="1200" dirty="0"/>
                        <a:t>コードを生成（グラフ作成、画像保存など）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753168"/>
                  </a:ext>
                </a:extLst>
              </a:tr>
              <a:tr h="31355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表記揺れのグループ化と推奨表記の提案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531642"/>
                  </a:ext>
                </a:extLst>
              </a:tr>
              <a:tr h="31355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表記揺れの補正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986156"/>
                  </a:ext>
                </a:extLst>
              </a:tr>
              <a:tr h="31355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レポート作成</a:t>
                      </a:r>
                      <a:endParaRPr kumimoji="1" lang="en-US" altLang="ja-JP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447353"/>
                  </a:ext>
                </a:extLst>
              </a:tr>
            </a:tbl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0F6DD49-C5CE-8817-7F3F-ECDD963EA7EF}"/>
              </a:ext>
            </a:extLst>
          </p:cNvPr>
          <p:cNvSpPr txBox="1"/>
          <p:nvPr/>
        </p:nvSpPr>
        <p:spPr>
          <a:xfrm>
            <a:off x="4335336" y="1769660"/>
            <a:ext cx="726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API</a:t>
            </a:r>
            <a:r>
              <a:rPr lang="ja-JP" altLang="en-US" sz="1200" dirty="0"/>
              <a:t>実行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37" name="フローチャート: 磁気ディスク 36">
            <a:extLst>
              <a:ext uri="{FF2B5EF4-FFF2-40B4-BE49-F238E27FC236}">
                <a16:creationId xmlns:a16="http://schemas.microsoft.com/office/drawing/2014/main" id="{108E3AB1-92FC-E42F-E6C7-CAEED8FF7AFC}"/>
              </a:ext>
            </a:extLst>
          </p:cNvPr>
          <p:cNvSpPr/>
          <p:nvPr/>
        </p:nvSpPr>
        <p:spPr>
          <a:xfrm>
            <a:off x="4455122" y="2513620"/>
            <a:ext cx="486477" cy="336332"/>
          </a:xfrm>
          <a:prstGeom prst="flowChartMagneticDisk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70595B1-9C53-9EBD-A92B-47A6FEE27114}"/>
              </a:ext>
            </a:extLst>
          </p:cNvPr>
          <p:cNvCxnSpPr>
            <a:cxnSpLocks/>
            <a:stCxn id="33" idx="2"/>
            <a:endCxn id="37" idx="1"/>
          </p:cNvCxnSpPr>
          <p:nvPr/>
        </p:nvCxnSpPr>
        <p:spPr>
          <a:xfrm>
            <a:off x="4698361" y="2046659"/>
            <a:ext cx="0" cy="4669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B044DDF1-17BE-E6C6-145E-15A84A930FBB}"/>
              </a:ext>
            </a:extLst>
          </p:cNvPr>
          <p:cNvSpPr/>
          <p:nvPr/>
        </p:nvSpPr>
        <p:spPr>
          <a:xfrm>
            <a:off x="4554360" y="1366822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3</a:t>
            </a:r>
            <a:endParaRPr kumimoji="1" lang="ja-JP" altLang="en-US" sz="1100" dirty="0"/>
          </a:p>
        </p:txBody>
      </p:sp>
      <p:pic>
        <p:nvPicPr>
          <p:cNvPr id="44" name="Graphic 6" descr="Amazon Bedrock service icon.">
            <a:extLst>
              <a:ext uri="{FF2B5EF4-FFF2-40B4-BE49-F238E27FC236}">
                <a16:creationId xmlns:a16="http://schemas.microsoft.com/office/drawing/2014/main" id="{76F93A01-E13C-BB84-B59F-64CD89C01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54240" y="1674368"/>
            <a:ext cx="467585" cy="467585"/>
          </a:xfrm>
          <a:prstGeom prst="rect">
            <a:avLst/>
          </a:prstGeom>
        </p:spPr>
      </p:pic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C4D3203D-043D-AF14-7FA3-BD7169380A6F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>
          <a:xfrm>
            <a:off x="5061386" y="1908160"/>
            <a:ext cx="2928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B276C6CB-8BE0-8279-8F80-2658B2C1014F}"/>
              </a:ext>
            </a:extLst>
          </p:cNvPr>
          <p:cNvSpPr/>
          <p:nvPr/>
        </p:nvSpPr>
        <p:spPr>
          <a:xfrm>
            <a:off x="5444032" y="1347239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4</a:t>
            </a:r>
            <a:endParaRPr kumimoji="1" lang="ja-JP" altLang="en-US" sz="11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05FED83-E52F-D9D4-D3EC-3A5A83E75E05}"/>
              </a:ext>
            </a:extLst>
          </p:cNvPr>
          <p:cNvSpPr txBox="1"/>
          <p:nvPr/>
        </p:nvSpPr>
        <p:spPr>
          <a:xfrm>
            <a:off x="6188410" y="1677329"/>
            <a:ext cx="18680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ユーザーによる分析指定</a:t>
            </a:r>
            <a:endParaRPr lang="en-US" altLang="ja-JP" sz="1200" dirty="0"/>
          </a:p>
          <a:p>
            <a:r>
              <a:rPr kumimoji="1" lang="ja-JP" altLang="en-US" sz="1200" dirty="0">
                <a:solidFill>
                  <a:schemeClr val="tx1"/>
                </a:solidFill>
              </a:rPr>
              <a:t>（テキスト入力）</a:t>
            </a:r>
            <a:endParaRPr kumimoji="1" lang="en-US" altLang="ja-JP" sz="1200" dirty="0">
              <a:solidFill>
                <a:schemeClr val="tx1"/>
              </a:solidFill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3F04001D-2C8E-5239-8903-6308E86BB52C}"/>
              </a:ext>
            </a:extLst>
          </p:cNvPr>
          <p:cNvCxnSpPr>
            <a:cxnSpLocks/>
            <a:stCxn id="44" idx="3"/>
            <a:endCxn id="50" idx="1"/>
          </p:cNvCxnSpPr>
          <p:nvPr/>
        </p:nvCxnSpPr>
        <p:spPr>
          <a:xfrm>
            <a:off x="5821825" y="1908161"/>
            <a:ext cx="3665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5F1934D4-4995-6A28-2C3F-4CBD63D11977}"/>
              </a:ext>
            </a:extLst>
          </p:cNvPr>
          <p:cNvCxnSpPr>
            <a:cxnSpLocks/>
            <a:stCxn id="50" idx="3"/>
            <a:endCxn id="60" idx="1"/>
          </p:cNvCxnSpPr>
          <p:nvPr/>
        </p:nvCxnSpPr>
        <p:spPr>
          <a:xfrm flipV="1">
            <a:off x="8056489" y="1905202"/>
            <a:ext cx="319030" cy="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6" descr="Amazon Bedrock service icon.">
            <a:extLst>
              <a:ext uri="{FF2B5EF4-FFF2-40B4-BE49-F238E27FC236}">
                <a16:creationId xmlns:a16="http://schemas.microsoft.com/office/drawing/2014/main" id="{617C16B2-36D6-9CC1-7D66-9282ECC53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75519" y="1671409"/>
            <a:ext cx="467585" cy="467585"/>
          </a:xfrm>
          <a:prstGeom prst="rect">
            <a:avLst/>
          </a:prstGeom>
        </p:spPr>
      </p:pic>
      <p:sp>
        <p:nvSpPr>
          <p:cNvPr id="1027" name="楕円 1026">
            <a:extLst>
              <a:ext uri="{FF2B5EF4-FFF2-40B4-BE49-F238E27FC236}">
                <a16:creationId xmlns:a16="http://schemas.microsoft.com/office/drawing/2014/main" id="{4559F7FC-0E96-5F1F-E7D4-CDCC0235CA21}"/>
              </a:ext>
            </a:extLst>
          </p:cNvPr>
          <p:cNvSpPr/>
          <p:nvPr/>
        </p:nvSpPr>
        <p:spPr>
          <a:xfrm>
            <a:off x="8465311" y="1337802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5</a:t>
            </a:r>
            <a:endParaRPr kumimoji="1" lang="ja-JP" altLang="en-US" sz="1100" dirty="0"/>
          </a:p>
        </p:txBody>
      </p:sp>
      <p:sp>
        <p:nvSpPr>
          <p:cNvPr id="1029" name="テキスト ボックス 1028">
            <a:extLst>
              <a:ext uri="{FF2B5EF4-FFF2-40B4-BE49-F238E27FC236}">
                <a16:creationId xmlns:a16="http://schemas.microsoft.com/office/drawing/2014/main" id="{C4362B1F-7488-DF41-D794-38292CF9C485}"/>
              </a:ext>
            </a:extLst>
          </p:cNvPr>
          <p:cNvSpPr txBox="1"/>
          <p:nvPr/>
        </p:nvSpPr>
        <p:spPr>
          <a:xfrm>
            <a:off x="9227860" y="1680287"/>
            <a:ext cx="15852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分析結果作成コード</a:t>
            </a:r>
            <a:endParaRPr lang="en-US" altLang="ja-JP" sz="1200" dirty="0"/>
          </a:p>
          <a:p>
            <a:r>
              <a:rPr lang="ja-JP" altLang="en-US" sz="1200" dirty="0"/>
              <a:t>実行</a:t>
            </a:r>
            <a:endParaRPr lang="en-US" altLang="ja-JP" sz="1200" dirty="0"/>
          </a:p>
        </p:txBody>
      </p:sp>
      <p:cxnSp>
        <p:nvCxnSpPr>
          <p:cNvPr id="1030" name="直線矢印コネクタ 1029">
            <a:extLst>
              <a:ext uri="{FF2B5EF4-FFF2-40B4-BE49-F238E27FC236}">
                <a16:creationId xmlns:a16="http://schemas.microsoft.com/office/drawing/2014/main" id="{49BE071E-1476-7213-84A5-C65CBA5E3C5E}"/>
              </a:ext>
            </a:extLst>
          </p:cNvPr>
          <p:cNvCxnSpPr>
            <a:cxnSpLocks/>
            <a:stCxn id="60" idx="3"/>
            <a:endCxn id="1029" idx="1"/>
          </p:cNvCxnSpPr>
          <p:nvPr/>
        </p:nvCxnSpPr>
        <p:spPr>
          <a:xfrm>
            <a:off x="8843104" y="1905202"/>
            <a:ext cx="384756" cy="5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線矢印コネクタ 1036">
            <a:extLst>
              <a:ext uri="{FF2B5EF4-FFF2-40B4-BE49-F238E27FC236}">
                <a16:creationId xmlns:a16="http://schemas.microsoft.com/office/drawing/2014/main" id="{8C89CA6E-853C-174E-3BFA-05799D51F287}"/>
              </a:ext>
            </a:extLst>
          </p:cNvPr>
          <p:cNvCxnSpPr>
            <a:cxnSpLocks/>
            <a:stCxn id="1029" idx="3"/>
            <a:endCxn id="1043" idx="1"/>
          </p:cNvCxnSpPr>
          <p:nvPr/>
        </p:nvCxnSpPr>
        <p:spPr>
          <a:xfrm flipV="1">
            <a:off x="10813118" y="1905201"/>
            <a:ext cx="347945" cy="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図 1040">
            <a:extLst>
              <a:ext uri="{FF2B5EF4-FFF2-40B4-BE49-F238E27FC236}">
                <a16:creationId xmlns:a16="http://schemas.microsoft.com/office/drawing/2014/main" id="{E69A3DFB-D11F-102E-5F1F-E5AF1224CB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283" y="1171494"/>
            <a:ext cx="465040" cy="465040"/>
          </a:xfrm>
          <a:prstGeom prst="rect">
            <a:avLst/>
          </a:prstGeom>
        </p:spPr>
      </p:pic>
      <p:pic>
        <p:nvPicPr>
          <p:cNvPr id="1043" name="図 1042">
            <a:extLst>
              <a:ext uri="{FF2B5EF4-FFF2-40B4-BE49-F238E27FC236}">
                <a16:creationId xmlns:a16="http://schemas.microsoft.com/office/drawing/2014/main" id="{6C756414-0CA5-1198-B361-AF39980541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063" y="1682476"/>
            <a:ext cx="445449" cy="445449"/>
          </a:xfrm>
          <a:prstGeom prst="rect">
            <a:avLst/>
          </a:prstGeom>
        </p:spPr>
      </p:pic>
      <p:pic>
        <p:nvPicPr>
          <p:cNvPr id="1045" name="図 1044">
            <a:extLst>
              <a:ext uri="{FF2B5EF4-FFF2-40B4-BE49-F238E27FC236}">
                <a16:creationId xmlns:a16="http://schemas.microsoft.com/office/drawing/2014/main" id="{5042757B-DC14-7B6B-80F4-2440E20AF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815" y="2264627"/>
            <a:ext cx="329943" cy="329943"/>
          </a:xfrm>
          <a:prstGeom prst="rect">
            <a:avLst/>
          </a:prstGeom>
        </p:spPr>
      </p:pic>
      <p:sp>
        <p:nvSpPr>
          <p:cNvPr id="1053" name="正方形/長方形 1052">
            <a:extLst>
              <a:ext uri="{FF2B5EF4-FFF2-40B4-BE49-F238E27FC236}">
                <a16:creationId xmlns:a16="http://schemas.microsoft.com/office/drawing/2014/main" id="{EAACD580-F069-FDE0-EACD-1B6923547754}"/>
              </a:ext>
            </a:extLst>
          </p:cNvPr>
          <p:cNvSpPr/>
          <p:nvPr/>
        </p:nvSpPr>
        <p:spPr>
          <a:xfrm>
            <a:off x="55585" y="3917381"/>
            <a:ext cx="7030068" cy="159208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6" name="フローチャート: 内部記憶 1055">
            <a:extLst>
              <a:ext uri="{FF2B5EF4-FFF2-40B4-BE49-F238E27FC236}">
                <a16:creationId xmlns:a16="http://schemas.microsoft.com/office/drawing/2014/main" id="{7574735B-6D77-6E6A-8F51-93D223FD7BAD}"/>
              </a:ext>
            </a:extLst>
          </p:cNvPr>
          <p:cNvSpPr/>
          <p:nvPr/>
        </p:nvSpPr>
        <p:spPr>
          <a:xfrm>
            <a:off x="272409" y="4491737"/>
            <a:ext cx="387531" cy="425414"/>
          </a:xfrm>
          <a:prstGeom prst="flowChartInternalStorag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57" name="Graphic 6" descr="Amazon Bedrock service icon.">
            <a:extLst>
              <a:ext uri="{FF2B5EF4-FFF2-40B4-BE49-F238E27FC236}">
                <a16:creationId xmlns:a16="http://schemas.microsoft.com/office/drawing/2014/main" id="{24C3C0F4-D967-C8A1-34A1-E53916A0A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02322" y="4470651"/>
            <a:ext cx="467585" cy="467585"/>
          </a:xfrm>
          <a:prstGeom prst="rect">
            <a:avLst/>
          </a:prstGeom>
        </p:spPr>
      </p:pic>
      <p:cxnSp>
        <p:nvCxnSpPr>
          <p:cNvPr id="1058" name="直線矢印コネクタ 1057">
            <a:extLst>
              <a:ext uri="{FF2B5EF4-FFF2-40B4-BE49-F238E27FC236}">
                <a16:creationId xmlns:a16="http://schemas.microsoft.com/office/drawing/2014/main" id="{74632EBA-1E6D-CB35-D174-DC93C3F0368E}"/>
              </a:ext>
            </a:extLst>
          </p:cNvPr>
          <p:cNvCxnSpPr>
            <a:cxnSpLocks/>
            <a:stCxn id="1056" idx="3"/>
            <a:endCxn id="1057" idx="1"/>
          </p:cNvCxnSpPr>
          <p:nvPr/>
        </p:nvCxnSpPr>
        <p:spPr>
          <a:xfrm>
            <a:off x="659940" y="4704444"/>
            <a:ext cx="742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楕円 1061">
            <a:extLst>
              <a:ext uri="{FF2B5EF4-FFF2-40B4-BE49-F238E27FC236}">
                <a16:creationId xmlns:a16="http://schemas.microsoft.com/office/drawing/2014/main" id="{CF3AAB40-3EC2-F5B0-5DF8-6C650D95BC5B}"/>
              </a:ext>
            </a:extLst>
          </p:cNvPr>
          <p:cNvSpPr/>
          <p:nvPr/>
        </p:nvSpPr>
        <p:spPr>
          <a:xfrm>
            <a:off x="1492114" y="4111430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6</a:t>
            </a:r>
            <a:endParaRPr kumimoji="1" lang="ja-JP" altLang="en-US" sz="1100" dirty="0"/>
          </a:p>
        </p:txBody>
      </p:sp>
      <p:pic>
        <p:nvPicPr>
          <p:cNvPr id="1065" name="Graphic 6" descr="Amazon Bedrock service icon.">
            <a:extLst>
              <a:ext uri="{FF2B5EF4-FFF2-40B4-BE49-F238E27FC236}">
                <a16:creationId xmlns:a16="http://schemas.microsoft.com/office/drawing/2014/main" id="{9C013497-8A40-A01C-0751-40BBB3AE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60189" y="4470650"/>
            <a:ext cx="467585" cy="467585"/>
          </a:xfrm>
          <a:prstGeom prst="rect">
            <a:avLst/>
          </a:prstGeom>
        </p:spPr>
      </p:pic>
      <p:cxnSp>
        <p:nvCxnSpPr>
          <p:cNvPr id="1066" name="直線矢印コネクタ 1065">
            <a:extLst>
              <a:ext uri="{FF2B5EF4-FFF2-40B4-BE49-F238E27FC236}">
                <a16:creationId xmlns:a16="http://schemas.microsoft.com/office/drawing/2014/main" id="{547EB99A-6F33-BDF6-5457-5556F820C84B}"/>
              </a:ext>
            </a:extLst>
          </p:cNvPr>
          <p:cNvCxnSpPr>
            <a:cxnSpLocks/>
            <a:stCxn id="1057" idx="3"/>
            <a:endCxn id="1065" idx="1"/>
          </p:cNvCxnSpPr>
          <p:nvPr/>
        </p:nvCxnSpPr>
        <p:spPr>
          <a:xfrm flipV="1">
            <a:off x="1869907" y="4704443"/>
            <a:ext cx="6902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0" name="テキスト ボックス 1069">
            <a:extLst>
              <a:ext uri="{FF2B5EF4-FFF2-40B4-BE49-F238E27FC236}">
                <a16:creationId xmlns:a16="http://schemas.microsoft.com/office/drawing/2014/main" id="{16D9C0C7-82BF-46EA-898C-DCEE652AA0BE}"/>
              </a:ext>
            </a:extLst>
          </p:cNvPr>
          <p:cNvSpPr txBox="1"/>
          <p:nvPr/>
        </p:nvSpPr>
        <p:spPr>
          <a:xfrm>
            <a:off x="4252757" y="770236"/>
            <a:ext cx="54006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text-to-analysis.py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（自然言語のクエリからデータ抽出、グラフ作成）</a:t>
            </a:r>
            <a:endParaRPr kumimoji="1"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071" name="テキスト ボックス 1070">
            <a:extLst>
              <a:ext uri="{FF2B5EF4-FFF2-40B4-BE49-F238E27FC236}">
                <a16:creationId xmlns:a16="http://schemas.microsoft.com/office/drawing/2014/main" id="{E99229A1-6219-3676-FF67-D98B16130E2C}"/>
              </a:ext>
            </a:extLst>
          </p:cNvPr>
          <p:cNvSpPr txBox="1"/>
          <p:nvPr/>
        </p:nvSpPr>
        <p:spPr>
          <a:xfrm>
            <a:off x="1699481" y="3629383"/>
            <a:ext cx="4123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b="1" dirty="0">
                <a:solidFill>
                  <a:schemeClr val="tx1"/>
                </a:solidFill>
              </a:rPr>
              <a:t>csv-to-report.py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（表記揺れを補正してレポート作成）</a:t>
            </a:r>
            <a:endParaRPr kumimoji="1"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073" name="テキスト ボックス 1072">
            <a:extLst>
              <a:ext uri="{FF2B5EF4-FFF2-40B4-BE49-F238E27FC236}">
                <a16:creationId xmlns:a16="http://schemas.microsoft.com/office/drawing/2014/main" id="{EDF1BB65-D308-60AC-8934-44C115A4F0F4}"/>
              </a:ext>
            </a:extLst>
          </p:cNvPr>
          <p:cNvSpPr txBox="1"/>
          <p:nvPr/>
        </p:nvSpPr>
        <p:spPr>
          <a:xfrm>
            <a:off x="10787286" y="2689327"/>
            <a:ext cx="1193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200" dirty="0">
                <a:solidFill>
                  <a:schemeClr val="accent6"/>
                </a:solidFill>
              </a:rPr>
              <a:t>グラフ化など</a:t>
            </a:r>
            <a:endParaRPr lang="en-US" altLang="ja-JP" sz="1200" dirty="0">
              <a:solidFill>
                <a:schemeClr val="accent6"/>
              </a:solidFill>
            </a:endParaRPr>
          </a:p>
        </p:txBody>
      </p:sp>
      <p:sp>
        <p:nvSpPr>
          <p:cNvPr id="1074" name="テキスト ボックス 1073">
            <a:extLst>
              <a:ext uri="{FF2B5EF4-FFF2-40B4-BE49-F238E27FC236}">
                <a16:creationId xmlns:a16="http://schemas.microsoft.com/office/drawing/2014/main" id="{FB92148D-1571-3B54-0381-3E9292ACFD09}"/>
              </a:ext>
            </a:extLst>
          </p:cNvPr>
          <p:cNvSpPr txBox="1"/>
          <p:nvPr/>
        </p:nvSpPr>
        <p:spPr>
          <a:xfrm>
            <a:off x="165657" y="4957485"/>
            <a:ext cx="1128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CSV</a:t>
            </a:r>
            <a:r>
              <a:rPr lang="ja-JP" altLang="en-US" sz="1200" dirty="0"/>
              <a:t>ファイル</a:t>
            </a:r>
          </a:p>
        </p:txBody>
      </p:sp>
      <p:sp>
        <p:nvSpPr>
          <p:cNvPr id="1079" name="テキスト ボックス 1078">
            <a:extLst>
              <a:ext uri="{FF2B5EF4-FFF2-40B4-BE49-F238E27FC236}">
                <a16:creationId xmlns:a16="http://schemas.microsoft.com/office/drawing/2014/main" id="{6AD8312C-06F8-1EC0-5D2C-C8C1BF603B61}"/>
              </a:ext>
            </a:extLst>
          </p:cNvPr>
          <p:cNvSpPr txBox="1"/>
          <p:nvPr/>
        </p:nvSpPr>
        <p:spPr>
          <a:xfrm>
            <a:off x="679362" y="1403288"/>
            <a:ext cx="933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accent6"/>
                </a:solidFill>
              </a:rPr>
              <a:t>入力</a:t>
            </a:r>
            <a:r>
              <a:rPr lang="en-US" altLang="ja-JP" sz="1200" dirty="0">
                <a:solidFill>
                  <a:schemeClr val="accent6"/>
                </a:solidFill>
              </a:rPr>
              <a:t>1</a:t>
            </a:r>
            <a:r>
              <a:rPr lang="ja-JP" altLang="en-US" sz="1200" dirty="0">
                <a:solidFill>
                  <a:schemeClr val="accent6"/>
                </a:solidFill>
              </a:rPr>
              <a:t>回目</a:t>
            </a:r>
          </a:p>
        </p:txBody>
      </p:sp>
      <p:sp>
        <p:nvSpPr>
          <p:cNvPr id="1080" name="テキスト ボックス 1079">
            <a:extLst>
              <a:ext uri="{FF2B5EF4-FFF2-40B4-BE49-F238E27FC236}">
                <a16:creationId xmlns:a16="http://schemas.microsoft.com/office/drawing/2014/main" id="{01680331-BF72-971E-4E20-C66566A0F2A9}"/>
              </a:ext>
            </a:extLst>
          </p:cNvPr>
          <p:cNvSpPr txBox="1"/>
          <p:nvPr/>
        </p:nvSpPr>
        <p:spPr>
          <a:xfrm>
            <a:off x="6652553" y="1445588"/>
            <a:ext cx="933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accent6"/>
                </a:solidFill>
              </a:rPr>
              <a:t>入力</a:t>
            </a:r>
            <a:r>
              <a:rPr lang="en-US" altLang="ja-JP" sz="1200" dirty="0">
                <a:solidFill>
                  <a:schemeClr val="accent6"/>
                </a:solidFill>
              </a:rPr>
              <a:t>2</a:t>
            </a:r>
            <a:r>
              <a:rPr lang="ja-JP" altLang="en-US" sz="1200" dirty="0">
                <a:solidFill>
                  <a:schemeClr val="accent6"/>
                </a:solidFill>
              </a:rPr>
              <a:t>回目</a:t>
            </a:r>
          </a:p>
        </p:txBody>
      </p:sp>
      <p:sp>
        <p:nvSpPr>
          <p:cNvPr id="1082" name="フローチャート: 書類 1081">
            <a:extLst>
              <a:ext uri="{FF2B5EF4-FFF2-40B4-BE49-F238E27FC236}">
                <a16:creationId xmlns:a16="http://schemas.microsoft.com/office/drawing/2014/main" id="{F907506F-E127-F123-535F-413DC90E48DA}"/>
              </a:ext>
            </a:extLst>
          </p:cNvPr>
          <p:cNvSpPr/>
          <p:nvPr/>
        </p:nvSpPr>
        <p:spPr>
          <a:xfrm>
            <a:off x="3875091" y="4507272"/>
            <a:ext cx="679269" cy="465748"/>
          </a:xfrm>
          <a:prstGeom prst="flowChartDocumen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3" name="テキスト ボックス 1082">
            <a:extLst>
              <a:ext uri="{FF2B5EF4-FFF2-40B4-BE49-F238E27FC236}">
                <a16:creationId xmlns:a16="http://schemas.microsoft.com/office/drawing/2014/main" id="{4D02F3D9-3BA7-C040-AF0C-45E1CEBE79CD}"/>
              </a:ext>
            </a:extLst>
          </p:cNvPr>
          <p:cNvSpPr txBox="1"/>
          <p:nvPr/>
        </p:nvSpPr>
        <p:spPr>
          <a:xfrm>
            <a:off x="3761055" y="5021418"/>
            <a:ext cx="18154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レポート（テキスト）</a:t>
            </a:r>
          </a:p>
        </p:txBody>
      </p:sp>
    </p:spTree>
    <p:extLst>
      <p:ext uri="{BB962C8B-B14F-4D97-AF65-F5344CB8AC3E}">
        <p14:creationId xmlns:p14="http://schemas.microsoft.com/office/powerpoint/2010/main" val="918088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E4B1C15-41F1-3EA1-9E66-329DA8AB4E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800" b="0" dirty="0"/>
              <a:t>場所：</a:t>
            </a:r>
            <a:r>
              <a:rPr lang="en-US" altLang="ja-JP" sz="1800" b="0" dirty="0"/>
              <a:t>IoT</a:t>
            </a:r>
            <a:r>
              <a:rPr lang="ja-JP" altLang="en-US" sz="1800" b="0" dirty="0"/>
              <a:t>推進</a:t>
            </a:r>
            <a:r>
              <a:rPr lang="en-US" altLang="ja-JP" sz="1800" b="0" dirty="0"/>
              <a:t>G</a:t>
            </a:r>
            <a:r>
              <a:rPr lang="ja-JP" altLang="en-US" sz="1800" b="0" dirty="0"/>
              <a:t>の</a:t>
            </a:r>
            <a:r>
              <a:rPr lang="en-US" altLang="ja-JP" sz="1800" b="0" dirty="0"/>
              <a:t>AWS</a:t>
            </a:r>
            <a:r>
              <a:rPr lang="ja-JP" altLang="en-US" sz="1800" b="0" dirty="0"/>
              <a:t>（</a:t>
            </a:r>
            <a:r>
              <a:rPr kumimoji="1" lang="en-US" altLang="ja-JP" sz="1800" b="0" dirty="0"/>
              <a:t>EC2</a:t>
            </a:r>
            <a:r>
              <a:rPr kumimoji="1" lang="ja-JP" altLang="en-US" sz="1800" b="0" dirty="0"/>
              <a:t>）</a:t>
            </a:r>
            <a:endParaRPr kumimoji="1" lang="en-US" altLang="ja-JP" sz="1800" b="0" dirty="0"/>
          </a:p>
          <a:p>
            <a:r>
              <a:rPr lang="ja-JP" altLang="en-US" sz="1800" b="0" dirty="0"/>
              <a:t>置き場</a:t>
            </a:r>
            <a:r>
              <a:rPr kumimoji="1" lang="ja-JP" altLang="en-US" sz="1800" b="0" dirty="0"/>
              <a:t>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BAC41C-6778-F8E9-3365-3687CF8ED9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サンプルコード置き場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14CA34-7F39-8109-10ED-BD84FED1F7B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June 6,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5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21611FA-DEF3-0784-6D54-08D84F96EB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6B48C1-3A89-AA2E-B762-8FE1147E4E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サンプルコード実行例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7723F9-B7B5-B443-257F-C5F334FB7D3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June 6,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11474"/>
      </p:ext>
    </p:extLst>
  </p:cSld>
  <p:clrMapOvr>
    <a:masterClrMapping/>
  </p:clrMapOvr>
</p:sld>
</file>

<file path=ppt/theme/theme1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21256</TotalTime>
  <Words>186</Words>
  <Application>Microsoft Office PowerPoint</Application>
  <PresentationFormat>ワイド画面</PresentationFormat>
  <Paragraphs>47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メイリオ</vt:lpstr>
      <vt:lpstr>Arial</vt:lpstr>
      <vt:lpstr>Segoe UI</vt:lpstr>
      <vt:lpstr>内容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優樹 笹岡</dc:creator>
  <cp:lastModifiedBy>優樹 笹岡</cp:lastModifiedBy>
  <cp:revision>18</cp:revision>
  <dcterms:created xsi:type="dcterms:W3CDTF">2025-03-16T23:36:22Z</dcterms:created>
  <dcterms:modified xsi:type="dcterms:W3CDTF">2025-06-08T14:16:50Z</dcterms:modified>
</cp:coreProperties>
</file>