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8"/>
  </p:notesMasterIdLst>
  <p:sldIdLst>
    <p:sldId id="257" r:id="rId5"/>
    <p:sldId id="261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CC"/>
    <a:srgbClr val="CCFFCC"/>
    <a:srgbClr val="FF9999"/>
    <a:srgbClr val="FFCCFF"/>
    <a:srgbClr val="EFEBE7"/>
    <a:srgbClr val="99FFCC"/>
    <a:srgbClr val="FFCC66"/>
    <a:srgbClr val="EEE7E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901" autoAdjust="0"/>
  </p:normalViewPr>
  <p:slideViewPr>
    <p:cSldViewPr snapToGrid="0">
      <p:cViewPr varScale="1">
        <p:scale>
          <a:sx n="65" d="100"/>
          <a:sy n="65" d="100"/>
        </p:scale>
        <p:origin x="1358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2025/10/18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95DA-1DED-4351-A436-B02E859C15B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79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18,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18,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18,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2025/10/18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2025/10/18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18,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18,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2025/10/18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October 18, 2025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B517C22-0EF4-78C8-BED9-C93F985779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800" dirty="0"/>
              <a:t>背景</a:t>
            </a:r>
            <a:endParaRPr kumimoji="1" lang="en-US" altLang="ja-JP" sz="1800" dirty="0"/>
          </a:p>
          <a:p>
            <a:r>
              <a:rPr kumimoji="1" lang="ja-JP" altLang="en-US" sz="1800" b="0" dirty="0"/>
              <a:t>・上期</a:t>
            </a:r>
            <a:r>
              <a:rPr lang="ja-JP" altLang="en-US" sz="1800" b="0" dirty="0"/>
              <a:t>の</a:t>
            </a:r>
            <a:r>
              <a:rPr kumimoji="1" lang="en-US" altLang="ja-JP" sz="1800" b="0" dirty="0"/>
              <a:t>G</a:t>
            </a:r>
            <a:r>
              <a:rPr kumimoji="1" lang="ja-JP" altLang="en-US" sz="1800" b="0" dirty="0"/>
              <a:t>予算で余りが発生</a:t>
            </a:r>
            <a:endParaRPr kumimoji="1" lang="en-US" altLang="ja-JP" sz="1800" b="0" dirty="0"/>
          </a:p>
          <a:p>
            <a:r>
              <a:rPr lang="ja-JP" altLang="en-US" sz="1800" b="0" dirty="0"/>
              <a:t>・加藤部長から、法政大学小西先生との連携（技術コンサル等）を進めるよう依頼があった</a:t>
            </a:r>
            <a:endParaRPr lang="en-US" altLang="ja-JP" sz="1800" b="0" dirty="0"/>
          </a:p>
          <a:p>
            <a:endParaRPr lang="en-US" altLang="ja-JP" sz="1800" b="0" dirty="0"/>
          </a:p>
          <a:p>
            <a:r>
              <a:rPr kumimoji="1" lang="ja-JP" altLang="en-US" sz="1800" dirty="0"/>
              <a:t>現在</a:t>
            </a:r>
            <a:endParaRPr kumimoji="1" lang="en-US" altLang="ja-JP" sz="1800" dirty="0"/>
          </a:p>
          <a:p>
            <a:r>
              <a:rPr lang="ja-JP" altLang="en-US" sz="1800" b="0" dirty="0"/>
              <a:t>・テーマの検討中</a:t>
            </a:r>
            <a:endParaRPr lang="en-US" altLang="ja-JP" sz="1800" b="0" dirty="0"/>
          </a:p>
          <a:p>
            <a:endParaRPr lang="en-US" altLang="ja-JP" sz="1800" b="0" dirty="0"/>
          </a:p>
          <a:p>
            <a:r>
              <a:rPr lang="ja-JP" altLang="en-US" sz="1800" dirty="0"/>
              <a:t>本日の目的</a:t>
            </a:r>
            <a:endParaRPr lang="en-US" altLang="ja-JP" sz="1800" dirty="0"/>
          </a:p>
          <a:p>
            <a:r>
              <a:rPr lang="ja-JP" altLang="en-US" sz="1800" b="0" dirty="0"/>
              <a:t>・現在検討しているテーマの共有</a:t>
            </a:r>
            <a:endParaRPr lang="en-US" altLang="ja-JP" sz="1800" b="0" dirty="0"/>
          </a:p>
          <a:p>
            <a:r>
              <a:rPr lang="ja-JP" altLang="en-US" sz="1800" b="0" dirty="0"/>
              <a:t>・内容および方向性についてのご相談</a:t>
            </a:r>
            <a:endParaRPr lang="en-US" altLang="ja-JP" sz="1800" b="0" dirty="0"/>
          </a:p>
          <a:p>
            <a:endParaRPr lang="en-US" altLang="ja-JP" sz="1800" b="0" dirty="0"/>
          </a:p>
          <a:p>
            <a:endParaRPr lang="en-US" altLang="ja-JP" sz="1800" b="0" dirty="0"/>
          </a:p>
          <a:p>
            <a:endParaRPr kumimoji="1" lang="en-US" altLang="ja-JP" b="0" dirty="0"/>
          </a:p>
          <a:p>
            <a:endParaRPr kumimoji="1" lang="ja-JP" altLang="en-US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F08D08-5772-DBBA-CD8F-1C51E07E963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法政大小西先生との</a:t>
            </a:r>
            <a:r>
              <a:rPr lang="ja-JP" altLang="en-US" dirty="0"/>
              <a:t>連携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5DBC1B-58CC-FC57-B700-53C0241D05C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18, 2025</a:t>
            </a:fld>
            <a:endParaRPr 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D57C3A3-544E-CFB4-8AFC-1F8C2873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52484"/>
            <a:ext cx="4642338" cy="29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00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36C8043-E815-A528-79F3-186F9B7943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変数の数が膨大</a:t>
            </a:r>
            <a:endParaRPr kumimoji="0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メイリオ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　  </a:t>
            </a:r>
            <a:r>
              <a:rPr kumimoji="0" lang="ja-JP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生産に関係する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データ</a:t>
            </a:r>
            <a:r>
              <a:rPr kumimoji="0" lang="ja-JP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（設備稼働、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異常</a:t>
            </a:r>
            <a:r>
              <a:rPr kumimoji="0" lang="ja-JP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アラー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トなど</a:t>
            </a:r>
            <a:r>
              <a:rPr kumimoji="0" lang="ja-JP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）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は</a:t>
            </a:r>
            <a:r>
              <a:rPr kumimoji="0" lang="ja-JP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大量に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存在している</a:t>
            </a:r>
            <a:endParaRPr kumimoji="0" lang="en-US" altLang="ja-JP" sz="1800" b="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      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前後工程も含めると</a:t>
            </a:r>
            <a:r>
              <a:rPr kumimoji="0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膨大な変数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を持つ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メイリオ" panose="020B0604030504040204" pitchFamily="50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ja-JP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欠損が存在</a:t>
            </a:r>
            <a:r>
              <a:rPr kumimoji="0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する</a:t>
            </a:r>
            <a:br>
              <a:rPr kumimoji="0" lang="ja-JP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</a:b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入力忘れ、</a:t>
            </a:r>
            <a:r>
              <a:rPr kumimoji="0" lang="ja-JP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通信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停止</a:t>
            </a:r>
            <a:r>
              <a:rPr kumimoji="0" lang="ja-JP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などで</a:t>
            </a:r>
            <a:r>
              <a:rPr kumimoji="0" lang="ja-JP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抜けがある</a:t>
            </a:r>
            <a:r>
              <a:rPr kumimoji="0" lang="ja-JP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。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メイリオ" panose="020B0604030504040204" pitchFamily="50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ja-JP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サンプリング</a:t>
            </a:r>
            <a:r>
              <a:rPr kumimoji="0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間隔</a:t>
            </a:r>
            <a:r>
              <a:rPr kumimoji="0" lang="ja-JP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の不一致</a:t>
            </a:r>
            <a:br>
              <a:rPr kumimoji="0" lang="ja-JP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</a:br>
            <a:r>
              <a:rPr kumimoji="0" lang="ja-JP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1秒間隔、</a:t>
            </a: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1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時間</a:t>
            </a:r>
            <a:r>
              <a:rPr kumimoji="0" lang="ja-JP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間隔、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異常イベント</a:t>
            </a:r>
            <a:r>
              <a:rPr kumimoji="0" lang="ja-JP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発生時のみ…など</a:t>
            </a:r>
            <a:r>
              <a:rPr kumimoji="0" lang="ja-JP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記録間隔がバラバラ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メイリオ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      </a:t>
            </a:r>
            <a:r>
              <a:rPr kumimoji="0" lang="ja-JP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時系列の突き合わせが難しい</a:t>
            </a:r>
            <a:endParaRPr kumimoji="0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 panose="020B0604020202020204" pitchFamily="34" charset="0"/>
              <a:ea typeface="メイリオ" panose="020B0604030504040204" pitchFamily="50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遅れ（ラグ）が一定でない</a:t>
            </a:r>
            <a:br>
              <a:rPr kumimoji="0" lang="ja-JP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</a:b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各ラインの稼働時間</a:t>
            </a:r>
            <a:r>
              <a:rPr kumimoji="0" lang="ja-JP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が日々変動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（休日、残業等）</a:t>
            </a:r>
            <a:endParaRPr kumimoji="0" lang="en-US" altLang="ja-JP" sz="1800" b="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ja-JP" sz="1800" b="0" dirty="0">
                <a:latin typeface="Arial" panose="020B0604020202020204" pitchFamily="34" charset="0"/>
              </a:rPr>
              <a:t>      </a:t>
            </a:r>
            <a:r>
              <a:rPr kumimoji="0" lang="ja-JP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“</a:t>
            </a:r>
            <a:r>
              <a:rPr kumimoji="0" lang="ja-JP" altLang="en-US" sz="1800" b="0" dirty="0">
                <a:latin typeface="Arial" panose="020B0604020202020204" pitchFamily="34" charset="0"/>
              </a:rPr>
              <a:t>前工程の</a:t>
            </a:r>
            <a:r>
              <a:rPr kumimoji="0" lang="ja-JP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設備Aの変化が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後工程の生産数</a:t>
            </a:r>
            <a:r>
              <a:rPr kumimoji="0" lang="ja-JP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へ効くまでの</a:t>
            </a:r>
            <a:r>
              <a:rPr kumimoji="0" lang="ja-JP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ラグ（遅れ）</a:t>
            </a:r>
            <a:r>
              <a:rPr kumimoji="0" lang="ja-JP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" panose="020B0604020202020204" pitchFamily="34" charset="0"/>
                <a:ea typeface="メイリオ" panose="020B0604030504040204" pitchFamily="50" charset="-128"/>
              </a:rPr>
              <a:t>”が一定でない</a:t>
            </a:r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B132D1-5CA9-5175-FBA3-2DEB0BB97D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工場</a:t>
            </a:r>
            <a:r>
              <a:rPr lang="en-US" altLang="ja-JP" dirty="0"/>
              <a:t>IoT</a:t>
            </a:r>
            <a:r>
              <a:rPr lang="ja-JP" altLang="en-US" dirty="0"/>
              <a:t>データ活用の課題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C20794-9836-3BDA-E4F1-77D682E4BEC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19, 2025</a:t>
            </a:fld>
            <a:endParaRPr 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30538FF-319F-C1D8-F2B5-2348E9A2EC7D}"/>
              </a:ext>
            </a:extLst>
          </p:cNvPr>
          <p:cNvSpPr/>
          <p:nvPr/>
        </p:nvSpPr>
        <p:spPr>
          <a:xfrm>
            <a:off x="941309" y="4520330"/>
            <a:ext cx="4595447" cy="1504651"/>
          </a:xfrm>
          <a:prstGeom prst="roundRect">
            <a:avLst>
              <a:gd name="adj" fmla="val 1062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DD1081B1-EB93-3E6B-2FEE-BDAAE59E2F46}"/>
              </a:ext>
            </a:extLst>
          </p:cNvPr>
          <p:cNvSpPr/>
          <p:nvPr/>
        </p:nvSpPr>
        <p:spPr>
          <a:xfrm rot="5400000">
            <a:off x="5819110" y="5158870"/>
            <a:ext cx="577225" cy="33997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175C139-739F-27D4-D117-72AAB6F10FAE}"/>
              </a:ext>
            </a:extLst>
          </p:cNvPr>
          <p:cNvSpPr/>
          <p:nvPr/>
        </p:nvSpPr>
        <p:spPr>
          <a:xfrm>
            <a:off x="6546270" y="4520330"/>
            <a:ext cx="4595447" cy="1504651"/>
          </a:xfrm>
          <a:prstGeom prst="roundRect">
            <a:avLst>
              <a:gd name="adj" fmla="val 1062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0288F6-7A1F-D3A5-2C50-028D34096773}"/>
              </a:ext>
            </a:extLst>
          </p:cNvPr>
          <p:cNvSpPr txBox="1"/>
          <p:nvPr/>
        </p:nvSpPr>
        <p:spPr>
          <a:xfrm>
            <a:off x="1019240" y="4693095"/>
            <a:ext cx="44395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</a:rPr>
              <a:t>現状のアプローチ</a:t>
            </a:r>
            <a:endParaRPr lang="en-US" altLang="ja-JP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ja-JP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</a:rPr>
              <a:t>・時間情報を日単位に丸めて集約</a:t>
            </a:r>
            <a:endParaRPr lang="en-US" altLang="ja-JP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ja-JP" altLang="en-US" b="1" dirty="0">
                <a:solidFill>
                  <a:schemeClr val="bg1">
                    <a:lumMod val="50000"/>
                  </a:schemeClr>
                </a:solidFill>
              </a:rPr>
              <a:t>・同じ時間粒度のデータに限定して活用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16ADFDB-59EB-2208-0AA1-0DFAA27DDD9F}"/>
              </a:ext>
            </a:extLst>
          </p:cNvPr>
          <p:cNvSpPr txBox="1"/>
          <p:nvPr/>
        </p:nvSpPr>
        <p:spPr>
          <a:xfrm>
            <a:off x="6702134" y="4693095"/>
            <a:ext cx="42837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accent1"/>
                </a:solidFill>
              </a:rPr>
              <a:t>今後のアプローチ</a:t>
            </a:r>
            <a:endParaRPr lang="en-US" altLang="ja-JP" b="1" dirty="0">
              <a:solidFill>
                <a:schemeClr val="accent1"/>
              </a:solidFill>
            </a:endParaRPr>
          </a:p>
          <a:p>
            <a:endParaRPr lang="en-US" altLang="ja-JP" b="1" dirty="0">
              <a:solidFill>
                <a:schemeClr val="accent1"/>
              </a:solidFill>
            </a:endParaRPr>
          </a:p>
          <a:p>
            <a:r>
              <a:rPr lang="ja-JP" altLang="en-US" b="1" dirty="0">
                <a:solidFill>
                  <a:schemeClr val="accent1"/>
                </a:solidFill>
              </a:rPr>
              <a:t>・時間的な前後関係（ラグ等）の考慮</a:t>
            </a:r>
            <a:endParaRPr lang="en-US" altLang="ja-JP" b="1" dirty="0">
              <a:solidFill>
                <a:schemeClr val="accent1"/>
              </a:solidFill>
            </a:endParaRPr>
          </a:p>
          <a:p>
            <a:r>
              <a:rPr lang="ja-JP" altLang="en-US" b="1" dirty="0">
                <a:solidFill>
                  <a:schemeClr val="accent1"/>
                </a:solidFill>
              </a:rPr>
              <a:t>・時間粒度の制約を設けずに活用する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A86128E-9116-0ADC-3657-59569197ADDE}"/>
              </a:ext>
            </a:extLst>
          </p:cNvPr>
          <p:cNvSpPr txBox="1"/>
          <p:nvPr/>
        </p:nvSpPr>
        <p:spPr>
          <a:xfrm>
            <a:off x="1393978" y="6132851"/>
            <a:ext cx="3519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結果：使用するデータが限定的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61C08D7-8FCF-B658-CEBE-92F721714AAA}"/>
              </a:ext>
            </a:extLst>
          </p:cNvPr>
          <p:cNvSpPr txBox="1"/>
          <p:nvPr/>
        </p:nvSpPr>
        <p:spPr>
          <a:xfrm>
            <a:off x="6433166" y="6115732"/>
            <a:ext cx="4821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狙い：異種・多粒度のデータを横断して活用</a:t>
            </a:r>
          </a:p>
        </p:txBody>
      </p:sp>
    </p:spTree>
    <p:extLst>
      <p:ext uri="{BB962C8B-B14F-4D97-AF65-F5344CB8AC3E}">
        <p14:creationId xmlns:p14="http://schemas.microsoft.com/office/powerpoint/2010/main" val="54058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403ECC-8E0D-AAE4-BA1D-993C00211B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C48E4D-9BC9-09F8-806B-1285DD6BD3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F41CB0-7B62-8654-ECA1-49F754A38B1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19, 2025</a:t>
            </a:fld>
            <a:endParaRPr lang="en-US" dirty="0"/>
          </a:p>
        </p:txBody>
      </p:sp>
      <p:pic>
        <p:nvPicPr>
          <p:cNvPr id="1026" name="Picture 2" descr="オムロンとの協業を深化させるレッドハット、今後の成長は“エッジ”にあり：組み込み開発ニュース（2/2 ページ） - MONOist">
            <a:extLst>
              <a:ext uri="{FF2B5EF4-FFF2-40B4-BE49-F238E27FC236}">
                <a16:creationId xmlns:a16="http://schemas.microsoft.com/office/drawing/2014/main" id="{13A1BC29-B280-2D93-F655-29256AB66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650" y="1596170"/>
            <a:ext cx="46672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品質管理(QC)とは？品質保証(QA)との違いや役立つ手法も解説 | 製造業の課題解決 | NECソリューションイノベータ">
            <a:extLst>
              <a:ext uri="{FF2B5EF4-FFF2-40B4-BE49-F238E27FC236}">
                <a16:creationId xmlns:a16="http://schemas.microsoft.com/office/drawing/2014/main" id="{BDB492ED-D0A6-6ECD-4A31-1C118FD0A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888" y="3123750"/>
            <a:ext cx="893445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120621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223747</TotalTime>
  <Words>266</Words>
  <Application>Microsoft Office PowerPoint</Application>
  <PresentationFormat>ワイド画面</PresentationFormat>
  <Paragraphs>36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229</cp:revision>
  <dcterms:created xsi:type="dcterms:W3CDTF">2022-01-19T01:36:44Z</dcterms:created>
  <dcterms:modified xsi:type="dcterms:W3CDTF">2025-10-19T13:59:40Z</dcterms:modified>
</cp:coreProperties>
</file>